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303" r:id="rId9"/>
    <p:sldId id="298" r:id="rId10"/>
    <p:sldId id="304" r:id="rId11"/>
    <p:sldId id="302" r:id="rId12"/>
    <p:sldId id="306" r:id="rId13"/>
    <p:sldId id="289" r:id="rId14"/>
    <p:sldId id="272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6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0" y="4514192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341987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3861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baseline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百分数（二）  求比一个数多百分之几的数是多少</a:t>
            </a:r>
            <a:endParaRPr lang="zh-CN" altLang="en-US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3.emf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2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46675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30063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259632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 flipH="1">
            <a:off x="1613654" y="445727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4" action="ppaction://hlinksldjump"/>
          </p:cNvPr>
          <p:cNvSpPr/>
          <p:nvPr/>
        </p:nvSpPr>
        <p:spPr>
          <a:xfrm>
            <a:off x="1331640" y="2952109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402366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>
            <a:off x="6780547" y="4413687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单圆角矩形 25"/>
          <p:cNvSpPr/>
          <p:nvPr/>
        </p:nvSpPr>
        <p:spPr>
          <a:xfrm>
            <a:off x="3779912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>
            <a:hlinkClick r:id="rId8" action="ppaction://hlinksldjump"/>
          </p:cNvPr>
          <p:cNvSpPr/>
          <p:nvPr/>
        </p:nvSpPr>
        <p:spPr>
          <a:xfrm>
            <a:off x="3840477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28" name="矩形 27"/>
          <p:cNvSpPr/>
          <p:nvPr/>
        </p:nvSpPr>
        <p:spPr>
          <a:xfrm>
            <a:off x="3959302" y="2283718"/>
            <a:ext cx="1436933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790721" y="995343"/>
            <a:ext cx="6072083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欢乐农家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游</a:t>
            </a:r>
            <a:r>
              <a:rPr lang="en-US" altLang="zh-CN" sz="28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百分数（二）</a:t>
            </a:r>
            <a:endParaRPr lang="zh-CN" altLang="en-US" sz="28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032396" y="1013745"/>
            <a:ext cx="654847" cy="648072"/>
            <a:chOff x="1306635" y="1440417"/>
            <a:chExt cx="654847" cy="648072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2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一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3117082" y="4337716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197714" y="1023322"/>
            <a:ext cx="721193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敦煌莫高窟藏经洞出土文献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万余件，这些珍贵的文献约有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70%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流失海外。国内大约剩下多少万件？ </a:t>
            </a:r>
          </a:p>
        </p:txBody>
      </p:sp>
      <p:sp>
        <p:nvSpPr>
          <p:cNvPr id="18" name="Line 75"/>
          <p:cNvSpPr>
            <a:spLocks noChangeShapeType="1"/>
          </p:cNvSpPr>
          <p:nvPr/>
        </p:nvSpPr>
        <p:spPr bwMode="auto">
          <a:xfrm>
            <a:off x="5918651" y="1563638"/>
            <a:ext cx="74158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800" b="1">
              <a:ea typeface="楷体" panose="02010609060101010101" pitchFamily="49" charset="-122"/>
            </a:endParaRPr>
          </a:p>
        </p:txBody>
      </p:sp>
      <p:sp>
        <p:nvSpPr>
          <p:cNvPr id="19" name="圆角矩形标注 18"/>
          <p:cNvSpPr/>
          <p:nvPr/>
        </p:nvSpPr>
        <p:spPr>
          <a:xfrm>
            <a:off x="4629587" y="576133"/>
            <a:ext cx="1690058" cy="408057"/>
          </a:xfrm>
          <a:prstGeom prst="wedgeRoundRectCallout">
            <a:avLst>
              <a:gd name="adj1" fmla="val 43414"/>
              <a:gd name="adj2" fmla="val 81297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</p:txBody>
      </p:sp>
      <p:sp>
        <p:nvSpPr>
          <p:cNvPr id="12" name="文本框 3"/>
          <p:cNvSpPr txBox="1">
            <a:spLocks noChangeArrowheads="1"/>
          </p:cNvSpPr>
          <p:nvPr/>
        </p:nvSpPr>
        <p:spPr bwMode="auto">
          <a:xfrm>
            <a:off x="1052413" y="2571750"/>
            <a:ext cx="26955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9pPr>
          </a:lstStyle>
          <a:p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方法二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3275856" y="2356978"/>
            <a:ext cx="4671715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5×(1-70%) 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3275856" y="3703436"/>
            <a:ext cx="4671715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答：国内大约剩下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1.5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万件。</a:t>
            </a: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3540175" y="2805797"/>
            <a:ext cx="4671715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5×0.3  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3504456" y="3254616"/>
            <a:ext cx="4671715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1.5(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万件）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2" name="图片 21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3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60788" y="992850"/>
            <a:ext cx="731213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校园里有梧桐树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棵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杨树的棵数比梧桐树多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%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杨树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有多少棵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757593" y="2330818"/>
            <a:ext cx="3262679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20+20×20% 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528993" y="2845168"/>
            <a:ext cx="3262679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20+4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528993" y="3313084"/>
            <a:ext cx="3262679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24(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棵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220852" y="3826555"/>
            <a:ext cx="3727411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6575" indent="-5365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100203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4097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818005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225675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682875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3140075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597275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4054475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杨树有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棵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7" name="Line 75"/>
          <p:cNvSpPr>
            <a:spLocks noChangeShapeType="1"/>
          </p:cNvSpPr>
          <p:nvPr/>
        </p:nvSpPr>
        <p:spPr bwMode="auto">
          <a:xfrm>
            <a:off x="3220853" y="1563638"/>
            <a:ext cx="17111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800" b="1"/>
          </a:p>
        </p:txBody>
      </p:sp>
      <p:sp>
        <p:nvSpPr>
          <p:cNvPr id="18" name="圆角矩形标注 18"/>
          <p:cNvSpPr/>
          <p:nvPr/>
        </p:nvSpPr>
        <p:spPr>
          <a:xfrm>
            <a:off x="2881942" y="551742"/>
            <a:ext cx="1690058" cy="408057"/>
          </a:xfrm>
          <a:prstGeom prst="wedgeRoundRectCallout">
            <a:avLst>
              <a:gd name="adj1" fmla="val 11628"/>
              <a:gd name="adj2" fmla="val 98103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9" name="图片 28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0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31" name="文本框 3"/>
          <p:cNvSpPr txBox="1">
            <a:spLocks noChangeArrowheads="1"/>
          </p:cNvSpPr>
          <p:nvPr/>
        </p:nvSpPr>
        <p:spPr bwMode="auto">
          <a:xfrm>
            <a:off x="1591424" y="2552586"/>
            <a:ext cx="2044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9pPr>
          </a:lstStyle>
          <a:p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方法一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8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60788" y="992850"/>
            <a:ext cx="731213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校园里有梧桐树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棵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杨树的棵数比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梧桐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树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多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%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杨树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有多少棵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Line 75"/>
          <p:cNvSpPr>
            <a:spLocks noChangeShapeType="1"/>
          </p:cNvSpPr>
          <p:nvPr/>
        </p:nvSpPr>
        <p:spPr bwMode="auto">
          <a:xfrm>
            <a:off x="3220853" y="1563638"/>
            <a:ext cx="17111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800" b="1"/>
          </a:p>
        </p:txBody>
      </p:sp>
      <p:sp>
        <p:nvSpPr>
          <p:cNvPr id="18" name="圆角矩形标注 18"/>
          <p:cNvSpPr/>
          <p:nvPr/>
        </p:nvSpPr>
        <p:spPr>
          <a:xfrm>
            <a:off x="2881942" y="551742"/>
            <a:ext cx="1690058" cy="408057"/>
          </a:xfrm>
          <a:prstGeom prst="wedgeRoundRectCallout">
            <a:avLst>
              <a:gd name="adj1" fmla="val 11628"/>
              <a:gd name="adj2" fmla="val 98103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630770" y="2139702"/>
            <a:ext cx="3262679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20×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1+20% 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402170" y="2689771"/>
            <a:ext cx="3262679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20×1.2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372765" y="3182689"/>
            <a:ext cx="3262679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24(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棵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451449" y="3669515"/>
            <a:ext cx="3640831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6575" indent="-5365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100203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4097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818005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225675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682875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3140075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597275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4054475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杨树有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棵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6" name="文本框 3"/>
          <p:cNvSpPr txBox="1">
            <a:spLocks noChangeArrowheads="1"/>
          </p:cNvSpPr>
          <p:nvPr/>
        </p:nvSpPr>
        <p:spPr bwMode="auto">
          <a:xfrm>
            <a:off x="1331640" y="2377845"/>
            <a:ext cx="2044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9pPr>
          </a:lstStyle>
          <a:p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方法二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2" name="图片 21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3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559719"/>
            <a:ext cx="8064896" cy="2812231"/>
          </a:xfrm>
          <a:prstGeom prst="rect">
            <a:avLst/>
          </a:prstGeom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83813" y="1059582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5576" y="1622286"/>
            <a:ext cx="78700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spcAft>
                <a:spcPts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求比一个数多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少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百分之几的数是多少的问题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单位“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”的量已知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求另一个比较量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indent="266700">
              <a:spcAft>
                <a:spcPts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解题规律。</a:t>
            </a:r>
          </a:p>
          <a:p>
            <a:pPr indent="266700">
              <a:spcAft>
                <a:spcPts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(1)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单位“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”的量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±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单位“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”的量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×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另一个量比单位“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”的量多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少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的百分之几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另一个量</a:t>
            </a:r>
          </a:p>
          <a:p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2)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单位“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”的量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×[1±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另一个量比单位“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”的量</a:t>
            </a:r>
            <a:r>
              <a:rPr lang="zh-CN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多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(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少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的百分之几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]=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另一个量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2" name="图片 11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3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987824" y="1563638"/>
            <a:ext cx="338437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7-8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3" name="图片 1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7845" y="3341632"/>
            <a:ext cx="1119085" cy="111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323528" y="1059582"/>
            <a:ext cx="3351645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no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707654"/>
              <a:ext cx="2753591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观察右图，你能得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到什么信息？</a:t>
              </a:r>
            </a:p>
          </p:txBody>
        </p:sp>
      </p:grp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1831070" y="3670056"/>
            <a:ext cx="73129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梨园去年收入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今年收入比去年增长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5%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1936220" y="4133769"/>
            <a:ext cx="43140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50000"/>
              </a:spcBef>
              <a:buFont typeface="Arial" panose="020B0604020202020204" pitchFamily="34" charset="0"/>
              <a:buNone/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FF0000"/>
                </a:solidFill>
              </a:rPr>
              <a:t>今年的收入是多少万元？ </a:t>
            </a:r>
          </a:p>
        </p:txBody>
      </p:sp>
      <p:sp>
        <p:nvSpPr>
          <p:cNvPr id="21" name="Rectangle 42"/>
          <p:cNvSpPr>
            <a:spLocks noChangeArrowheads="1"/>
          </p:cNvSpPr>
          <p:nvPr/>
        </p:nvSpPr>
        <p:spPr bwMode="auto">
          <a:xfrm>
            <a:off x="3835002" y="3962330"/>
            <a:ext cx="1771650" cy="40005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800" b="1">
              <a:latin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644008" y="555526"/>
            <a:ext cx="4176464" cy="2842810"/>
            <a:chOff x="4157239" y="707058"/>
            <a:chExt cx="4663233" cy="2842810"/>
          </a:xfrm>
          <a:solidFill>
            <a:srgbClr val="FFFF00"/>
          </a:solidFill>
        </p:grpSpPr>
        <p:grpSp>
          <p:nvGrpSpPr>
            <p:cNvPr id="6" name="组合 5"/>
            <p:cNvGrpSpPr/>
            <p:nvPr/>
          </p:nvGrpSpPr>
          <p:grpSpPr>
            <a:xfrm>
              <a:off x="4157239" y="724161"/>
              <a:ext cx="4663233" cy="2825707"/>
              <a:chOff x="4096828" y="1389140"/>
              <a:chExt cx="4663233" cy="2825707"/>
            </a:xfrm>
            <a:grpFill/>
          </p:grpSpPr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4130186" y="1389140"/>
                <a:ext cx="4314056" cy="2825707"/>
              </a:xfrm>
              <a:prstGeom prst="rect">
                <a:avLst/>
              </a:prstGeom>
              <a:grpFill/>
            </p:spPr>
          </p:pic>
          <p:sp>
            <p:nvSpPr>
              <p:cNvPr id="15" name="AutoShape 26"/>
              <p:cNvSpPr>
                <a:spLocks noChangeArrowheads="1"/>
              </p:cNvSpPr>
              <p:nvPr/>
            </p:nvSpPr>
            <p:spPr bwMode="auto">
              <a:xfrm>
                <a:off x="4096828" y="1389140"/>
                <a:ext cx="4663233" cy="1070550"/>
              </a:xfrm>
              <a:prstGeom prst="wedgeEllipseCallout">
                <a:avLst>
                  <a:gd name="adj1" fmla="val 15209"/>
                  <a:gd name="adj2" fmla="val 45406"/>
                </a:avLst>
              </a:prstGeom>
              <a:grpFill/>
              <a:ln w="9525" algn="ctr">
                <a:noFill/>
                <a:miter lim="800000"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4190596" y="707058"/>
              <a:ext cx="4314057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梨园去年收入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万元，今年收入比去年增长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5%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187624" y="2271599"/>
            <a:ext cx="3377743" cy="1358034"/>
            <a:chOff x="539552" y="1453529"/>
            <a:chExt cx="3185639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7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185639" cy="1358034"/>
            </a:xfrm>
            <a:prstGeom prst="cloudCallout">
              <a:avLst>
                <a:gd name="adj1" fmla="val -38545"/>
                <a:gd name="adj2" fmla="val 71445"/>
              </a:avLst>
            </a:prstGeom>
            <a:no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8" name="矩形 4"/>
            <p:cNvSpPr>
              <a:spLocks noChangeArrowheads="1"/>
            </p:cNvSpPr>
            <p:nvPr/>
          </p:nvSpPr>
          <p:spPr bwMode="auto">
            <a:xfrm>
              <a:off x="835249" y="1730458"/>
              <a:ext cx="2658674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根据这些信息，你能提出什么问题？</a:t>
              </a:r>
            </a:p>
          </p:txBody>
        </p:sp>
      </p:grpSp>
      <p:sp>
        <p:nvSpPr>
          <p:cNvPr id="22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2"/>
            <a:ext cx="366860" cy="456339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1" name="图片 30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2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1242947" y="999813"/>
            <a:ext cx="7312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梨园去年收入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今年收入比去年增长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5%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043608" y="1448346"/>
            <a:ext cx="4314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50000"/>
              </a:spcBef>
              <a:buFont typeface="Arial" panose="020B0604020202020204" pitchFamily="34" charset="0"/>
              <a:buNone/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/>
              <a:t>梨园今年的收入是多少万元？ </a:t>
            </a:r>
          </a:p>
        </p:txBody>
      </p:sp>
      <p:sp>
        <p:nvSpPr>
          <p:cNvPr id="9" name="Line 62"/>
          <p:cNvSpPr>
            <a:spLocks noChangeShapeType="1"/>
          </p:cNvSpPr>
          <p:nvPr/>
        </p:nvSpPr>
        <p:spPr bwMode="auto">
          <a:xfrm>
            <a:off x="4085964" y="3600449"/>
            <a:ext cx="0" cy="114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Line 72"/>
          <p:cNvSpPr>
            <a:spLocks noChangeShapeType="1"/>
          </p:cNvSpPr>
          <p:nvPr/>
        </p:nvSpPr>
        <p:spPr bwMode="auto">
          <a:xfrm>
            <a:off x="4088346" y="2924174"/>
            <a:ext cx="0" cy="8001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579575" y="2676524"/>
            <a:ext cx="1269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去年：</a:t>
            </a:r>
          </a:p>
        </p:txBody>
      </p:sp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591480" y="3467099"/>
            <a:ext cx="137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今年：</a:t>
            </a:r>
          </a:p>
        </p:txBody>
      </p:sp>
      <p:sp>
        <p:nvSpPr>
          <p:cNvPr id="13" name="Line 60"/>
          <p:cNvSpPr>
            <a:spLocks noChangeShapeType="1"/>
          </p:cNvSpPr>
          <p:nvPr/>
        </p:nvSpPr>
        <p:spPr bwMode="auto">
          <a:xfrm>
            <a:off x="1359433" y="3714749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Line 61"/>
          <p:cNvSpPr>
            <a:spLocks noChangeShapeType="1"/>
          </p:cNvSpPr>
          <p:nvPr/>
        </p:nvSpPr>
        <p:spPr bwMode="auto">
          <a:xfrm flipH="1">
            <a:off x="1357052" y="3657599"/>
            <a:ext cx="2381" cy="642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AutoShape 63"/>
          <p:cNvSpPr/>
          <p:nvPr/>
        </p:nvSpPr>
        <p:spPr bwMode="auto">
          <a:xfrm rot="16200000">
            <a:off x="2629830" y="1320403"/>
            <a:ext cx="183356" cy="2686050"/>
          </a:xfrm>
          <a:prstGeom prst="rightBrace">
            <a:avLst>
              <a:gd name="adj1" fmla="val 116177"/>
              <a:gd name="adj2" fmla="val 48801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64"/>
          <p:cNvSpPr txBox="1">
            <a:spLocks noChangeArrowheads="1"/>
          </p:cNvSpPr>
          <p:nvPr/>
        </p:nvSpPr>
        <p:spPr bwMode="auto">
          <a:xfrm>
            <a:off x="2378609" y="2275284"/>
            <a:ext cx="7665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</a:p>
        </p:txBody>
      </p:sp>
      <p:sp>
        <p:nvSpPr>
          <p:cNvPr id="17" name="AutoShape 65"/>
          <p:cNvSpPr/>
          <p:nvPr/>
        </p:nvSpPr>
        <p:spPr bwMode="auto">
          <a:xfrm rot="16200000">
            <a:off x="2731033" y="2057399"/>
            <a:ext cx="171450" cy="2914650"/>
          </a:xfrm>
          <a:prstGeom prst="rightBrace">
            <a:avLst>
              <a:gd name="adj1" fmla="val 141667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2591731" y="3087290"/>
            <a:ext cx="7665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</a:p>
        </p:txBody>
      </p:sp>
      <p:sp>
        <p:nvSpPr>
          <p:cNvPr id="19" name="AutoShape 67"/>
          <p:cNvSpPr/>
          <p:nvPr/>
        </p:nvSpPr>
        <p:spPr bwMode="auto">
          <a:xfrm rot="5400000">
            <a:off x="4135971" y="3738562"/>
            <a:ext cx="104775" cy="171450"/>
          </a:xfrm>
          <a:prstGeom prst="rightBrace">
            <a:avLst>
              <a:gd name="adj1" fmla="val 1363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 Box 68"/>
          <p:cNvSpPr txBox="1">
            <a:spLocks noChangeArrowheads="1"/>
          </p:cNvSpPr>
          <p:nvPr/>
        </p:nvSpPr>
        <p:spPr bwMode="auto">
          <a:xfrm>
            <a:off x="3200635" y="3873850"/>
            <a:ext cx="15808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比去年增长</a:t>
            </a:r>
            <a:r>
              <a:rPr lang="en-US" altLang="zh-CN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5%</a:t>
            </a:r>
          </a:p>
        </p:txBody>
      </p:sp>
      <p:sp>
        <p:nvSpPr>
          <p:cNvPr id="22" name="Line 69"/>
          <p:cNvSpPr>
            <a:spLocks noChangeShapeType="1"/>
          </p:cNvSpPr>
          <p:nvPr/>
        </p:nvSpPr>
        <p:spPr bwMode="auto">
          <a:xfrm>
            <a:off x="1359433" y="2914649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Line 70"/>
          <p:cNvSpPr>
            <a:spLocks noChangeShapeType="1"/>
          </p:cNvSpPr>
          <p:nvPr/>
        </p:nvSpPr>
        <p:spPr bwMode="auto">
          <a:xfrm>
            <a:off x="1359433" y="2857499"/>
            <a:ext cx="4763" cy="6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Line 71"/>
          <p:cNvSpPr>
            <a:spLocks noChangeShapeType="1"/>
          </p:cNvSpPr>
          <p:nvPr/>
        </p:nvSpPr>
        <p:spPr bwMode="auto">
          <a:xfrm>
            <a:off x="4088346" y="2856309"/>
            <a:ext cx="0" cy="690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Line 73"/>
          <p:cNvSpPr>
            <a:spLocks noChangeShapeType="1"/>
          </p:cNvSpPr>
          <p:nvPr/>
        </p:nvSpPr>
        <p:spPr bwMode="auto">
          <a:xfrm>
            <a:off x="4102633" y="3714749"/>
            <a:ext cx="1619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Line 57"/>
          <p:cNvSpPr>
            <a:spLocks noChangeShapeType="1"/>
          </p:cNvSpPr>
          <p:nvPr/>
        </p:nvSpPr>
        <p:spPr bwMode="auto">
          <a:xfrm>
            <a:off x="4274083" y="3657599"/>
            <a:ext cx="0" cy="642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AutoShape 46"/>
          <p:cNvSpPr>
            <a:spLocks noChangeArrowheads="1"/>
          </p:cNvSpPr>
          <p:nvPr/>
        </p:nvSpPr>
        <p:spPr bwMode="auto">
          <a:xfrm rot="16995555">
            <a:off x="4081089" y="3543344"/>
            <a:ext cx="285750" cy="55960"/>
          </a:xfrm>
          <a:prstGeom prst="rightArrow">
            <a:avLst>
              <a:gd name="adj1" fmla="val 50000"/>
              <a:gd name="adj2" fmla="val 1276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3230524" y="3099521"/>
            <a:ext cx="18389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比去年多几万元？</a:t>
            </a:r>
          </a:p>
        </p:txBody>
      </p:sp>
      <p:sp>
        <p:nvSpPr>
          <p:cNvPr id="32" name="Rectangle 48"/>
          <p:cNvSpPr>
            <a:spLocks noChangeArrowheads="1"/>
          </p:cNvSpPr>
          <p:nvPr/>
        </p:nvSpPr>
        <p:spPr bwMode="auto">
          <a:xfrm>
            <a:off x="4960803" y="1851670"/>
            <a:ext cx="3792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先算今年比去年多几万元。</a:t>
            </a:r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4960804" y="2767986"/>
            <a:ext cx="42401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再算今年的收入是几万元。</a:t>
            </a:r>
          </a:p>
        </p:txBody>
      </p:sp>
      <p:sp>
        <p:nvSpPr>
          <p:cNvPr id="34" name="Rectangle 50"/>
          <p:cNvSpPr>
            <a:spLocks noChangeArrowheads="1"/>
          </p:cNvSpPr>
          <p:nvPr/>
        </p:nvSpPr>
        <p:spPr bwMode="auto">
          <a:xfrm>
            <a:off x="4960804" y="2286745"/>
            <a:ext cx="3912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 × 5% = 0.2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（万元） </a:t>
            </a:r>
          </a:p>
        </p:txBody>
      </p:sp>
      <p:sp>
        <p:nvSpPr>
          <p:cNvPr id="35" name="Text Box 51"/>
          <p:cNvSpPr txBox="1">
            <a:spLocks noChangeArrowheads="1"/>
          </p:cNvSpPr>
          <p:nvPr/>
        </p:nvSpPr>
        <p:spPr bwMode="auto">
          <a:xfrm>
            <a:off x="4960804" y="3203061"/>
            <a:ext cx="3915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 + 0.2 = 4.2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（万元） 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970028" y="3564979"/>
            <a:ext cx="39944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答：梨园今年的收入是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万元。</a:t>
            </a:r>
          </a:p>
        </p:txBody>
      </p:sp>
      <p:sp>
        <p:nvSpPr>
          <p:cNvPr id="38" name="Line 75"/>
          <p:cNvSpPr>
            <a:spLocks noChangeShapeType="1"/>
          </p:cNvSpPr>
          <p:nvPr/>
        </p:nvSpPr>
        <p:spPr bwMode="auto">
          <a:xfrm>
            <a:off x="6084168" y="1445963"/>
            <a:ext cx="74158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 b="1"/>
          </a:p>
        </p:txBody>
      </p:sp>
      <p:sp>
        <p:nvSpPr>
          <p:cNvPr id="39" name="圆角矩形标注 18"/>
          <p:cNvSpPr/>
          <p:nvPr/>
        </p:nvSpPr>
        <p:spPr>
          <a:xfrm>
            <a:off x="5724128" y="483707"/>
            <a:ext cx="1690058" cy="415548"/>
          </a:xfrm>
          <a:prstGeom prst="wedgeRoundRectCallout">
            <a:avLst>
              <a:gd name="adj1" fmla="val -5938"/>
              <a:gd name="adj2" fmla="val 97316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4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44" name="图片 43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5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46" name="文本框 3"/>
          <p:cNvSpPr txBox="1">
            <a:spLocks noChangeArrowheads="1"/>
          </p:cNvSpPr>
          <p:nvPr/>
        </p:nvSpPr>
        <p:spPr bwMode="auto">
          <a:xfrm>
            <a:off x="3347864" y="1893796"/>
            <a:ext cx="15117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9" grpId="0" animBg="1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283406" y="783600"/>
            <a:ext cx="7312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梨园去年收入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今年收入比去年增长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5%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715553" y="1232133"/>
            <a:ext cx="4314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50000"/>
              </a:spcBef>
              <a:buFont typeface="Arial" panose="020B0604020202020204" pitchFamily="34" charset="0"/>
              <a:buNone/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/>
              <a:t>梨园今年的收入是多少万元？ </a:t>
            </a:r>
          </a:p>
        </p:txBody>
      </p:sp>
      <p:sp>
        <p:nvSpPr>
          <p:cNvPr id="9" name="Line 62"/>
          <p:cNvSpPr>
            <a:spLocks noChangeShapeType="1"/>
          </p:cNvSpPr>
          <p:nvPr/>
        </p:nvSpPr>
        <p:spPr bwMode="auto">
          <a:xfrm>
            <a:off x="3757909" y="3384236"/>
            <a:ext cx="0" cy="114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Line 72"/>
          <p:cNvSpPr>
            <a:spLocks noChangeShapeType="1"/>
          </p:cNvSpPr>
          <p:nvPr/>
        </p:nvSpPr>
        <p:spPr bwMode="auto">
          <a:xfrm>
            <a:off x="3760291" y="2707961"/>
            <a:ext cx="0" cy="8001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251520" y="2460311"/>
            <a:ext cx="1269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去年：</a:t>
            </a:r>
          </a:p>
        </p:txBody>
      </p:sp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263425" y="3250886"/>
            <a:ext cx="137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今年：</a:t>
            </a:r>
          </a:p>
        </p:txBody>
      </p:sp>
      <p:sp>
        <p:nvSpPr>
          <p:cNvPr id="13" name="Line 60"/>
          <p:cNvSpPr>
            <a:spLocks noChangeShapeType="1"/>
          </p:cNvSpPr>
          <p:nvPr/>
        </p:nvSpPr>
        <p:spPr bwMode="auto">
          <a:xfrm>
            <a:off x="1031378" y="3498536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Line 61"/>
          <p:cNvSpPr>
            <a:spLocks noChangeShapeType="1"/>
          </p:cNvSpPr>
          <p:nvPr/>
        </p:nvSpPr>
        <p:spPr bwMode="auto">
          <a:xfrm flipH="1">
            <a:off x="1028997" y="3441386"/>
            <a:ext cx="2381" cy="642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AutoShape 63"/>
          <p:cNvSpPr/>
          <p:nvPr/>
        </p:nvSpPr>
        <p:spPr bwMode="auto">
          <a:xfrm rot="16200000">
            <a:off x="2301775" y="1104190"/>
            <a:ext cx="183356" cy="2686050"/>
          </a:xfrm>
          <a:prstGeom prst="rightBrace">
            <a:avLst>
              <a:gd name="adj1" fmla="val 116177"/>
              <a:gd name="adj2" fmla="val 48801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64"/>
          <p:cNvSpPr txBox="1">
            <a:spLocks noChangeArrowheads="1"/>
          </p:cNvSpPr>
          <p:nvPr/>
        </p:nvSpPr>
        <p:spPr bwMode="auto">
          <a:xfrm>
            <a:off x="2050554" y="2059071"/>
            <a:ext cx="7665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</a:p>
        </p:txBody>
      </p:sp>
      <p:sp>
        <p:nvSpPr>
          <p:cNvPr id="17" name="AutoShape 65"/>
          <p:cNvSpPr/>
          <p:nvPr/>
        </p:nvSpPr>
        <p:spPr bwMode="auto">
          <a:xfrm rot="16200000">
            <a:off x="2402978" y="1841186"/>
            <a:ext cx="171450" cy="2914650"/>
          </a:xfrm>
          <a:prstGeom prst="rightBrace">
            <a:avLst>
              <a:gd name="adj1" fmla="val 141667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2263676" y="2871077"/>
            <a:ext cx="7665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</a:p>
        </p:txBody>
      </p:sp>
      <p:sp>
        <p:nvSpPr>
          <p:cNvPr id="19" name="AutoShape 67"/>
          <p:cNvSpPr/>
          <p:nvPr/>
        </p:nvSpPr>
        <p:spPr bwMode="auto">
          <a:xfrm rot="5400000">
            <a:off x="3807916" y="3522349"/>
            <a:ext cx="104775" cy="171450"/>
          </a:xfrm>
          <a:prstGeom prst="rightBrace">
            <a:avLst>
              <a:gd name="adj1" fmla="val 1363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 Box 68"/>
          <p:cNvSpPr txBox="1">
            <a:spLocks noChangeArrowheads="1"/>
          </p:cNvSpPr>
          <p:nvPr/>
        </p:nvSpPr>
        <p:spPr bwMode="auto">
          <a:xfrm>
            <a:off x="2872580" y="3657637"/>
            <a:ext cx="15808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比去年增长</a:t>
            </a:r>
            <a:r>
              <a:rPr lang="en-US" altLang="zh-CN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5%</a:t>
            </a:r>
          </a:p>
        </p:txBody>
      </p:sp>
      <p:sp>
        <p:nvSpPr>
          <p:cNvPr id="22" name="Line 69"/>
          <p:cNvSpPr>
            <a:spLocks noChangeShapeType="1"/>
          </p:cNvSpPr>
          <p:nvPr/>
        </p:nvSpPr>
        <p:spPr bwMode="auto">
          <a:xfrm>
            <a:off x="1031378" y="2698436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Line 70"/>
          <p:cNvSpPr>
            <a:spLocks noChangeShapeType="1"/>
          </p:cNvSpPr>
          <p:nvPr/>
        </p:nvSpPr>
        <p:spPr bwMode="auto">
          <a:xfrm>
            <a:off x="1031378" y="2641286"/>
            <a:ext cx="4763" cy="6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Line 71"/>
          <p:cNvSpPr>
            <a:spLocks noChangeShapeType="1"/>
          </p:cNvSpPr>
          <p:nvPr/>
        </p:nvSpPr>
        <p:spPr bwMode="auto">
          <a:xfrm>
            <a:off x="3760291" y="2640096"/>
            <a:ext cx="0" cy="690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Line 73"/>
          <p:cNvSpPr>
            <a:spLocks noChangeShapeType="1"/>
          </p:cNvSpPr>
          <p:nvPr/>
        </p:nvSpPr>
        <p:spPr bwMode="auto">
          <a:xfrm>
            <a:off x="3774578" y="3498536"/>
            <a:ext cx="1619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Line 57"/>
          <p:cNvSpPr>
            <a:spLocks noChangeShapeType="1"/>
          </p:cNvSpPr>
          <p:nvPr/>
        </p:nvSpPr>
        <p:spPr bwMode="auto">
          <a:xfrm>
            <a:off x="3946028" y="3441386"/>
            <a:ext cx="0" cy="642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AutoShape 46"/>
          <p:cNvSpPr>
            <a:spLocks noChangeArrowheads="1"/>
          </p:cNvSpPr>
          <p:nvPr/>
        </p:nvSpPr>
        <p:spPr bwMode="auto">
          <a:xfrm rot="16995555">
            <a:off x="3753034" y="3327131"/>
            <a:ext cx="285750" cy="55960"/>
          </a:xfrm>
          <a:prstGeom prst="rightArrow">
            <a:avLst>
              <a:gd name="adj1" fmla="val 50000"/>
              <a:gd name="adj2" fmla="val 1276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2902469" y="2883308"/>
            <a:ext cx="18389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比去年多几万元？</a:t>
            </a:r>
          </a:p>
        </p:txBody>
      </p:sp>
      <p:sp>
        <p:nvSpPr>
          <p:cNvPr id="38" name="Line 75"/>
          <p:cNvSpPr>
            <a:spLocks noChangeShapeType="1"/>
          </p:cNvSpPr>
          <p:nvPr/>
        </p:nvSpPr>
        <p:spPr bwMode="auto">
          <a:xfrm>
            <a:off x="5148064" y="1229750"/>
            <a:ext cx="74158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 b="1"/>
          </a:p>
        </p:txBody>
      </p:sp>
      <p:sp>
        <p:nvSpPr>
          <p:cNvPr id="39" name="圆角矩形标注 18"/>
          <p:cNvSpPr/>
          <p:nvPr/>
        </p:nvSpPr>
        <p:spPr>
          <a:xfrm>
            <a:off x="5396073" y="267494"/>
            <a:ext cx="1690058" cy="415548"/>
          </a:xfrm>
          <a:prstGeom prst="wedgeRoundRectCallout">
            <a:avLst>
              <a:gd name="adj1" fmla="val -41106"/>
              <a:gd name="adj2" fmla="val 105568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</p:txBody>
      </p:sp>
      <p:sp>
        <p:nvSpPr>
          <p:cNvPr id="6" name="矩形 5"/>
          <p:cNvSpPr/>
          <p:nvPr/>
        </p:nvSpPr>
        <p:spPr>
          <a:xfrm>
            <a:off x="4932040" y="1563638"/>
            <a:ext cx="4572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列综合算式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4+4×5%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=4+0.2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=4.2(</a:t>
            </a:r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zh-CN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梨园今年收入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4.2</a:t>
            </a:r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万元。</a:t>
            </a:r>
          </a:p>
        </p:txBody>
      </p:sp>
      <p:sp>
        <p:nvSpPr>
          <p:cNvPr id="34" name="文本框 3"/>
          <p:cNvSpPr txBox="1">
            <a:spLocks noChangeArrowheads="1"/>
          </p:cNvSpPr>
          <p:nvPr/>
        </p:nvSpPr>
        <p:spPr bwMode="auto">
          <a:xfrm>
            <a:off x="3091817" y="1779473"/>
            <a:ext cx="15117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方法一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6" name="图片 35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7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467544" y="855608"/>
            <a:ext cx="73129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梨园去年收入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今年收入比去年增长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5%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79512" y="1347614"/>
            <a:ext cx="5163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50000"/>
              </a:spcBef>
              <a:buFont typeface="Arial" panose="020B0604020202020204" pitchFamily="34" charset="0"/>
              <a:buNone/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梨园今年的收入是多少万元？ </a:t>
            </a:r>
          </a:p>
        </p:txBody>
      </p:sp>
      <p:sp>
        <p:nvSpPr>
          <p:cNvPr id="9" name="Line 62"/>
          <p:cNvSpPr>
            <a:spLocks noChangeShapeType="1"/>
          </p:cNvSpPr>
          <p:nvPr/>
        </p:nvSpPr>
        <p:spPr bwMode="auto">
          <a:xfrm>
            <a:off x="3829917" y="3369177"/>
            <a:ext cx="0" cy="114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Line 72"/>
          <p:cNvSpPr>
            <a:spLocks noChangeShapeType="1"/>
          </p:cNvSpPr>
          <p:nvPr/>
        </p:nvSpPr>
        <p:spPr bwMode="auto">
          <a:xfrm>
            <a:off x="3832299" y="2692902"/>
            <a:ext cx="0" cy="8001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323528" y="2445252"/>
            <a:ext cx="1269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去年：</a:t>
            </a:r>
          </a:p>
        </p:txBody>
      </p:sp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335433" y="3235827"/>
            <a:ext cx="137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今年：</a:t>
            </a:r>
          </a:p>
        </p:txBody>
      </p:sp>
      <p:sp>
        <p:nvSpPr>
          <p:cNvPr id="13" name="Line 60"/>
          <p:cNvSpPr>
            <a:spLocks noChangeShapeType="1"/>
          </p:cNvSpPr>
          <p:nvPr/>
        </p:nvSpPr>
        <p:spPr bwMode="auto">
          <a:xfrm>
            <a:off x="1103386" y="3483477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Line 61"/>
          <p:cNvSpPr>
            <a:spLocks noChangeShapeType="1"/>
          </p:cNvSpPr>
          <p:nvPr/>
        </p:nvSpPr>
        <p:spPr bwMode="auto">
          <a:xfrm flipH="1">
            <a:off x="1101005" y="3426327"/>
            <a:ext cx="2381" cy="642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AutoShape 63"/>
          <p:cNvSpPr/>
          <p:nvPr/>
        </p:nvSpPr>
        <p:spPr bwMode="auto">
          <a:xfrm rot="16200000">
            <a:off x="2373783" y="1089131"/>
            <a:ext cx="183356" cy="2686050"/>
          </a:xfrm>
          <a:prstGeom prst="rightBrace">
            <a:avLst>
              <a:gd name="adj1" fmla="val 116177"/>
              <a:gd name="adj2" fmla="val 48801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64"/>
          <p:cNvSpPr txBox="1">
            <a:spLocks noChangeArrowheads="1"/>
          </p:cNvSpPr>
          <p:nvPr/>
        </p:nvSpPr>
        <p:spPr bwMode="auto">
          <a:xfrm>
            <a:off x="2122562" y="2044012"/>
            <a:ext cx="7665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</a:p>
        </p:txBody>
      </p:sp>
      <p:sp>
        <p:nvSpPr>
          <p:cNvPr id="17" name="AutoShape 65"/>
          <p:cNvSpPr/>
          <p:nvPr/>
        </p:nvSpPr>
        <p:spPr bwMode="auto">
          <a:xfrm rot="16200000">
            <a:off x="2474986" y="1826127"/>
            <a:ext cx="171450" cy="2914650"/>
          </a:xfrm>
          <a:prstGeom prst="rightBrace">
            <a:avLst>
              <a:gd name="adj1" fmla="val 141667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2335684" y="2856018"/>
            <a:ext cx="7665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</a:p>
        </p:txBody>
      </p:sp>
      <p:sp>
        <p:nvSpPr>
          <p:cNvPr id="19" name="AutoShape 67"/>
          <p:cNvSpPr/>
          <p:nvPr/>
        </p:nvSpPr>
        <p:spPr bwMode="auto">
          <a:xfrm rot="5400000">
            <a:off x="3879924" y="3507290"/>
            <a:ext cx="104775" cy="171450"/>
          </a:xfrm>
          <a:prstGeom prst="rightBrace">
            <a:avLst>
              <a:gd name="adj1" fmla="val 1363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 Box 68"/>
          <p:cNvSpPr txBox="1">
            <a:spLocks noChangeArrowheads="1"/>
          </p:cNvSpPr>
          <p:nvPr/>
        </p:nvSpPr>
        <p:spPr bwMode="auto">
          <a:xfrm>
            <a:off x="2944588" y="3642578"/>
            <a:ext cx="15808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比去年增长</a:t>
            </a:r>
            <a:r>
              <a:rPr lang="en-US" altLang="zh-CN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5%</a:t>
            </a:r>
          </a:p>
        </p:txBody>
      </p:sp>
      <p:sp>
        <p:nvSpPr>
          <p:cNvPr id="22" name="Line 69"/>
          <p:cNvSpPr>
            <a:spLocks noChangeShapeType="1"/>
          </p:cNvSpPr>
          <p:nvPr/>
        </p:nvSpPr>
        <p:spPr bwMode="auto">
          <a:xfrm>
            <a:off x="1103386" y="2683377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Line 70"/>
          <p:cNvSpPr>
            <a:spLocks noChangeShapeType="1"/>
          </p:cNvSpPr>
          <p:nvPr/>
        </p:nvSpPr>
        <p:spPr bwMode="auto">
          <a:xfrm>
            <a:off x="1103386" y="2626227"/>
            <a:ext cx="4763" cy="6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Line 71"/>
          <p:cNvSpPr>
            <a:spLocks noChangeShapeType="1"/>
          </p:cNvSpPr>
          <p:nvPr/>
        </p:nvSpPr>
        <p:spPr bwMode="auto">
          <a:xfrm>
            <a:off x="3832299" y="2625037"/>
            <a:ext cx="0" cy="690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Line 73"/>
          <p:cNvSpPr>
            <a:spLocks noChangeShapeType="1"/>
          </p:cNvSpPr>
          <p:nvPr/>
        </p:nvSpPr>
        <p:spPr bwMode="auto">
          <a:xfrm>
            <a:off x="3846586" y="3483477"/>
            <a:ext cx="1619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Line 57"/>
          <p:cNvSpPr>
            <a:spLocks noChangeShapeType="1"/>
          </p:cNvSpPr>
          <p:nvPr/>
        </p:nvSpPr>
        <p:spPr bwMode="auto">
          <a:xfrm>
            <a:off x="4018036" y="3426327"/>
            <a:ext cx="0" cy="642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Line 75"/>
          <p:cNvSpPr>
            <a:spLocks noChangeShapeType="1"/>
          </p:cNvSpPr>
          <p:nvPr/>
        </p:nvSpPr>
        <p:spPr bwMode="auto">
          <a:xfrm>
            <a:off x="5342587" y="1347614"/>
            <a:ext cx="74158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 b="1"/>
          </a:p>
        </p:txBody>
      </p:sp>
      <p:sp>
        <p:nvSpPr>
          <p:cNvPr id="48" name="圆角矩形标注 18"/>
          <p:cNvSpPr/>
          <p:nvPr/>
        </p:nvSpPr>
        <p:spPr>
          <a:xfrm>
            <a:off x="4948725" y="339502"/>
            <a:ext cx="1690058" cy="415548"/>
          </a:xfrm>
          <a:prstGeom prst="wedgeRoundRectCallout">
            <a:avLst>
              <a:gd name="adj1" fmla="val -5938"/>
              <a:gd name="adj2" fmla="val 97316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</p:txBody>
      </p:sp>
      <p:sp>
        <p:nvSpPr>
          <p:cNvPr id="6" name="矩形 5"/>
          <p:cNvSpPr/>
          <p:nvPr/>
        </p:nvSpPr>
        <p:spPr>
          <a:xfrm>
            <a:off x="4369037" y="1923678"/>
            <a:ext cx="4955491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可以先算今年的收入是去年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的百分之几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再算今年的收入。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1+5%=105%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4×105%=4.2(</a:t>
            </a:r>
            <a:r>
              <a:rPr lang="zh-CN" altLang="zh-CN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  <a:r>
              <a:rPr lang="en-US" altLang="zh-CN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en-US" sz="28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文本框 3"/>
          <p:cNvSpPr txBox="1">
            <a:spLocks noChangeArrowheads="1"/>
          </p:cNvSpPr>
          <p:nvPr/>
        </p:nvSpPr>
        <p:spPr bwMode="auto">
          <a:xfrm>
            <a:off x="5328884" y="1491630"/>
            <a:ext cx="1547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9pPr>
          </a:lstStyle>
          <a:p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方法二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4" name="图片 33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5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179512" y="691292"/>
            <a:ext cx="73129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梨园去年收入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今年收入比去年增长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5%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323528" y="1139825"/>
            <a:ext cx="50407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50000"/>
              </a:spcBef>
              <a:buFont typeface="Arial" panose="020B0604020202020204" pitchFamily="34" charset="0"/>
              <a:buNone/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梨园今年的收入是多少万元？ </a:t>
            </a:r>
          </a:p>
        </p:txBody>
      </p:sp>
      <p:sp>
        <p:nvSpPr>
          <p:cNvPr id="9" name="Line 62"/>
          <p:cNvSpPr>
            <a:spLocks noChangeShapeType="1"/>
          </p:cNvSpPr>
          <p:nvPr/>
        </p:nvSpPr>
        <p:spPr bwMode="auto">
          <a:xfrm>
            <a:off x="3797932" y="3291928"/>
            <a:ext cx="0" cy="114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Line 72"/>
          <p:cNvSpPr>
            <a:spLocks noChangeShapeType="1"/>
          </p:cNvSpPr>
          <p:nvPr/>
        </p:nvSpPr>
        <p:spPr bwMode="auto">
          <a:xfrm>
            <a:off x="3800314" y="2615653"/>
            <a:ext cx="0" cy="8001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291543" y="2368003"/>
            <a:ext cx="1269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去年：</a:t>
            </a:r>
          </a:p>
        </p:txBody>
      </p:sp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303448" y="3158578"/>
            <a:ext cx="137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今年：</a:t>
            </a:r>
          </a:p>
        </p:txBody>
      </p:sp>
      <p:sp>
        <p:nvSpPr>
          <p:cNvPr id="13" name="Line 60"/>
          <p:cNvSpPr>
            <a:spLocks noChangeShapeType="1"/>
          </p:cNvSpPr>
          <p:nvPr/>
        </p:nvSpPr>
        <p:spPr bwMode="auto">
          <a:xfrm>
            <a:off x="1071401" y="3406228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Line 61"/>
          <p:cNvSpPr>
            <a:spLocks noChangeShapeType="1"/>
          </p:cNvSpPr>
          <p:nvPr/>
        </p:nvSpPr>
        <p:spPr bwMode="auto">
          <a:xfrm flipH="1">
            <a:off x="1069020" y="3349078"/>
            <a:ext cx="2381" cy="642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AutoShape 63"/>
          <p:cNvSpPr/>
          <p:nvPr/>
        </p:nvSpPr>
        <p:spPr bwMode="auto">
          <a:xfrm rot="16200000">
            <a:off x="2341798" y="1011882"/>
            <a:ext cx="183356" cy="2686050"/>
          </a:xfrm>
          <a:prstGeom prst="rightBrace">
            <a:avLst>
              <a:gd name="adj1" fmla="val 116177"/>
              <a:gd name="adj2" fmla="val 48801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64"/>
          <p:cNvSpPr txBox="1">
            <a:spLocks noChangeArrowheads="1"/>
          </p:cNvSpPr>
          <p:nvPr/>
        </p:nvSpPr>
        <p:spPr bwMode="auto">
          <a:xfrm>
            <a:off x="2090577" y="1966763"/>
            <a:ext cx="7665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</a:p>
        </p:txBody>
      </p:sp>
      <p:sp>
        <p:nvSpPr>
          <p:cNvPr id="17" name="AutoShape 65"/>
          <p:cNvSpPr/>
          <p:nvPr/>
        </p:nvSpPr>
        <p:spPr bwMode="auto">
          <a:xfrm rot="16200000">
            <a:off x="2443001" y="1748878"/>
            <a:ext cx="171450" cy="2914650"/>
          </a:xfrm>
          <a:prstGeom prst="rightBrace">
            <a:avLst>
              <a:gd name="adj1" fmla="val 141667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 Box 66"/>
          <p:cNvSpPr txBox="1">
            <a:spLocks noChangeArrowheads="1"/>
          </p:cNvSpPr>
          <p:nvPr/>
        </p:nvSpPr>
        <p:spPr bwMode="auto">
          <a:xfrm>
            <a:off x="2303699" y="2778769"/>
            <a:ext cx="7665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</a:p>
        </p:txBody>
      </p:sp>
      <p:sp>
        <p:nvSpPr>
          <p:cNvPr id="19" name="AutoShape 67"/>
          <p:cNvSpPr/>
          <p:nvPr/>
        </p:nvSpPr>
        <p:spPr bwMode="auto">
          <a:xfrm rot="5400000">
            <a:off x="3847939" y="3430041"/>
            <a:ext cx="104775" cy="171450"/>
          </a:xfrm>
          <a:prstGeom prst="rightBrace">
            <a:avLst>
              <a:gd name="adj1" fmla="val 1363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 Box 68"/>
          <p:cNvSpPr txBox="1">
            <a:spLocks noChangeArrowheads="1"/>
          </p:cNvSpPr>
          <p:nvPr/>
        </p:nvSpPr>
        <p:spPr bwMode="auto">
          <a:xfrm>
            <a:off x="2912603" y="3565329"/>
            <a:ext cx="15808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比去年增长</a:t>
            </a:r>
            <a:r>
              <a:rPr lang="en-US" altLang="zh-CN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5%</a:t>
            </a:r>
          </a:p>
        </p:txBody>
      </p:sp>
      <p:sp>
        <p:nvSpPr>
          <p:cNvPr id="22" name="Line 69"/>
          <p:cNvSpPr>
            <a:spLocks noChangeShapeType="1"/>
          </p:cNvSpPr>
          <p:nvPr/>
        </p:nvSpPr>
        <p:spPr bwMode="auto">
          <a:xfrm>
            <a:off x="1071401" y="2606128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Line 70"/>
          <p:cNvSpPr>
            <a:spLocks noChangeShapeType="1"/>
          </p:cNvSpPr>
          <p:nvPr/>
        </p:nvSpPr>
        <p:spPr bwMode="auto">
          <a:xfrm>
            <a:off x="1071401" y="2548978"/>
            <a:ext cx="4763" cy="61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Line 71"/>
          <p:cNvSpPr>
            <a:spLocks noChangeShapeType="1"/>
          </p:cNvSpPr>
          <p:nvPr/>
        </p:nvSpPr>
        <p:spPr bwMode="auto">
          <a:xfrm>
            <a:off x="3800314" y="2547788"/>
            <a:ext cx="0" cy="690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Line 73"/>
          <p:cNvSpPr>
            <a:spLocks noChangeShapeType="1"/>
          </p:cNvSpPr>
          <p:nvPr/>
        </p:nvSpPr>
        <p:spPr bwMode="auto">
          <a:xfrm>
            <a:off x="3814601" y="3406228"/>
            <a:ext cx="1619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Line 57"/>
          <p:cNvSpPr>
            <a:spLocks noChangeShapeType="1"/>
          </p:cNvSpPr>
          <p:nvPr/>
        </p:nvSpPr>
        <p:spPr bwMode="auto">
          <a:xfrm>
            <a:off x="3986051" y="3349078"/>
            <a:ext cx="0" cy="642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430759" y="3603527"/>
            <a:ext cx="388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答：梨园今年的收入是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万元。</a:t>
            </a: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4713319" y="2309136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 ×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1+5%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40" name="Text Box 49"/>
          <p:cNvSpPr txBox="1">
            <a:spLocks noChangeArrowheads="1"/>
          </p:cNvSpPr>
          <p:nvPr/>
        </p:nvSpPr>
        <p:spPr bwMode="auto">
          <a:xfrm>
            <a:off x="4417546" y="2756598"/>
            <a:ext cx="1893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4 × 1.05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>
            <a:off x="4430759" y="3165703"/>
            <a:ext cx="23535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4.2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（万元） 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6683693" y="2323380"/>
            <a:ext cx="1943100" cy="132343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把去年的收入看作单位“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1”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，今年收入是去年的（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1+5%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）。</a:t>
            </a:r>
          </a:p>
        </p:txBody>
      </p:sp>
      <p:sp>
        <p:nvSpPr>
          <p:cNvPr id="43" name="Line 57"/>
          <p:cNvSpPr>
            <a:spLocks noChangeShapeType="1"/>
          </p:cNvSpPr>
          <p:nvPr/>
        </p:nvSpPr>
        <p:spPr bwMode="auto">
          <a:xfrm flipH="1" flipV="1">
            <a:off x="6113450" y="2655777"/>
            <a:ext cx="457200" cy="228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6702627" y="2496174"/>
            <a:ext cx="1652403" cy="707886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1+5%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）是什么意思？</a:t>
            </a:r>
          </a:p>
        </p:txBody>
      </p:sp>
      <p:sp>
        <p:nvSpPr>
          <p:cNvPr id="45" name="Line 59"/>
          <p:cNvSpPr>
            <a:spLocks noChangeShapeType="1"/>
          </p:cNvSpPr>
          <p:nvPr/>
        </p:nvSpPr>
        <p:spPr bwMode="auto">
          <a:xfrm flipH="1" flipV="1">
            <a:off x="6113450" y="2655777"/>
            <a:ext cx="457200" cy="228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Line 75"/>
          <p:cNvSpPr>
            <a:spLocks noChangeShapeType="1"/>
          </p:cNvSpPr>
          <p:nvPr/>
        </p:nvSpPr>
        <p:spPr bwMode="auto">
          <a:xfrm>
            <a:off x="5270579" y="1183109"/>
            <a:ext cx="74158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 b="1"/>
          </a:p>
        </p:txBody>
      </p:sp>
      <p:sp>
        <p:nvSpPr>
          <p:cNvPr id="48" name="圆角矩形标注 18"/>
          <p:cNvSpPr/>
          <p:nvPr/>
        </p:nvSpPr>
        <p:spPr>
          <a:xfrm>
            <a:off x="6974960" y="483518"/>
            <a:ext cx="1690058" cy="415548"/>
          </a:xfrm>
          <a:prstGeom prst="wedgeRoundRectCallout">
            <a:avLst>
              <a:gd name="adj1" fmla="val -122263"/>
              <a:gd name="adj2" fmla="val 39554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</p:txBody>
      </p:sp>
      <p:sp>
        <p:nvSpPr>
          <p:cNvPr id="46" name="矩形 45"/>
          <p:cNvSpPr/>
          <p:nvPr/>
        </p:nvSpPr>
        <p:spPr>
          <a:xfrm>
            <a:off x="4802748" y="1691260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列综合算式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文本框 3"/>
          <p:cNvSpPr txBox="1">
            <a:spLocks noChangeArrowheads="1"/>
          </p:cNvSpPr>
          <p:nvPr/>
        </p:nvSpPr>
        <p:spPr bwMode="auto">
          <a:xfrm>
            <a:off x="3312660" y="1758478"/>
            <a:ext cx="1490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方法二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51" name="图片 50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52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 animBg="1"/>
      <p:bldP spid="44" grpId="0" animBg="1"/>
      <p:bldP spid="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277856" y="903987"/>
            <a:ext cx="7398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一种电视机原来每台的价格为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10000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元，现在比原来便宜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25%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。这种电视机现在的价格是多少元？</a:t>
            </a:r>
          </a:p>
        </p:txBody>
      </p:sp>
      <p:sp>
        <p:nvSpPr>
          <p:cNvPr id="18" name="Line 75"/>
          <p:cNvSpPr>
            <a:spLocks noChangeShapeType="1"/>
          </p:cNvSpPr>
          <p:nvPr/>
        </p:nvSpPr>
        <p:spPr bwMode="auto">
          <a:xfrm>
            <a:off x="2094928" y="2211710"/>
            <a:ext cx="74158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19" name="圆角矩形标注 18"/>
          <p:cNvSpPr/>
          <p:nvPr/>
        </p:nvSpPr>
        <p:spPr>
          <a:xfrm>
            <a:off x="3444828" y="2269168"/>
            <a:ext cx="1690058" cy="317131"/>
          </a:xfrm>
          <a:prstGeom prst="wedgeRoundRectCallout">
            <a:avLst>
              <a:gd name="adj1" fmla="val -84302"/>
              <a:gd name="adj2" fmla="val -49902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2"/>
            <a:ext cx="366860" cy="456338"/>
          </a:xfrm>
          <a:prstGeom prst="rect">
            <a:avLst/>
          </a:prstGeom>
        </p:spPr>
      </p:pic>
      <p:sp>
        <p:nvSpPr>
          <p:cNvPr id="30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836509" y="3949039"/>
            <a:ext cx="6127979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：这种电视机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现在的价格是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7500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元。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3397819" y="3399284"/>
            <a:ext cx="3543300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7500(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3360122" y="2427734"/>
            <a:ext cx="4740270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10000 – 10000 × 25% 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397819" y="2884934"/>
            <a:ext cx="3543300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10000 - 2500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7" name="图片 36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8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39" name="文本框 3"/>
          <p:cNvSpPr txBox="1">
            <a:spLocks noChangeArrowheads="1"/>
          </p:cNvSpPr>
          <p:nvPr/>
        </p:nvSpPr>
        <p:spPr bwMode="auto">
          <a:xfrm>
            <a:off x="1353348" y="2797066"/>
            <a:ext cx="2044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9pPr>
          </a:lstStyle>
          <a:p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方法一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2" grpId="0"/>
      <p:bldP spid="33" grpId="0"/>
      <p:bldP spid="34" grpId="0"/>
      <p:bldP spid="35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875098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096104" y="555526"/>
            <a:ext cx="7398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一种电视机原来每台的价格为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10000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元，现在比原来便宜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25%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。这种电视机现在的价格是多少元？</a:t>
            </a:r>
          </a:p>
        </p:txBody>
      </p:sp>
      <p:sp>
        <p:nvSpPr>
          <p:cNvPr id="18" name="Line 75"/>
          <p:cNvSpPr>
            <a:spLocks noChangeShapeType="1"/>
          </p:cNvSpPr>
          <p:nvPr/>
        </p:nvSpPr>
        <p:spPr bwMode="auto">
          <a:xfrm>
            <a:off x="1913176" y="1863249"/>
            <a:ext cx="74158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/>
          </a:p>
        </p:txBody>
      </p:sp>
      <p:sp>
        <p:nvSpPr>
          <p:cNvPr id="19" name="圆角矩形标注 18"/>
          <p:cNvSpPr/>
          <p:nvPr/>
        </p:nvSpPr>
        <p:spPr>
          <a:xfrm>
            <a:off x="3263076" y="1920707"/>
            <a:ext cx="1690058" cy="317131"/>
          </a:xfrm>
          <a:prstGeom prst="wedgeRoundRectCallout">
            <a:avLst>
              <a:gd name="adj1" fmla="val -84302"/>
              <a:gd name="adj2" fmla="val -49902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3348991" y="2326170"/>
            <a:ext cx="4286180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10000 × (1-25%) 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2483768" y="3741008"/>
            <a:ext cx="604909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：这种电视机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现在的价格是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7500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元。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3291841" y="2797783"/>
            <a:ext cx="4286180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10000 × 75%  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3281126" y="3269396"/>
            <a:ext cx="4286180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7500(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25" name="文本框 3"/>
          <p:cNvSpPr txBox="1">
            <a:spLocks noChangeArrowheads="1"/>
          </p:cNvSpPr>
          <p:nvPr/>
        </p:nvSpPr>
        <p:spPr bwMode="auto">
          <a:xfrm>
            <a:off x="1171596" y="2448605"/>
            <a:ext cx="2044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9pPr>
          </a:lstStyle>
          <a:p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方法二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4" grpId="0"/>
      <p:bldP spid="15" grpId="0"/>
      <p:bldP spid="16" grpId="0"/>
      <p:bldP spid="17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197714" y="1023322"/>
            <a:ext cx="721193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敦煌莫高窟藏经洞出土文献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万余件，这些珍贵的文献约有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70%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流失海外。国内大约剩下多少万件？ </a:t>
            </a:r>
          </a:p>
        </p:txBody>
      </p:sp>
      <p:sp>
        <p:nvSpPr>
          <p:cNvPr id="18" name="Line 75"/>
          <p:cNvSpPr>
            <a:spLocks noChangeShapeType="1"/>
          </p:cNvSpPr>
          <p:nvPr/>
        </p:nvSpPr>
        <p:spPr bwMode="auto">
          <a:xfrm>
            <a:off x="5918651" y="1563638"/>
            <a:ext cx="74158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800" b="1">
              <a:ea typeface="楷体" panose="02010609060101010101" pitchFamily="49" charset="-122"/>
            </a:endParaRPr>
          </a:p>
        </p:txBody>
      </p:sp>
      <p:sp>
        <p:nvSpPr>
          <p:cNvPr id="19" name="圆角矩形标注 18"/>
          <p:cNvSpPr/>
          <p:nvPr/>
        </p:nvSpPr>
        <p:spPr>
          <a:xfrm>
            <a:off x="4629587" y="576133"/>
            <a:ext cx="1690058" cy="408057"/>
          </a:xfrm>
          <a:prstGeom prst="wedgeRoundRectCallout">
            <a:avLst>
              <a:gd name="adj1" fmla="val 43414"/>
              <a:gd name="adj2" fmla="val 81297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923911" y="2355726"/>
            <a:ext cx="35433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5 - 5×70% 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972966" y="2791792"/>
            <a:ext cx="35433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5 – 3.5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915816" y="3663923"/>
            <a:ext cx="432048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答：国内大约剩下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万件。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2972966" y="3227858"/>
            <a:ext cx="35433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1.5 (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万件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5" name="图片 34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6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37" name="文本框 3"/>
          <p:cNvSpPr txBox="1">
            <a:spLocks noChangeArrowheads="1"/>
          </p:cNvSpPr>
          <p:nvPr/>
        </p:nvSpPr>
        <p:spPr bwMode="auto">
          <a:xfrm>
            <a:off x="1159376" y="2624594"/>
            <a:ext cx="2044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等线" panose="02010600030101010101" pitchFamily="2" charset="-122"/>
              </a:defRPr>
            </a:lvl9pPr>
          </a:lstStyle>
          <a:p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方法一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/>
      <p:bldP spid="32" grpId="0"/>
      <p:bldP spid="33" grpId="0"/>
      <p:bldP spid="3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860</Words>
  <Application>Microsoft Office PowerPoint</Application>
  <PresentationFormat>全屏显示(16:9)</PresentationFormat>
  <Paragraphs>142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2023-01-16T15:37:42Z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B797273248FE4BEFA43F415D286E700D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