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02" r:id="rId2"/>
    <p:sldId id="705" r:id="rId3"/>
    <p:sldId id="712" r:id="rId4"/>
    <p:sldId id="575" r:id="rId5"/>
    <p:sldId id="723" r:id="rId6"/>
    <p:sldId id="724" r:id="rId7"/>
    <p:sldId id="720" r:id="rId8"/>
    <p:sldId id="700" r:id="rId9"/>
    <p:sldId id="721" r:id="rId10"/>
    <p:sldId id="722" r:id="rId11"/>
    <p:sldId id="681" r:id="rId12"/>
    <p:sldId id="715" r:id="rId13"/>
    <p:sldId id="725" r:id="rId14"/>
    <p:sldId id="726" r:id="rId15"/>
    <p:sldId id="727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1FE"/>
    <a:srgbClr val="3333FF"/>
    <a:srgbClr val="E9F3FA"/>
    <a:srgbClr val="FF00FF"/>
    <a:srgbClr val="CFE5F6"/>
    <a:srgbClr val="FF00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704" autoAdjust="0"/>
  </p:normalViewPr>
  <p:slideViewPr>
    <p:cSldViewPr>
      <p:cViewPr>
        <p:scale>
          <a:sx n="106" d="100"/>
          <a:sy n="106" d="100"/>
        </p:scale>
        <p:origin x="-102" y="-13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D394D3-62DD-40E4-A941-534BD55FF6F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DE1979A-7DBE-41DD-965A-77B114BCB80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510121A-5BAC-4333-9B1F-8ADDC0B4DECD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40A74C1-E8DE-4D68-ACE6-B4AFDB24AE19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26D3DE2-BF91-4697-8C44-F6B2F4EA1FD3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2593058-7D6E-4594-AA84-D3337E6D0AB7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C50EB0E-777F-4FE3-AD98-CBB78C87034E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A2E1BD-5C58-4FAD-817F-EECFDBFA20CD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FB9C80C-6919-4B24-9DD0-94EFDD6E2EF0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AD88260-8B87-4E53-A4DA-71DA2283CBB6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6F5A-BB39-40C0-8EC7-06A86D09281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0CBC2-0E5F-4A73-AAAF-5596BD2B14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91E7-F27F-42CF-9731-7F40C6F3A91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A249-CE99-4000-93F2-17CA262C9B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698D-7067-4B7D-89A0-95A312A5894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97F31-5F61-436C-A8A6-FCFD59037A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1BC6AF7-5610-40AA-8AFE-C781681CD6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D833-51B8-458F-BEF7-430E293970B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15410-B09E-449E-A1F0-25BE79B397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C93D-BB0D-4D2B-BF8F-934BB3BE605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0F59E-61AB-4ED1-90C1-E446A019B8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E75A-D770-404E-AF9C-D1B59C1B966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A2A9F-6F08-4224-8794-B4211AD932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27FF-8722-495D-BDF2-8DD6AE6C7ED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2E70C-29CD-4CE0-811A-61A60F14E1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D00E-7D4E-4584-AC6B-9D15FA576BD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1FC6-DC11-4A84-99E7-90705FE3D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1608-B969-4EFA-8808-FE516A7BB6E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A8E8-D097-46A9-BCC0-76A029F356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FCBD-F235-42D7-9DDF-9C212059ACB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2BAEA-1A75-481C-ABDC-BE8A3D01D7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1AEE-4652-4A21-948E-20247189A75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6C460-233E-4125-9773-29FCFB7400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CDD73F-37F8-4FC3-B9C9-11ECD3348D3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D7C09D-D6FB-47F5-9C5E-DF27635BEF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9%20&#25945;&#23398;&#35838;&#20214;\09-128k.mp3" TargetMode="External"/><Relationship Id="rId13" Type="http://schemas.openxmlformats.org/officeDocument/2006/relationships/slideLayout" Target="../slideLayouts/slideLayout6.xml"/><Relationship Id="rId3" Type="http://schemas.microsoft.com/office/2007/relationships/media" Target="file:///E:\&#20154;&#25945;&#26032;&#29256;5&#19979;\Lesson9%20&#25945;&#23398;&#35838;&#20214;\07-128k.mp3" TargetMode="External"/><Relationship Id="rId7" Type="http://schemas.microsoft.com/office/2007/relationships/media" Target="file:///E:\&#20154;&#25945;&#26032;&#29256;5&#19979;\Lesson9%20&#25945;&#23398;&#35838;&#20214;\09-128k.mp3" TargetMode="External"/><Relationship Id="rId12" Type="http://schemas.openxmlformats.org/officeDocument/2006/relationships/audio" Target="file:///E:\&#20154;&#25945;&#26032;&#29256;5&#19979;\Lesson9%20&#25945;&#23398;&#35838;&#20214;\11-128k.mp3" TargetMode="External"/><Relationship Id="rId2" Type="http://schemas.openxmlformats.org/officeDocument/2006/relationships/audio" Target="file:///E:\&#20154;&#25945;&#26032;&#29256;5&#19979;\Lesson9%20&#25945;&#23398;&#35838;&#20214;\06-128k.mp3" TargetMode="External"/><Relationship Id="rId1" Type="http://schemas.microsoft.com/office/2007/relationships/media" Target="file:///E:\&#20154;&#25945;&#26032;&#29256;5&#19979;\Lesson9%20&#25945;&#23398;&#35838;&#20214;\06-128k.mp3" TargetMode="External"/><Relationship Id="rId6" Type="http://schemas.openxmlformats.org/officeDocument/2006/relationships/audio" Target="file:///E:\&#20154;&#25945;&#26032;&#29256;5&#19979;\Lesson9%20&#25945;&#23398;&#35838;&#20214;\08-128k.mp3" TargetMode="External"/><Relationship Id="rId11" Type="http://schemas.microsoft.com/office/2007/relationships/media" Target="file:///E:\&#20154;&#25945;&#26032;&#29256;5&#19979;\Lesson9%20&#25945;&#23398;&#35838;&#20214;\11-128k.mp3" TargetMode="External"/><Relationship Id="rId5" Type="http://schemas.microsoft.com/office/2007/relationships/media" Target="file:///E:\&#20154;&#25945;&#26032;&#29256;5&#19979;\Lesson9%20&#25945;&#23398;&#35838;&#20214;\08-128k.mp3" TargetMode="External"/><Relationship Id="rId10" Type="http://schemas.openxmlformats.org/officeDocument/2006/relationships/audio" Target="file:///E:\&#20154;&#25945;&#26032;&#29256;5&#19979;\Lesson9%20&#25945;&#23398;&#35838;&#20214;\10-128k.mp3" TargetMode="External"/><Relationship Id="rId4" Type="http://schemas.openxmlformats.org/officeDocument/2006/relationships/audio" Target="file:///E:\&#20154;&#25945;&#26032;&#29256;5&#19979;\Lesson9%20&#25945;&#23398;&#35838;&#20214;\07-128k.mp3" TargetMode="External"/><Relationship Id="rId9" Type="http://schemas.microsoft.com/office/2007/relationships/media" Target="file:///E:\&#20154;&#25945;&#26032;&#29256;5&#19979;\Lesson9%20&#25945;&#23398;&#35838;&#20214;\10-128k.mp3" TargetMode="Externa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8_Let&#8217;s_chant&#35838;&#25991;&#21160;&#30011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5&#19979;\Lesson9%20&#25945;&#23398;&#35838;&#20214;\Lesson9_Just_talk&#35838;&#25991;&#24405;&#38899;-128k.mp3" TargetMode="External"/><Relationship Id="rId1" Type="http://schemas.microsoft.com/office/2007/relationships/media" Target="file:///E:\&#20154;&#25945;&#26032;&#29256;5&#19979;\Lesson9%20&#25945;&#23398;&#35838;&#20214;\Lesson9_Just_talk&#35838;&#25991;&#24405;&#38899;-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E:\&#20154;&#25945;&#26032;&#29256;5&#19979;\Lesson9%20&#25945;&#23398;&#35838;&#20214;\motor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5&#19979;\Lesson9%20&#25945;&#23398;&#35838;&#20214;\11.mp3" TargetMode="External"/><Relationship Id="rId1" Type="http://schemas.microsoft.com/office/2007/relationships/media" Target="file:///E:\&#20154;&#25945;&#26032;&#29256;5&#19979;\Lesson9%20&#25945;&#23398;&#35838;&#20214;\11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5&#19979;\Lesson9%20&#25945;&#23398;&#35838;&#20214;\motor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9;\Lesson9%20&#25945;&#23398;&#35838;&#20214;\22.mp3" TargetMode="External"/><Relationship Id="rId1" Type="http://schemas.microsoft.com/office/2007/relationships/media" Target="file:///E:\&#20154;&#25945;&#26032;&#29256;5&#19979;\Lesson9%20&#25945;&#23398;&#35838;&#20214;\22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9%20&#25945;&#23398;&#35838;&#20214;\04-128k.mp3" TargetMode="External"/><Relationship Id="rId3" Type="http://schemas.microsoft.com/office/2007/relationships/media" Target="file:///E:\&#20154;&#25945;&#26032;&#29256;5&#19979;\Lesson9%20&#25945;&#23398;&#35838;&#20214;\02-128k.mp3" TargetMode="External"/><Relationship Id="rId7" Type="http://schemas.microsoft.com/office/2007/relationships/media" Target="file:///E:\&#20154;&#25945;&#26032;&#29256;5&#19979;\Lesson9%20&#25945;&#23398;&#35838;&#20214;\04-128k.mp3" TargetMode="External"/><Relationship Id="rId12" Type="http://schemas.openxmlformats.org/officeDocument/2006/relationships/image" Target="../media/image16.png"/><Relationship Id="rId2" Type="http://schemas.openxmlformats.org/officeDocument/2006/relationships/audio" Target="file:///E:\&#20154;&#25945;&#26032;&#29256;5&#19979;\Lesson9%20&#25945;&#23398;&#35838;&#20214;\01-128k.mp3" TargetMode="External"/><Relationship Id="rId1" Type="http://schemas.microsoft.com/office/2007/relationships/media" Target="file:///E:\&#20154;&#25945;&#26032;&#29256;5&#19979;\Lesson9%20&#25945;&#23398;&#35838;&#20214;\01-128k.mp3" TargetMode="External"/><Relationship Id="rId6" Type="http://schemas.openxmlformats.org/officeDocument/2006/relationships/audio" Target="file:///E:\&#20154;&#25945;&#26032;&#29256;5&#19979;\Lesson9%20&#25945;&#23398;&#35838;&#20214;\03-128k.mp3" TargetMode="External"/><Relationship Id="rId11" Type="http://schemas.openxmlformats.org/officeDocument/2006/relationships/slideLayout" Target="../slideLayouts/slideLayout6.xml"/><Relationship Id="rId5" Type="http://schemas.microsoft.com/office/2007/relationships/media" Target="file:///E:\&#20154;&#25945;&#26032;&#29256;5&#19979;\Lesson9%20&#25945;&#23398;&#35838;&#20214;\03-128k.mp3" TargetMode="External"/><Relationship Id="rId10" Type="http://schemas.openxmlformats.org/officeDocument/2006/relationships/audio" Target="file:///E:\&#20154;&#25945;&#26032;&#29256;5&#19979;\Lesson9%20&#25945;&#23398;&#35838;&#20214;\05-128k.mp3" TargetMode="External"/><Relationship Id="rId4" Type="http://schemas.openxmlformats.org/officeDocument/2006/relationships/audio" Target="file:///E:\&#20154;&#25945;&#26032;&#29256;5&#19979;\Lesson9%20&#25945;&#23398;&#35838;&#20214;\02-128k.mp3" TargetMode="External"/><Relationship Id="rId9" Type="http://schemas.microsoft.com/office/2007/relationships/media" Target="file:///E:\&#20154;&#25945;&#26032;&#29256;5&#19979;\Lesson9%20&#25945;&#23398;&#35838;&#20214;\05-128k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980728"/>
            <a:ext cx="5940785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Can I help you?</a:t>
            </a:r>
            <a:endParaRPr lang="zh-CN" alt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4217" y="455632"/>
            <a:ext cx="2159607" cy="203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2641337" y="522894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412875"/>
          <a:ext cx="9144000" cy="529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2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Yang Ming: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It looks nice. I like it.</a:t>
                      </a:r>
                      <a:endParaRPr kumimoji="1" lang="zh-CN" altLang="zh-CN" sz="3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21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Mum: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 much is it?</a:t>
                      </a:r>
                      <a:endParaRPr lang="zh-CN" altLang="zh-CN" sz="3200" kern="100" dirty="0">
                        <a:solidFill>
                          <a:srgbClr val="FF0000"/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447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Saleswoman: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It’s eighty-five </a:t>
                      </a:r>
                      <a:r>
                        <a:rPr lang="en-US" altLang="zh-CN" sz="3200" kern="100" dirty="0" err="1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yuan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78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Mum: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We’ll take it.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02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Saleswoman: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Here you are. Thanks. Bye!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78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err="1" smtClean="0">
                          <a:solidFill>
                            <a:srgbClr val="FF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Mum</a:t>
                      </a:r>
                      <a:r>
                        <a:rPr lang="en-US" altLang="zh-CN" sz="3200" b="0" kern="1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altLang="zh-CN" sz="3200" b="0" kern="100" dirty="0" err="1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Yang</a:t>
                      </a: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Ming: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Bye!</a:t>
                      </a:r>
                      <a:endParaRPr lang="zh-CN" altLang="zh-CN" sz="3200" kern="100" dirty="0" smtClean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0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39750" y="654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42988" y="1196975"/>
            <a:ext cx="28082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06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38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7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92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8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36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9-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219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0-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157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-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98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84438" y="1173163"/>
            <a:ext cx="43434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6"/>
          </a:solidFill>
          <a:ln w="9525">
            <a:solidFill>
              <a:schemeClr val="accent4">
                <a:lumMod val="20000"/>
                <a:lumOff val="80000"/>
              </a:schemeClr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605088" y="1360488"/>
            <a:ext cx="39004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Super Mary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表演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我最棒！</a:t>
            </a:r>
          </a:p>
        </p:txBody>
      </p:sp>
      <p:pic>
        <p:nvPicPr>
          <p:cNvPr id="43013" name="Picture 12" descr="3606679_115218071885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3" y="1196975"/>
            <a:ext cx="15954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411413" y="2133600"/>
            <a:ext cx="54292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1.</a:t>
            </a:r>
            <a:r>
              <a:rPr lang="zh-CN" altLang="en-US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三人一小组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2.</a:t>
            </a:r>
            <a:r>
              <a:rPr lang="zh-CN" altLang="en-US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根据剧本分角色练习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3.</a:t>
            </a:r>
            <a:r>
              <a:rPr lang="zh-CN" altLang="en-US" sz="27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适当加上一些动作辅助表演</a:t>
            </a:r>
          </a:p>
        </p:txBody>
      </p:sp>
      <p:pic>
        <p:nvPicPr>
          <p:cNvPr id="15" name="Picture 10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975" y="48006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850" y="5637213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213" y="56086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EYDU4`B5Z{88ZPY5H`Y{5G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5553075"/>
            <a:ext cx="3486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2484438" y="4718050"/>
            <a:ext cx="3086100" cy="736600"/>
            <a:chOff x="2484438" y="4574059"/>
            <a:chExt cx="3086100" cy="736600"/>
          </a:xfrm>
        </p:grpSpPr>
        <p:grpSp>
          <p:nvGrpSpPr>
            <p:cNvPr id="43020" name="组合 18"/>
            <p:cNvGrpSpPr/>
            <p:nvPr/>
          </p:nvGrpSpPr>
          <p:grpSpPr bwMode="auto">
            <a:xfrm>
              <a:off x="2484438" y="4574059"/>
              <a:ext cx="3086100" cy="736600"/>
              <a:chOff x="2483768" y="4430542"/>
              <a:chExt cx="3086260" cy="736601"/>
            </a:xfrm>
          </p:grpSpPr>
          <p:pic>
            <p:nvPicPr>
              <p:cNvPr id="43022" name="Picture 22" descr="2CTP17INZA`UB_7VIS16SPO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483928" y="4430543"/>
                <a:ext cx="3086100" cy="73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矩形 24"/>
              <p:cNvSpPr/>
              <p:nvPr/>
            </p:nvSpPr>
            <p:spPr>
              <a:xfrm>
                <a:off x="2483768" y="4430542"/>
                <a:ext cx="3086260" cy="95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484438" y="4574059"/>
              <a:ext cx="3086100" cy="952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50925" y="3429000"/>
          <a:ext cx="5537200" cy="25209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9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solidFill>
                      <a:srgbClr val="D7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098550" y="3476625"/>
            <a:ext cx="1108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Things</a:t>
            </a:r>
            <a:endParaRPr kumimoji="0" lang="zh-CN" altLang="zh-CN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4508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86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3950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87450" y="1195388"/>
            <a:ext cx="12112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88" name="矩形 2"/>
          <p:cNvSpPr>
            <a:spLocks noChangeArrowheads="1"/>
          </p:cNvSpPr>
          <p:nvPr/>
        </p:nvSpPr>
        <p:spPr bwMode="auto">
          <a:xfrm>
            <a:off x="3128963" y="1252538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学习用品小调查</a:t>
            </a:r>
            <a:endParaRPr lang="zh-CN" altLang="zh-CN" sz="3200">
              <a:solidFill>
                <a:srgbClr val="30303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508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3525" y="370681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971550" y="1989138"/>
            <a:ext cx="72929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以小组为单位，互相调查组内成员学习用品的种类、价格及其他特征，并完成这张调查表。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7138" y="3463925"/>
            <a:ext cx="1041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Prices</a:t>
            </a:r>
            <a:endParaRPr kumimoji="0" lang="zh-CN" altLang="zh-CN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97275" y="3463925"/>
            <a:ext cx="29908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Others(color, size…)</a:t>
            </a:r>
            <a:endParaRPr kumimoji="0" lang="zh-CN" altLang="zh-CN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4292600"/>
            <a:ext cx="24844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06463" y="3357563"/>
          <a:ext cx="5537200" cy="2519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9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8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solidFill>
                      <a:srgbClr val="D7F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solidFill>
                      <a:srgbClr val="D7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8" marR="91428"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54088" y="3403600"/>
            <a:ext cx="1109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Things</a:t>
            </a:r>
            <a:endParaRPr kumimoji="0" lang="zh-CN" altLang="zh-CN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4713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2675" y="3390900"/>
            <a:ext cx="1041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kern="10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Prices</a:t>
            </a:r>
            <a:endParaRPr kumimoji="0" lang="zh-CN" altLang="zh-CN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54400" y="3390900"/>
            <a:ext cx="2989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Others(color, size…)</a:t>
            </a:r>
            <a:endParaRPr kumimoji="0" lang="zh-CN" altLang="zh-CN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47137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3950"/>
            <a:ext cx="2225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87450" y="1195388"/>
            <a:ext cx="12112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3128963" y="1252538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你问我答</a:t>
            </a:r>
            <a:endParaRPr lang="zh-CN" altLang="zh-CN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088" y="1916113"/>
            <a:ext cx="7685087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根据这张表格并仿照本课对话，编写一段新的对话，并表演出来吧！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8"/>
          <p:cNvSpPr txBox="1"/>
          <p:nvPr/>
        </p:nvSpPr>
        <p:spPr bwMode="auto">
          <a:xfrm>
            <a:off x="323849" y="6985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00113" y="1484313"/>
            <a:ext cx="7346950" cy="46815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8132" name="矩形 2"/>
          <p:cNvSpPr>
            <a:spLocks noChangeArrowheads="1"/>
          </p:cNvSpPr>
          <p:nvPr/>
        </p:nvSpPr>
        <p:spPr bwMode="auto">
          <a:xfrm>
            <a:off x="1908175" y="1989138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本课学到的重点句型是什么？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613" y="2644775"/>
            <a:ext cx="4716462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What can I do for you?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9613" y="4246563"/>
            <a:ext cx="3602037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—How much is it?</a:t>
            </a:r>
          </a:p>
        </p:txBody>
      </p:sp>
      <p:sp>
        <p:nvSpPr>
          <p:cNvPr id="10" name="矩形 9"/>
          <p:cNvSpPr/>
          <p:nvPr/>
        </p:nvSpPr>
        <p:spPr>
          <a:xfrm>
            <a:off x="1979613" y="3584575"/>
            <a:ext cx="52847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I want to buy a motorbike.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9613" y="4946650"/>
            <a:ext cx="4208462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It’s eighty-five </a:t>
            </a:r>
            <a:r>
              <a:rPr lang="en-US" altLang="zh-CN" sz="3200" kern="100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yuan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48137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8"/>
          <p:cNvSpPr txBox="1"/>
          <p:nvPr/>
        </p:nvSpPr>
        <p:spPr bwMode="auto">
          <a:xfrm>
            <a:off x="320330" y="9749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8" y="1862138"/>
            <a:ext cx="6913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根据本课对话以及你在生活中的购物经历，编写一段新的对话，要求不少于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Lesson10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051720" y="29241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5508625" y="43640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5864225" y="43640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739133" y="50847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4050283" y="50800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356670" y="50800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916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6925" y="1628800"/>
            <a:ext cx="6266337" cy="4433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699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97625" y="5013325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2038" y="2838450"/>
            <a:ext cx="353853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2836863"/>
            <a:ext cx="321151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十二角星 22"/>
          <p:cNvSpPr/>
          <p:nvPr/>
        </p:nvSpPr>
        <p:spPr>
          <a:xfrm>
            <a:off x="1343025" y="3211513"/>
            <a:ext cx="2051050" cy="877887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45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16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19438" y="2617788"/>
            <a:ext cx="368458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十二角星 17"/>
          <p:cNvSpPr/>
          <p:nvPr/>
        </p:nvSpPr>
        <p:spPr>
          <a:xfrm>
            <a:off x="1036638" y="3105150"/>
            <a:ext cx="2051050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68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5842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47925" y="2527300"/>
            <a:ext cx="49577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0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64413" y="2108200"/>
            <a:ext cx="11668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700338" y="2300288"/>
            <a:ext cx="5040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Yes. I want a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/>
              </a:rPr>
              <a:t>...</a:t>
            </a:r>
            <a:endParaRPr lang="en-US" altLang="zh-CN" sz="3600" kern="100" dirty="0">
              <a:solidFill>
                <a:srgbClr val="FF0000"/>
              </a:solidFill>
              <a:latin typeface="Arial" panose="020B0604020202020204"/>
            </a:endParaRPr>
          </a:p>
        </p:txBody>
      </p:sp>
      <p:pic>
        <p:nvPicPr>
          <p:cNvPr id="30732" name="图片 1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213" y="1341438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十二角星 16"/>
          <p:cNvSpPr/>
          <p:nvPr/>
        </p:nvSpPr>
        <p:spPr>
          <a:xfrm>
            <a:off x="827088" y="3108325"/>
            <a:ext cx="2052637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56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24038" y="1557338"/>
            <a:ext cx="5581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Can I help you?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0735" name="图片 2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7088" y="4581525"/>
            <a:ext cx="11096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936750" y="4868863"/>
            <a:ext cx="33305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How much is it?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pic>
        <p:nvPicPr>
          <p:cNvPr id="30737" name="图片 24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23138" y="5227638"/>
            <a:ext cx="13049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248150" y="5627688"/>
            <a:ext cx="33480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</a:rPr>
              <a:t>…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altLang="zh-CN" sz="32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yuan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.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3073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十二角星 26"/>
          <p:cNvSpPr/>
          <p:nvPr/>
        </p:nvSpPr>
        <p:spPr>
          <a:xfrm>
            <a:off x="1343025" y="3235325"/>
            <a:ext cx="2051050" cy="877888"/>
          </a:xfrm>
          <a:prstGeom prst="star1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￥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30</a:t>
            </a:r>
            <a:endParaRPr lang="en-US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8" grpId="0" animBg="1"/>
      <p:bldP spid="18" grpId="1" animBg="1"/>
      <p:bldP spid="13" grpId="0"/>
      <p:bldP spid="17" grpId="0" animBg="1"/>
      <p:bldP spid="22" grpId="0"/>
      <p:bldP spid="24" grpId="0"/>
      <p:bldP spid="26" grpId="0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44575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27088" y="1341438"/>
            <a:ext cx="40068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Who are they?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2773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663825"/>
            <a:ext cx="4075112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3" y="2636838"/>
            <a:ext cx="41052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27088" y="1995488"/>
            <a:ext cx="59594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What are they talking about? </a:t>
            </a:r>
            <a:endParaRPr lang="zh-CN" altLang="en-US" dirty="0"/>
          </a:p>
        </p:txBody>
      </p:sp>
      <p:sp>
        <p:nvSpPr>
          <p:cNvPr id="3277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Lesson9_Just_talk课文录音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226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2750" y="1354138"/>
            <a:ext cx="7183438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1. What does Yang Ming want to buy? </a:t>
            </a:r>
            <a:endParaRPr lang="zh-CN" altLang="zh-CN" kern="100" dirty="0">
              <a:solidFill>
                <a:schemeClr val="tx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1538" y="4899025"/>
            <a:ext cx="53641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What can I do for you?</a:t>
            </a:r>
            <a:endParaRPr lang="zh-CN" altLang="zh-CN" sz="3200" kern="1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2750" y="3822700"/>
            <a:ext cx="576103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2. What does the saleswoman </a:t>
            </a:r>
          </a:p>
          <a:p>
            <a:pPr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    say? 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34821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0575" y="2276475"/>
            <a:ext cx="581501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He wants to buy a motorbike.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34823" name="图片 2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7613" y="2997200"/>
            <a:ext cx="26257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1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044575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84213" y="5549900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 </a:t>
            </a:r>
            <a:r>
              <a:rPr lang="en-US" altLang="zh-CN" sz="3200" kern="100" dirty="0">
                <a:solidFill>
                  <a:srgbClr val="3333FF"/>
                </a:solidFill>
                <a:latin typeface="+mj-lt"/>
                <a:cs typeface="Times New Roman" panose="02020603050405020304" pitchFamily="18" charset="0"/>
              </a:rPr>
              <a:t>=Can I help you? </a:t>
            </a:r>
            <a:r>
              <a:rPr lang="zh-CN" altLang="en-US" sz="2800" kern="1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购物时售货员常用语</a:t>
            </a:r>
            <a:r>
              <a:rPr lang="en-US" altLang="zh-CN" sz="3200" kern="1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zh-CN" altLang="zh-CN" sz="3200" kern="1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24200" y="2863850"/>
            <a:ext cx="135096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motor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078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/>
      <p:bldP spid="1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8363" y="1557338"/>
            <a:ext cx="62801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3. How about this motorbike?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1063" y="3789363"/>
            <a:ext cx="35337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4. How much is it?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4705350"/>
            <a:ext cx="3798887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It’s eighty-five </a:t>
            </a:r>
            <a:r>
              <a:rPr lang="en-US" altLang="zh-CN" sz="3200" kern="100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yuan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2470150"/>
            <a:ext cx="24622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It looks nice.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35846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2781300"/>
            <a:ext cx="276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44575" y="1268413"/>
            <a:ext cx="24479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2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6165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87463"/>
            <a:ext cx="5903912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551488" y="3424238"/>
            <a:ext cx="3333750" cy="1012825"/>
          </a:xfrm>
          <a:prstGeom prst="wedgeRoundRectCallout">
            <a:avLst>
              <a:gd name="adj1" fmla="val -41844"/>
              <a:gd name="adj2" fmla="val 77267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Mum, can I have a motorbike?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59463" y="1335088"/>
            <a:ext cx="2946400" cy="927100"/>
          </a:xfrm>
          <a:prstGeom prst="wedgeRoundRectCallout">
            <a:avLst>
              <a:gd name="adj1" fmla="val -29706"/>
              <a:gd name="adj2" fmla="val 80187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OK. Choose one you like.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749925" y="5195888"/>
            <a:ext cx="2936875" cy="973137"/>
          </a:xfrm>
          <a:prstGeom prst="wedgeRoundRectCallout">
            <a:avLst>
              <a:gd name="adj1" fmla="val -46956"/>
              <a:gd name="adj2" fmla="val -92033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I want to buy a motorbike.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36550" y="1503363"/>
            <a:ext cx="3551238" cy="1011237"/>
          </a:xfrm>
          <a:prstGeom prst="wedgeRoundRectCallout">
            <a:avLst>
              <a:gd name="adj1" fmla="val 36943"/>
              <a:gd name="adj2" fmla="val 65505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What can I do for you?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23850" y="3930650"/>
            <a:ext cx="3355975" cy="1011238"/>
          </a:xfrm>
          <a:prstGeom prst="wedgeRoundRectCallout">
            <a:avLst>
              <a:gd name="adj1" fmla="val 39436"/>
              <a:gd name="adj2" fmla="val -70498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How about this one?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内容占位符 2"/>
          <p:cNvSpPr txBox="1"/>
          <p:nvPr/>
        </p:nvSpPr>
        <p:spPr>
          <a:xfrm>
            <a:off x="492125" y="6921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042988" y="1230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341438"/>
            <a:ext cx="62039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25488" y="4154488"/>
            <a:ext cx="2665412" cy="1028700"/>
          </a:xfrm>
          <a:prstGeom prst="wedgeRoundRectCallout">
            <a:avLst>
              <a:gd name="adj1" fmla="val 66921"/>
              <a:gd name="adj2" fmla="val 29965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It looks nice. I like it.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95288" y="1438275"/>
            <a:ext cx="3325812" cy="965200"/>
          </a:xfrm>
          <a:prstGeom prst="wedgeRoundRectCallout">
            <a:avLst>
              <a:gd name="adj1" fmla="val 43348"/>
              <a:gd name="adj2" fmla="val 71533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How much is it?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95288" y="2874963"/>
            <a:ext cx="2498725" cy="881062"/>
          </a:xfrm>
          <a:prstGeom prst="wedgeRoundRectCallout">
            <a:avLst>
              <a:gd name="adj1" fmla="val 58854"/>
              <a:gd name="adj2" fmla="val 18049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We’ll take it.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5718175" y="1331913"/>
            <a:ext cx="3065463" cy="944562"/>
          </a:xfrm>
          <a:prstGeom prst="wedgeRoundRectCallout">
            <a:avLst>
              <a:gd name="adj1" fmla="val -22766"/>
              <a:gd name="adj2" fmla="val 84522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It’s eighty-five </a:t>
            </a:r>
            <a:r>
              <a:rPr lang="en-US" altLang="zh-CN" sz="3200" kern="1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yuan</a:t>
            </a: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872163" y="4100513"/>
            <a:ext cx="2911475" cy="1025525"/>
          </a:xfrm>
          <a:prstGeom prst="wedgeRoundRectCallout">
            <a:avLst>
              <a:gd name="adj1" fmla="val -30343"/>
              <a:gd name="adj2" fmla="val -76527"/>
              <a:gd name="adj3" fmla="val 16667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Here you are. Thanks. Bye!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492125" y="6921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42988" y="1230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 bwMode="auto">
          <a:xfrm>
            <a:off x="2448246" y="5559665"/>
            <a:ext cx="2019002" cy="732879"/>
            <a:chOff x="733152" y="4169296"/>
            <a:chExt cx="2398688" cy="843880"/>
          </a:xfrm>
          <a:solidFill>
            <a:schemeClr val="bg2">
              <a:lumMod val="95000"/>
            </a:schemeClr>
          </a:solidFill>
        </p:grpSpPr>
        <p:sp>
          <p:nvSpPr>
            <p:cNvPr id="17" name="圆角矩形标注 16"/>
            <p:cNvSpPr/>
            <p:nvPr/>
          </p:nvSpPr>
          <p:spPr>
            <a:xfrm>
              <a:off x="733152" y="4169296"/>
              <a:ext cx="2398688" cy="843880"/>
            </a:xfrm>
            <a:prstGeom prst="wedgeRoundRectCallout">
              <a:avLst>
                <a:gd name="adj1" fmla="val -30739"/>
                <a:gd name="adj2" fmla="val -78699"/>
                <a:gd name="adj3" fmla="val 16667"/>
              </a:avLst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32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Bye!</a:t>
              </a:r>
              <a:endParaRPr lang="zh-CN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圆角矩形标注 17"/>
            <p:cNvSpPr/>
            <p:nvPr/>
          </p:nvSpPr>
          <p:spPr>
            <a:xfrm>
              <a:off x="733152" y="4169296"/>
              <a:ext cx="2398688" cy="843880"/>
            </a:xfrm>
            <a:prstGeom prst="wedgeRoundRectCallout">
              <a:avLst>
                <a:gd name="adj1" fmla="val 35471"/>
                <a:gd name="adj2" fmla="val -70144"/>
                <a:gd name="adj3" fmla="val 16667"/>
              </a:avLst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CN" sz="3200" kern="100" dirty="0">
                  <a:solidFill>
                    <a:srgbClr val="5F5F5F">
                      <a:lumMod val="50000"/>
                    </a:srgbClr>
                  </a:solidFill>
                  <a:latin typeface="Arial" panose="020B0604020202020204"/>
                  <a:ea typeface="宋体" panose="02010600030101010101" pitchFamily="2" charset="-122"/>
                  <a:cs typeface="Times New Roman" panose="02020603050405020304" pitchFamily="18" charset="0"/>
                </a:rPr>
                <a:t>Bye!</a:t>
              </a:r>
              <a:endParaRPr lang="zh-CN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700213"/>
          <a:ext cx="9144000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5821">
                <a:tc>
                  <a:txBody>
                    <a:bodyPr/>
                    <a:lstStyle/>
                    <a:p>
                      <a:endParaRPr lang="zh-CN" altLang="en-US" sz="3600" dirty="0">
                        <a:latin typeface="+mj-lt"/>
                      </a:endParaRPr>
                    </a:p>
                  </a:txBody>
                  <a:tcPr marT="45721" marB="4572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Yang Ming: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Mum, can I have a motorbike?</a:t>
                      </a:r>
                      <a:endParaRPr lang="zh-CN" altLang="zh-CN" sz="3200" b="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002">
                <a:tc>
                  <a:txBody>
                    <a:bodyPr/>
                    <a:lstStyle/>
                    <a:p>
                      <a:endParaRPr lang="zh-CN" altLang="en-US" sz="3600" dirty="0">
                        <a:latin typeface="+mj-lt"/>
                      </a:endParaRPr>
                    </a:p>
                  </a:txBody>
                  <a:tcPr marT="45721" marB="4572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00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Mum: 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OK. Choose one you like.</a:t>
                      </a:r>
                      <a:endParaRPr lang="zh-CN" altLang="zh-CN" sz="3200" b="0" kern="100" dirty="0">
                        <a:solidFill>
                          <a:srgbClr val="FF0000"/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950">
                <a:tc>
                  <a:txBody>
                    <a:bodyPr/>
                    <a:lstStyle/>
                    <a:p>
                      <a:endParaRPr lang="zh-CN" altLang="en-US" sz="3600" dirty="0">
                        <a:latin typeface="+mj-lt"/>
                      </a:endParaRPr>
                    </a:p>
                  </a:txBody>
                  <a:tcPr marT="45721" marB="4572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Saleswoman: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What can I do for you?</a:t>
                      </a:r>
                      <a:endParaRPr lang="zh-CN" altLang="zh-CN" sz="3200" b="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368">
                <a:tc>
                  <a:txBody>
                    <a:bodyPr/>
                    <a:lstStyle/>
                    <a:p>
                      <a:endParaRPr lang="zh-CN" altLang="en-US" sz="3600" dirty="0">
                        <a:latin typeface="+mj-lt"/>
                      </a:endParaRPr>
                    </a:p>
                  </a:txBody>
                  <a:tcPr marT="45721" marB="45721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Yang Ming: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want to buy a motorbike.</a:t>
                      </a:r>
                      <a:endParaRPr lang="zh-CN" altLang="zh-CN" sz="3200" b="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296">
                <a:tc>
                  <a:txBody>
                    <a:bodyPr/>
                    <a:lstStyle/>
                    <a:p>
                      <a:endParaRPr lang="zh-CN" altLang="en-US" sz="3600" dirty="0">
                        <a:latin typeface="+mj-lt"/>
                      </a:endParaRPr>
                    </a:p>
                  </a:txBody>
                  <a:tcPr marT="45721" marB="45721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Saleswoman: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How about this one?</a:t>
                      </a:r>
                      <a:endParaRPr lang="zh-CN" altLang="zh-CN" sz="3200" b="0" kern="100" dirty="0" smtClean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98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39750" y="654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42988" y="1196975"/>
            <a:ext cx="28082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4"/>
          <p:cNvSpPr txBox="1"/>
          <p:nvPr/>
        </p:nvSpPr>
        <p:spPr bwMode="auto">
          <a:xfrm>
            <a:off x="3162300" y="1196975"/>
            <a:ext cx="2889250" cy="5032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Just talk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3" name="01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27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02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99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03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933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04-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86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05-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815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498</Words>
  <Application>Microsoft Office PowerPoint</Application>
  <PresentationFormat>全屏显示(4:3)</PresentationFormat>
  <Paragraphs>102</Paragraphs>
  <Slides>15</Slides>
  <Notes>8</Notes>
  <HiddenSlides>0</HiddenSlides>
  <MMClips>15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黑体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Unit2 Can I help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EDA7A5DD65F84C93A1A941C2E50274D4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