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495"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 id="479" r:id="rId48"/>
    <p:sldId id="480"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40" d="100"/>
          <a:sy n="140" d="100"/>
        </p:scale>
        <p:origin x="-804" y="-330"/>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27BF1A9C-50B1-499F-8D07-7E0E478931E1}"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A9724984-DB4C-4DC1-ABE3-7C6F772CD54E}"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2E44ED83-1D9B-4C6A-91FB-13C26031BEAF}"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60E32DCB-56CC-4C55-B888-C53F870626CF}"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441973" y="1889522"/>
            <a:ext cx="60936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sz="3600" b="1" kern="100" dirty="0">
                <a:latin typeface="Times New Roman" panose="02020603050405020304"/>
              </a:rPr>
              <a:t>Unit 3</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rPr>
              <a:t>The world of science</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0" y="451598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359569" y="3219828"/>
            <a:ext cx="8498681"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a:latin typeface="宋体" panose="02010600030101010101" pitchFamily="2" charset="-122"/>
                <a:cs typeface="Times New Roman" panose="02020603050405020304"/>
              </a:rPr>
              <a:t>Ⅲ</a:t>
            </a:r>
            <a:r>
              <a:rPr lang="zh-CN" altLang="zh-CN" sz="2400" kern="100" dirty="0">
                <a:latin typeface="Times New Roman" panose="02020603050405020304"/>
                <a:cs typeface="Times New Roman" panose="02020603050405020304"/>
              </a:rPr>
              <a:t>　</a:t>
            </a:r>
            <a:r>
              <a:rPr lang="en-US" altLang="zh-CN" sz="2400" b="1" kern="100" dirty="0">
                <a:latin typeface="Times New Roman" panose="02020603050405020304"/>
                <a:cs typeface="Courier New" panose="02070309020205020404"/>
              </a:rPr>
              <a:t>Developing ideas</a:t>
            </a:r>
            <a:endParaRPr lang="zh-CN" altLang="zh-CN" sz="900" kern="100" dirty="0">
              <a:latin typeface="宋体" panose="02010600030101010101" pitchFamily="2" charset="-122"/>
              <a:cs typeface="Courier New" panose="020703090202050204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对象 1"/>
          <p:cNvGraphicFramePr>
            <a:graphicFrameLocks noChangeAspect="1"/>
          </p:cNvGraphicFramePr>
          <p:nvPr/>
        </p:nvGraphicFramePr>
        <p:xfrm>
          <a:off x="521494" y="870348"/>
          <a:ext cx="6054329" cy="3202781"/>
        </p:xfrm>
        <a:graphic>
          <a:graphicData uri="http://schemas.openxmlformats.org/presentationml/2006/ole">
            <mc:AlternateContent xmlns:mc="http://schemas.openxmlformats.org/markup-compatibility/2006">
              <mc:Choice xmlns:v="urn:schemas-microsoft-com:vml" Requires="v">
                <p:oleObj spid="_x0000_s18439" r:id="rId3" imgW="8087360" imgH="4278630" progId="Word.Document.8">
                  <p:embed/>
                </p:oleObj>
              </mc:Choice>
              <mc:Fallback>
                <p:oleObj r:id="rId3" imgW="8087360" imgH="4278630"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4" y="870348"/>
                        <a:ext cx="6054329" cy="320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032272"/>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Ⅰ</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General reading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Match each paragraph with its main idea.</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819275"/>
            <a:ext cx="8570119"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Para.1</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Times New Roman" panose="02020603050405020304"/>
              </a:rPr>
              <a:t> </a:t>
            </a:r>
            <a:r>
              <a:rPr lang="en-US" altLang="zh-CN" kern="100" dirty="0" err="1">
                <a:latin typeface="Times New Roman" panose="02020603050405020304"/>
                <a:cs typeface="Courier New" panose="02070309020205020404"/>
              </a:rPr>
              <a:t>A.Questioning</a:t>
            </a:r>
            <a:r>
              <a:rPr lang="en-US" altLang="zh-CN" kern="100" dirty="0">
                <a:latin typeface="Times New Roman" panose="02020603050405020304"/>
                <a:cs typeface="Courier New" panose="02070309020205020404"/>
              </a:rPr>
              <a:t> accepted ideas.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Para.2     </a:t>
            </a:r>
            <a:r>
              <a:rPr lang="en-US" altLang="zh-CN" kern="100" dirty="0" err="1">
                <a:latin typeface="Times New Roman" panose="02020603050405020304"/>
                <a:cs typeface="Courier New" panose="02070309020205020404"/>
              </a:rPr>
              <a:t>B.Benefits</a:t>
            </a:r>
            <a:r>
              <a:rPr lang="en-US" altLang="zh-CN" kern="100" dirty="0">
                <a:latin typeface="Times New Roman" panose="02020603050405020304"/>
                <a:cs typeface="Courier New" panose="02070309020205020404"/>
              </a:rPr>
              <a:t> of the stories about exploring science.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Para.3     </a:t>
            </a:r>
            <a:r>
              <a:rPr lang="en-US" altLang="zh-CN" kern="100" dirty="0" err="1">
                <a:latin typeface="Times New Roman" panose="02020603050405020304"/>
                <a:cs typeface="Courier New" panose="02070309020205020404"/>
              </a:rPr>
              <a:t>C.Benjamin</a:t>
            </a:r>
            <a:r>
              <a:rPr lang="en-US" altLang="zh-CN" kern="100" dirty="0">
                <a:latin typeface="Times New Roman" panose="02020603050405020304"/>
                <a:cs typeface="Courier New" panose="02070309020205020404"/>
              </a:rPr>
              <a:t> Franklin’s famous experiment.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Para.4     </a:t>
            </a:r>
            <a:r>
              <a:rPr lang="en-US" altLang="zh-CN" kern="100" dirty="0" err="1">
                <a:latin typeface="Times New Roman" panose="02020603050405020304"/>
                <a:cs typeface="Courier New" panose="02070309020205020404"/>
              </a:rPr>
              <a:t>D.Facts</a:t>
            </a:r>
            <a:r>
              <a:rPr lang="en-US" altLang="zh-CN" kern="100" dirty="0">
                <a:latin typeface="Times New Roman" panose="02020603050405020304"/>
                <a:cs typeface="Courier New" panose="02070309020205020404"/>
              </a:rPr>
              <a:t> should be proved.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Para.5     </a:t>
            </a:r>
            <a:r>
              <a:rPr lang="en-US" altLang="zh-CN" kern="100" dirty="0" err="1">
                <a:latin typeface="Times New Roman" panose="02020603050405020304"/>
                <a:cs typeface="Courier New" panose="02070309020205020404"/>
              </a:rPr>
              <a:t>E.Introduction</a:t>
            </a:r>
            <a:r>
              <a:rPr lang="en-US" altLang="zh-CN" kern="100" dirty="0">
                <a:latin typeface="Times New Roman" panose="02020603050405020304"/>
                <a:cs typeface="Courier New" panose="02070309020205020404"/>
              </a:rPr>
              <a:t> of the topic.</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Para.6     </a:t>
            </a:r>
            <a:r>
              <a:rPr lang="en-US" altLang="zh-CN" kern="100" dirty="0" err="1">
                <a:latin typeface="Times New Roman" panose="02020603050405020304"/>
                <a:cs typeface="Courier New" panose="02070309020205020404"/>
              </a:rPr>
              <a:t>F.Not</a:t>
            </a:r>
            <a:r>
              <a:rPr lang="en-US" altLang="zh-CN" kern="100" dirty="0">
                <a:latin typeface="Times New Roman" panose="02020603050405020304"/>
                <a:cs typeface="Courier New" panose="02070309020205020404"/>
              </a:rPr>
              <a:t> everything about the experiment is true.</a:t>
            </a:r>
            <a:endParaRPr lang="zh-CN" altLang="zh-CN" kern="100" dirty="0">
              <a:latin typeface="宋体" panose="02010600030101010101" pitchFamily="2" charset="-122"/>
              <a:cs typeface="Courier New" panose="02070309020205020404"/>
            </a:endParaRPr>
          </a:p>
        </p:txBody>
      </p:sp>
      <p:pic>
        <p:nvPicPr>
          <p:cNvPr id="19459" name="Picture 2" descr="课文整体阅读"/>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83369" y="546498"/>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278607" y="4273154"/>
            <a:ext cx="8099822"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en-US" dirty="0">
                <a:solidFill>
                  <a:srgbClr val="FF0000"/>
                </a:solidFill>
                <a:latin typeface="黑体" panose="02010609060101010101" pitchFamily="49" charset="-122"/>
                <a:ea typeface="黑体" panose="02010609060101010101" pitchFamily="49" charset="-122"/>
              </a:rPr>
              <a:t>答案</a:t>
            </a:r>
            <a:r>
              <a:rPr lang="zh-CN" altLang="zh-CN" dirty="0">
                <a:solidFill>
                  <a:srgbClr val="FF0000"/>
                </a:solidFill>
                <a:latin typeface="Times New Roman" panose="02020603050405020304" pitchFamily="18" charset="0"/>
                <a:ea typeface="黑体" panose="02010609060101010101" pitchFamily="49" charset="-122"/>
              </a:rPr>
              <a:t>　</a:t>
            </a:r>
            <a:r>
              <a:rPr lang="en-US" altLang="zh-CN" dirty="0">
                <a:solidFill>
                  <a:srgbClr val="FF0000"/>
                </a:solidFill>
                <a:latin typeface="Times New Roman" panose="02020603050405020304" pitchFamily="18" charset="0"/>
                <a:ea typeface="黑体" panose="02010609060101010101" pitchFamily="49" charset="-122"/>
              </a:rPr>
              <a:t>Para.1—E</a:t>
            </a:r>
            <a:r>
              <a:rPr lang="zh-CN" altLang="zh-CN" dirty="0">
                <a:solidFill>
                  <a:srgbClr val="FF0000"/>
                </a:solidFill>
                <a:latin typeface="Times New Roman" panose="02020603050405020304" pitchFamily="18" charset="0"/>
                <a:ea typeface="黑体" panose="02010609060101010101" pitchFamily="49" charset="-122"/>
              </a:rPr>
              <a:t>　</a:t>
            </a:r>
            <a:r>
              <a:rPr lang="en-US" altLang="zh-CN" dirty="0">
                <a:solidFill>
                  <a:srgbClr val="FF0000"/>
                </a:solidFill>
                <a:latin typeface="Times New Roman" panose="02020603050405020304" pitchFamily="18" charset="0"/>
                <a:ea typeface="黑体" panose="02010609060101010101" pitchFamily="49" charset="-122"/>
              </a:rPr>
              <a:t>Para.2—C</a:t>
            </a:r>
            <a:r>
              <a:rPr lang="zh-CN" altLang="zh-CN" dirty="0">
                <a:solidFill>
                  <a:srgbClr val="FF0000"/>
                </a:solidFill>
                <a:latin typeface="Times New Roman" panose="02020603050405020304" pitchFamily="18" charset="0"/>
                <a:ea typeface="黑体" panose="02010609060101010101" pitchFamily="49" charset="-122"/>
              </a:rPr>
              <a:t>　</a:t>
            </a:r>
            <a:r>
              <a:rPr lang="en-US" altLang="zh-CN" dirty="0">
                <a:solidFill>
                  <a:srgbClr val="FF0000"/>
                </a:solidFill>
                <a:latin typeface="Times New Roman" panose="02020603050405020304" pitchFamily="18" charset="0"/>
                <a:ea typeface="黑体" panose="02010609060101010101" pitchFamily="49" charset="-122"/>
              </a:rPr>
              <a:t> Para.3—B</a:t>
            </a:r>
            <a:r>
              <a:rPr lang="zh-CN" altLang="zh-CN" dirty="0">
                <a:solidFill>
                  <a:srgbClr val="FF0000"/>
                </a:solidFill>
                <a:latin typeface="Times New Roman" panose="02020603050405020304" pitchFamily="18" charset="0"/>
                <a:ea typeface="黑体" panose="02010609060101010101" pitchFamily="49" charset="-122"/>
              </a:rPr>
              <a:t>　</a:t>
            </a:r>
            <a:r>
              <a:rPr lang="en-US" altLang="zh-CN" dirty="0">
                <a:solidFill>
                  <a:srgbClr val="FF0000"/>
                </a:solidFill>
                <a:latin typeface="Times New Roman" panose="02020603050405020304" pitchFamily="18" charset="0"/>
                <a:ea typeface="黑体" panose="02010609060101010101" pitchFamily="49" charset="-122"/>
              </a:rPr>
              <a:t>Para.4—F</a:t>
            </a:r>
            <a:r>
              <a:rPr lang="zh-CN" altLang="zh-CN" dirty="0">
                <a:solidFill>
                  <a:srgbClr val="FF0000"/>
                </a:solidFill>
                <a:latin typeface="Times New Roman" panose="02020603050405020304" pitchFamily="18" charset="0"/>
                <a:ea typeface="黑体" panose="02010609060101010101" pitchFamily="49" charset="-122"/>
              </a:rPr>
              <a:t>　</a:t>
            </a:r>
            <a:r>
              <a:rPr lang="en-US" altLang="zh-CN" dirty="0">
                <a:solidFill>
                  <a:srgbClr val="FF0000"/>
                </a:solidFill>
                <a:latin typeface="Times New Roman" panose="02020603050405020304" pitchFamily="18" charset="0"/>
                <a:ea typeface="黑体" panose="02010609060101010101" pitchFamily="49" charset="-122"/>
              </a:rPr>
              <a:t>Para.5—A</a:t>
            </a:r>
            <a:r>
              <a:rPr lang="zh-CN" altLang="zh-CN" dirty="0">
                <a:solidFill>
                  <a:srgbClr val="FF0000"/>
                </a:solidFill>
                <a:latin typeface="Times New Roman" panose="02020603050405020304" pitchFamily="18" charset="0"/>
                <a:ea typeface="黑体" panose="02010609060101010101" pitchFamily="49" charset="-122"/>
              </a:rPr>
              <a:t>　</a:t>
            </a:r>
            <a:r>
              <a:rPr lang="en-US" altLang="zh-CN" dirty="0">
                <a:solidFill>
                  <a:srgbClr val="FF0000"/>
                </a:solidFill>
                <a:latin typeface="Times New Roman" panose="02020603050405020304" pitchFamily="18" charset="0"/>
                <a:ea typeface="黑体" panose="02010609060101010101" pitchFamily="49" charset="-122"/>
              </a:rPr>
              <a:t>Para.6—D</a:t>
            </a:r>
            <a:endParaRPr lang="zh-CN" altLang="zh-CN" dirty="0">
              <a:latin typeface="宋体" panose="02010600030101010101" pitchFamily="2"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Ⅱ</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Factual reading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Read the text carefully and choose the best answer.</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69219"/>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1.What did Franklin’s famous experiment aim to prove?</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en-US" altLang="zh-CN" kern="100" dirty="0" err="1">
                <a:latin typeface="Times New Roman" panose="02020603050405020304"/>
                <a:cs typeface="Courier New" panose="02070309020205020404"/>
              </a:rPr>
              <a:t>A.It</a:t>
            </a:r>
            <a:r>
              <a:rPr lang="en-US" altLang="zh-CN" kern="100" dirty="0">
                <a:latin typeface="Times New Roman" panose="02020603050405020304"/>
                <a:cs typeface="Courier New" panose="02070309020205020404"/>
              </a:rPr>
              <a:t> is dangerous to fly a kite during a storm.</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en-US" altLang="zh-CN" kern="100" dirty="0" err="1">
                <a:latin typeface="Times New Roman" panose="02020603050405020304"/>
                <a:cs typeface="Courier New" panose="02070309020205020404"/>
              </a:rPr>
              <a:t>B.People</a:t>
            </a:r>
            <a:r>
              <a:rPr lang="en-US" altLang="zh-CN" kern="100" dirty="0">
                <a:latin typeface="Times New Roman" panose="02020603050405020304"/>
                <a:cs typeface="Courier New" panose="02070309020205020404"/>
              </a:rPr>
              <a:t> were interested in electricity.</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en-US" altLang="zh-CN" kern="100" dirty="0" err="1">
                <a:latin typeface="Times New Roman" panose="02020603050405020304"/>
                <a:cs typeface="Courier New" panose="02070309020205020404"/>
              </a:rPr>
              <a:t>C.Franklin</a:t>
            </a:r>
            <a:r>
              <a:rPr lang="en-US" altLang="zh-CN" kern="100" dirty="0">
                <a:latin typeface="Times New Roman" panose="02020603050405020304"/>
                <a:cs typeface="Courier New" panose="02070309020205020404"/>
              </a:rPr>
              <a:t> was a great scientist.</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en-US" altLang="zh-CN" kern="100" dirty="0" err="1">
                <a:latin typeface="Times New Roman" panose="02020603050405020304"/>
                <a:cs typeface="Courier New" panose="02070309020205020404"/>
              </a:rPr>
              <a:t>D.Lightning</a:t>
            </a:r>
            <a:r>
              <a:rPr lang="en-US" altLang="zh-CN" kern="100" dirty="0">
                <a:latin typeface="Times New Roman" panose="02020603050405020304"/>
                <a:cs typeface="Courier New" panose="02070309020205020404"/>
              </a:rPr>
              <a:t> was related to electricity.</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0842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2.What does the third paragraph mainly tell us?</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17923" y="1164431"/>
            <a:ext cx="8235553"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A.Schools</a:t>
            </a:r>
            <a:r>
              <a:rPr lang="en-US" altLang="zh-CN" kern="100" dirty="0">
                <a:latin typeface="Times New Roman" panose="02020603050405020304"/>
                <a:cs typeface="Courier New" panose="02070309020205020404"/>
              </a:rPr>
              <a:t> should carry out more experiments.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B.Franklin’s</a:t>
            </a:r>
            <a:r>
              <a:rPr lang="en-US" altLang="zh-CN" kern="100" dirty="0">
                <a:latin typeface="Times New Roman" panose="02020603050405020304"/>
                <a:cs typeface="Courier New" panose="02070309020205020404"/>
              </a:rPr>
              <a:t> lightning experiment influences students much.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C.It</a:t>
            </a:r>
            <a:r>
              <a:rPr lang="en-US" altLang="zh-CN" kern="100" dirty="0">
                <a:latin typeface="Times New Roman" panose="02020603050405020304"/>
                <a:cs typeface="Courier New" panose="02070309020205020404"/>
              </a:rPr>
              <a:t> is important to find truth.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D.Just</a:t>
            </a:r>
            <a:r>
              <a:rPr lang="en-US" altLang="zh-CN" kern="100" dirty="0">
                <a:latin typeface="Times New Roman" panose="02020603050405020304"/>
                <a:cs typeface="Courier New" panose="02070309020205020404"/>
              </a:rPr>
              <a:t> one generation of students are curious about Franklin.</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3.What can be inferred from the passage?</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17923" y="870347"/>
            <a:ext cx="8235553"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A.Franklin</a:t>
            </a:r>
            <a:r>
              <a:rPr lang="en-US" altLang="zh-CN" kern="100" dirty="0">
                <a:latin typeface="Times New Roman" panose="02020603050405020304"/>
                <a:cs typeface="Courier New" panose="02070309020205020404"/>
              </a:rPr>
              <a:t> died from an electric shock.</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B.Accepted</a:t>
            </a:r>
            <a:r>
              <a:rPr lang="en-US" altLang="zh-CN" kern="100" dirty="0">
                <a:latin typeface="Times New Roman" panose="02020603050405020304"/>
                <a:cs typeface="Courier New" panose="02070309020205020404"/>
              </a:rPr>
              <a:t> ideas are worth questioning.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C.It</a:t>
            </a:r>
            <a:r>
              <a:rPr lang="en-US" altLang="zh-CN" kern="100" dirty="0">
                <a:latin typeface="Times New Roman" panose="02020603050405020304"/>
                <a:cs typeface="Courier New" panose="02070309020205020404"/>
              </a:rPr>
              <a:t> is generally believed that an apple fell on Newton’s head.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D.Fiction</a:t>
            </a:r>
            <a:r>
              <a:rPr lang="en-US" altLang="zh-CN" kern="100" dirty="0">
                <a:latin typeface="Times New Roman" panose="02020603050405020304"/>
                <a:cs typeface="Courier New" panose="02070309020205020404"/>
              </a:rPr>
              <a:t> is more interesting than the truth.</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4.What should we do to prove </a:t>
            </a:r>
            <a:r>
              <a:rPr lang="en-US" altLang="zh-CN" kern="100">
                <a:latin typeface="Times New Roman" panose="02020603050405020304"/>
                <a:cs typeface="Courier New" panose="02070309020205020404"/>
              </a:rPr>
              <a:t>facts?</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00063" y="894160"/>
            <a:ext cx="8153400"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A.Making</a:t>
            </a:r>
            <a:r>
              <a:rPr lang="en-US" altLang="zh-CN" kern="100" dirty="0">
                <a:latin typeface="Times New Roman" panose="02020603050405020304"/>
                <a:cs typeface="Courier New" panose="02070309020205020404"/>
              </a:rPr>
              <a:t> up fictions.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B.Exploring</a:t>
            </a:r>
            <a:r>
              <a:rPr lang="en-US" altLang="zh-CN" kern="100" dirty="0">
                <a:latin typeface="Times New Roman" panose="02020603050405020304"/>
                <a:cs typeface="Courier New" panose="02070309020205020404"/>
              </a:rPr>
              <a:t> science.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C.Carrying</a:t>
            </a:r>
            <a:r>
              <a:rPr lang="en-US" altLang="zh-CN" kern="100" dirty="0">
                <a:latin typeface="Times New Roman" panose="02020603050405020304"/>
                <a:cs typeface="Courier New" panose="02070309020205020404"/>
              </a:rPr>
              <a:t> out experiments.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D.Educating</a:t>
            </a:r>
            <a:r>
              <a:rPr lang="en-US" altLang="zh-CN" kern="100" dirty="0">
                <a:latin typeface="Times New Roman" panose="02020603050405020304"/>
                <a:cs typeface="Courier New" panose="02070309020205020404"/>
              </a:rPr>
              <a:t> more schoolchildren.</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8105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5.What’s the author’s attitude towards the story of Franklin’s </a:t>
            </a:r>
            <a:r>
              <a:rPr lang="en-US" altLang="zh-CN" kern="100">
                <a:latin typeface="Times New Roman" panose="02020603050405020304"/>
                <a:cs typeface="Courier New" panose="02070309020205020404"/>
              </a:rPr>
              <a:t>experiment?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48879" y="1185863"/>
            <a:ext cx="8235553"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A.Doubtful</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B.Curious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C.Objective</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D.Not</a:t>
            </a:r>
            <a:r>
              <a:rPr lang="en-US" altLang="zh-CN" kern="100" dirty="0">
                <a:latin typeface="Times New Roman" panose="02020603050405020304"/>
                <a:cs typeface="Courier New" panose="02070309020205020404"/>
              </a:rPr>
              <a:t> mentioned</a:t>
            </a:r>
            <a:endParaRPr lang="zh-CN" altLang="zh-CN" kern="100" dirty="0">
              <a:latin typeface="宋体" panose="02010600030101010101" pitchFamily="2" charset="-122"/>
              <a:cs typeface="Courier New" panose="02070309020205020404"/>
            </a:endParaRPr>
          </a:p>
        </p:txBody>
      </p:sp>
      <p:sp>
        <p:nvSpPr>
          <p:cNvPr id="3" name="矩形 2"/>
          <p:cNvSpPr>
            <a:spLocks noChangeArrowheads="1"/>
          </p:cNvSpPr>
          <p:nvPr/>
        </p:nvSpPr>
        <p:spPr bwMode="auto">
          <a:xfrm>
            <a:off x="603354" y="2166938"/>
            <a:ext cx="351769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just">
              <a:lnSpc>
                <a:spcPct val="150000"/>
              </a:lnSpc>
            </a:pPr>
            <a:r>
              <a:rPr lang="zh-CN" altLang="en-US">
                <a:solidFill>
                  <a:srgbClr val="FF0000"/>
                </a:solidFill>
                <a:latin typeface="黑体" panose="02010609060101010101" pitchFamily="49" charset="-122"/>
                <a:ea typeface="黑体" panose="02010609060101010101" pitchFamily="49" charset="-122"/>
              </a:rPr>
              <a:t>答案</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1.D</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2.B</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3.B</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4.C</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 5.A </a:t>
            </a:r>
            <a:endParaRPr lang="zh-CN" altLang="zh-CN">
              <a:latin typeface="宋体" panose="02010600030101010101" pitchFamily="2"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Ⅲ</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Cloze test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Fill in the blanks according to the text.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41835"/>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Benjamin Franklin once carried out a famous experiment 1.____________ (prove) that lightning was a form of </a:t>
            </a:r>
            <a:r>
              <a:rPr lang="en-US" altLang="zh-CN" kern="100" dirty="0" err="1">
                <a:latin typeface="Times New Roman" panose="02020603050405020304"/>
                <a:cs typeface="Courier New" panose="02070309020205020404"/>
              </a:rPr>
              <a:t>electricity.He</a:t>
            </a:r>
            <a:r>
              <a:rPr lang="en-US" altLang="zh-CN" kern="100" dirty="0">
                <a:latin typeface="Times New Roman" panose="02020603050405020304"/>
                <a:cs typeface="Courier New" panose="02070309020205020404"/>
              </a:rPr>
              <a:t> raised 2.____________ kite with a piece of string tied to it and metal key 3.____________ (attach) to the </a:t>
            </a:r>
            <a:r>
              <a:rPr lang="en-US" altLang="zh-CN" kern="100" dirty="0" err="1">
                <a:latin typeface="Times New Roman" panose="02020603050405020304"/>
                <a:cs typeface="Courier New" panose="02070309020205020404"/>
              </a:rPr>
              <a:t>string.When</a:t>
            </a:r>
            <a:r>
              <a:rPr lang="en-US" altLang="zh-CN" kern="100" dirty="0">
                <a:latin typeface="Times New Roman" panose="02020603050405020304"/>
                <a:cs typeface="Courier New" panose="02070309020205020404"/>
              </a:rPr>
              <a:t> a flash of lightning hit the kite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Franklin got an electric shock by 4.____________ (touch) the </a:t>
            </a:r>
            <a:r>
              <a:rPr lang="en-US" altLang="zh-CN" kern="100" dirty="0" err="1">
                <a:latin typeface="Times New Roman" panose="02020603050405020304"/>
                <a:cs typeface="Courier New" panose="02070309020205020404"/>
              </a:rPr>
              <a:t>key.For</a:t>
            </a:r>
            <a:r>
              <a:rPr lang="en-US" altLang="zh-CN" kern="100" dirty="0">
                <a:latin typeface="Times New Roman" panose="02020603050405020304"/>
                <a:cs typeface="Courier New" panose="02070309020205020404"/>
              </a:rPr>
              <a:t> many years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schools 5.____________ (teach) the story of the experiment in order to establish the 6.____________ (true).However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new research suggests that the story may be fiction instead of fact because scientists all agree that if Franklin 7.____________ (touch) the key</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6830616" y="1368029"/>
            <a:ext cx="8929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prove</a:t>
            </a:r>
            <a:endParaRPr lang="zh-CN" altLang="en-US" dirty="0"/>
          </a:p>
        </p:txBody>
      </p:sp>
      <p:sp>
        <p:nvSpPr>
          <p:cNvPr id="6" name="矩形 5"/>
          <p:cNvSpPr/>
          <p:nvPr/>
        </p:nvSpPr>
        <p:spPr>
          <a:xfrm>
            <a:off x="5462588" y="1751410"/>
            <a:ext cx="24109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a:t>
            </a:r>
            <a:endParaRPr lang="zh-CN" altLang="en-US" dirty="0"/>
          </a:p>
        </p:txBody>
      </p:sp>
      <p:sp>
        <p:nvSpPr>
          <p:cNvPr id="7" name="矩形 6"/>
          <p:cNvSpPr/>
          <p:nvPr/>
        </p:nvSpPr>
        <p:spPr>
          <a:xfrm>
            <a:off x="2937273" y="2213373"/>
            <a:ext cx="9079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attached</a:t>
            </a:r>
            <a:endParaRPr lang="zh-CN" altLang="en-US" dirty="0"/>
          </a:p>
        </p:txBody>
      </p:sp>
      <p:sp>
        <p:nvSpPr>
          <p:cNvPr id="8" name="矩形 7"/>
          <p:cNvSpPr/>
          <p:nvPr/>
        </p:nvSpPr>
        <p:spPr>
          <a:xfrm>
            <a:off x="4761310" y="2630092"/>
            <a:ext cx="94641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touching</a:t>
            </a:r>
            <a:endParaRPr lang="zh-CN" altLang="en-US" dirty="0"/>
          </a:p>
        </p:txBody>
      </p:sp>
      <p:sp>
        <p:nvSpPr>
          <p:cNvPr id="9" name="矩形 8"/>
          <p:cNvSpPr/>
          <p:nvPr/>
        </p:nvSpPr>
        <p:spPr>
          <a:xfrm>
            <a:off x="1412081" y="3012282"/>
            <a:ext cx="12093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 taught</a:t>
            </a:r>
            <a:endParaRPr lang="zh-CN" altLang="en-US" dirty="0"/>
          </a:p>
        </p:txBody>
      </p:sp>
      <p:sp>
        <p:nvSpPr>
          <p:cNvPr id="10" name="矩形 9"/>
          <p:cNvSpPr/>
          <p:nvPr/>
        </p:nvSpPr>
        <p:spPr>
          <a:xfrm>
            <a:off x="845344" y="3451623"/>
            <a:ext cx="5691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truth</a:t>
            </a:r>
            <a:endParaRPr lang="zh-CN" altLang="en-US" dirty="0"/>
          </a:p>
        </p:txBody>
      </p:sp>
      <p:sp>
        <p:nvSpPr>
          <p:cNvPr id="11" name="矩形 10"/>
          <p:cNvSpPr/>
          <p:nvPr/>
        </p:nvSpPr>
        <p:spPr>
          <a:xfrm>
            <a:off x="5917406" y="3867151"/>
            <a:ext cx="126060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had touched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5763" y="1216819"/>
            <a:ext cx="8317706"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actually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would certainly have died 8.____________ the electric </a:t>
            </a:r>
            <a:r>
              <a:rPr lang="en-US" altLang="zh-CN" kern="100" dirty="0" err="1">
                <a:latin typeface="Times New Roman" panose="02020603050405020304"/>
                <a:cs typeface="Courier New" panose="02070309020205020404"/>
              </a:rPr>
              <a:t>shock.Admittedly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fiction is often 9._________________ (interest) than the </a:t>
            </a:r>
            <a:r>
              <a:rPr lang="en-US" altLang="zh-CN" kern="100" dirty="0" err="1">
                <a:latin typeface="Times New Roman" panose="02020603050405020304"/>
                <a:cs typeface="Courier New" panose="02070309020205020404"/>
              </a:rPr>
              <a:t>truth.But</a:t>
            </a:r>
            <a:r>
              <a:rPr lang="en-US" altLang="zh-CN" kern="100" dirty="0">
                <a:latin typeface="Times New Roman" panose="02020603050405020304"/>
                <a:cs typeface="Courier New" panose="02070309020205020404"/>
              </a:rPr>
              <a:t> in science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facts should be proved by experiments and research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10.____________ great a story is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should not always believe everything we read or hear.</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572000" y="1251348"/>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from</a:t>
            </a:r>
            <a:endParaRPr lang="zh-CN" altLang="en-US" dirty="0"/>
          </a:p>
        </p:txBody>
      </p:sp>
      <p:sp>
        <p:nvSpPr>
          <p:cNvPr id="7" name="矩形 6"/>
          <p:cNvSpPr/>
          <p:nvPr/>
        </p:nvSpPr>
        <p:spPr>
          <a:xfrm>
            <a:off x="2281238" y="1691879"/>
            <a:ext cx="164532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more interesting</a:t>
            </a:r>
            <a:endParaRPr lang="zh-CN" altLang="en-US" dirty="0"/>
          </a:p>
        </p:txBody>
      </p:sp>
      <p:sp>
        <p:nvSpPr>
          <p:cNvPr id="8" name="矩形 7"/>
          <p:cNvSpPr/>
          <p:nvPr/>
        </p:nvSpPr>
        <p:spPr>
          <a:xfrm>
            <a:off x="5837635" y="2109788"/>
            <a:ext cx="9335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however</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54662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injure </a:t>
            </a:r>
            <a:r>
              <a:rPr lang="en-US" altLang="zh-CN" b="1" i="1" kern="100" dirty="0">
                <a:latin typeface="Times New Roman" panose="02020603050405020304"/>
                <a:cs typeface="Courier New" panose="02070309020205020404"/>
              </a:rPr>
              <a:t>v</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使受伤，弄伤</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951435"/>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·And it is not just humans who are benefiting—in Brazil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people have given a new 3D-printed shell to a turtle </a:t>
            </a:r>
            <a:r>
              <a:rPr lang="en-US" altLang="zh-CN" b="1" kern="100" dirty="0">
                <a:latin typeface="Times New Roman" panose="02020603050405020304"/>
                <a:cs typeface="Courier New" panose="02070309020205020404"/>
              </a:rPr>
              <a:t>injured</a:t>
            </a:r>
            <a:r>
              <a:rPr lang="en-US" altLang="zh-CN" kern="100" dirty="0">
                <a:latin typeface="Times New Roman" panose="02020603050405020304"/>
                <a:cs typeface="Courier New" panose="02070309020205020404"/>
              </a:rPr>
              <a:t> in a forest fire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29</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受益的不仅是人类</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在巴西，人们给在森林火灾中受伤的陆龟换上了一个新的</a:t>
            </a:r>
            <a:r>
              <a:rPr lang="en-US" altLang="zh-CN" kern="100" dirty="0">
                <a:latin typeface="Times New Roman" panose="02020603050405020304"/>
                <a:cs typeface="Courier New" panose="02070309020205020404"/>
              </a:rPr>
              <a:t>3D</a:t>
            </a:r>
            <a:r>
              <a:rPr lang="zh-CN" altLang="zh-CN" kern="100" dirty="0">
                <a:latin typeface="Times New Roman" panose="02020603050405020304"/>
                <a:cs typeface="Times New Roman" panose="02020603050405020304"/>
              </a:rPr>
              <a:t>打印的外壳。</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·If you exercise like that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you’ll do yourself an </a:t>
            </a:r>
            <a:r>
              <a:rPr lang="en-US" altLang="zh-CN" b="1" kern="100" dirty="0">
                <a:latin typeface="Times New Roman" panose="02020603050405020304"/>
                <a:cs typeface="Courier New" panose="02070309020205020404"/>
              </a:rPr>
              <a:t>injury!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如果你那样锻炼的话，你会受伤的！</a:t>
            </a:r>
            <a:endParaRPr lang="zh-CN" altLang="zh-CN" kern="100" dirty="0">
              <a:latin typeface="宋体" panose="02010600030101010101" pitchFamily="2" charset="-122"/>
              <a:cs typeface="Courier New" panose="02070309020205020404"/>
            </a:endParaRPr>
          </a:p>
        </p:txBody>
      </p:sp>
      <p:pic>
        <p:nvPicPr>
          <p:cNvPr id="27651" name="Picture 2" descr="核心要点突破"/>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09563" y="465535"/>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重点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442097" y="11513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descr="教材原文呈现"/>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14325" y="591741"/>
            <a:ext cx="8570119" cy="54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p:cNvSpPr>
            <a:spLocks noChangeArrowheads="1"/>
          </p:cNvSpPr>
          <p:nvPr/>
        </p:nvSpPr>
        <p:spPr bwMode="auto">
          <a:xfrm>
            <a:off x="314325" y="1168004"/>
            <a:ext cx="8570119"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FRANKLIN’S EXPERIMENT</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How Much Is True?</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Benjamin Franklin’s famous experiment with lightning has introduced </a:t>
            </a:r>
            <a:r>
              <a:rPr lang="en-US" altLang="zh-CN" b="1" kern="100" dirty="0">
                <a:latin typeface="Times New Roman" panose="02020603050405020304"/>
                <a:cs typeface="Courier New" panose="02070309020205020404"/>
              </a:rPr>
              <a:t>generations</a:t>
            </a:r>
            <a:r>
              <a:rPr lang="en-US" altLang="zh-CN" kern="100" dirty="0">
                <a:latin typeface="Times New Roman" panose="02020603050405020304"/>
                <a:cs typeface="Courier New" panose="02070309020205020404"/>
              </a:rPr>
              <a:t> of children to </a:t>
            </a:r>
            <a:r>
              <a:rPr lang="en-US" altLang="zh-CN" kern="100" dirty="0" err="1">
                <a:latin typeface="Times New Roman" panose="02020603050405020304"/>
                <a:cs typeface="Courier New" panose="02070309020205020404"/>
              </a:rPr>
              <a:t>science.However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new research suggests (1)that the story may be </a:t>
            </a:r>
            <a:r>
              <a:rPr lang="en-US" altLang="zh-CN" b="1" kern="100" dirty="0">
                <a:latin typeface="Times New Roman" panose="02020603050405020304"/>
                <a:cs typeface="Courier New" panose="02070309020205020404"/>
              </a:rPr>
              <a:t>fiction instead of</a:t>
            </a:r>
            <a:r>
              <a:rPr lang="en-US" altLang="zh-CN" kern="100" dirty="0">
                <a:latin typeface="Times New Roman" panose="02020603050405020304"/>
                <a:cs typeface="Courier New" panose="02070309020205020404"/>
              </a:rPr>
              <a:t> fact.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991792"/>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·But 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because my left foot </a:t>
            </a:r>
            <a:r>
              <a:rPr lang="en-US" altLang="zh-CN" b="1" kern="100" dirty="0">
                <a:latin typeface="Times New Roman" panose="02020603050405020304"/>
                <a:cs typeface="Courier New" panose="02070309020205020404"/>
              </a:rPr>
              <a:t>was injured</a:t>
            </a:r>
            <a:r>
              <a:rPr lang="en-US" altLang="zh-CN" kern="100" dirty="0">
                <a:latin typeface="Times New Roman" panose="02020603050405020304"/>
                <a:cs typeface="Courier New" panose="02070309020205020404"/>
              </a:rPr>
              <a:t> in the football game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cannot go with you as planned.</a:t>
            </a:r>
          </a:p>
          <a:p>
            <a:pPr algn="just">
              <a:lnSpc>
                <a:spcPct val="150000"/>
              </a:lnSpc>
              <a:spcAft>
                <a:spcPts val="0"/>
              </a:spcAft>
              <a:defRPr/>
            </a:pPr>
            <a:r>
              <a:rPr lang="zh-CN" altLang="zh-CN" kern="100" dirty="0">
                <a:latin typeface="Times New Roman" panose="02020603050405020304"/>
                <a:cs typeface="Times New Roman" panose="02020603050405020304"/>
              </a:rPr>
              <a:t>但现在，由于我的左脚在足球比赛中受伤了，我不能像计划的那样和你一起去了。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·After the accident</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the injured</a:t>
            </a:r>
            <a:r>
              <a:rPr lang="en-US" altLang="zh-CN" kern="100" dirty="0">
                <a:latin typeface="Times New Roman" panose="02020603050405020304"/>
                <a:cs typeface="Courier New" panose="02070309020205020404"/>
              </a:rPr>
              <a:t> were taken to the nearest hospital in no time.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事故发生后，受伤的人立刻被送进了最近的医院。</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选词填空</a:t>
            </a:r>
            <a:r>
              <a:rPr lang="en-US" altLang="zh-CN" kern="100" dirty="0">
                <a:latin typeface="Times New Roman" panose="02020603050405020304"/>
                <a:cs typeface="Courier New" panose="02070309020205020404"/>
              </a:rPr>
              <a:t>(injure/hurt/wound)</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41723" y="894160"/>
            <a:ext cx="8317706"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It really  ____________ that you’d believe her instead of me.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He didn’t realize that he was  ____________ until the fire had been put out.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In the most recent attack one man was shot dead and two others were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After being  ____________ in the fighting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was  ____________ in an accident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____________ his wife very much.</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829991" y="951310"/>
            <a:ext cx="60016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hurts</a:t>
            </a:r>
            <a:endParaRPr lang="zh-CN" altLang="en-US" dirty="0"/>
          </a:p>
        </p:txBody>
      </p:sp>
      <p:sp>
        <p:nvSpPr>
          <p:cNvPr id="7" name="矩形 6"/>
          <p:cNvSpPr/>
          <p:nvPr/>
        </p:nvSpPr>
        <p:spPr>
          <a:xfrm>
            <a:off x="3768328" y="1346598"/>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injured</a:t>
            </a:r>
            <a:endParaRPr lang="zh-CN" altLang="en-US" dirty="0"/>
          </a:p>
        </p:txBody>
      </p:sp>
      <p:sp>
        <p:nvSpPr>
          <p:cNvPr id="8" name="矩形 7"/>
          <p:cNvSpPr/>
          <p:nvPr/>
        </p:nvSpPr>
        <p:spPr>
          <a:xfrm>
            <a:off x="7314010" y="1772842"/>
            <a:ext cx="98488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wounded</a:t>
            </a:r>
            <a:endParaRPr lang="zh-CN" altLang="en-US" dirty="0"/>
          </a:p>
        </p:txBody>
      </p:sp>
      <p:sp>
        <p:nvSpPr>
          <p:cNvPr id="9" name="矩形 8"/>
          <p:cNvSpPr/>
          <p:nvPr/>
        </p:nvSpPr>
        <p:spPr>
          <a:xfrm>
            <a:off x="2072878" y="2178844"/>
            <a:ext cx="98488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wounded</a:t>
            </a:r>
            <a:endParaRPr lang="zh-CN" altLang="en-US" dirty="0"/>
          </a:p>
        </p:txBody>
      </p:sp>
      <p:sp>
        <p:nvSpPr>
          <p:cNvPr id="10" name="矩形 9"/>
          <p:cNvSpPr/>
          <p:nvPr/>
        </p:nvSpPr>
        <p:spPr>
          <a:xfrm>
            <a:off x="6018610" y="2178844"/>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injured</a:t>
            </a:r>
            <a:endParaRPr lang="zh-CN" altLang="en-US" dirty="0"/>
          </a:p>
        </p:txBody>
      </p:sp>
      <p:sp>
        <p:nvSpPr>
          <p:cNvPr id="11" name="矩形 10"/>
          <p:cNvSpPr/>
          <p:nvPr/>
        </p:nvSpPr>
        <p:spPr>
          <a:xfrm>
            <a:off x="1481138" y="2559844"/>
            <a:ext cx="51039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hurt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【巧学助记】</a:t>
            </a:r>
            <a:endParaRPr lang="zh-CN" altLang="zh-CN">
              <a:latin typeface="宋体" panose="02010600030101010101" pitchFamily="2" charset="-122"/>
              <a:ea typeface="黑体" panose="02010609060101010101" pitchFamily="49" charset="-122"/>
            </a:endParaRPr>
          </a:p>
        </p:txBody>
      </p:sp>
      <p:sp>
        <p:nvSpPr>
          <p:cNvPr id="5" name="矩形 1"/>
          <p:cNvSpPr>
            <a:spLocks noChangeArrowheads="1"/>
          </p:cNvSpPr>
          <p:nvPr/>
        </p:nvSpPr>
        <p:spPr bwMode="auto">
          <a:xfrm>
            <a:off x="388144" y="870348"/>
            <a:ext cx="8401050"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不同程度的</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伤害</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p:txBody>
      </p:sp>
      <p:pic>
        <p:nvPicPr>
          <p:cNvPr id="30723" name="Picture 4" descr="W3-6"/>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955007" y="1518047"/>
            <a:ext cx="4237435" cy="109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1"/>
          <p:cNvSpPr>
            <a:spLocks noChangeArrowheads="1"/>
          </p:cNvSpPr>
          <p:nvPr/>
        </p:nvSpPr>
        <p:spPr bwMode="auto">
          <a:xfrm>
            <a:off x="440532" y="872729"/>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injury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　</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伤害；损伤；受伤处</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injured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  </a:t>
            </a:r>
            <a:r>
              <a:rPr lang="zh-CN" altLang="zh-CN">
                <a:latin typeface="Times New Roman" panose="02020603050405020304" pitchFamily="18" charset="0"/>
                <a:ea typeface="楷体_GB2312"/>
                <a:cs typeface="楷体_GB2312"/>
              </a:rPr>
              <a:t>受伤的</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用法总结</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do sb an injury  </a:t>
            </a:r>
            <a:r>
              <a:rPr lang="zh-CN" altLang="zh-CN">
                <a:latin typeface="Times New Roman" panose="02020603050405020304" pitchFamily="18" charset="0"/>
                <a:ea typeface="楷体_GB2312"/>
                <a:cs typeface="楷体_GB2312"/>
              </a:rPr>
              <a:t>加害于某人；伤害某人</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the injured  </a:t>
            </a:r>
            <a:r>
              <a:rPr lang="zh-CN" altLang="zh-CN">
                <a:latin typeface="Times New Roman" panose="02020603050405020304" pitchFamily="18" charset="0"/>
                <a:ea typeface="楷体_GB2312"/>
                <a:cs typeface="楷体_GB2312"/>
              </a:rPr>
              <a:t>伤者</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64382"/>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易混辨析　</a:t>
            </a:r>
            <a:r>
              <a:rPr lang="en-US" altLang="zh-CN" kern="100" dirty="0">
                <a:latin typeface="Times New Roman" panose="02020603050405020304"/>
                <a:cs typeface="Courier New" panose="02070309020205020404"/>
              </a:rPr>
              <a:t>injure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hurt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wound</a:t>
            </a:r>
            <a:endParaRPr lang="zh-CN" altLang="zh-CN"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440531" y="1412082"/>
          <a:ext cx="8101013" cy="1970485"/>
        </p:xfrm>
        <a:graphic>
          <a:graphicData uri="http://schemas.openxmlformats.org/drawingml/2006/table">
            <a:tbl>
              <a:tblPr/>
              <a:tblGrid>
                <a:gridCol w="909638">
                  <a:extLst>
                    <a:ext uri="{9D8B030D-6E8A-4147-A177-3AD203B41FA5}">
                      <a16:colId xmlns:a16="http://schemas.microsoft.com/office/drawing/2014/main" val="20000"/>
                    </a:ext>
                  </a:extLst>
                </a:gridCol>
                <a:gridCol w="7191375">
                  <a:extLst>
                    <a:ext uri="{9D8B030D-6E8A-4147-A177-3AD203B41FA5}">
                      <a16:colId xmlns:a16="http://schemas.microsoft.com/office/drawing/2014/main" val="20001"/>
                    </a:ext>
                  </a:extLst>
                </a:gridCol>
              </a:tblGrid>
              <a:tr h="519652">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injure</a:t>
                      </a:r>
                      <a:endParaRPr kumimoji="0" lang="zh-CN" altLang="zh-CN" sz="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108000" marR="108000" marT="54007" marB="54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多指在意外事故中受伤，也指损害健康、成就、荣誉、自尊等</a:t>
                      </a:r>
                      <a:endParaRPr kumimoji="0" lang="zh-CN" sz="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108000" marR="108000" marT="54007" marB="54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181">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hurt</a:t>
                      </a:r>
                      <a:endParaRPr kumimoji="0" lang="zh-CN" altLang="zh-CN" sz="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108000" marR="108000" marT="54007" marB="54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作及物动词，既可指肉体上的伤害，也可指精神上或感情上的伤害；作不及物动词时，是</a:t>
                      </a:r>
                      <a:r>
                        <a:rPr kumimoji="0" lang="en-US" sz="1800" b="0" i="0" u="none" strike="noStrike" cap="none" normalizeH="0" baseline="0" smtClean="0">
                          <a:ln>
                            <a:noFill/>
                          </a:ln>
                          <a:solidFill>
                            <a:schemeClr val="tx1"/>
                          </a:solidFill>
                          <a:effectLst/>
                          <a:latin typeface="宋体" panose="02010600030101010101" pitchFamily="2" charset="-122"/>
                          <a:ea typeface="楷体_GB2312" pitchFamily="49" charset="-122"/>
                          <a:cs typeface="Times New Roman" panose="02020603050405020304" pitchFamily="18" charset="0"/>
                        </a:rPr>
                        <a: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疼痛</a:t>
                      </a:r>
                      <a:r>
                        <a:rPr kumimoji="0" 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rPr>
                        <a:t>之意</a:t>
                      </a:r>
                      <a:endParaRPr kumimoji="0" lang="zh-CN" sz="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108000" marR="108000" marT="54007" marB="54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652">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wound</a:t>
                      </a:r>
                      <a:endParaRPr kumimoji="0" lang="zh-CN" altLang="zh-CN" sz="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108000" marR="108000" marT="54007" marB="54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作动词，表示在战斗、搏斗中受伤；作名词时，表示创伤</a:t>
                      </a:r>
                      <a:endParaRPr kumimoji="0" lang="zh-CN" sz="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108000" marR="108000" marT="54007" marB="54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pitchFamily="18" charset="0"/>
                <a:cs typeface="Times New Roman" panose="02020603050405020304" pitchFamily="18" charset="0"/>
              </a:rPr>
              <a:t>2</a:t>
            </a:r>
            <a:r>
              <a:rPr lang="en-US" altLang="zh-CN" kern="100" dirty="0">
                <a:latin typeface="Times New Roman" panose="02020603050405020304" pitchFamily="18" charset="0"/>
                <a:cs typeface="Times New Roman" panose="02020603050405020304" pitchFamily="18" charset="0"/>
              </a:rPr>
              <a:t>.</a:t>
            </a:r>
            <a:r>
              <a:rPr lang="en-US" altLang="zh-CN" b="1" kern="100" dirty="0">
                <a:latin typeface="Times New Roman" panose="02020603050405020304" pitchFamily="18" charset="0"/>
                <a:cs typeface="Times New Roman" panose="02020603050405020304" pitchFamily="18" charset="0"/>
              </a:rPr>
              <a:t>cure </a:t>
            </a:r>
            <a:r>
              <a:rPr lang="en-US" altLang="zh-CN" b="1" i="1" kern="100" dirty="0">
                <a:latin typeface="Times New Roman" panose="02020603050405020304" pitchFamily="18" charset="0"/>
                <a:cs typeface="Times New Roman" panose="02020603050405020304" pitchFamily="18" charset="0"/>
              </a:rPr>
              <a:t>n</a:t>
            </a:r>
            <a:r>
              <a:rPr lang="en-US" altLang="zh-CN" b="1"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疗法；药剂；治愈</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i="1" kern="100" dirty="0">
                <a:latin typeface="Times New Roman" panose="02020603050405020304" pitchFamily="18" charset="0"/>
                <a:ea typeface="Times New Roman" panose="02020603050405020304"/>
                <a:cs typeface="Times New Roman" panose="02020603050405020304" pitchFamily="18" charset="0"/>
              </a:rPr>
              <a:t>v</a:t>
            </a:r>
            <a:r>
              <a:rPr lang="en-US" altLang="zh-CN" kern="100" dirty="0">
                <a:latin typeface="Times New Roman" panose="02020603050405020304" pitchFamily="18" charset="0"/>
                <a:ea typeface="Times New Roman" panose="02020603050405020304"/>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治愈，治疗</a:t>
            </a:r>
            <a:r>
              <a:rPr lang="zh-CN" altLang="zh-CN" kern="100" dirty="0">
                <a:latin typeface="Times New Roman" panose="02020603050405020304" pitchFamily="18" charset="0"/>
                <a:ea typeface="Times New Roman" panose="02020603050405020304"/>
                <a:cs typeface="Times New Roman" panose="02020603050405020304" pitchFamily="18" charset="0"/>
              </a:rPr>
              <a:t> </a:t>
            </a:r>
            <a:endParaRPr lang="zh-CN" altLang="zh-CN" kern="100" dirty="0">
              <a:latin typeface="Times New Roman" panose="02020603050405020304" pitchFamily="18" charset="0"/>
              <a:cs typeface="Times New Roman" panose="02020603050405020304" pitchFamily="18" charset="0"/>
            </a:endParaRPr>
          </a:p>
        </p:txBody>
      </p:sp>
      <p:sp>
        <p:nvSpPr>
          <p:cNvPr id="5" name="矩形 1"/>
          <p:cNvSpPr>
            <a:spLocks noChangeArrowheads="1"/>
          </p:cNvSpPr>
          <p:nvPr/>
        </p:nvSpPr>
        <p:spPr bwMode="auto">
          <a:xfrm>
            <a:off x="303610" y="870348"/>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·Currently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there’s no </a:t>
            </a:r>
            <a:r>
              <a:rPr lang="en-US" altLang="zh-CN" b="1" kern="100" dirty="0">
                <a:latin typeface="Times New Roman" panose="02020603050405020304"/>
                <a:cs typeface="Courier New" panose="02070309020205020404"/>
              </a:rPr>
              <a:t>cure for</a:t>
            </a:r>
            <a:r>
              <a:rPr lang="en-US" altLang="zh-CN" kern="100" dirty="0">
                <a:latin typeface="Times New Roman" panose="02020603050405020304"/>
                <a:cs typeface="Courier New" panose="02070309020205020404"/>
              </a:rPr>
              <a:t> Alzheimer’s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scientists are researching ways to improve the quality of life for people living with the disease.(</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31</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目前，阿尔茨海默氏症还没有治愈的方法，但是科学家们正在研究提高阿尔茨海默氏症患者生活质量的方法。</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·We could use cloning to </a:t>
            </a:r>
            <a:r>
              <a:rPr lang="en-US" altLang="zh-CN" b="1" kern="100" dirty="0">
                <a:latin typeface="Times New Roman" panose="02020603050405020304"/>
                <a:cs typeface="Courier New" panose="02070309020205020404"/>
              </a:rPr>
              <a:t>cure</a:t>
            </a:r>
            <a:r>
              <a:rPr lang="en-US" altLang="zh-CN" kern="100" dirty="0">
                <a:latin typeface="Times New Roman" panose="02020603050405020304"/>
                <a:cs typeface="Courier New" panose="02070309020205020404"/>
              </a:rPr>
              <a:t> illnesses.</a:t>
            </a:r>
            <a:r>
              <a:rPr lang="zh-CN" altLang="zh-CN" kern="100" dirty="0">
                <a:latin typeface="Times New Roman" panose="02020603050405020304"/>
                <a:cs typeface="Times New Roman" panose="02020603050405020304"/>
              </a:rPr>
              <a:t>我们可以使用克隆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技术</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来治疗疾病。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·We have to </a:t>
            </a:r>
            <a:r>
              <a:rPr lang="en-US" altLang="zh-CN" b="1" kern="100" dirty="0">
                <a:latin typeface="Times New Roman" panose="02020603050405020304"/>
                <a:cs typeface="Courier New" panose="02070309020205020404"/>
              </a:rPr>
              <a:t>cure</a:t>
            </a:r>
            <a:r>
              <a:rPr lang="en-US" altLang="zh-CN" kern="100" dirty="0">
                <a:latin typeface="Times New Roman" panose="02020603050405020304"/>
                <a:cs typeface="Courier New" panose="02070309020205020404"/>
              </a:rPr>
              <a:t> the child </a:t>
            </a:r>
            <a:r>
              <a:rPr lang="en-US" altLang="zh-CN" b="1" kern="100" dirty="0">
                <a:latin typeface="Times New Roman" panose="02020603050405020304"/>
                <a:cs typeface="Courier New" panose="02070309020205020404"/>
              </a:rPr>
              <a:t>of</a:t>
            </a:r>
            <a:r>
              <a:rPr lang="en-US" altLang="zh-CN" kern="100" dirty="0">
                <a:latin typeface="Times New Roman" panose="02020603050405020304"/>
                <a:cs typeface="Courier New" panose="02070309020205020404"/>
              </a:rPr>
              <a:t> bad habits.</a:t>
            </a:r>
            <a:r>
              <a:rPr lang="zh-CN" altLang="zh-CN" kern="100" dirty="0">
                <a:latin typeface="Times New Roman" panose="02020603050405020304"/>
                <a:cs typeface="Times New Roman" panose="02020603050405020304"/>
              </a:rPr>
              <a:t>我们必须纠正孩子的坏习惯。</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·Doctors are now able to </a:t>
            </a:r>
            <a:r>
              <a:rPr lang="en-US" altLang="zh-CN" b="1" kern="100" dirty="0">
                <a:latin typeface="Times New Roman" panose="02020603050405020304"/>
                <a:cs typeface="Courier New" panose="02070309020205020404"/>
              </a:rPr>
              <a:t>cure people of</a:t>
            </a:r>
            <a:r>
              <a:rPr lang="en-US" altLang="zh-CN" kern="100" dirty="0">
                <a:latin typeface="Times New Roman" panose="02020603050405020304"/>
                <a:cs typeface="Courier New" panose="02070309020205020404"/>
              </a:rPr>
              <a:t> many diseases which in former times would have killed them.</a:t>
            </a:r>
            <a:r>
              <a:rPr lang="zh-CN" altLang="zh-CN" kern="100" dirty="0">
                <a:latin typeface="Times New Roman" panose="02020603050405020304"/>
                <a:cs typeface="Times New Roman" panose="02020603050405020304"/>
              </a:rPr>
              <a:t>现在，医生能够治愈过去的许多不治之症。</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选词填空</a:t>
            </a:r>
            <a:r>
              <a:rPr lang="en-US" altLang="zh-CN" kern="100" dirty="0">
                <a:latin typeface="Times New Roman" panose="02020603050405020304"/>
                <a:cs typeface="Courier New" panose="02070309020205020404"/>
              </a:rPr>
              <a:t>(cure/treat)/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41723" y="894160"/>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When I left hospital I was completely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A famous doctor is  ____________ her for her illness.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 young doctor ________________________ his strange illness.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这个年轻的医生治好了这个病人的怪病。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doctor tried many ways _____________________________.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医生尝试了许多方法去给小女孩治病。</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581525" y="939404"/>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cured</a:t>
            </a:r>
            <a:endParaRPr lang="zh-CN" altLang="en-US" dirty="0"/>
          </a:p>
        </p:txBody>
      </p:sp>
      <p:sp>
        <p:nvSpPr>
          <p:cNvPr id="7" name="矩形 6"/>
          <p:cNvSpPr/>
          <p:nvPr/>
        </p:nvSpPr>
        <p:spPr>
          <a:xfrm>
            <a:off x="2789635" y="1334692"/>
            <a:ext cx="8438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treating</a:t>
            </a:r>
            <a:endParaRPr lang="zh-CN" altLang="en-US" dirty="0"/>
          </a:p>
        </p:txBody>
      </p:sp>
      <p:sp>
        <p:nvSpPr>
          <p:cNvPr id="8" name="矩形 7"/>
          <p:cNvSpPr/>
          <p:nvPr/>
        </p:nvSpPr>
        <p:spPr>
          <a:xfrm>
            <a:off x="2789635" y="1751410"/>
            <a:ext cx="192745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cured the patient of</a:t>
            </a:r>
            <a:endParaRPr lang="zh-CN" altLang="en-US" dirty="0"/>
          </a:p>
        </p:txBody>
      </p:sp>
      <p:sp>
        <p:nvSpPr>
          <p:cNvPr id="9" name="矩形 8"/>
          <p:cNvSpPr/>
          <p:nvPr/>
        </p:nvSpPr>
        <p:spPr>
          <a:xfrm>
            <a:off x="3518297" y="2583657"/>
            <a:ext cx="300466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treat/of treating the little girl</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1"/>
          <p:cNvSpPr>
            <a:spLocks noChangeArrowheads="1"/>
          </p:cNvSpPr>
          <p:nvPr/>
        </p:nvSpPr>
        <p:spPr bwMode="auto">
          <a:xfrm>
            <a:off x="440532" y="953691"/>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curable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　可治愈的</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方正书宋_GBK" pitchFamily="65" charset="-122"/>
                <a:ea typeface="方正书宋_GBK" pitchFamily="65" charset="-122"/>
              </a:rPr>
              <a:t>用法总结</a:t>
            </a:r>
            <a:endParaRPr lang="zh-CN" altLang="zh-CN" sz="800">
              <a:latin typeface="方正书宋_GBK" pitchFamily="65" charset="-122"/>
              <a:ea typeface="方正书宋_GBK" pitchFamily="65" charset="-122"/>
            </a:endParaRPr>
          </a:p>
          <a:p>
            <a:pPr algn="just">
              <a:lnSpc>
                <a:spcPct val="150000"/>
              </a:lnSpc>
            </a:pPr>
            <a:r>
              <a:rPr lang="en-US" altLang="zh-CN">
                <a:latin typeface="Times New Roman" panose="02020603050405020304" pitchFamily="18" charset="0"/>
                <a:ea typeface="楷体_GB2312"/>
                <a:cs typeface="楷体_GB2312"/>
              </a:rPr>
              <a:t>cure sb of sth  </a:t>
            </a:r>
            <a:r>
              <a:rPr lang="zh-CN" altLang="zh-CN">
                <a:latin typeface="Times New Roman" panose="02020603050405020304" pitchFamily="18" charset="0"/>
                <a:ea typeface="楷体_GB2312"/>
                <a:cs typeface="楷体_GB2312"/>
              </a:rPr>
              <a:t>治愈某人</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的病等</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；纠正</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消除某人</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的弊病等</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 cure for...  </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的一种治疗法</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beyond cure  </a:t>
            </a:r>
            <a:r>
              <a:rPr lang="zh-CN" altLang="zh-CN">
                <a:latin typeface="Times New Roman" panose="02020603050405020304" pitchFamily="18" charset="0"/>
                <a:ea typeface="楷体_GB2312"/>
                <a:cs typeface="楷体_GB2312"/>
              </a:rPr>
              <a:t>不可救药</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81796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易混辨析　</a:t>
            </a:r>
            <a:r>
              <a:rPr lang="en-US" altLang="zh-CN" kern="100" dirty="0">
                <a:latin typeface="Times New Roman" panose="02020603050405020304"/>
                <a:cs typeface="Courier New" panose="02070309020205020404"/>
              </a:rPr>
              <a:t>cure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treat</a:t>
            </a:r>
            <a:endParaRPr lang="zh-CN" altLang="zh-CN" sz="80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521494" y="1412082"/>
          <a:ext cx="8181975" cy="1970485"/>
        </p:xfrm>
        <a:graphic>
          <a:graphicData uri="http://schemas.openxmlformats.org/drawingml/2006/table">
            <a:tbl>
              <a:tblPr/>
              <a:tblGrid>
                <a:gridCol w="731044">
                  <a:extLst>
                    <a:ext uri="{9D8B030D-6E8A-4147-A177-3AD203B41FA5}">
                      <a16:colId xmlns:a16="http://schemas.microsoft.com/office/drawing/2014/main" val="20000"/>
                    </a:ext>
                  </a:extLst>
                </a:gridCol>
                <a:gridCol w="7450931">
                  <a:extLst>
                    <a:ext uri="{9D8B030D-6E8A-4147-A177-3AD203B41FA5}">
                      <a16:colId xmlns:a16="http://schemas.microsoft.com/office/drawing/2014/main" val="20001"/>
                    </a:ext>
                  </a:extLst>
                </a:gridCol>
              </a:tblGrid>
              <a:tr h="1396958">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cure</a:t>
                      </a:r>
                      <a:endParaRPr kumimoji="0" lang="zh-CN" altLang="zh-CN" sz="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81000" marR="81000" marT="81007" marB="81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作为动词，多用于疾病方面，强调结果，意为</a:t>
                      </a:r>
                      <a:r>
                        <a:rPr kumimoji="0" lang="en-US" sz="1800" b="0" i="0" u="none" strike="noStrike" cap="none" normalizeH="0" baseline="0" smtClean="0">
                          <a:ln>
                            <a:noFill/>
                          </a:ln>
                          <a:solidFill>
                            <a:schemeClr val="tx1"/>
                          </a:solidFill>
                          <a:effectLst/>
                          <a:latin typeface="宋体" panose="02010600030101010101" pitchFamily="2" charset="-122"/>
                          <a:ea typeface="楷体_GB2312" pitchFamily="49" charset="-122"/>
                          <a:cs typeface="Times New Roman" panose="02020603050405020304" pitchFamily="18" charset="0"/>
                        </a:rPr>
                        <a: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治好</a:t>
                      </a:r>
                      <a:r>
                        <a:rPr kumimoji="0" 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rPr>
                        <a:t>，是及物动词，其主语可以是医生，也可以是某种药。表示</a:t>
                      </a:r>
                      <a:r>
                        <a:rPr kumimoji="0" 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rPr>
                        <a:t>治好某人的某种疾病</a:t>
                      </a:r>
                      <a:r>
                        <a:rPr kumimoji="0" 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rPr>
                        <a:t>，要用</a:t>
                      </a: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rPr>
                        <a:t>cure sb of sth</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rPr>
                        <a:t>来表示。</a:t>
                      </a:r>
                      <a:endParaRPr kumimoji="0" lang="zh-CN" sz="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81000" marR="81000" marT="81007" marB="81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527">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treat</a:t>
                      </a:r>
                      <a:endParaRPr kumimoji="0" lang="zh-CN" altLang="zh-CN" sz="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81000" marR="81000" marT="81007" marB="81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强调治疗的动作，不涉及结果，用于</a:t>
                      </a: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treat sb for sth</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结构中。</a:t>
                      </a:r>
                      <a:endParaRPr kumimoji="0" lang="zh-CN" sz="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81000" marR="81000" marT="81007" marB="810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3</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attach </a:t>
            </a:r>
            <a:r>
              <a:rPr lang="en-US" altLang="zh-CN" b="1" i="1" kern="100" dirty="0">
                <a:latin typeface="Times New Roman" panose="02020603050405020304"/>
                <a:cs typeface="Courier New" panose="02070309020205020404"/>
              </a:rPr>
              <a:t>v</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系；绑；贴；连接；</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使</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附属；</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使隶属</a:t>
            </a:r>
            <a:r>
              <a:rPr lang="en-US" altLang="zh-CN" kern="100" dirty="0">
                <a:latin typeface="Times New Roman" panose="02020603050405020304"/>
                <a:ea typeface="黑体" panose="02010609060101010101" pitchFamily="49" charset="-12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 metal key was </a:t>
            </a:r>
            <a:r>
              <a:rPr lang="en-US" altLang="zh-CN" b="1" kern="100" dirty="0">
                <a:latin typeface="Times New Roman" panose="02020603050405020304"/>
                <a:cs typeface="Courier New" panose="02070309020205020404"/>
              </a:rPr>
              <a:t>attached</a:t>
            </a:r>
            <a:r>
              <a:rPr lang="en-US" altLang="zh-CN" kern="100" dirty="0">
                <a:latin typeface="Times New Roman" panose="02020603050405020304"/>
                <a:cs typeface="Courier New" panose="02070309020205020404"/>
              </a:rPr>
              <a:t> to the string.(</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32</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一把金属钥匙系在绳子上。</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have </a:t>
            </a:r>
            <a:r>
              <a:rPr lang="en-US" altLang="zh-CN" b="1" kern="100" dirty="0">
                <a:latin typeface="Times New Roman" panose="02020603050405020304"/>
                <a:cs typeface="Courier New" panose="02070309020205020404"/>
              </a:rPr>
              <a:t>attached</a:t>
            </a:r>
            <a:r>
              <a:rPr lang="en-US" altLang="zh-CN" kern="100" dirty="0">
                <a:latin typeface="Times New Roman" panose="02020603050405020304"/>
                <a:cs typeface="Courier New" panose="02070309020205020404"/>
              </a:rPr>
              <a:t> my photo </a:t>
            </a:r>
            <a:r>
              <a:rPr lang="en-US" altLang="zh-CN" b="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you in my last email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please check it in the </a:t>
            </a:r>
            <a:r>
              <a:rPr lang="en-US" altLang="zh-CN" b="1" kern="100" dirty="0">
                <a:latin typeface="Times New Roman" panose="02020603050405020304"/>
                <a:cs typeface="Courier New" panose="02070309020205020404"/>
              </a:rPr>
              <a:t>attachment</a:t>
            </a:r>
            <a:r>
              <a:rPr lang="en-US" altLang="zh-CN" kern="100" dirty="0">
                <a:latin typeface="Times New Roman" panose="02020603050405020304"/>
                <a:cs typeface="Courier New" panose="02070309020205020404"/>
              </a:rPr>
              <a:t>.</a:t>
            </a:r>
          </a:p>
          <a:p>
            <a:pPr algn="just">
              <a:lnSpc>
                <a:spcPct val="150000"/>
              </a:lnSpc>
              <a:spcAft>
                <a:spcPts val="0"/>
              </a:spcAft>
              <a:defRPr/>
            </a:pPr>
            <a:r>
              <a:rPr lang="zh-CN" altLang="zh-CN" kern="100" dirty="0">
                <a:latin typeface="Times New Roman" panose="02020603050405020304"/>
                <a:cs typeface="Times New Roman" panose="02020603050405020304"/>
              </a:rPr>
              <a:t>我已经把我的照片附在上次给你的邮件里了，请在附件里查一下。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attach great importance to</a:t>
            </a:r>
            <a:r>
              <a:rPr lang="en-US" altLang="zh-CN" kern="100" dirty="0">
                <a:latin typeface="Times New Roman" panose="02020603050405020304"/>
                <a:cs typeface="Courier New" panose="02070309020205020404"/>
              </a:rPr>
              <a:t> this research.</a:t>
            </a:r>
            <a:r>
              <a:rPr lang="zh-CN" altLang="zh-CN" kern="100" dirty="0">
                <a:latin typeface="Times New Roman" panose="02020603050405020304"/>
                <a:cs typeface="Times New Roman" panose="02020603050405020304"/>
              </a:rPr>
              <a:t>我认为这项研究十分重要。</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one time the schools </a:t>
            </a:r>
            <a:r>
              <a:rPr lang="en-US" altLang="zh-CN" b="1" kern="100" dirty="0">
                <a:latin typeface="Times New Roman" panose="02020603050405020304"/>
                <a:cs typeface="Courier New" panose="02070309020205020404"/>
              </a:rPr>
              <a:t>were</a:t>
            </a:r>
            <a:r>
              <a:rPr lang="en-US" altLang="zh-CN" kern="100" dirty="0">
                <a:latin typeface="Times New Roman" panose="02020603050405020304"/>
                <a:cs typeface="Courier New" panose="02070309020205020404"/>
              </a:rPr>
              <a:t> mainly </a:t>
            </a:r>
            <a:r>
              <a:rPr lang="en-US" altLang="zh-CN" b="1" kern="100" dirty="0">
                <a:latin typeface="Times New Roman" panose="02020603050405020304"/>
                <a:cs typeface="Courier New" panose="02070309020205020404"/>
              </a:rPr>
              <a:t>attached to</a:t>
            </a:r>
            <a:r>
              <a:rPr lang="en-US" altLang="zh-CN" kern="100" dirty="0">
                <a:latin typeface="Times New Roman" panose="02020603050405020304"/>
                <a:cs typeface="Courier New" panose="02070309020205020404"/>
              </a:rPr>
              <a:t> the church.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这些学校曾一度归教会主管。</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·Preventing crime is a huge social system project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 it needs social force to </a:t>
            </a:r>
            <a:r>
              <a:rPr lang="en-US" altLang="zh-CN" b="1" kern="100" dirty="0">
                <a:latin typeface="Times New Roman" panose="02020603050405020304"/>
                <a:cs typeface="Courier New" panose="02070309020205020404"/>
              </a:rPr>
              <a:t>attach itself to</a:t>
            </a:r>
            <a:r>
              <a:rPr lang="en-US" altLang="zh-CN" kern="100" dirty="0">
                <a:latin typeface="Times New Roman" panose="02020603050405020304"/>
                <a:cs typeface="Courier New" panose="02070309020205020404"/>
              </a:rPr>
              <a:t> it.</a:t>
            </a:r>
            <a:r>
              <a:rPr lang="zh-CN" altLang="zh-CN" kern="100" dirty="0">
                <a:latin typeface="Times New Roman" panose="02020603050405020304"/>
                <a:cs typeface="Times New Roman" panose="02020603050405020304"/>
              </a:rPr>
              <a:t>预防犯罪是一项宏大的社会系统工程，需要全社会力量共同参与。</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5288" y="700088"/>
            <a:ext cx="8317706"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a:latin typeface="Times New Roman" panose="02020603050405020304"/>
                <a:cs typeface="Courier New" panose="02070309020205020404"/>
              </a:rPr>
              <a:t>The well-known </a:t>
            </a:r>
            <a:r>
              <a:rPr lang="en-US" altLang="zh-CN" kern="100" dirty="0">
                <a:latin typeface="Times New Roman" panose="02020603050405020304"/>
                <a:cs typeface="Courier New" panose="02070309020205020404"/>
              </a:rPr>
              <a:t>story is (2)that the American Founding Father and scientist flew a kite during a storm in 1752.At that time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there was much interest in </a:t>
            </a:r>
            <a:r>
              <a:rPr lang="en-US" altLang="zh-CN" kern="100" dirty="0" err="1">
                <a:latin typeface="Times New Roman" panose="02020603050405020304"/>
                <a:cs typeface="Courier New" panose="02070309020205020404"/>
              </a:rPr>
              <a:t>electricity.People</a:t>
            </a:r>
            <a:r>
              <a:rPr lang="en-US" altLang="zh-CN" kern="100" dirty="0">
                <a:latin typeface="Times New Roman" panose="02020603050405020304"/>
                <a:cs typeface="Courier New" panose="02070309020205020404"/>
              </a:rPr>
              <a:t> wanted to know (3)if lightning was really produced by electricity or something </a:t>
            </a:r>
            <a:r>
              <a:rPr lang="en-US" altLang="zh-CN" kern="100" dirty="0" err="1">
                <a:latin typeface="Times New Roman" panose="02020603050405020304"/>
                <a:cs typeface="Courier New" panose="02070309020205020404"/>
              </a:rPr>
              <a:t>else.Franklin</a:t>
            </a:r>
            <a:r>
              <a:rPr lang="en-US" altLang="zh-CN" kern="100" dirty="0">
                <a:latin typeface="Times New Roman" panose="02020603050405020304"/>
                <a:cs typeface="Courier New" panose="02070309020205020404"/>
              </a:rPr>
              <a:t> was one of </a:t>
            </a:r>
            <a:r>
              <a:rPr lang="en-US" altLang="zh-CN" kern="100" dirty="0" err="1">
                <a:latin typeface="Times New Roman" panose="02020603050405020304"/>
                <a:cs typeface="Courier New" panose="02070309020205020404"/>
              </a:rPr>
              <a:t>them.He</a:t>
            </a:r>
            <a:r>
              <a:rPr lang="en-US" altLang="zh-CN" kern="100" dirty="0">
                <a:latin typeface="Times New Roman" panose="02020603050405020304"/>
                <a:cs typeface="Courier New" panose="02070309020205020404"/>
              </a:rPr>
              <a:t> raised the kite (4)with a piece of string tied to </a:t>
            </a:r>
            <a:r>
              <a:rPr lang="en-US" altLang="zh-CN" kern="100" dirty="0" err="1">
                <a:latin typeface="Times New Roman" panose="02020603050405020304"/>
                <a:cs typeface="Courier New" panose="02070309020205020404"/>
              </a:rPr>
              <a:t>it.A</a:t>
            </a:r>
            <a:r>
              <a:rPr lang="en-US" altLang="zh-CN" kern="100" dirty="0">
                <a:latin typeface="Times New Roman" panose="02020603050405020304"/>
                <a:cs typeface="Courier New" panose="02070309020205020404"/>
              </a:rPr>
              <a:t> metal key was attached to the </a:t>
            </a:r>
            <a:r>
              <a:rPr lang="en-US" altLang="zh-CN" kern="100" dirty="0" err="1">
                <a:latin typeface="Times New Roman" panose="02020603050405020304"/>
                <a:cs typeface="Courier New" panose="02070309020205020404"/>
              </a:rPr>
              <a:t>string.A</a:t>
            </a:r>
            <a:r>
              <a:rPr lang="en-US" altLang="zh-CN" kern="100" dirty="0">
                <a:latin typeface="Times New Roman" panose="02020603050405020304"/>
                <a:cs typeface="Courier New" panose="02070309020205020404"/>
              </a:rPr>
              <a:t> flash of lightning hit the kite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electricity was </a:t>
            </a:r>
            <a:r>
              <a:rPr lang="en-US" altLang="zh-CN" b="1" kern="100" dirty="0">
                <a:latin typeface="Times New Roman" panose="02020603050405020304"/>
                <a:cs typeface="Courier New" panose="02070309020205020404"/>
              </a:rPr>
              <a:t>conducted</a:t>
            </a:r>
            <a:r>
              <a:rPr lang="en-US" altLang="zh-CN" kern="100" dirty="0">
                <a:latin typeface="Times New Roman" panose="02020603050405020304"/>
                <a:cs typeface="Courier New" panose="02070309020205020404"/>
              </a:rPr>
              <a:t> through the string to the </a:t>
            </a:r>
            <a:r>
              <a:rPr lang="en-US" altLang="zh-CN" kern="100" dirty="0" err="1">
                <a:latin typeface="Times New Roman" panose="02020603050405020304"/>
                <a:cs typeface="Courier New" panose="02070309020205020404"/>
              </a:rPr>
              <a:t>key.Franklin</a:t>
            </a:r>
            <a:r>
              <a:rPr lang="en-US" altLang="zh-CN" kern="100" dirty="0">
                <a:latin typeface="Times New Roman" panose="02020603050405020304"/>
                <a:cs typeface="Courier New" panose="02070309020205020404"/>
              </a:rPr>
              <a:t> then touched the key with his finger and got an electric </a:t>
            </a:r>
            <a:r>
              <a:rPr lang="en-US" altLang="zh-CN" kern="100" dirty="0" err="1">
                <a:latin typeface="Times New Roman" panose="02020603050405020304"/>
                <a:cs typeface="Courier New" panose="02070309020205020404"/>
              </a:rPr>
              <a:t>shock.This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said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proved (5)that lightning was a form of electricity.</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35769" y="870348"/>
            <a:ext cx="8235554"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Now you can buy cameras that attach ____________ your wrist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ear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bike helmet and eyeglasses.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middle school ____________ (attach) to Beijing Normal University is well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known across the country.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Why do you attach ____________ (you) to only one club when you want to learn more skills?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Parents should attach importance to  ____________ (develop) children’s good habits in life.</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855369" y="906067"/>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7" name="矩形 6"/>
          <p:cNvSpPr/>
          <p:nvPr/>
        </p:nvSpPr>
        <p:spPr>
          <a:xfrm>
            <a:off x="2844404" y="1727598"/>
            <a:ext cx="9079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attached</a:t>
            </a:r>
            <a:endParaRPr lang="zh-CN" altLang="en-US" dirty="0"/>
          </a:p>
        </p:txBody>
      </p:sp>
      <p:sp>
        <p:nvSpPr>
          <p:cNvPr id="8" name="矩形 7"/>
          <p:cNvSpPr/>
          <p:nvPr/>
        </p:nvSpPr>
        <p:spPr>
          <a:xfrm>
            <a:off x="2789635" y="2549129"/>
            <a:ext cx="8951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yourself</a:t>
            </a:r>
            <a:endParaRPr lang="zh-CN" altLang="en-US" dirty="0"/>
          </a:p>
        </p:txBody>
      </p:sp>
      <p:sp>
        <p:nvSpPr>
          <p:cNvPr id="9" name="矩形 8"/>
          <p:cNvSpPr/>
          <p:nvPr/>
        </p:nvSpPr>
        <p:spPr>
          <a:xfrm>
            <a:off x="4300538" y="3371850"/>
            <a:ext cx="11644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developing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1"/>
          <p:cNvSpPr>
            <a:spLocks noChangeArrowheads="1"/>
          </p:cNvSpPr>
          <p:nvPr/>
        </p:nvSpPr>
        <p:spPr bwMode="auto">
          <a:xfrm>
            <a:off x="398860" y="448866"/>
            <a:ext cx="8401050"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attachment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附件；喜爱；连接</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用法总结</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be attached to sb/sth  </a:t>
            </a:r>
            <a:r>
              <a:rPr lang="zh-CN" altLang="zh-CN">
                <a:latin typeface="Times New Roman" panose="02020603050405020304" pitchFamily="18" charset="0"/>
                <a:ea typeface="楷体_GB2312"/>
                <a:cs typeface="楷体_GB2312"/>
              </a:rPr>
              <a:t>依恋；附属于</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attach sth to sth  </a:t>
            </a:r>
            <a:r>
              <a:rPr lang="zh-CN" altLang="zh-CN">
                <a:latin typeface="Times New Roman" panose="02020603050405020304" pitchFamily="18" charset="0"/>
                <a:ea typeface="楷体_GB2312"/>
                <a:cs typeface="楷体_GB2312"/>
              </a:rPr>
              <a:t>把</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附在</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之上</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attach oneself to sb  </a:t>
            </a:r>
            <a:r>
              <a:rPr lang="zh-CN" altLang="zh-CN">
                <a:latin typeface="Times New Roman" panose="02020603050405020304" pitchFamily="18" charset="0"/>
                <a:ea typeface="楷体_GB2312"/>
                <a:cs typeface="楷体_GB2312"/>
              </a:rPr>
              <a:t>参加；和</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在一起</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attach to sb/sth  </a:t>
            </a:r>
            <a:r>
              <a:rPr lang="zh-CN" altLang="zh-CN">
                <a:latin typeface="Times New Roman" panose="02020603050405020304" pitchFamily="18" charset="0"/>
                <a:ea typeface="楷体_GB2312"/>
                <a:cs typeface="楷体_GB2312"/>
              </a:rPr>
              <a:t>与</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联系</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attach importance to  </a:t>
            </a:r>
            <a:r>
              <a:rPr lang="zh-CN" altLang="zh-CN">
                <a:latin typeface="Times New Roman" panose="02020603050405020304" pitchFamily="18" charset="0"/>
                <a:ea typeface="楷体_GB2312"/>
                <a:cs typeface="楷体_GB2312"/>
              </a:rPr>
              <a:t>重视</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名师提醒</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attach...to...</a:t>
            </a:r>
            <a:r>
              <a:rPr lang="zh-CN" altLang="zh-CN">
                <a:latin typeface="Times New Roman" panose="02020603050405020304" pitchFamily="18" charset="0"/>
                <a:ea typeface="楷体_GB2312"/>
                <a:cs typeface="楷体_GB2312"/>
              </a:rPr>
              <a:t>中的</a:t>
            </a:r>
            <a:r>
              <a:rPr lang="en-US" altLang="zh-CN">
                <a:latin typeface="Times New Roman" panose="02020603050405020304" pitchFamily="18" charset="0"/>
                <a:ea typeface="楷体_GB2312"/>
                <a:cs typeface="楷体_GB2312"/>
              </a:rPr>
              <a:t>to</a:t>
            </a:r>
            <a:r>
              <a:rPr lang="zh-CN" altLang="zh-CN">
                <a:latin typeface="Times New Roman" panose="02020603050405020304" pitchFamily="18" charset="0"/>
                <a:ea typeface="楷体_GB2312"/>
                <a:cs typeface="楷体_GB2312"/>
              </a:rPr>
              <a:t>为介词，其后接名词、代词或动名词。</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4</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account </a:t>
            </a:r>
            <a:r>
              <a:rPr lang="en-US" altLang="zh-CN" b="1" i="1" kern="100" dirty="0">
                <a:latin typeface="Times New Roman" panose="02020603050405020304"/>
                <a:cs typeface="Courier New" panose="02070309020205020404"/>
              </a:rPr>
              <a:t>n</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记述；描述；账目；账户</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·In fact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more than one </a:t>
            </a:r>
            <a:r>
              <a:rPr lang="en-US" altLang="zh-CN" b="1" kern="100" dirty="0">
                <a:latin typeface="Times New Roman" panose="02020603050405020304"/>
                <a:cs typeface="Courier New" panose="02070309020205020404"/>
              </a:rPr>
              <a:t>account</a:t>
            </a:r>
            <a:r>
              <a:rPr lang="en-US" altLang="zh-CN" kern="100" dirty="0">
                <a:latin typeface="Times New Roman" panose="02020603050405020304"/>
                <a:cs typeface="Courier New" panose="02070309020205020404"/>
              </a:rPr>
              <a:t> suggests that while Newton was certainly inspired by a falling apple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there is no proof that it hit him on the head.(</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33</a:t>
            </a:r>
            <a:r>
              <a:rPr lang="en-US" altLang="zh-CN" kern="100" dirty="0">
                <a:latin typeface="Times New Roman" panose="02020603050405020304"/>
                <a:cs typeface="Courier New" panose="02070309020205020404"/>
              </a:rPr>
              <a:t>)</a:t>
            </a:r>
          </a:p>
          <a:p>
            <a:pPr algn="just">
              <a:lnSpc>
                <a:spcPct val="150000"/>
              </a:lnSpc>
              <a:spcAft>
                <a:spcPts val="0"/>
              </a:spcAft>
              <a:defRPr/>
            </a:pPr>
            <a:r>
              <a:rPr lang="zh-CN" altLang="zh-CN" kern="100" dirty="0">
                <a:latin typeface="Times New Roman" panose="02020603050405020304"/>
                <a:cs typeface="Times New Roman" panose="02020603050405020304"/>
              </a:rPr>
              <a:t>事实上，不止一种说法认为，牛顿的灵感当然来自于一个掉落的苹果，但并没有证据表明它击中了他的头部。</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flight was postponed </a:t>
            </a:r>
            <a:r>
              <a:rPr lang="en-US" altLang="zh-CN" b="1" kern="100" dirty="0">
                <a:latin typeface="Times New Roman" panose="02020603050405020304"/>
                <a:cs typeface="Courier New" panose="02070309020205020404"/>
              </a:rPr>
              <a:t>on account of</a:t>
            </a:r>
            <a:r>
              <a:rPr lang="en-US" altLang="zh-CN" kern="100" dirty="0">
                <a:latin typeface="Times New Roman" panose="02020603050405020304"/>
                <a:cs typeface="Courier New" panose="02070309020205020404"/>
              </a:rPr>
              <a:t> bad weather.</a:t>
            </a:r>
            <a:r>
              <a:rPr lang="zh-CN" altLang="zh-CN" kern="100" dirty="0">
                <a:latin typeface="Times New Roman" panose="02020603050405020304"/>
                <a:cs typeface="Times New Roman" panose="02020603050405020304"/>
              </a:rPr>
              <a:t>因为天气恶劣，飞行延期了。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minority nationalities </a:t>
            </a:r>
            <a:r>
              <a:rPr lang="en-US" altLang="zh-CN" b="1" kern="100" dirty="0">
                <a:latin typeface="Times New Roman" panose="02020603050405020304"/>
                <a:cs typeface="Courier New" panose="02070309020205020404"/>
              </a:rPr>
              <a:t>account for</a:t>
            </a:r>
            <a:r>
              <a:rPr lang="en-US" altLang="zh-CN" kern="100" dirty="0">
                <a:latin typeface="Times New Roman" panose="02020603050405020304"/>
                <a:cs typeface="Courier New" panose="02070309020205020404"/>
              </a:rPr>
              <a:t> six per cent of the population.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少数民族占人口的百分之六。</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·His exam results were not very good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we must </a:t>
            </a:r>
            <a:r>
              <a:rPr lang="en-US" altLang="zh-CN" b="1" kern="100" dirty="0">
                <a:latin typeface="Times New Roman" panose="02020603050405020304"/>
                <a:cs typeface="Courier New" panose="02070309020205020404"/>
              </a:rPr>
              <a:t>take into account</a:t>
            </a:r>
            <a:r>
              <a:rPr lang="en-US" altLang="zh-CN" kern="100" dirty="0">
                <a:latin typeface="Times New Roman" panose="02020603050405020304"/>
                <a:cs typeface="Courier New" panose="02070309020205020404"/>
              </a:rPr>
              <a:t> his long illness.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他的考试成绩不很好，但我们必须考虑到他曾经长期生病。</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同义句转换</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47675" y="894160"/>
            <a:ext cx="8235554"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Mary often does part-time jobs to earn extra money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accounts  ____________ half of her income.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On account  ____________ his illness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was never left alone.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 government should  take account of the interests of the disabled.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 government should  __________ the interests of the disabled  _______________.</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7647385" y="951310"/>
            <a:ext cx="4078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a:t>
            </a:r>
            <a:endParaRPr lang="zh-CN" altLang="en-US" dirty="0"/>
          </a:p>
        </p:txBody>
      </p:sp>
      <p:sp>
        <p:nvSpPr>
          <p:cNvPr id="7" name="矩形 6"/>
          <p:cNvSpPr/>
          <p:nvPr/>
        </p:nvSpPr>
        <p:spPr>
          <a:xfrm>
            <a:off x="2303860" y="1762126"/>
            <a:ext cx="33086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of</a:t>
            </a:r>
            <a:endParaRPr lang="zh-CN" altLang="en-US" dirty="0"/>
          </a:p>
        </p:txBody>
      </p:sp>
      <p:sp>
        <p:nvSpPr>
          <p:cNvPr id="8" name="矩形 7"/>
          <p:cNvSpPr/>
          <p:nvPr/>
        </p:nvSpPr>
        <p:spPr>
          <a:xfrm>
            <a:off x="3320653" y="2561035"/>
            <a:ext cx="52322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take</a:t>
            </a:r>
            <a:endParaRPr lang="zh-CN" altLang="en-US" dirty="0"/>
          </a:p>
        </p:txBody>
      </p:sp>
      <p:sp>
        <p:nvSpPr>
          <p:cNvPr id="9" name="矩形 8"/>
          <p:cNvSpPr/>
          <p:nvPr/>
        </p:nvSpPr>
        <p:spPr>
          <a:xfrm>
            <a:off x="7073504" y="2595563"/>
            <a:ext cx="127342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into account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1"/>
          <p:cNvSpPr>
            <a:spLocks noChangeArrowheads="1"/>
          </p:cNvSpPr>
          <p:nvPr/>
        </p:nvSpPr>
        <p:spPr bwMode="auto">
          <a:xfrm>
            <a:off x="398860" y="1135856"/>
            <a:ext cx="840105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用法总结</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on account of</a:t>
            </a:r>
            <a:r>
              <a:rPr lang="zh-CN" altLang="zh-CN">
                <a:latin typeface="Times New Roman" panose="02020603050405020304" pitchFamily="18" charset="0"/>
                <a:ea typeface="楷体_GB2312"/>
                <a:cs typeface="楷体_GB2312"/>
              </a:rPr>
              <a:t>　因为；由于</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take account of</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take...into account  </a:t>
            </a:r>
            <a:r>
              <a:rPr lang="zh-CN" altLang="zh-CN">
                <a:latin typeface="Times New Roman" panose="02020603050405020304" pitchFamily="18" charset="0"/>
                <a:ea typeface="楷体_GB2312"/>
                <a:cs typeface="楷体_GB2312"/>
              </a:rPr>
              <a:t>考虑到；把</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考虑进去</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account for  (</a:t>
            </a:r>
            <a:r>
              <a:rPr lang="zh-CN" altLang="zh-CN">
                <a:latin typeface="Times New Roman" panose="02020603050405020304" pitchFamily="18" charset="0"/>
                <a:ea typeface="楷体_GB2312"/>
                <a:cs typeface="楷体_GB2312"/>
              </a:rPr>
              <a:t>数量上</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占；解释</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说明</a:t>
            </a:r>
            <a:endParaRPr lang="zh-CN" altLang="zh-CN" sz="800">
              <a:latin typeface="宋体" panose="02010600030101010101" pitchFamily="2" charset="-122"/>
              <a:cs typeface="Courier New" panose="02070309020205020404" pitchFamily="49"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941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look for</a:t>
            </a:r>
            <a:r>
              <a:rPr lang="zh-CN" altLang="zh-CN" kern="100" dirty="0">
                <a:latin typeface="Times New Roman" panose="02020603050405020304"/>
                <a:ea typeface="黑体" panose="02010609060101010101" pitchFamily="49" charset="-122"/>
                <a:cs typeface="Times New Roman" panose="02020603050405020304"/>
              </a:rPr>
              <a:t>寻找</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98985"/>
            <a:ext cx="857011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·More than one generation of schoolchildren has been amazed by his bravery and his scientific approach to </a:t>
            </a:r>
            <a:r>
              <a:rPr lang="en-US" altLang="zh-CN" b="1" kern="100" dirty="0">
                <a:latin typeface="Times New Roman" panose="02020603050405020304"/>
                <a:cs typeface="Courier New" panose="02070309020205020404"/>
              </a:rPr>
              <a:t>looking for</a:t>
            </a:r>
            <a:r>
              <a:rPr lang="en-US" altLang="zh-CN" kern="100" dirty="0">
                <a:latin typeface="Times New Roman" panose="02020603050405020304"/>
                <a:cs typeface="Courier New" panose="02070309020205020404"/>
              </a:rPr>
              <a:t> the truth.(</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32</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一代又一代的学童对他的勇敢和寻找真理的科学方法感到惊讶。</a:t>
            </a:r>
            <a:endParaRPr lang="zh-CN" altLang="zh-CN" kern="100" dirty="0">
              <a:latin typeface="宋体" panose="02010600030101010101" pitchFamily="2" charset="-122"/>
              <a:cs typeface="Courier New" panose="02070309020205020404"/>
            </a:endParaRPr>
          </a:p>
        </p:txBody>
      </p:sp>
      <p:pic>
        <p:nvPicPr>
          <p:cNvPr id="44035" name="Picture 2" descr="核心短语"/>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51" y="546497"/>
            <a:ext cx="16787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用适当的介、</a:t>
            </a:r>
            <a:r>
              <a:rPr lang="zh-CN" altLang="zh-CN" kern="100">
                <a:latin typeface="Times New Roman" panose="02020603050405020304"/>
                <a:cs typeface="Times New Roman" panose="02020603050405020304"/>
              </a:rPr>
              <a:t>副词填空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17910" y="894160"/>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We all need to look  ____________ ways to reduce our carbon footprint.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Would you please look  ____________ the paper for me and see if there are any mistakes?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If there are words you do not understand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look them  ____________ in a dictionary.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It’s wrong of you to look down  ____________ the poor.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This is a great place for camping but you have to look  ____________ for snakes.</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951560" y="951310"/>
            <a:ext cx="4078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a:t>
            </a:r>
            <a:endParaRPr lang="zh-CN" altLang="en-US" dirty="0"/>
          </a:p>
        </p:txBody>
      </p:sp>
      <p:sp>
        <p:nvSpPr>
          <p:cNvPr id="7" name="矩形 6"/>
          <p:cNvSpPr/>
          <p:nvPr/>
        </p:nvSpPr>
        <p:spPr>
          <a:xfrm>
            <a:off x="3392091" y="1368029"/>
            <a:ext cx="85664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through</a:t>
            </a:r>
            <a:endParaRPr lang="zh-CN" altLang="en-US" dirty="0"/>
          </a:p>
        </p:txBody>
      </p:sp>
      <p:sp>
        <p:nvSpPr>
          <p:cNvPr id="8" name="矩形 7"/>
          <p:cNvSpPr/>
          <p:nvPr/>
        </p:nvSpPr>
        <p:spPr>
          <a:xfrm>
            <a:off x="6147197" y="2109788"/>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a:t>
            </a:r>
            <a:endParaRPr lang="zh-CN" altLang="en-US" dirty="0"/>
          </a:p>
        </p:txBody>
      </p:sp>
      <p:sp>
        <p:nvSpPr>
          <p:cNvPr id="9" name="矩形 8"/>
          <p:cNvSpPr/>
          <p:nvPr/>
        </p:nvSpPr>
        <p:spPr>
          <a:xfrm>
            <a:off x="3843338" y="2561035"/>
            <a:ext cx="8951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on/upon</a:t>
            </a:r>
            <a:endParaRPr lang="zh-CN" altLang="en-US" dirty="0"/>
          </a:p>
        </p:txBody>
      </p:sp>
      <p:sp>
        <p:nvSpPr>
          <p:cNvPr id="10" name="矩形 9"/>
          <p:cNvSpPr/>
          <p:nvPr/>
        </p:nvSpPr>
        <p:spPr>
          <a:xfrm>
            <a:off x="6232922" y="2977754"/>
            <a:ext cx="4334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out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809625"/>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look through</a:t>
            </a:r>
            <a:r>
              <a:rPr lang="zh-CN" altLang="zh-CN" kern="100" dirty="0">
                <a:latin typeface="Times New Roman" panose="02020603050405020304"/>
                <a:ea typeface="楷体_GB2312"/>
                <a:cs typeface="Times New Roman" panose="02020603050405020304"/>
              </a:rPr>
              <a:t>浏览</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look after  </a:t>
            </a:r>
            <a:r>
              <a:rPr lang="zh-CN" altLang="zh-CN" kern="100" dirty="0">
                <a:latin typeface="Times New Roman" panose="02020603050405020304"/>
                <a:ea typeface="楷体_GB2312"/>
                <a:cs typeface="Times New Roman" panose="02020603050405020304"/>
              </a:rPr>
              <a:t>照顾；照看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look out  </a:t>
            </a:r>
            <a:r>
              <a:rPr lang="zh-CN" altLang="zh-CN" kern="100" dirty="0">
                <a:latin typeface="Times New Roman" panose="02020603050405020304"/>
                <a:ea typeface="楷体_GB2312"/>
                <a:cs typeface="Times New Roman" panose="02020603050405020304"/>
              </a:rPr>
              <a:t>当心</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look up  </a:t>
            </a:r>
            <a:r>
              <a:rPr lang="zh-CN" altLang="zh-CN" kern="100" dirty="0">
                <a:latin typeface="Times New Roman" panose="02020603050405020304"/>
                <a:ea typeface="楷体_GB2312"/>
                <a:cs typeface="Times New Roman" panose="02020603050405020304"/>
              </a:rPr>
              <a:t>查阅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look forward to  </a:t>
            </a:r>
            <a:r>
              <a:rPr lang="zh-CN" altLang="zh-CN" kern="100" dirty="0">
                <a:latin typeface="Times New Roman" panose="02020603050405020304"/>
                <a:ea typeface="楷体_GB2312"/>
                <a:cs typeface="Times New Roman" panose="02020603050405020304"/>
              </a:rPr>
              <a:t>期盼</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look down on/upon  </a:t>
            </a:r>
            <a:r>
              <a:rPr lang="zh-CN" altLang="zh-CN" kern="100" dirty="0">
                <a:latin typeface="Times New Roman" panose="02020603050405020304"/>
                <a:ea typeface="楷体_GB2312"/>
                <a:cs typeface="Times New Roman" panose="02020603050405020304"/>
              </a:rPr>
              <a:t>轻视，看不起</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2</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take place</a:t>
            </a:r>
            <a:r>
              <a:rPr lang="zh-CN" altLang="zh-CN" kern="100" dirty="0">
                <a:latin typeface="Times New Roman" panose="02020603050405020304"/>
                <a:ea typeface="黑体" panose="02010609060101010101" pitchFamily="49" charset="-122"/>
                <a:cs typeface="Times New Roman" panose="02020603050405020304"/>
              </a:rPr>
              <a:t>发生</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·Although it has been proved that Franklin’s experiment </a:t>
            </a:r>
            <a:r>
              <a:rPr lang="en-US" altLang="zh-CN" b="1" kern="100" dirty="0">
                <a:latin typeface="Times New Roman" panose="02020603050405020304"/>
                <a:cs typeface="Courier New" panose="02070309020205020404"/>
              </a:rPr>
              <a:t>took place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more than one scientist has questioned what really happened.(</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33</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尽管富兰克林的实验已经被证实，但不止一位科学家质疑到底发生了什么。</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·Warm air is going up</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heavy cool air moves in to </a:t>
            </a:r>
            <a:r>
              <a:rPr lang="en-US" altLang="zh-CN" b="1" kern="100" dirty="0">
                <a:latin typeface="Times New Roman" panose="02020603050405020304"/>
                <a:cs typeface="Courier New" panose="02070309020205020404"/>
              </a:rPr>
              <a:t>take the place of</a:t>
            </a:r>
            <a:r>
              <a:rPr lang="en-US" altLang="zh-CN" kern="100" dirty="0">
                <a:latin typeface="Times New Roman" panose="02020603050405020304"/>
                <a:cs typeface="Courier New" panose="02070309020205020404"/>
              </a:rPr>
              <a:t> it.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热空气上升时，大量的冷空气填充了它的位置。</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·Your words were quite </a:t>
            </a:r>
            <a:r>
              <a:rPr lang="en-US" altLang="zh-CN" b="1" kern="100" dirty="0">
                <a:latin typeface="Times New Roman" panose="02020603050405020304"/>
                <a:cs typeface="Courier New" panose="02070309020205020404"/>
              </a:rPr>
              <a:t>out of place</a:t>
            </a:r>
            <a:r>
              <a:rPr lang="en-US" altLang="zh-CN" kern="100" dirty="0">
                <a:latin typeface="Times New Roman" panose="02020603050405020304"/>
                <a:cs typeface="Courier New" panose="02070309020205020404"/>
              </a:rPr>
              <a:t> on such a serious occasion.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在这样严肃的场合里，你的话太不恰当了。</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2419" y="453629"/>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00050" y="858441"/>
            <a:ext cx="8401050"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Great changes ___________________________ in China since the 1980s.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自从</a:t>
            </a:r>
            <a:r>
              <a:rPr lang="en-US" altLang="zh-CN" kern="100" dirty="0">
                <a:latin typeface="Times New Roman" panose="02020603050405020304"/>
                <a:cs typeface="Courier New" panose="02070309020205020404"/>
              </a:rPr>
              <a:t>20</a:t>
            </a:r>
            <a:r>
              <a:rPr lang="zh-CN" altLang="zh-CN" kern="100" dirty="0">
                <a:latin typeface="Times New Roman" panose="02020603050405020304"/>
                <a:cs typeface="Times New Roman" panose="02020603050405020304"/>
              </a:rPr>
              <a:t>世纪</a:t>
            </a:r>
            <a:r>
              <a:rPr lang="en-US" altLang="zh-CN" kern="100" dirty="0">
                <a:latin typeface="Times New Roman" panose="02020603050405020304"/>
                <a:cs typeface="Courier New" panose="02070309020205020404"/>
              </a:rPr>
              <a:t>80</a:t>
            </a:r>
            <a:r>
              <a:rPr lang="zh-CN" altLang="zh-CN" kern="100" dirty="0">
                <a:latin typeface="Times New Roman" panose="02020603050405020304"/>
                <a:cs typeface="Times New Roman" panose="02020603050405020304"/>
              </a:rPr>
              <a:t>年代以来中国发生了很大的变化。</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manager will be away on business and I’ll  ______________________________ during his absence.</a:t>
            </a:r>
          </a:p>
          <a:p>
            <a:pPr algn="just">
              <a:lnSpc>
                <a:spcPct val="150000"/>
              </a:lnSpc>
              <a:spcAft>
                <a:spcPts val="0"/>
              </a:spcAft>
              <a:defRPr/>
            </a:pPr>
            <a:r>
              <a:rPr lang="zh-CN" altLang="zh-CN" kern="100" dirty="0">
                <a:latin typeface="Times New Roman" panose="02020603050405020304"/>
                <a:cs typeface="Times New Roman" panose="02020603050405020304"/>
              </a:rPr>
              <a:t>经理将要出差，他不在时我将代替他。</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Some of these books are 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making the whole room </a:t>
            </a:r>
            <a:r>
              <a:rPr lang="en-US" altLang="zh-CN" kern="100" dirty="0" err="1">
                <a:latin typeface="Times New Roman" panose="02020603050405020304"/>
                <a:cs typeface="Courier New" panose="02070309020205020404"/>
              </a:rPr>
              <a:t>messy.You’d</a:t>
            </a:r>
            <a:r>
              <a:rPr lang="en-US" altLang="zh-CN" kern="100" dirty="0">
                <a:latin typeface="Times New Roman" panose="02020603050405020304"/>
                <a:cs typeface="Courier New" panose="02070309020205020404"/>
              </a:rPr>
              <a:t> better put these books  ________________.Otherwise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it will be difficult to find them.</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有些书放的地方不对，这使得整个房间乱七八糟的。你最好把这些书放在适当的地方，否则，找到它们很困难。</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708673" y="894160"/>
            <a:ext cx="167738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 taken place</a:t>
            </a:r>
            <a:endParaRPr lang="zh-CN" altLang="en-US" dirty="0"/>
          </a:p>
        </p:txBody>
      </p:sp>
      <p:sp>
        <p:nvSpPr>
          <p:cNvPr id="7" name="矩形 6"/>
          <p:cNvSpPr/>
          <p:nvPr/>
        </p:nvSpPr>
        <p:spPr>
          <a:xfrm>
            <a:off x="5338763" y="1727598"/>
            <a:ext cx="339580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take his place/take the place of him</a:t>
            </a:r>
            <a:endParaRPr lang="zh-CN" altLang="en-US" dirty="0"/>
          </a:p>
        </p:txBody>
      </p:sp>
      <p:sp>
        <p:nvSpPr>
          <p:cNvPr id="8" name="矩形 7"/>
          <p:cNvSpPr/>
          <p:nvPr/>
        </p:nvSpPr>
        <p:spPr>
          <a:xfrm>
            <a:off x="3437335" y="2955132"/>
            <a:ext cx="12285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out of place</a:t>
            </a:r>
            <a:endParaRPr lang="zh-CN" altLang="en-US" dirty="0"/>
          </a:p>
        </p:txBody>
      </p:sp>
      <p:sp>
        <p:nvSpPr>
          <p:cNvPr id="9" name="矩形 8"/>
          <p:cNvSpPr/>
          <p:nvPr/>
        </p:nvSpPr>
        <p:spPr>
          <a:xfrm>
            <a:off x="3032523" y="3359944"/>
            <a:ext cx="86305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place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33375" y="423863"/>
            <a:ext cx="8485585" cy="433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40000"/>
              </a:lnSpc>
              <a:spcAft>
                <a:spcPts val="0"/>
              </a:spcAft>
              <a:defRPr/>
            </a:pPr>
            <a:r>
              <a:rPr lang="en-US" altLang="zh-CN" kern="100" dirty="0">
                <a:latin typeface="Times New Roman" panose="02020603050405020304"/>
                <a:cs typeface="Courier New" panose="02070309020205020404"/>
              </a:rPr>
              <a:t>For many years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schools have taught the story of Franklin’s lightning </a:t>
            </a:r>
            <a:r>
              <a:rPr lang="en-US" altLang="zh-CN" kern="100" dirty="0" err="1">
                <a:latin typeface="Times New Roman" panose="02020603050405020304"/>
                <a:cs typeface="Courier New" panose="02070309020205020404"/>
              </a:rPr>
              <a:t>experiment.</a:t>
            </a:r>
            <a:r>
              <a:rPr lang="en-US" altLang="zh-CN" b="1" kern="100" dirty="0" err="1">
                <a:latin typeface="Times New Roman" panose="02020603050405020304"/>
                <a:cs typeface="Courier New" panose="02070309020205020404"/>
              </a:rPr>
              <a:t>More</a:t>
            </a:r>
            <a:r>
              <a:rPr lang="en-US" altLang="zh-CN" b="1" kern="100" dirty="0">
                <a:latin typeface="Times New Roman" panose="02020603050405020304"/>
                <a:cs typeface="Courier New" panose="02070309020205020404"/>
              </a:rPr>
              <a:t> than</a:t>
            </a:r>
            <a:r>
              <a:rPr lang="en-US" altLang="zh-CN" kern="100" dirty="0">
                <a:latin typeface="Times New Roman" panose="02020603050405020304"/>
                <a:cs typeface="Courier New" panose="02070309020205020404"/>
              </a:rPr>
              <a:t> one generation of schoolchildren has </a:t>
            </a:r>
            <a:r>
              <a:rPr lang="en-US" altLang="zh-CN" b="1" kern="100" dirty="0">
                <a:latin typeface="Times New Roman" panose="02020603050405020304"/>
                <a:cs typeface="Courier New" panose="02070309020205020404"/>
              </a:rPr>
              <a:t>been amazed by</a:t>
            </a:r>
            <a:r>
              <a:rPr lang="en-US" altLang="zh-CN" kern="100" dirty="0">
                <a:latin typeface="Times New Roman" panose="02020603050405020304"/>
                <a:cs typeface="Courier New" panose="02070309020205020404"/>
              </a:rPr>
              <a:t> his </a:t>
            </a:r>
            <a:r>
              <a:rPr lang="en-US" altLang="zh-CN" b="1" kern="100" dirty="0">
                <a:latin typeface="Times New Roman" panose="02020603050405020304"/>
                <a:cs typeface="Courier New" panose="02070309020205020404"/>
              </a:rPr>
              <a:t>bravery</a:t>
            </a:r>
            <a:r>
              <a:rPr lang="en-US" altLang="zh-CN" kern="100" dirty="0">
                <a:latin typeface="Times New Roman" panose="02020603050405020304"/>
                <a:cs typeface="Courier New" panose="02070309020205020404"/>
              </a:rPr>
              <a:t> and his scientific </a:t>
            </a:r>
            <a:r>
              <a:rPr lang="en-US" altLang="zh-CN" b="1" kern="100" dirty="0">
                <a:latin typeface="Times New Roman" panose="02020603050405020304"/>
                <a:cs typeface="Courier New" panose="02070309020205020404"/>
              </a:rPr>
              <a:t>approach to </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6</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looking for</a:t>
            </a:r>
            <a:r>
              <a:rPr lang="en-US" altLang="zh-CN" kern="100" dirty="0">
                <a:latin typeface="Times New Roman" panose="02020603050405020304"/>
                <a:cs typeface="Courier New" panose="02070309020205020404"/>
              </a:rPr>
              <a:t> the </a:t>
            </a:r>
            <a:r>
              <a:rPr lang="en-US" altLang="zh-CN" kern="100" dirty="0" err="1">
                <a:latin typeface="Times New Roman" panose="02020603050405020304"/>
                <a:cs typeface="Courier New" panose="02070309020205020404"/>
              </a:rPr>
              <a:t>truth.Franklin</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along with</a:t>
            </a:r>
            <a:r>
              <a:rPr lang="en-US" altLang="zh-CN" kern="100" dirty="0">
                <a:latin typeface="Times New Roman" panose="02020603050405020304"/>
                <a:cs typeface="Courier New" panose="02070309020205020404"/>
              </a:rPr>
              <a:t> many other scientists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has inspired us and taught us (7)that scientific experiments are important (8)in order to </a:t>
            </a:r>
            <a:r>
              <a:rPr lang="en-US" altLang="zh-CN" b="1" kern="100" dirty="0">
                <a:latin typeface="Times New Roman" panose="02020603050405020304"/>
                <a:cs typeface="Courier New" panose="02070309020205020404"/>
              </a:rPr>
              <a:t>establish</a:t>
            </a:r>
            <a:r>
              <a:rPr lang="en-US" altLang="zh-CN" kern="100" dirty="0">
                <a:latin typeface="Times New Roman" panose="02020603050405020304"/>
                <a:cs typeface="Courier New" panose="02070309020205020404"/>
              </a:rPr>
              <a:t> the truth and to contribute towards later scientific discoveries and inventions.</a:t>
            </a:r>
            <a:endParaRPr lang="zh-CN" altLang="zh-CN" sz="800" kern="100" dirty="0">
              <a:latin typeface="宋体" panose="02010600030101010101" pitchFamily="2" charset="-122"/>
              <a:cs typeface="Courier New" panose="02070309020205020404"/>
            </a:endParaRPr>
          </a:p>
          <a:p>
            <a:pPr indent="540385" algn="just">
              <a:lnSpc>
                <a:spcPct val="140000"/>
              </a:lnSpc>
              <a:spcAft>
                <a:spcPts val="0"/>
              </a:spcAft>
              <a:defRPr/>
            </a:pPr>
            <a:r>
              <a:rPr lang="en-US" altLang="zh-CN" kern="100" dirty="0">
                <a:latin typeface="Times New Roman" panose="02020603050405020304"/>
                <a:cs typeface="Courier New" panose="02070309020205020404"/>
              </a:rPr>
              <a:t>However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neither the story nor the details of the experiment are entirely true.(9)Although it has been proved that Franklin’s experiment </a:t>
            </a:r>
            <a:r>
              <a:rPr lang="en-US" altLang="zh-CN" b="1" kern="100" dirty="0">
                <a:latin typeface="Times New Roman" panose="02020603050405020304"/>
                <a:cs typeface="Courier New" panose="02070309020205020404"/>
              </a:rPr>
              <a:t>took place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more than one scientist has questioned (10)what really </a:t>
            </a:r>
            <a:r>
              <a:rPr lang="en-US" altLang="zh-CN" kern="100" dirty="0" err="1">
                <a:latin typeface="Times New Roman" panose="02020603050405020304"/>
                <a:cs typeface="Courier New" panose="02070309020205020404"/>
              </a:rPr>
              <a:t>happened.The</a:t>
            </a:r>
            <a:r>
              <a:rPr lang="en-US" altLang="zh-CN" kern="100" dirty="0">
                <a:latin typeface="Times New Roman" panose="02020603050405020304"/>
                <a:cs typeface="Courier New" panose="02070309020205020404"/>
              </a:rPr>
              <a:t> detail about the string and the key is </a:t>
            </a:r>
            <a:r>
              <a:rPr lang="en-US" altLang="zh-CN" kern="100" dirty="0" err="1">
                <a:latin typeface="Times New Roman" panose="02020603050405020304"/>
                <a:cs typeface="Courier New" panose="02070309020205020404"/>
              </a:rPr>
              <a:t>true.But</a:t>
            </a:r>
            <a:r>
              <a:rPr lang="en-US" altLang="zh-CN" kern="100" dirty="0">
                <a:latin typeface="Times New Roman" panose="02020603050405020304"/>
                <a:cs typeface="Courier New" panose="02070309020205020404"/>
              </a:rPr>
              <a:t> scientists all agree (11)that if Franklin had actually touched the key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would certainly have </a:t>
            </a:r>
            <a:r>
              <a:rPr lang="en-US" altLang="zh-CN" b="1" kern="100" dirty="0">
                <a:latin typeface="Times New Roman" panose="02020603050405020304"/>
                <a:cs typeface="Courier New" panose="02070309020205020404"/>
              </a:rPr>
              <a:t>died from</a:t>
            </a:r>
            <a:r>
              <a:rPr lang="en-US" altLang="zh-CN" kern="100" dirty="0">
                <a:latin typeface="Times New Roman" panose="02020603050405020304"/>
                <a:cs typeface="Courier New" panose="02070309020205020404"/>
              </a:rPr>
              <a:t> the electric shock.</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717948"/>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take the place of</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take one</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s place</a:t>
            </a:r>
            <a:r>
              <a:rPr lang="zh-CN" altLang="zh-CN" kern="100" dirty="0">
                <a:latin typeface="Times New Roman" panose="02020603050405020304"/>
                <a:ea typeface="楷体_GB2312"/>
                <a:cs typeface="Times New Roman" panose="02020603050405020304"/>
              </a:rPr>
              <a:t>代替；就座</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place of   </a:t>
            </a:r>
            <a:r>
              <a:rPr lang="zh-CN" altLang="zh-CN" kern="100" dirty="0">
                <a:latin typeface="Times New Roman" panose="02020603050405020304"/>
                <a:ea typeface="楷体_GB2312"/>
                <a:cs typeface="Times New Roman" panose="02020603050405020304"/>
              </a:rPr>
              <a:t>代替</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place  </a:t>
            </a:r>
            <a:r>
              <a:rPr lang="zh-CN" altLang="zh-CN" kern="100" dirty="0">
                <a:latin typeface="Times New Roman" panose="02020603050405020304"/>
                <a:ea typeface="楷体_GB2312"/>
                <a:cs typeface="Times New Roman" panose="02020603050405020304"/>
              </a:rPr>
              <a:t>在合适的位置，恰当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out of place   </a:t>
            </a:r>
            <a:r>
              <a:rPr lang="zh-CN" altLang="zh-CN" kern="100" dirty="0">
                <a:latin typeface="Times New Roman" panose="02020603050405020304"/>
                <a:ea typeface="楷体_GB2312"/>
                <a:cs typeface="Times New Roman" panose="02020603050405020304"/>
              </a:rPr>
              <a:t>不在合适的位置，不恰当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名师提醒</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take place</a:t>
            </a:r>
            <a:r>
              <a:rPr lang="zh-CN" altLang="zh-CN" kern="100" dirty="0">
                <a:latin typeface="Times New Roman" panose="02020603050405020304"/>
                <a:ea typeface="楷体_GB2312"/>
                <a:cs typeface="Times New Roman" panose="02020603050405020304"/>
              </a:rPr>
              <a:t>为不及物动词短语，无被动形式，多指预先计划、安排要发生的事情；突然发生则用</a:t>
            </a:r>
            <a:r>
              <a:rPr lang="en-US" altLang="zh-CN" kern="100" dirty="0">
                <a:latin typeface="Times New Roman" panose="02020603050405020304"/>
                <a:ea typeface="楷体_GB2312"/>
                <a:cs typeface="Courier New" panose="02070309020205020404"/>
              </a:rPr>
              <a:t>happen</a:t>
            </a:r>
            <a:r>
              <a:rPr lang="zh-CN" altLang="zh-CN" kern="100" dirty="0">
                <a:latin typeface="Times New Roman" panose="02020603050405020304"/>
                <a:ea typeface="楷体_GB2312"/>
                <a:cs typeface="Times New Roman" panose="02020603050405020304"/>
              </a:rPr>
              <a:t>或</a:t>
            </a:r>
            <a:r>
              <a:rPr lang="en-US" altLang="zh-CN" kern="100" dirty="0">
                <a:latin typeface="Times New Roman" panose="02020603050405020304"/>
                <a:ea typeface="楷体_GB2312"/>
                <a:cs typeface="Courier New" panose="02070309020205020404"/>
              </a:rPr>
              <a:t>occur</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3</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die from</a:t>
            </a:r>
            <a:r>
              <a:rPr lang="zh-CN" altLang="zh-CN" kern="100" dirty="0">
                <a:latin typeface="Times New Roman" panose="02020603050405020304"/>
                <a:ea typeface="黑体" panose="02010609060101010101" pitchFamily="49" charset="-122"/>
                <a:cs typeface="Times New Roman" panose="02020603050405020304"/>
              </a:rPr>
              <a:t>死于</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·But scientists all agree that if Franklin had actually touched the key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would certainly have </a:t>
            </a:r>
            <a:r>
              <a:rPr lang="en-US" altLang="zh-CN" b="1" kern="100" dirty="0">
                <a:latin typeface="Times New Roman" panose="02020603050405020304"/>
                <a:cs typeface="Courier New" panose="02070309020205020404"/>
              </a:rPr>
              <a:t>died from</a:t>
            </a:r>
            <a:r>
              <a:rPr lang="en-US" altLang="zh-CN" kern="100" dirty="0">
                <a:latin typeface="Times New Roman" panose="02020603050405020304"/>
                <a:cs typeface="Courier New" panose="02070309020205020404"/>
              </a:rPr>
              <a:t> the electric shock.(</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33</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但科学家们都同意，如果富兰克林真的碰了钥匙，他肯定会死于电击。</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用适当的介、副词填空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3863" y="894160"/>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sheer had died  ____________ and there was a moment of absolute silence.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Elephants would die  ____________ if men could shoot as many as they wished.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These animals died  ____________ one by one shortly after the Ice Age came to an end.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speaker waited until the laughter had died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At the same time lack of sleep and food situation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will die  ____________ lack of sleep.</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893219" y="917973"/>
            <a:ext cx="62581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away</a:t>
            </a:r>
            <a:endParaRPr lang="zh-CN" altLang="en-US" dirty="0"/>
          </a:p>
        </p:txBody>
      </p:sp>
      <p:sp>
        <p:nvSpPr>
          <p:cNvPr id="7" name="矩形 6"/>
          <p:cNvSpPr/>
          <p:nvPr/>
        </p:nvSpPr>
        <p:spPr>
          <a:xfrm>
            <a:off x="3086100" y="1334692"/>
            <a:ext cx="4334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out</a:t>
            </a:r>
            <a:endParaRPr lang="zh-CN" altLang="en-US" dirty="0"/>
          </a:p>
        </p:txBody>
      </p:sp>
      <p:sp>
        <p:nvSpPr>
          <p:cNvPr id="8" name="矩形 7"/>
          <p:cNvSpPr/>
          <p:nvPr/>
        </p:nvSpPr>
        <p:spPr>
          <a:xfrm>
            <a:off x="3032522" y="1796654"/>
            <a:ext cx="400050"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off</a:t>
            </a:r>
            <a:endParaRPr lang="zh-CN" altLang="en-US" dirty="0"/>
          </a:p>
        </p:txBody>
      </p:sp>
      <p:sp>
        <p:nvSpPr>
          <p:cNvPr id="9" name="矩形 8"/>
          <p:cNvSpPr/>
          <p:nvPr/>
        </p:nvSpPr>
        <p:spPr>
          <a:xfrm>
            <a:off x="5312569" y="2178844"/>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down</a:t>
            </a:r>
            <a:endParaRPr lang="zh-CN" altLang="en-US" dirty="0"/>
          </a:p>
        </p:txBody>
      </p:sp>
      <p:sp>
        <p:nvSpPr>
          <p:cNvPr id="10" name="矩形 9"/>
          <p:cNvSpPr/>
          <p:nvPr/>
        </p:nvSpPr>
        <p:spPr>
          <a:xfrm>
            <a:off x="7063979" y="2561035"/>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from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1"/>
          <p:cNvSpPr>
            <a:spLocks noChangeArrowheads="1"/>
          </p:cNvSpPr>
          <p:nvPr/>
        </p:nvSpPr>
        <p:spPr bwMode="auto">
          <a:xfrm>
            <a:off x="398860" y="900113"/>
            <a:ext cx="840105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短语记牢</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die away</a:t>
            </a:r>
            <a:r>
              <a:rPr lang="zh-CN" altLang="zh-CN">
                <a:latin typeface="Times New Roman" panose="02020603050405020304" pitchFamily="18" charset="0"/>
                <a:ea typeface="楷体_GB2312"/>
                <a:cs typeface="楷体_GB2312"/>
              </a:rPr>
              <a:t>逐渐减弱；逐渐消失</a:t>
            </a:r>
            <a:r>
              <a:rPr lang="en-US" altLang="zh-CN">
                <a:latin typeface="Times New Roman" panose="02020603050405020304" pitchFamily="18" charset="0"/>
                <a:ea typeface="楷体_GB2312"/>
                <a:cs typeface="楷体_GB2312"/>
              </a:rPr>
              <a:t> </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die of  </a:t>
            </a:r>
            <a:r>
              <a:rPr lang="zh-CN" altLang="zh-CN">
                <a:latin typeface="Times New Roman" panose="02020603050405020304" pitchFamily="18" charset="0"/>
                <a:ea typeface="楷体_GB2312"/>
                <a:cs typeface="楷体_GB2312"/>
              </a:rPr>
              <a:t>死于</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die off  </a:t>
            </a:r>
            <a:r>
              <a:rPr lang="zh-CN" altLang="zh-CN">
                <a:latin typeface="Times New Roman" panose="02020603050405020304" pitchFamily="18" charset="0"/>
                <a:ea typeface="楷体_GB2312"/>
                <a:cs typeface="楷体_GB2312"/>
              </a:rPr>
              <a:t>相继死去</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die out  </a:t>
            </a:r>
            <a:r>
              <a:rPr lang="zh-CN" altLang="zh-CN">
                <a:latin typeface="Times New Roman" panose="02020603050405020304" pitchFamily="18" charset="0"/>
                <a:ea typeface="楷体_GB2312"/>
                <a:cs typeface="楷体_GB2312"/>
              </a:rPr>
              <a:t>灭绝；消失</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die down  </a:t>
            </a:r>
            <a:r>
              <a:rPr lang="zh-CN" altLang="zh-CN">
                <a:latin typeface="Times New Roman" panose="02020603050405020304" pitchFamily="18" charset="0"/>
                <a:ea typeface="楷体_GB2312"/>
                <a:cs typeface="楷体_GB2312"/>
              </a:rPr>
              <a:t>减弱，平息</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23926"/>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rPr>
              <a:t>1.</a:t>
            </a:r>
            <a:r>
              <a:rPr lang="en-US" altLang="zh-CN" b="1" kern="100" dirty="0">
                <a:latin typeface="Times New Roman" panose="02020603050405020304"/>
              </a:rPr>
              <a:t>More than one</a:t>
            </a:r>
            <a:r>
              <a:rPr lang="en-US" altLang="zh-CN" kern="100" dirty="0">
                <a:latin typeface="Times New Roman" panose="02020603050405020304"/>
              </a:rPr>
              <a:t> generation of schoolchildren </a:t>
            </a:r>
            <a:r>
              <a:rPr lang="en-US" altLang="zh-CN" b="1" kern="100" dirty="0">
                <a:latin typeface="Times New Roman" panose="02020603050405020304"/>
              </a:rPr>
              <a:t>has</a:t>
            </a:r>
            <a:r>
              <a:rPr lang="en-US" altLang="zh-CN" kern="100" dirty="0">
                <a:latin typeface="Times New Roman" panose="02020603050405020304"/>
              </a:rPr>
              <a:t> been amazed by his bravery and his scientific approach to looking for the truth.(</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rPr>
              <a:t>P</a:t>
            </a:r>
            <a:r>
              <a:rPr lang="en-US" altLang="zh-CN" kern="100" baseline="-25000" dirty="0">
                <a:latin typeface="Times New Roman" panose="02020603050405020304"/>
              </a:rPr>
              <a:t>32</a:t>
            </a:r>
            <a:r>
              <a:rPr lang="en-US" altLang="zh-CN" kern="100" dirty="0">
                <a:latin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82204" y="1807369"/>
            <a:ext cx="823555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一代又一代的学童对他的勇敢和寻找真理的科学方法感到惊讶。</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本句中，</a:t>
            </a:r>
            <a:r>
              <a:rPr lang="en-US" altLang="zh-CN" kern="100" dirty="0">
                <a:latin typeface="宋体" panose="02010600030101010101" pitchFamily="2" charset="-122"/>
                <a:cs typeface="Times New Roman" panose="02020603050405020304"/>
              </a:rPr>
              <a:t>“</a:t>
            </a:r>
            <a:r>
              <a:rPr lang="en-US" altLang="zh-CN" b="1" kern="100" dirty="0">
                <a:latin typeface="Times New Roman" panose="02020603050405020304"/>
                <a:cs typeface="Courier New" panose="02070309020205020404"/>
              </a:rPr>
              <a:t>more than one</a:t>
            </a:r>
            <a:r>
              <a:rPr lang="zh-CN" altLang="zh-CN" kern="100" dirty="0">
                <a:latin typeface="Times New Roman" panose="02020603050405020304"/>
                <a:cs typeface="Times New Roman" panose="02020603050405020304"/>
              </a:rPr>
              <a:t>＋单数可数名词</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作主语时，尽管意义上是复数，但谓语动词仍用单数形式，符合语法一致原则。</a:t>
            </a:r>
            <a:endParaRPr lang="zh-CN" altLang="zh-CN" kern="100" dirty="0">
              <a:latin typeface="宋体" panose="02010600030101010101" pitchFamily="2" charset="-122"/>
              <a:cs typeface="Courier New" panose="02070309020205020404"/>
            </a:endParaRPr>
          </a:p>
        </p:txBody>
      </p:sp>
      <p:pic>
        <p:nvPicPr>
          <p:cNvPr id="53251" name="Picture 2" descr="经典句式"/>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356372" y="5036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矩形 1"/>
          <p:cNvSpPr>
            <a:spLocks noChangeArrowheads="1"/>
          </p:cNvSpPr>
          <p:nvPr/>
        </p:nvSpPr>
        <p:spPr bwMode="auto">
          <a:xfrm>
            <a:off x="375047" y="734617"/>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【拓展】</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语法一致的用法：</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楷体_GB2312"/>
                <a:cs typeface="楷体_GB2312"/>
              </a:rPr>
              <a:t>语法一致就是谓语动词和主语在单、</a:t>
            </a:r>
            <a:r>
              <a:rPr lang="zh-CN" altLang="zh-CN">
                <a:latin typeface="宋体" panose="02010600030101010101" pitchFamily="2" charset="-122"/>
                <a:ea typeface="楷体_GB2312"/>
                <a:cs typeface="楷体_GB2312"/>
              </a:rPr>
              <a:t> </a:t>
            </a:r>
            <a:r>
              <a:rPr lang="zh-CN" altLang="zh-CN">
                <a:latin typeface="Times New Roman" panose="02020603050405020304" pitchFamily="18" charset="0"/>
                <a:ea typeface="楷体_GB2312"/>
                <a:cs typeface="楷体_GB2312"/>
              </a:rPr>
              <a:t>复数形式上保持一致。</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(1)either</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neither</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each</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every</a:t>
            </a:r>
            <a:r>
              <a:rPr lang="zh-CN" altLang="zh-CN">
                <a:latin typeface="Times New Roman" panose="02020603050405020304" pitchFamily="18" charset="0"/>
                <a:ea typeface="楷体_GB2312"/>
                <a:cs typeface="楷体_GB2312"/>
              </a:rPr>
              <a:t>或</a:t>
            </a:r>
            <a:r>
              <a:rPr lang="en-US" altLang="zh-CN">
                <a:latin typeface="Times New Roman" panose="02020603050405020304" pitchFamily="18" charset="0"/>
                <a:ea typeface="楷体_GB2312"/>
                <a:cs typeface="楷体_GB2312"/>
              </a:rPr>
              <a:t>no</a:t>
            </a:r>
            <a:r>
              <a:rPr lang="zh-CN" altLang="zh-CN">
                <a:latin typeface="Times New Roman" panose="02020603050405020304" pitchFamily="18" charset="0"/>
                <a:ea typeface="楷体_GB2312"/>
                <a:cs typeface="楷体_GB2312"/>
              </a:rPr>
              <a:t>＋单数名词和由</a:t>
            </a:r>
            <a:r>
              <a:rPr lang="en-US" altLang="zh-CN">
                <a:latin typeface="Times New Roman" panose="02020603050405020304" pitchFamily="18" charset="0"/>
                <a:ea typeface="楷体_GB2312"/>
                <a:cs typeface="楷体_GB2312"/>
              </a:rPr>
              <a:t>some</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any</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no</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every</a:t>
            </a:r>
            <a:r>
              <a:rPr lang="zh-CN" altLang="zh-CN">
                <a:latin typeface="Times New Roman" panose="02020603050405020304" pitchFamily="18" charset="0"/>
                <a:ea typeface="楷体_GB2312"/>
                <a:cs typeface="楷体_GB2312"/>
              </a:rPr>
              <a:t>构成的复合不定代词作主语时，谓语动词都用单数。</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(2)</a:t>
            </a:r>
            <a:r>
              <a:rPr lang="zh-CN" altLang="zh-CN">
                <a:latin typeface="Times New Roman" panose="02020603050405020304" pitchFamily="18" charset="0"/>
                <a:ea typeface="楷体_GB2312"/>
                <a:cs typeface="楷体_GB2312"/>
              </a:rPr>
              <a:t>主语后接</a:t>
            </a:r>
            <a:r>
              <a:rPr lang="en-US" altLang="zh-CN">
                <a:latin typeface="Times New Roman" panose="02020603050405020304" pitchFamily="18" charset="0"/>
                <a:ea typeface="楷体_GB2312"/>
                <a:cs typeface="楷体_GB2312"/>
              </a:rPr>
              <a:t>with</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along with</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rather than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but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except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besides</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including, together with</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as well as</a:t>
            </a:r>
            <a:r>
              <a:rPr lang="zh-CN" altLang="zh-CN">
                <a:latin typeface="Times New Roman" panose="02020603050405020304" pitchFamily="18" charset="0"/>
                <a:ea typeface="楷体_GB2312"/>
                <a:cs typeface="楷体_GB2312"/>
              </a:rPr>
              <a:t>等短语时，谓语动词的数与主语保持一致。</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(3)</a:t>
            </a:r>
            <a:r>
              <a:rPr lang="zh-CN" altLang="zh-CN">
                <a:latin typeface="Times New Roman" panose="02020603050405020304" pitchFamily="18" charset="0"/>
                <a:ea typeface="楷体_GB2312"/>
                <a:cs typeface="楷体_GB2312"/>
              </a:rPr>
              <a:t>当主语是由</a:t>
            </a:r>
            <a:r>
              <a:rPr lang="en-US" altLang="zh-CN">
                <a:latin typeface="Times New Roman" panose="02020603050405020304" pitchFamily="18" charset="0"/>
                <a:ea typeface="楷体_GB2312"/>
                <a:cs typeface="楷体_GB2312"/>
              </a:rPr>
              <a:t>and</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both...and...</a:t>
            </a:r>
            <a:r>
              <a:rPr lang="zh-CN" altLang="zh-CN">
                <a:latin typeface="Times New Roman" panose="02020603050405020304" pitchFamily="18" charset="0"/>
                <a:ea typeface="楷体_GB2312"/>
                <a:cs typeface="楷体_GB2312"/>
              </a:rPr>
              <a:t>连接的并列结构时，谓语动词用复数；但由</a:t>
            </a:r>
            <a:r>
              <a:rPr lang="en-US" altLang="zh-CN">
                <a:latin typeface="Times New Roman" panose="02020603050405020304" pitchFamily="18" charset="0"/>
                <a:ea typeface="楷体_GB2312"/>
                <a:cs typeface="楷体_GB2312"/>
              </a:rPr>
              <a:t>and</a:t>
            </a:r>
            <a:r>
              <a:rPr lang="zh-CN" altLang="zh-CN">
                <a:latin typeface="Times New Roman" panose="02020603050405020304" pitchFamily="18" charset="0"/>
                <a:ea typeface="楷体_GB2312"/>
                <a:cs typeface="楷体_GB2312"/>
              </a:rPr>
              <a:t>连接的并列主语前面分别有</a:t>
            </a:r>
            <a:r>
              <a:rPr lang="en-US" altLang="zh-CN">
                <a:latin typeface="Times New Roman" panose="02020603050405020304" pitchFamily="18" charset="0"/>
                <a:ea typeface="楷体_GB2312"/>
                <a:cs typeface="楷体_GB2312"/>
              </a:rPr>
              <a:t>every</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each</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no</a:t>
            </a:r>
            <a:r>
              <a:rPr lang="zh-CN" altLang="zh-CN">
                <a:latin typeface="Times New Roman" panose="02020603050405020304" pitchFamily="18" charset="0"/>
                <a:ea typeface="楷体_GB2312"/>
                <a:cs typeface="楷体_GB2312"/>
              </a:rPr>
              <a:t>等修饰时，谓语动词用单数。</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981075"/>
            <a:ext cx="8317706"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·We went to see a couple of houses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a:t>
            </a:r>
            <a:r>
              <a:rPr lang="en-US" altLang="zh-CN" b="1" kern="100" dirty="0">
                <a:latin typeface="Times New Roman" panose="02020603050405020304"/>
                <a:cs typeface="Courier New" panose="02070309020205020404"/>
              </a:rPr>
              <a:t>neither was</a:t>
            </a:r>
            <a:r>
              <a:rPr lang="en-US" altLang="zh-CN" kern="100" dirty="0">
                <a:latin typeface="Times New Roman" panose="02020603050405020304"/>
                <a:cs typeface="Courier New" panose="02070309020205020404"/>
              </a:rPr>
              <a:t> suitable.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我们去看了两处房子，但都不合适。</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·Tom</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along with</a:t>
            </a:r>
            <a:r>
              <a:rPr lang="en-US" altLang="zh-CN" kern="100" dirty="0">
                <a:latin typeface="Times New Roman" panose="02020603050405020304"/>
                <a:cs typeface="Courier New" panose="02070309020205020404"/>
              </a:rPr>
              <a:t> his friends</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goes</a:t>
            </a:r>
            <a:r>
              <a:rPr lang="en-US" altLang="zh-CN" kern="100" dirty="0">
                <a:latin typeface="Times New Roman" panose="02020603050405020304"/>
                <a:cs typeface="Courier New" panose="02070309020205020404"/>
              </a:rPr>
              <a:t> skating every Saturday.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每个星期六，汤姆都和他的朋友们一起去滑冰。</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·In our country </a:t>
            </a:r>
            <a:r>
              <a:rPr lang="en-US" altLang="zh-CN" b="1" kern="100" dirty="0">
                <a:latin typeface="Times New Roman" panose="02020603050405020304"/>
                <a:cs typeface="Courier New" panose="02070309020205020404"/>
              </a:rPr>
              <a:t>every boy and every girl has</a:t>
            </a:r>
            <a:r>
              <a:rPr lang="en-US" altLang="zh-CN" kern="100" dirty="0">
                <a:latin typeface="Times New Roman" panose="02020603050405020304"/>
                <a:cs typeface="Courier New" panose="02070309020205020404"/>
              </a:rPr>
              <a:t> the right to receive education.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在我国，男孩和女孩都有受教育的权利。</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71475" y="873919"/>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Neither</a:t>
            </a:r>
            <a:r>
              <a:rPr lang="en-US" altLang="zh-CN" kern="100" dirty="0">
                <a:latin typeface="Times New Roman" panose="02020603050405020304"/>
                <a:cs typeface="Courier New" panose="02070309020205020404"/>
              </a:rPr>
              <a:t> you </a:t>
            </a:r>
            <a:r>
              <a:rPr lang="en-US" altLang="zh-CN" b="1" kern="100" dirty="0">
                <a:latin typeface="Times New Roman" panose="02020603050405020304"/>
                <a:cs typeface="Courier New" panose="02070309020205020404"/>
              </a:rPr>
              <a:t>nor</a:t>
            </a:r>
            <a:r>
              <a:rPr lang="en-US" altLang="zh-CN" kern="100" dirty="0">
                <a:latin typeface="Times New Roman" panose="02020603050405020304"/>
                <a:cs typeface="Courier New" panose="02070309020205020404"/>
              </a:rPr>
              <a:t> he </a:t>
            </a:r>
            <a:r>
              <a:rPr lang="en-US" altLang="zh-CN" b="1" kern="100" dirty="0">
                <a:latin typeface="Times New Roman" panose="02020603050405020304"/>
                <a:cs typeface="Courier New" panose="02070309020205020404"/>
              </a:rPr>
              <a:t>was</a:t>
            </a:r>
            <a:r>
              <a:rPr lang="en-US" altLang="zh-CN" kern="100" dirty="0">
                <a:latin typeface="Times New Roman" panose="02020603050405020304"/>
                <a:cs typeface="Courier New" panose="02070309020205020404"/>
              </a:rPr>
              <a:t> allowed to go out at night.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你和他都不允许晚上出去。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There is</a:t>
            </a:r>
            <a:r>
              <a:rPr lang="en-US" altLang="zh-CN" kern="100" dirty="0">
                <a:latin typeface="Times New Roman" panose="02020603050405020304"/>
                <a:cs typeface="Courier New" panose="02070309020205020404"/>
              </a:rPr>
              <a:t> a pen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two books and many pencils on the desk.</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桌上有一支钢笔，</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两本书和许多铅笔。</a:t>
            </a:r>
            <a:endParaRPr lang="zh-CN" altLang="zh-CN" sz="800" kern="100" dirty="0">
              <a:latin typeface="宋体" panose="02010600030101010101" pitchFamily="2" charset="-122"/>
              <a:cs typeface="Courier New" panose="02070309020205020404"/>
            </a:endParaRPr>
          </a:p>
          <a:p>
            <a:pPr>
              <a:lnSpc>
                <a:spcPct val="150000"/>
              </a:lnSpc>
              <a:defRPr/>
            </a:pPr>
            <a:r>
              <a:rPr lang="zh-CN" altLang="zh-CN" kern="100" dirty="0">
                <a:latin typeface="Times New Roman" panose="02020603050405020304"/>
                <a:ea typeface="黑体" panose="02010609060101010101" pitchFamily="49" charset="-122"/>
                <a:cs typeface="Times New Roman" panose="02020603050405020304"/>
              </a:rPr>
              <a:t>【名师提醒】</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rPr>
              <a:t>neither...nor...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either...or...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not only...but also...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not...but...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whether...or...</a:t>
            </a:r>
            <a:r>
              <a:rPr lang="zh-CN" altLang="zh-CN" kern="100" dirty="0">
                <a:latin typeface="Times New Roman" panose="02020603050405020304"/>
                <a:cs typeface="Times New Roman" panose="02020603050405020304"/>
              </a:rPr>
              <a:t>或</a:t>
            </a:r>
            <a:r>
              <a:rPr lang="en-US" altLang="zh-CN" kern="100" dirty="0">
                <a:latin typeface="Times New Roman" panose="02020603050405020304"/>
              </a:rPr>
              <a:t>or</a:t>
            </a:r>
            <a:r>
              <a:rPr lang="zh-CN" altLang="zh-CN" kern="100" dirty="0">
                <a:latin typeface="Times New Roman" panose="02020603050405020304"/>
                <a:cs typeface="Times New Roman" panose="02020603050405020304"/>
              </a:rPr>
              <a:t>连接并列主语时，以及</a:t>
            </a:r>
            <a:r>
              <a:rPr lang="en-US" altLang="zh-CN" kern="100" dirty="0">
                <a:latin typeface="Times New Roman" panose="02020603050405020304"/>
              </a:rPr>
              <a:t>there be</a:t>
            </a:r>
            <a:r>
              <a:rPr lang="zh-CN" altLang="zh-CN" kern="100" dirty="0">
                <a:latin typeface="Times New Roman" panose="02020603050405020304"/>
                <a:cs typeface="Times New Roman" panose="02020603050405020304"/>
              </a:rPr>
              <a:t>句型中其主语是一系列事物时，谓语动词要用就近原则，即谓语动词在人称和数上与最近的主语保持一致。</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71475" y="465535"/>
            <a:ext cx="8401050"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单句语法填空</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father as well as his children ____________ (go) skating on the frozen river every Sunday afternoon in winter.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Either you or one of your students  ____________ (be) to attend the meeting that will be held tomorrow.</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Not only the students but also the teacher  ____________ (want) to go climbing.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____________ (be) neither you nor your brother interested in swimming?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We each  ____________ (have) a different point of </a:t>
            </a:r>
            <a:r>
              <a:rPr lang="en-US" altLang="zh-CN" kern="100" dirty="0" err="1">
                <a:latin typeface="Times New Roman" panose="02020603050405020304"/>
                <a:cs typeface="Courier New" panose="02070309020205020404"/>
              </a:rPr>
              <a:t>view.Each</a:t>
            </a:r>
            <a:r>
              <a:rPr lang="en-US" altLang="zh-CN" kern="100" dirty="0">
                <a:latin typeface="Times New Roman" panose="02020603050405020304"/>
                <a:cs typeface="Courier New" panose="02070309020205020404"/>
              </a:rPr>
              <a:t> of us  ____________ (have) got something to say.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⑥</a:t>
            </a:r>
            <a:r>
              <a:rPr lang="en-US" altLang="zh-CN" kern="100" dirty="0">
                <a:latin typeface="Times New Roman" panose="02020603050405020304"/>
                <a:cs typeface="Courier New" panose="02070309020205020404"/>
              </a:rPr>
              <a:t>The teacher as well as the students  ____________ (like) the painting.</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086226" y="870348"/>
            <a:ext cx="56169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goes</a:t>
            </a:r>
            <a:endParaRPr lang="zh-CN" altLang="en-US" dirty="0"/>
          </a:p>
        </p:txBody>
      </p:sp>
      <p:sp>
        <p:nvSpPr>
          <p:cNvPr id="7" name="矩形 6"/>
          <p:cNvSpPr/>
          <p:nvPr/>
        </p:nvSpPr>
        <p:spPr>
          <a:xfrm>
            <a:off x="4523184" y="1703785"/>
            <a:ext cx="29238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a:t>
            </a:r>
            <a:endParaRPr lang="zh-CN" altLang="en-US" dirty="0"/>
          </a:p>
        </p:txBody>
      </p:sp>
      <p:sp>
        <p:nvSpPr>
          <p:cNvPr id="8" name="矩形 7"/>
          <p:cNvSpPr/>
          <p:nvPr/>
        </p:nvSpPr>
        <p:spPr>
          <a:xfrm>
            <a:off x="4924426" y="2561035"/>
            <a:ext cx="67710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wants</a:t>
            </a:r>
            <a:endParaRPr lang="zh-CN" altLang="en-US" dirty="0"/>
          </a:p>
        </p:txBody>
      </p:sp>
      <p:sp>
        <p:nvSpPr>
          <p:cNvPr id="9" name="矩形 8"/>
          <p:cNvSpPr/>
          <p:nvPr/>
        </p:nvSpPr>
        <p:spPr>
          <a:xfrm>
            <a:off x="1007269" y="2976563"/>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a:t>
            </a:r>
            <a:endParaRPr lang="zh-CN" altLang="en-US" dirty="0"/>
          </a:p>
        </p:txBody>
      </p:sp>
      <p:sp>
        <p:nvSpPr>
          <p:cNvPr id="10" name="矩形 9"/>
          <p:cNvSpPr/>
          <p:nvPr/>
        </p:nvSpPr>
        <p:spPr>
          <a:xfrm>
            <a:off x="1972866" y="3381376"/>
            <a:ext cx="5691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a:t>
            </a:r>
            <a:endParaRPr lang="zh-CN" altLang="en-US" dirty="0"/>
          </a:p>
        </p:txBody>
      </p:sp>
      <p:sp>
        <p:nvSpPr>
          <p:cNvPr id="11" name="矩形 10"/>
          <p:cNvSpPr/>
          <p:nvPr/>
        </p:nvSpPr>
        <p:spPr>
          <a:xfrm>
            <a:off x="7756922" y="3381376"/>
            <a:ext cx="44627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a:t>
            </a:r>
            <a:endParaRPr lang="zh-CN" altLang="en-US" dirty="0"/>
          </a:p>
        </p:txBody>
      </p:sp>
      <p:sp>
        <p:nvSpPr>
          <p:cNvPr id="12" name="矩形 11"/>
          <p:cNvSpPr/>
          <p:nvPr/>
        </p:nvSpPr>
        <p:spPr>
          <a:xfrm>
            <a:off x="4305300" y="4181476"/>
            <a:ext cx="5691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likes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2.Franklin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along with many other scientists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has inspired us and taught us that scientific experiments are important </a:t>
            </a:r>
            <a:r>
              <a:rPr lang="en-US" altLang="zh-CN" b="1" kern="100" dirty="0">
                <a:latin typeface="Times New Roman" panose="02020603050405020304"/>
                <a:cs typeface="Courier New" panose="02070309020205020404"/>
              </a:rPr>
              <a:t>in order to establish the truth and to contribute towards later scientific discoveries and inventions</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32</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53629" y="1725216"/>
            <a:ext cx="8317706"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富兰克林和其他许多科学家一样，给了我们灵感，并告诉我们，科学实验对于确立真理和为以后的科学发现和发明作出贡献是重要的。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本句中</a:t>
            </a:r>
            <a:r>
              <a:rPr lang="en-US" altLang="zh-CN" b="1" kern="100" dirty="0">
                <a:latin typeface="Times New Roman" panose="02020603050405020304"/>
                <a:cs typeface="Courier New" panose="02070309020205020404"/>
              </a:rPr>
              <a:t>in order to establish...inventions</a:t>
            </a:r>
            <a:r>
              <a:rPr lang="zh-CN" altLang="zh-CN" kern="100" dirty="0">
                <a:latin typeface="Times New Roman" panose="02020603050405020304"/>
                <a:cs typeface="Times New Roman" panose="02020603050405020304"/>
              </a:rPr>
              <a:t>作状语，表示目的。</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33375" y="540544"/>
            <a:ext cx="848558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Scientists often question </a:t>
            </a:r>
            <a:r>
              <a:rPr lang="en-US" altLang="zh-CN" b="1" kern="100" dirty="0">
                <a:latin typeface="Times New Roman" panose="02020603050405020304"/>
                <a:cs typeface="Courier New" panose="02070309020205020404"/>
              </a:rPr>
              <a:t>accepted</a:t>
            </a:r>
            <a:r>
              <a:rPr lang="en-US" altLang="zh-CN" kern="100" dirty="0">
                <a:latin typeface="Times New Roman" panose="02020603050405020304"/>
                <a:cs typeface="Courier New" panose="02070309020205020404"/>
              </a:rPr>
              <a:t> ideas (12)because they want to establish the </a:t>
            </a:r>
            <a:r>
              <a:rPr lang="en-US" altLang="zh-CN" kern="100" dirty="0" err="1">
                <a:latin typeface="Times New Roman" panose="02020603050405020304"/>
                <a:cs typeface="Courier New" panose="02070309020205020404"/>
              </a:rPr>
              <a:t>facts.Some</a:t>
            </a:r>
            <a:r>
              <a:rPr lang="en-US" altLang="zh-CN" kern="100" dirty="0">
                <a:latin typeface="Times New Roman" panose="02020603050405020304"/>
                <a:cs typeface="Courier New" panose="02070309020205020404"/>
              </a:rPr>
              <a:t> have even questioned the story about the apple (13)that fell on Newton’s head and led him to </a:t>
            </a:r>
            <a:r>
              <a:rPr lang="en-US" altLang="zh-CN" b="1" kern="100" dirty="0">
                <a:latin typeface="Times New Roman" panose="02020603050405020304"/>
                <a:cs typeface="Courier New" panose="02070309020205020404"/>
              </a:rPr>
              <a:t>come up with</a:t>
            </a:r>
            <a:r>
              <a:rPr lang="en-US" altLang="zh-CN" kern="100" dirty="0">
                <a:latin typeface="Times New Roman" panose="02020603050405020304"/>
                <a:cs typeface="Courier New" panose="02070309020205020404"/>
              </a:rPr>
              <a:t> his theory of </a:t>
            </a:r>
            <a:r>
              <a:rPr lang="en-US" altLang="zh-CN" b="1" kern="100" dirty="0" err="1">
                <a:latin typeface="Times New Roman" panose="02020603050405020304"/>
                <a:cs typeface="Courier New" panose="02070309020205020404"/>
              </a:rPr>
              <a:t>gravity</a:t>
            </a:r>
            <a:r>
              <a:rPr lang="en-US" altLang="zh-CN" kern="100" dirty="0" err="1">
                <a:latin typeface="Times New Roman" panose="02020603050405020304"/>
                <a:cs typeface="Courier New" panose="02070309020205020404"/>
              </a:rPr>
              <a:t>.In</a:t>
            </a:r>
            <a:r>
              <a:rPr lang="en-US" altLang="zh-CN" kern="100" dirty="0">
                <a:latin typeface="Times New Roman" panose="02020603050405020304"/>
                <a:cs typeface="Courier New" panose="02070309020205020404"/>
              </a:rPr>
              <a:t> fact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more than one </a:t>
            </a:r>
            <a:r>
              <a:rPr lang="en-US" altLang="zh-CN" b="1" kern="100" dirty="0">
                <a:latin typeface="Times New Roman" panose="02020603050405020304"/>
                <a:cs typeface="Courier New" panose="02070309020205020404"/>
              </a:rPr>
              <a:t>account</a:t>
            </a:r>
            <a:r>
              <a:rPr lang="en-US" altLang="zh-CN" kern="100" dirty="0">
                <a:latin typeface="Times New Roman" panose="02020603050405020304"/>
                <a:cs typeface="Courier New" panose="02070309020205020404"/>
              </a:rPr>
              <a:t> suggests (14)that while Newton was certainly inspired by a falling apple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there is no </a:t>
            </a:r>
            <a:r>
              <a:rPr lang="en-US" altLang="zh-CN" b="1" kern="100" dirty="0">
                <a:latin typeface="Times New Roman" panose="02020603050405020304"/>
                <a:cs typeface="Courier New" panose="02070309020205020404"/>
              </a:rPr>
              <a:t>proof</a:t>
            </a:r>
            <a:r>
              <a:rPr lang="en-US" altLang="zh-CN" kern="100" dirty="0">
                <a:latin typeface="Times New Roman" panose="02020603050405020304"/>
                <a:cs typeface="Courier New" panose="02070309020205020404"/>
              </a:rPr>
              <a:t> that it hit him on the head.</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b="1" kern="100" dirty="0">
                <a:latin typeface="Times New Roman" panose="02020603050405020304"/>
                <a:cs typeface="Courier New" panose="02070309020205020404"/>
              </a:rPr>
              <a:t>Admittedly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fiction is often more interesting than the </a:t>
            </a:r>
            <a:r>
              <a:rPr lang="en-US" altLang="zh-CN" kern="100" dirty="0" err="1">
                <a:latin typeface="Times New Roman" panose="02020603050405020304"/>
                <a:cs typeface="Courier New" panose="02070309020205020404"/>
              </a:rPr>
              <a:t>truth.People</a:t>
            </a:r>
            <a:r>
              <a:rPr lang="en-US" altLang="zh-CN" kern="100" dirty="0">
                <a:latin typeface="Times New Roman" panose="02020603050405020304"/>
                <a:cs typeface="Courier New" panose="02070309020205020404"/>
              </a:rPr>
              <a:t> have been more </a:t>
            </a:r>
            <a:r>
              <a:rPr lang="en-US" altLang="zh-CN" b="1" kern="100" dirty="0">
                <a:latin typeface="Times New Roman" panose="02020603050405020304"/>
                <a:cs typeface="Courier New" panose="02070309020205020404"/>
              </a:rPr>
              <a:t>inspired</a:t>
            </a:r>
            <a:r>
              <a:rPr lang="en-US" altLang="zh-CN" kern="100" dirty="0">
                <a:latin typeface="Times New Roman" panose="02020603050405020304"/>
                <a:cs typeface="Courier New" panose="02070309020205020404"/>
              </a:rPr>
              <a:t> by Franklin’s spirit of scientific </a:t>
            </a:r>
            <a:r>
              <a:rPr lang="en-US" altLang="zh-CN" b="1" kern="100" dirty="0">
                <a:latin typeface="Times New Roman" panose="02020603050405020304"/>
                <a:cs typeface="Courier New" panose="02070309020205020404"/>
              </a:rPr>
              <a:t>exploration</a:t>
            </a:r>
            <a:r>
              <a:rPr lang="en-US" altLang="zh-CN" kern="100" dirty="0">
                <a:latin typeface="Times New Roman" panose="02020603050405020304"/>
                <a:cs typeface="Courier New" panose="02070309020205020404"/>
              </a:rPr>
              <a:t> than by the facts </a:t>
            </a:r>
            <a:r>
              <a:rPr lang="en-US" altLang="zh-CN" kern="100" dirty="0" err="1">
                <a:latin typeface="Times New Roman" panose="02020603050405020304"/>
                <a:cs typeface="Courier New" panose="02070309020205020404"/>
              </a:rPr>
              <a:t>themselves.But</a:t>
            </a:r>
            <a:r>
              <a:rPr lang="en-US" altLang="zh-CN" kern="100" dirty="0">
                <a:latin typeface="Times New Roman" panose="02020603050405020304"/>
                <a:cs typeface="Courier New" panose="02070309020205020404"/>
              </a:rPr>
              <a:t> in science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facts should be proved by experiments and research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we should not always believe everything (15)we read or hear—(16)even if it is a great story.</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1"/>
          <p:cNvSpPr>
            <a:spLocks noChangeArrowheads="1"/>
          </p:cNvSpPr>
          <p:nvPr/>
        </p:nvSpPr>
        <p:spPr bwMode="auto">
          <a:xfrm>
            <a:off x="440532" y="870347"/>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【拓展】</a:t>
            </a:r>
            <a:r>
              <a:rPr lang="zh-CN" altLang="zh-CN">
                <a:latin typeface="宋体" panose="02010600030101010101" pitchFamily="2" charset="-122"/>
              </a:rPr>
              <a:t> </a:t>
            </a:r>
            <a:r>
              <a:rPr lang="zh-CN" altLang="zh-CN">
                <a:latin typeface="方正书宋_GBK" pitchFamily="65" charset="-122"/>
                <a:ea typeface="方正书宋_GBK" pitchFamily="65" charset="-122"/>
              </a:rPr>
              <a:t>不定式作状语的用法：</a:t>
            </a:r>
            <a:endParaRPr lang="zh-CN" altLang="zh-CN" sz="800">
              <a:latin typeface="方正书宋_GBK" pitchFamily="65" charset="-122"/>
              <a:ea typeface="方正书宋_GBK" pitchFamily="65" charset="-122"/>
            </a:endParaRPr>
          </a:p>
          <a:p>
            <a:pPr algn="just">
              <a:lnSpc>
                <a:spcPct val="150000"/>
              </a:lnSpc>
            </a:pPr>
            <a:r>
              <a:rPr lang="en-US" altLang="zh-CN">
                <a:latin typeface="Times New Roman" panose="02020603050405020304" pitchFamily="18" charset="0"/>
                <a:ea typeface="楷体_GB2312"/>
                <a:cs typeface="楷体_GB2312"/>
              </a:rPr>
              <a:t>(1)</a:t>
            </a:r>
            <a:r>
              <a:rPr lang="zh-CN" altLang="zh-CN">
                <a:latin typeface="Times New Roman" panose="02020603050405020304" pitchFamily="18" charset="0"/>
                <a:ea typeface="楷体_GB2312"/>
                <a:cs typeface="楷体_GB2312"/>
              </a:rPr>
              <a:t>原因状语。不定式作原因状语时，通常位于情感类形容词或表示心理活动的形容词</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过去分词之后，表示产生某种情感或心理活动的原因。</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(2)</a:t>
            </a:r>
            <a:r>
              <a:rPr lang="zh-CN" altLang="zh-CN">
                <a:latin typeface="Times New Roman" panose="02020603050405020304" pitchFamily="18" charset="0"/>
                <a:ea typeface="楷体_GB2312"/>
                <a:cs typeface="楷体_GB2312"/>
              </a:rPr>
              <a:t>目的状语。不定式作目的状语时可位于句首和句末，且不定式前可加</a:t>
            </a:r>
            <a:r>
              <a:rPr lang="en-US" altLang="zh-CN">
                <a:latin typeface="Times New Roman" panose="02020603050405020304" pitchFamily="18" charset="0"/>
                <a:ea typeface="楷体_GB2312"/>
                <a:cs typeface="楷体_GB2312"/>
              </a:rPr>
              <a:t>in order/so as</a:t>
            </a:r>
            <a:r>
              <a:rPr lang="zh-CN" altLang="zh-CN">
                <a:latin typeface="Times New Roman" panose="02020603050405020304" pitchFamily="18" charset="0"/>
                <a:ea typeface="楷体_GB2312"/>
                <a:cs typeface="楷体_GB2312"/>
              </a:rPr>
              <a:t>，但</a:t>
            </a:r>
            <a:r>
              <a:rPr lang="en-US" altLang="zh-CN">
                <a:latin typeface="Times New Roman" panose="02020603050405020304" pitchFamily="18" charset="0"/>
                <a:ea typeface="楷体_GB2312"/>
                <a:cs typeface="楷体_GB2312"/>
              </a:rPr>
              <a:t>so as to</a:t>
            </a:r>
            <a:r>
              <a:rPr lang="zh-CN" altLang="zh-CN">
                <a:latin typeface="Times New Roman" panose="02020603050405020304" pitchFamily="18" charset="0"/>
                <a:ea typeface="楷体_GB2312"/>
                <a:cs typeface="楷体_GB2312"/>
              </a:rPr>
              <a:t>不能位于句首。</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(3)</a:t>
            </a:r>
            <a:r>
              <a:rPr lang="zh-CN" altLang="zh-CN">
                <a:latin typeface="Times New Roman" panose="02020603050405020304" pitchFamily="18" charset="0"/>
                <a:ea typeface="楷体_GB2312"/>
                <a:cs typeface="楷体_GB2312"/>
              </a:rPr>
              <a:t>结果状语。不定式作结果状语常表示意外的结果，常在不定式前加</a:t>
            </a:r>
            <a:r>
              <a:rPr lang="en-US" altLang="zh-CN">
                <a:latin typeface="Times New Roman" panose="02020603050405020304" pitchFamily="18" charset="0"/>
                <a:ea typeface="楷体_GB2312"/>
                <a:cs typeface="楷体_GB2312"/>
              </a:rPr>
              <a:t>only</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40532" y="1067991"/>
            <a:ext cx="8317706"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·We were astonished </a:t>
            </a:r>
            <a:r>
              <a:rPr lang="en-US" altLang="zh-CN" b="1" kern="100" dirty="0">
                <a:latin typeface="Times New Roman" panose="02020603050405020304"/>
                <a:cs typeface="Courier New" panose="02070309020205020404"/>
              </a:rPr>
              <a:t>to find the temple still in its original condition</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令我们吃惊的是，这座寺庙仍保持着最初的样子。</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hurried to the house </a:t>
            </a:r>
            <a:r>
              <a:rPr lang="en-US" altLang="zh-CN" b="1" kern="100" dirty="0">
                <a:latin typeface="Times New Roman" panose="02020603050405020304"/>
                <a:cs typeface="Courier New" panose="02070309020205020404"/>
              </a:rPr>
              <a:t>only to find</a:t>
            </a:r>
            <a:r>
              <a:rPr lang="en-US" altLang="zh-CN" kern="100" dirty="0">
                <a:latin typeface="Times New Roman" panose="02020603050405020304"/>
                <a:cs typeface="Courier New" panose="02070309020205020404"/>
              </a:rPr>
              <a:t> that it was empty.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他急忙赶到那所房子，却发现空无一人。</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1"/>
          <p:cNvSpPr>
            <a:spLocks noChangeArrowheads="1"/>
          </p:cNvSpPr>
          <p:nvPr/>
        </p:nvSpPr>
        <p:spPr bwMode="auto">
          <a:xfrm>
            <a:off x="442913" y="765572"/>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单句语法填空</a:t>
            </a:r>
            <a:r>
              <a:rPr lang="en-US" altLang="zh-CN">
                <a:latin typeface="Times New Roman" panose="02020603050405020304" pitchFamily="18" charset="0"/>
              </a:rPr>
              <a:t>/</a:t>
            </a:r>
            <a:r>
              <a:rPr lang="zh-CN" altLang="zh-CN">
                <a:latin typeface="Times New Roman" panose="02020603050405020304" pitchFamily="18" charset="0"/>
              </a:rPr>
              <a:t>补全句子</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____________ (prevent) desert coming nearer</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the government is planting trees.</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When he was going to work</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he was surprised  ______________ (find) that his car had been stolen.</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We started early  ________________________(</a:t>
            </a:r>
            <a:r>
              <a:rPr lang="zh-CN" altLang="zh-CN">
                <a:latin typeface="Times New Roman" panose="02020603050405020304" pitchFamily="18" charset="0"/>
                <a:ea typeface="楷体_GB2312"/>
                <a:cs typeface="楷体_GB2312"/>
              </a:rPr>
              <a:t>为了在天黑前到达</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He arrived to the booking office earlier</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___________________________________</a:t>
            </a:r>
          </a:p>
          <a:p>
            <a:pPr algn="just">
              <a:lnSpc>
                <a:spcPct val="150000"/>
              </a:lnSpc>
            </a:pPr>
            <a:r>
              <a:rPr lang="en-US" altLang="zh-CN">
                <a:latin typeface="Times New Roman" panose="02020603050405020304" pitchFamily="18" charset="0"/>
                <a:ea typeface="楷体_GB2312"/>
                <a:cs typeface="楷体_GB2312"/>
              </a:rPr>
              <a:t>__________(</a:t>
            </a:r>
            <a:r>
              <a:rPr lang="zh-CN" altLang="zh-CN">
                <a:latin typeface="Times New Roman" panose="02020603050405020304" pitchFamily="18" charset="0"/>
                <a:ea typeface="楷体_GB2312"/>
                <a:cs typeface="楷体_GB2312"/>
              </a:rPr>
              <a:t>结果却被告知所有的票已经卖光了</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cs typeface="Courier New" panose="02070309020205020404" pitchFamily="49" charset="0"/>
            </a:endParaRPr>
          </a:p>
        </p:txBody>
      </p:sp>
      <p:sp>
        <p:nvSpPr>
          <p:cNvPr id="3" name="矩形 2"/>
          <p:cNvSpPr/>
          <p:nvPr/>
        </p:nvSpPr>
        <p:spPr>
          <a:xfrm>
            <a:off x="845344" y="1194198"/>
            <a:ext cx="112909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prevent</a:t>
            </a:r>
            <a:endParaRPr lang="zh-CN" altLang="en-US" dirty="0"/>
          </a:p>
        </p:txBody>
      </p:sp>
      <p:sp>
        <p:nvSpPr>
          <p:cNvPr id="5" name="矩形 4"/>
          <p:cNvSpPr/>
          <p:nvPr/>
        </p:nvSpPr>
        <p:spPr>
          <a:xfrm>
            <a:off x="5769769" y="1646635"/>
            <a:ext cx="7405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find</a:t>
            </a:r>
            <a:endParaRPr lang="zh-CN" altLang="en-US" dirty="0"/>
          </a:p>
        </p:txBody>
      </p:sp>
      <p:sp>
        <p:nvSpPr>
          <p:cNvPr id="6" name="矩形 5"/>
          <p:cNvSpPr/>
          <p:nvPr/>
        </p:nvSpPr>
        <p:spPr>
          <a:xfrm>
            <a:off x="2708672" y="2444354"/>
            <a:ext cx="203004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arrive before dark</a:t>
            </a:r>
            <a:endParaRPr lang="zh-CN" altLang="en-US" dirty="0"/>
          </a:p>
        </p:txBody>
      </p:sp>
      <p:sp>
        <p:nvSpPr>
          <p:cNvPr id="7" name="矩形 6"/>
          <p:cNvSpPr/>
          <p:nvPr/>
        </p:nvSpPr>
        <p:spPr>
          <a:xfrm>
            <a:off x="4617244" y="2874169"/>
            <a:ext cx="405623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only to be told that all the tickets had been</a:t>
            </a:r>
            <a:endParaRPr lang="zh-CN" altLang="en-US" dirty="0"/>
          </a:p>
        </p:txBody>
      </p:sp>
      <p:sp>
        <p:nvSpPr>
          <p:cNvPr id="8" name="矩形 7"/>
          <p:cNvSpPr/>
          <p:nvPr/>
        </p:nvSpPr>
        <p:spPr>
          <a:xfrm>
            <a:off x="602456" y="3278982"/>
            <a:ext cx="8758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sold out</a:t>
            </a:r>
            <a:endParaRPr lang="zh-CN" altLang="en-US"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78607" y="465535"/>
            <a:ext cx="8317706"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rPr>
              <a:t>3.But scientists all agree that </a:t>
            </a:r>
            <a:r>
              <a:rPr lang="en-US" altLang="zh-CN" b="1" kern="100" dirty="0">
                <a:latin typeface="Times New Roman" panose="02020603050405020304"/>
              </a:rPr>
              <a:t>if Franklin had actually touched</a:t>
            </a:r>
            <a:r>
              <a:rPr lang="en-US" altLang="zh-CN" kern="100" dirty="0">
                <a:latin typeface="Times New Roman" panose="02020603050405020304"/>
              </a:rPr>
              <a:t> the key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he </a:t>
            </a:r>
            <a:r>
              <a:rPr lang="en-US" altLang="zh-CN" b="1" kern="100" dirty="0">
                <a:latin typeface="Times New Roman" panose="02020603050405020304"/>
              </a:rPr>
              <a:t>would</a:t>
            </a:r>
            <a:r>
              <a:rPr lang="en-US" altLang="zh-CN" kern="100" dirty="0">
                <a:latin typeface="Times New Roman" panose="02020603050405020304"/>
              </a:rPr>
              <a:t> certainly </a:t>
            </a:r>
            <a:r>
              <a:rPr lang="en-US" altLang="zh-CN" b="1" kern="100" dirty="0">
                <a:latin typeface="Times New Roman" panose="02020603050405020304"/>
              </a:rPr>
              <a:t>have died</a:t>
            </a:r>
            <a:r>
              <a:rPr lang="en-US" altLang="zh-CN" kern="100" dirty="0">
                <a:latin typeface="Times New Roman" panose="02020603050405020304"/>
              </a:rPr>
              <a:t> from the electric shock.(</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rPr>
              <a:t>P</a:t>
            </a:r>
            <a:r>
              <a:rPr lang="en-US" altLang="zh-CN" kern="100" baseline="-25000" dirty="0">
                <a:latin typeface="Times New Roman" panose="02020603050405020304"/>
              </a:rPr>
              <a:t>27</a:t>
            </a:r>
            <a:r>
              <a:rPr lang="en-US" altLang="zh-CN" kern="100" dirty="0">
                <a:latin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3" name="矩形 1"/>
          <p:cNvSpPr>
            <a:spLocks noChangeArrowheads="1"/>
          </p:cNvSpPr>
          <p:nvPr/>
        </p:nvSpPr>
        <p:spPr bwMode="auto">
          <a:xfrm>
            <a:off x="440531" y="1287066"/>
            <a:ext cx="823555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但科学家们都同意，如果富兰克林真的碰了钥匙，他肯定会死于电击。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本句中使用的是虚拟语气。</a:t>
            </a:r>
            <a:r>
              <a:rPr lang="en-US" altLang="zh-CN" kern="100" dirty="0">
                <a:latin typeface="Times New Roman" panose="02020603050405020304"/>
                <a:cs typeface="Courier New" panose="02070309020205020404"/>
              </a:rPr>
              <a:t>if</a:t>
            </a:r>
            <a:r>
              <a:rPr lang="zh-CN" altLang="zh-CN" kern="100" dirty="0">
                <a:latin typeface="Times New Roman" panose="02020603050405020304"/>
                <a:cs typeface="Times New Roman" panose="02020603050405020304"/>
              </a:rPr>
              <a:t>引导的条件状语从句表示对过去事情的虚拟，谓语使用过去完成时，主句谓语使用</a:t>
            </a:r>
            <a:r>
              <a:rPr lang="en-US" altLang="zh-CN" kern="100" dirty="0">
                <a:latin typeface="Times New Roman" panose="02020603050405020304"/>
                <a:cs typeface="Courier New" panose="02070309020205020404"/>
              </a:rPr>
              <a:t>would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have</a:t>
            </a:r>
            <a:r>
              <a:rPr lang="zh-CN" altLang="zh-CN" kern="100" dirty="0">
                <a:latin typeface="Times New Roman" panose="02020603050405020304"/>
                <a:cs typeface="Times New Roman" panose="02020603050405020304"/>
              </a:rPr>
              <a:t>＋过去分词。</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97644" y="532210"/>
            <a:ext cx="8317706"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【拓展】</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虚拟语气在非真实条件句中的</a:t>
            </a:r>
            <a:r>
              <a:rPr lang="zh-CN" altLang="zh-CN" kern="100">
                <a:latin typeface="Times New Roman" panose="02020603050405020304"/>
                <a:cs typeface="Times New Roman" panose="02020603050405020304"/>
              </a:rPr>
              <a:t>用法：</a:t>
            </a:r>
            <a:endParaRPr lang="zh-CN" altLang="zh-CN"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383381" y="1101329"/>
          <a:ext cx="8343901" cy="3312363"/>
        </p:xfrm>
        <a:graphic>
          <a:graphicData uri="http://schemas.openxmlformats.org/drawingml/2006/table">
            <a:tbl>
              <a:tblPr/>
              <a:tblGrid>
                <a:gridCol w="1807369">
                  <a:extLst>
                    <a:ext uri="{9D8B030D-6E8A-4147-A177-3AD203B41FA5}">
                      <a16:colId xmlns:a16="http://schemas.microsoft.com/office/drawing/2014/main" val="20000"/>
                    </a:ext>
                  </a:extLst>
                </a:gridCol>
                <a:gridCol w="3268504">
                  <a:extLst>
                    <a:ext uri="{9D8B030D-6E8A-4147-A177-3AD203B41FA5}">
                      <a16:colId xmlns:a16="http://schemas.microsoft.com/office/drawing/2014/main" val="20001"/>
                    </a:ext>
                  </a:extLst>
                </a:gridCol>
                <a:gridCol w="3268028">
                  <a:extLst>
                    <a:ext uri="{9D8B030D-6E8A-4147-A177-3AD203B41FA5}">
                      <a16:colId xmlns:a16="http://schemas.microsoft.com/office/drawing/2014/main" val="20002"/>
                    </a:ext>
                  </a:extLst>
                </a:gridCol>
              </a:tblGrid>
              <a:tr h="519468">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情况</a:t>
                      </a:r>
                      <a:endParaRPr kumimoji="0" lang="zh-CN" sz="1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从句谓语动词</a:t>
                      </a:r>
                      <a:endParaRPr kumimoji="0" lang="zh-CN" sz="1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主句谓语动词</a:t>
                      </a:r>
                      <a:endParaRPr kumimoji="0" lang="zh-CN" sz="1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096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与现在事实相反</a:t>
                      </a:r>
                      <a:endParaRPr kumimoji="0" lang="zh-CN" sz="1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一般过去时</a:t>
                      </a: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(be</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动词用</a:t>
                      </a: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were)</a:t>
                      </a:r>
                      <a:endParaRPr kumimoji="0" lang="zh-CN"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would/should/could/might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＋动词原形</a:t>
                      </a:r>
                      <a:endParaRPr kumimoji="0" 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96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与过去事实相反</a:t>
                      </a:r>
                      <a:endParaRPr kumimoji="0" lang="zh-CN" sz="1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过去完成时</a:t>
                      </a:r>
                      <a:endParaRPr kumimoji="0" lang="zh-CN" sz="1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would/should/could/might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a:t>
                      </a: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have</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＋过去分词</a:t>
                      </a:r>
                      <a:endParaRPr kumimoji="0" 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0965">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与将来事实相反</a:t>
                      </a:r>
                      <a:endParaRPr kumimoji="0" lang="zh-CN" sz="1800" b="0" i="0" u="none" strike="noStrike" cap="none" normalizeH="0" baseline="0" smtClean="0">
                        <a:ln>
                          <a:noFill/>
                        </a:ln>
                        <a:solidFill>
                          <a:schemeClr val="tx1"/>
                        </a:solidFill>
                        <a:effectLst/>
                        <a:latin typeface="宋体" panose="02010600030101010101" pitchFamily="2" charset="-122"/>
                        <a:ea typeface="楷体_GB2312" pitchFamily="49"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一般过去时</a:t>
                      </a: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(be</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用</a:t>
                      </a: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were)/should</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＋动词原形</a:t>
                      </a: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/were to</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＋动词原形</a:t>
                      </a:r>
                      <a:endParaRPr kumimoji="0" 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Courier New" panose="02070309020205020404" pitchFamily="49" charset="0"/>
                        </a:rPr>
                        <a:t>would/should/could/might</a:t>
                      </a:r>
                      <a:r>
                        <a:rPr kumimoji="0" lang="zh-CN" sz="1800" b="0"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＋动词原形</a:t>
                      </a:r>
                      <a:endParaRPr kumimoji="0" 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54000" marR="54000" marT="53994" marB="5399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819150"/>
            <a:ext cx="8317706"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If my brother were</a:t>
            </a:r>
            <a:r>
              <a:rPr lang="en-US" altLang="zh-CN" kern="100" dirty="0">
                <a:latin typeface="Times New Roman" panose="02020603050405020304"/>
                <a:cs typeface="Courier New" panose="02070309020205020404"/>
              </a:rPr>
              <a:t> here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everything </a:t>
            </a:r>
            <a:r>
              <a:rPr lang="en-US" altLang="zh-CN" b="1" kern="100" dirty="0">
                <a:latin typeface="Times New Roman" panose="02020603050405020304"/>
                <a:cs typeface="Courier New" panose="02070309020205020404"/>
              </a:rPr>
              <a:t>would be</a:t>
            </a:r>
            <a:r>
              <a:rPr lang="en-US" altLang="zh-CN" kern="100" dirty="0">
                <a:latin typeface="Times New Roman" panose="02020603050405020304"/>
                <a:cs typeface="Courier New" panose="02070309020205020404"/>
              </a:rPr>
              <a:t> all right.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要是我哥哥在这儿，一切都没问题了。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与现在事实相反</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If I had</a:t>
            </a:r>
            <a:r>
              <a:rPr lang="en-US" altLang="zh-CN" kern="100" dirty="0">
                <a:latin typeface="Times New Roman" panose="02020603050405020304"/>
                <a:cs typeface="Courier New" panose="02070309020205020404"/>
              </a:rPr>
              <a:t> enough money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would take</a:t>
            </a:r>
            <a:r>
              <a:rPr lang="en-US" altLang="zh-CN" kern="100" dirty="0">
                <a:latin typeface="Times New Roman" panose="02020603050405020304"/>
                <a:cs typeface="Courier New" panose="02070309020205020404"/>
              </a:rPr>
              <a:t> the beautiful dress for my daughter.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如果我的钱足够的话，我就会为女儿买下这件漂亮的礼服。</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与现在事实相反</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If you had got up</a:t>
            </a:r>
            <a:r>
              <a:rPr lang="en-US" altLang="zh-CN" kern="100" dirty="0">
                <a:latin typeface="Times New Roman" panose="02020603050405020304"/>
                <a:cs typeface="Courier New" panose="02070309020205020404"/>
              </a:rPr>
              <a:t> earlier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a:t>
            </a:r>
            <a:r>
              <a:rPr lang="en-US" altLang="zh-CN" b="1" kern="100" dirty="0">
                <a:latin typeface="Times New Roman" panose="02020603050405020304"/>
                <a:cs typeface="Courier New" panose="02070309020205020404"/>
              </a:rPr>
              <a:t>would have caught</a:t>
            </a:r>
            <a:r>
              <a:rPr lang="en-US" altLang="zh-CN" kern="100" dirty="0">
                <a:latin typeface="Times New Roman" panose="02020603050405020304"/>
                <a:cs typeface="Courier New" panose="02070309020205020404"/>
              </a:rPr>
              <a:t> the train.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如果早点起床，你就会赶上火车了。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与过去事实相反</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44104" y="720329"/>
            <a:ext cx="8235553"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If it should rain/were to rain/rained</a:t>
            </a:r>
            <a:r>
              <a:rPr lang="en-US" altLang="zh-CN" kern="100" dirty="0">
                <a:latin typeface="Times New Roman" panose="02020603050405020304"/>
                <a:cs typeface="Courier New" panose="02070309020205020404"/>
              </a:rPr>
              <a:t> tomorrow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a:t>
            </a:r>
            <a:r>
              <a:rPr lang="en-US" altLang="zh-CN" b="1" kern="100" dirty="0">
                <a:latin typeface="Times New Roman" panose="02020603050405020304"/>
                <a:cs typeface="Courier New" panose="02070309020205020404"/>
              </a:rPr>
              <a:t>would have to</a:t>
            </a:r>
            <a:r>
              <a:rPr lang="en-US" altLang="zh-CN" kern="100" dirty="0">
                <a:latin typeface="Times New Roman" panose="02020603050405020304"/>
                <a:cs typeface="Courier New" panose="02070309020205020404"/>
              </a:rPr>
              <a:t> put off the sports meeting.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如果明天下雨的话，我们就得推迟运动会。</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与将来事实相反</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【名师提醒】</a:t>
            </a:r>
            <a:r>
              <a:rPr lang="zh-CN" altLang="zh-CN" kern="100" dirty="0">
                <a:latin typeface="Times New Roman" panose="02020603050405020304"/>
                <a:cs typeface="Times New Roman" panose="02020603050405020304"/>
              </a:rPr>
              <a:t>　错综时间条件句的用法：</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在虚拟语气中，条件从句中的谓语可以和主句中的谓语发生时间不一致，这时从句和主句要根据各自所发生的时间选用符合具体时间的虚拟语气形式。</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If you had prepared</a:t>
            </a:r>
            <a:r>
              <a:rPr lang="en-US" altLang="zh-CN" kern="100" dirty="0">
                <a:latin typeface="Times New Roman" panose="02020603050405020304"/>
                <a:cs typeface="Courier New" panose="02070309020205020404"/>
              </a:rPr>
              <a:t> in advance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a:t>
            </a:r>
            <a:r>
              <a:rPr lang="en-US" altLang="zh-CN" b="1" kern="100" dirty="0">
                <a:latin typeface="Times New Roman" panose="02020603050405020304"/>
                <a:cs typeface="Courier New" panose="02070309020205020404"/>
              </a:rPr>
              <a:t>wouldn’t be</a:t>
            </a:r>
            <a:r>
              <a:rPr lang="en-US" altLang="zh-CN" kern="100" dirty="0">
                <a:latin typeface="Times New Roman" panose="02020603050405020304"/>
                <a:cs typeface="Courier New" panose="02070309020205020404"/>
              </a:rPr>
              <a:t> in such an awkward position now.</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如果你事先做好准备，现在就不至于那么被动。</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从句表示过去，主句表示现在</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矩形 1"/>
          <p:cNvSpPr>
            <a:spLocks noChangeArrowheads="1"/>
          </p:cNvSpPr>
          <p:nvPr/>
        </p:nvSpPr>
        <p:spPr bwMode="auto">
          <a:xfrm>
            <a:off x="383382" y="708423"/>
            <a:ext cx="8317706"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用括号内动词的适当形式填空</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If I had enough money now</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I ____________ (buy) a car.</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If we  ____________ (drive) in turn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you wouldn’t have got so tired.</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If it ________________________________ (snow) tomorrow</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we would take photos.</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If you  ____________ (listen) to me yesterday</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you wouldn</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t be in such trouble now.</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⑤</a:t>
            </a:r>
            <a:r>
              <a:rPr lang="en-US" altLang="zh-CN">
                <a:latin typeface="Times New Roman" panose="02020603050405020304" pitchFamily="18" charset="0"/>
                <a:ea typeface="楷体_GB2312"/>
                <a:cs typeface="楷体_GB2312"/>
              </a:rPr>
              <a:t>If I ____________ (be) you</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I would have planted some trees round the house.</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⑥</a:t>
            </a:r>
            <a:r>
              <a:rPr lang="en-US" altLang="zh-CN">
                <a:latin typeface="Times New Roman" panose="02020603050405020304" pitchFamily="18" charset="0"/>
                <a:ea typeface="楷体_GB2312"/>
                <a:cs typeface="楷体_GB2312"/>
              </a:rPr>
              <a:t>If you ________________ (not watch) TV yesterday</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you  ______________ (not be) sleepy now.</a:t>
            </a:r>
            <a:endParaRPr lang="zh-CN" altLang="zh-CN">
              <a:latin typeface="宋体" panose="02010600030101010101" pitchFamily="2" charset="-122"/>
              <a:cs typeface="Courier New" panose="02070309020205020404" pitchFamily="49" charset="0"/>
            </a:endParaRPr>
          </a:p>
        </p:txBody>
      </p:sp>
      <p:sp>
        <p:nvSpPr>
          <p:cNvPr id="3" name="矩形 2"/>
          <p:cNvSpPr/>
          <p:nvPr/>
        </p:nvSpPr>
        <p:spPr>
          <a:xfrm>
            <a:off x="3744516" y="1182292"/>
            <a:ext cx="111953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would buy</a:t>
            </a:r>
            <a:endParaRPr lang="zh-CN" altLang="en-US" dirty="0"/>
          </a:p>
        </p:txBody>
      </p:sp>
      <p:sp>
        <p:nvSpPr>
          <p:cNvPr id="5" name="矩形 4"/>
          <p:cNvSpPr/>
          <p:nvPr/>
        </p:nvSpPr>
        <p:spPr>
          <a:xfrm>
            <a:off x="1412082" y="1589485"/>
            <a:ext cx="111953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had driven</a:t>
            </a:r>
            <a:endParaRPr lang="zh-CN" altLang="en-US" dirty="0"/>
          </a:p>
        </p:txBody>
      </p:sp>
      <p:sp>
        <p:nvSpPr>
          <p:cNvPr id="6" name="矩形 5"/>
          <p:cNvSpPr/>
          <p:nvPr/>
        </p:nvSpPr>
        <p:spPr>
          <a:xfrm>
            <a:off x="1126332" y="2005013"/>
            <a:ext cx="33313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were to snow/should snow/snowed</a:t>
            </a:r>
            <a:endParaRPr lang="zh-CN" altLang="en-US" dirty="0"/>
          </a:p>
        </p:txBody>
      </p:sp>
      <p:sp>
        <p:nvSpPr>
          <p:cNvPr id="7" name="矩形 6"/>
          <p:cNvSpPr/>
          <p:nvPr/>
        </p:nvSpPr>
        <p:spPr>
          <a:xfrm>
            <a:off x="1439466" y="2399110"/>
            <a:ext cx="124777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had listened</a:t>
            </a:r>
            <a:endParaRPr lang="zh-CN" altLang="en-US" dirty="0"/>
          </a:p>
        </p:txBody>
      </p:sp>
      <p:sp>
        <p:nvSpPr>
          <p:cNvPr id="8" name="矩形 7"/>
          <p:cNvSpPr/>
          <p:nvPr/>
        </p:nvSpPr>
        <p:spPr>
          <a:xfrm>
            <a:off x="1412081" y="2814638"/>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were</a:t>
            </a:r>
            <a:endParaRPr lang="zh-CN" altLang="en-US" dirty="0"/>
          </a:p>
        </p:txBody>
      </p:sp>
      <p:sp>
        <p:nvSpPr>
          <p:cNvPr id="9" name="矩形 8"/>
          <p:cNvSpPr/>
          <p:nvPr/>
        </p:nvSpPr>
        <p:spPr>
          <a:xfrm>
            <a:off x="1459707" y="3243263"/>
            <a:ext cx="155138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hadn’t watched</a:t>
            </a:r>
            <a:endParaRPr lang="zh-CN" altLang="en-US" dirty="0"/>
          </a:p>
        </p:txBody>
      </p:sp>
      <p:sp>
        <p:nvSpPr>
          <p:cNvPr id="10" name="矩形 9"/>
          <p:cNvSpPr/>
          <p:nvPr/>
        </p:nvSpPr>
        <p:spPr>
          <a:xfrm>
            <a:off x="6435329" y="3231357"/>
            <a:ext cx="124361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wouldn’t be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4801" y="508397"/>
            <a:ext cx="8317706"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4.In fact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more than one account suggests that while Newton was certainly inspired by a falling apple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there is no proof </a:t>
            </a:r>
            <a:r>
              <a:rPr lang="en-US" altLang="zh-CN" b="1" kern="100" dirty="0">
                <a:latin typeface="Times New Roman" panose="02020603050405020304"/>
                <a:cs typeface="Courier New" panose="02070309020205020404"/>
              </a:rPr>
              <a:t>that it hit him on the head</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33</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3" name="矩形 1"/>
          <p:cNvSpPr>
            <a:spLocks noChangeArrowheads="1"/>
          </p:cNvSpPr>
          <p:nvPr/>
        </p:nvSpPr>
        <p:spPr bwMode="auto">
          <a:xfrm>
            <a:off x="498872" y="1366837"/>
            <a:ext cx="815340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事实上，不止一种说法表明，虽然牛顿的灵感来自一个掉落的苹果，但没有证据表明它击中了他的头部。</a:t>
            </a:r>
            <a:r>
              <a:rPr lang="en-US" altLang="zh-CN" kern="100" dirty="0">
                <a:latin typeface="Times New Roman" panose="02020603050405020304"/>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本句中</a:t>
            </a:r>
            <a:r>
              <a:rPr lang="en-US" altLang="zh-CN" b="1" kern="100" dirty="0">
                <a:latin typeface="Times New Roman" panose="02020603050405020304"/>
                <a:cs typeface="Courier New" panose="02070309020205020404"/>
              </a:rPr>
              <a:t>that it hit him on the head</a:t>
            </a:r>
            <a:r>
              <a:rPr lang="zh-CN" altLang="zh-CN" kern="100" dirty="0">
                <a:latin typeface="Times New Roman" panose="02020603050405020304"/>
                <a:cs typeface="Times New Roman" panose="02020603050405020304"/>
              </a:rPr>
              <a:t>为同位语从句，对抽象名词</a:t>
            </a:r>
            <a:r>
              <a:rPr lang="en-US" altLang="zh-CN" kern="100" dirty="0">
                <a:latin typeface="Times New Roman" panose="02020603050405020304"/>
                <a:cs typeface="Courier New" panose="02070309020205020404"/>
              </a:rPr>
              <a:t>proof</a:t>
            </a:r>
            <a:r>
              <a:rPr lang="zh-CN" altLang="zh-CN" kern="100" dirty="0">
                <a:latin typeface="Times New Roman" panose="02020603050405020304"/>
                <a:cs typeface="Times New Roman" panose="02020603050405020304"/>
              </a:rPr>
              <a:t>进行解释说明。其中连词</a:t>
            </a:r>
            <a:r>
              <a:rPr lang="en-US" altLang="zh-CN" kern="100" dirty="0">
                <a:latin typeface="Times New Roman" panose="02020603050405020304"/>
                <a:cs typeface="Courier New" panose="02070309020205020404"/>
              </a:rPr>
              <a:t>that</a:t>
            </a:r>
            <a:r>
              <a:rPr lang="zh-CN" altLang="zh-CN" kern="100" dirty="0">
                <a:latin typeface="Times New Roman" panose="02020603050405020304"/>
                <a:cs typeface="Times New Roman" panose="02020603050405020304"/>
              </a:rPr>
              <a:t>在从句中不作任何成分，无意义，不可省略。</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矩形 1"/>
          <p:cNvSpPr>
            <a:spLocks noChangeArrowheads="1"/>
          </p:cNvSpPr>
          <p:nvPr/>
        </p:nvSpPr>
        <p:spPr bwMode="auto">
          <a:xfrm>
            <a:off x="440532" y="498872"/>
            <a:ext cx="8317706"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【拓展】</a:t>
            </a:r>
            <a:r>
              <a:rPr lang="zh-CN" altLang="zh-CN">
                <a:latin typeface="宋体" panose="02010600030101010101" pitchFamily="2" charset="-122"/>
              </a:rPr>
              <a:t> </a:t>
            </a:r>
            <a:r>
              <a:rPr lang="zh-CN" altLang="zh-CN">
                <a:latin typeface="Times New Roman" panose="02020603050405020304" pitchFamily="18" charset="0"/>
                <a:ea typeface="方正书宋_GBK" pitchFamily="65" charset="-122"/>
              </a:rPr>
              <a:t>同位语从句的用法：</a:t>
            </a:r>
            <a:endParaRPr lang="zh-CN" altLang="zh-CN" sz="800">
              <a:latin typeface="Times New Roman" panose="02020603050405020304" pitchFamily="18" charset="0"/>
              <a:ea typeface="方正书宋_GBK" pitchFamily="65" charset="-122"/>
            </a:endParaRPr>
          </a:p>
          <a:p>
            <a:pPr algn="just">
              <a:lnSpc>
                <a:spcPct val="150000"/>
              </a:lnSpc>
            </a:pPr>
            <a:r>
              <a:rPr lang="en-US" altLang="zh-CN">
                <a:latin typeface="Times New Roman" panose="02020603050405020304" pitchFamily="18" charset="0"/>
                <a:ea typeface="楷体_GB2312"/>
                <a:cs typeface="楷体_GB2312"/>
              </a:rPr>
              <a:t>(1)</a:t>
            </a:r>
            <a:r>
              <a:rPr lang="zh-CN" altLang="zh-CN">
                <a:latin typeface="Times New Roman" panose="02020603050405020304" pitchFamily="18" charset="0"/>
                <a:ea typeface="楷体_GB2312"/>
                <a:cs typeface="楷体_GB2312"/>
              </a:rPr>
              <a:t>可以跟同位语从句的名词通常有</a:t>
            </a:r>
            <a:r>
              <a:rPr lang="en-US" altLang="zh-CN">
                <a:latin typeface="Times New Roman" panose="02020603050405020304" pitchFamily="18" charset="0"/>
                <a:ea typeface="楷体_GB2312"/>
                <a:cs typeface="楷体_GB2312"/>
              </a:rPr>
              <a:t>news</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idea</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fact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promise</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question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doubt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thought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hope</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message</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suggestion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words(</a:t>
            </a:r>
            <a:r>
              <a:rPr lang="zh-CN" altLang="zh-CN">
                <a:latin typeface="Times New Roman" panose="02020603050405020304" pitchFamily="18" charset="0"/>
                <a:ea typeface="楷体_GB2312"/>
                <a:cs typeface="楷体_GB2312"/>
              </a:rPr>
              <a:t>消息</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possibility</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decision</a:t>
            </a:r>
            <a:r>
              <a:rPr lang="zh-CN" altLang="zh-CN">
                <a:latin typeface="Times New Roman" panose="02020603050405020304" pitchFamily="18" charset="0"/>
                <a:ea typeface="楷体_GB2312"/>
                <a:cs typeface="楷体_GB2312"/>
              </a:rPr>
              <a:t>等。</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(2)</a:t>
            </a:r>
            <a:r>
              <a:rPr lang="zh-CN" altLang="zh-CN">
                <a:latin typeface="Times New Roman" panose="02020603050405020304" pitchFamily="18" charset="0"/>
                <a:ea typeface="楷体_GB2312"/>
                <a:cs typeface="楷体_GB2312"/>
              </a:rPr>
              <a:t>引导同位语从句的词通常有连词</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whether</a:t>
            </a:r>
            <a:r>
              <a:rPr lang="zh-CN" altLang="zh-CN">
                <a:latin typeface="Times New Roman" panose="02020603050405020304" pitchFamily="18" charset="0"/>
                <a:ea typeface="楷体_GB2312"/>
                <a:cs typeface="楷体_GB2312"/>
              </a:rPr>
              <a:t>；连接代词有</a:t>
            </a:r>
            <a:r>
              <a:rPr lang="en-US" altLang="zh-CN">
                <a:latin typeface="Times New Roman" panose="02020603050405020304" pitchFamily="18" charset="0"/>
                <a:ea typeface="楷体_GB2312"/>
                <a:cs typeface="楷体_GB2312"/>
              </a:rPr>
              <a:t>what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who</a:t>
            </a:r>
            <a:r>
              <a:rPr lang="zh-CN" altLang="zh-CN">
                <a:latin typeface="Times New Roman" panose="02020603050405020304" pitchFamily="18" charset="0"/>
                <a:ea typeface="楷体_GB2312"/>
                <a:cs typeface="楷体_GB2312"/>
              </a:rPr>
              <a:t>；连接副词</a:t>
            </a:r>
            <a:r>
              <a:rPr lang="en-US" altLang="zh-CN">
                <a:latin typeface="Times New Roman" panose="02020603050405020304" pitchFamily="18" charset="0"/>
                <a:ea typeface="楷体_GB2312"/>
                <a:cs typeface="楷体_GB2312"/>
              </a:rPr>
              <a:t>how</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when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where</a:t>
            </a:r>
            <a:r>
              <a:rPr lang="zh-CN" altLang="zh-CN">
                <a:latin typeface="Times New Roman" panose="02020603050405020304" pitchFamily="18" charset="0"/>
                <a:ea typeface="楷体_GB2312"/>
                <a:cs typeface="楷体_GB2312"/>
              </a:rPr>
              <a:t>等。</a:t>
            </a:r>
            <a:endParaRPr lang="en-US" altLang="zh-CN">
              <a:latin typeface="Times New Roman" panose="02020603050405020304" pitchFamily="18" charset="0"/>
              <a:ea typeface="楷体_GB2312"/>
              <a:cs typeface="楷体_GB2312"/>
            </a:endParaRPr>
          </a:p>
          <a:p>
            <a:pPr algn="just">
              <a:lnSpc>
                <a:spcPct val="150000"/>
              </a:lnSpc>
            </a:pPr>
            <a:r>
              <a:rPr lang="en-US" altLang="zh-CN">
                <a:latin typeface="Times New Roman" panose="02020603050405020304" pitchFamily="18" charset="0"/>
                <a:cs typeface="Courier New" panose="02070309020205020404" pitchFamily="49" charset="0"/>
              </a:rPr>
              <a:t>·</a:t>
            </a:r>
            <a:r>
              <a:rPr lang="en-US" altLang="zh-CN">
                <a:latin typeface="Times New Roman" panose="02020603050405020304" pitchFamily="18" charset="0"/>
              </a:rPr>
              <a:t>I have no idea </a:t>
            </a:r>
            <a:r>
              <a:rPr lang="en-US" altLang="zh-CN" b="1">
                <a:latin typeface="Times New Roman" panose="02020603050405020304" pitchFamily="18" charset="0"/>
              </a:rPr>
              <a:t>what size shoes she wears</a:t>
            </a:r>
            <a:r>
              <a:rPr lang="en-US" altLang="zh-CN">
                <a:latin typeface="Times New Roman" panose="02020603050405020304" pitchFamily="18" charset="0"/>
              </a:rPr>
              <a:t>.</a:t>
            </a:r>
            <a:r>
              <a:rPr lang="zh-CN" altLang="zh-CN">
                <a:latin typeface="Times New Roman" panose="02020603050405020304" pitchFamily="18" charset="0"/>
              </a:rPr>
              <a:t>我不知道她穿多大号的鞋。</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cs typeface="Courier New" panose="02070309020205020404" pitchFamily="49" charset="0"/>
              </a:rPr>
              <a:t>·</a:t>
            </a:r>
            <a:r>
              <a:rPr lang="en-US" altLang="zh-CN">
                <a:latin typeface="Times New Roman" panose="02020603050405020304" pitchFamily="18" charset="0"/>
              </a:rPr>
              <a:t>Please give him a message </a:t>
            </a:r>
            <a:r>
              <a:rPr lang="en-US" altLang="zh-CN" b="1">
                <a:latin typeface="Times New Roman" panose="02020603050405020304" pitchFamily="18" charset="0"/>
              </a:rPr>
              <a:t>that I won’t call on him tomorrow</a:t>
            </a:r>
            <a:r>
              <a:rPr lang="en-US" altLang="zh-CN">
                <a:latin typeface="Times New Roman" panose="02020603050405020304" pitchFamily="18" charset="0"/>
              </a:rPr>
              <a:t>.</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请给他传个话儿，就说我明天不去找他了。</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cs typeface="Courier New" panose="02070309020205020404" pitchFamily="49" charset="0"/>
              </a:rPr>
              <a:t>·</a:t>
            </a:r>
            <a:r>
              <a:rPr lang="en-US" altLang="zh-CN">
                <a:latin typeface="Times New Roman" panose="02020603050405020304" pitchFamily="18" charset="0"/>
              </a:rPr>
              <a:t>He must answer the question </a:t>
            </a:r>
            <a:r>
              <a:rPr lang="en-US" altLang="zh-CN" b="1">
                <a:latin typeface="Times New Roman" panose="02020603050405020304" pitchFamily="18" charset="0"/>
              </a:rPr>
              <a:t>whether he agrees with it or not</a:t>
            </a:r>
            <a:r>
              <a:rPr lang="en-US" altLang="zh-CN">
                <a:latin typeface="Times New Roman" panose="02020603050405020304" pitchFamily="18" charset="0"/>
              </a:rPr>
              <a:t>.</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他必须回答他是否同意这样一个问题。</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398860" y="689373"/>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(1)that</a:t>
            </a:r>
            <a:r>
              <a:rPr lang="zh-CN" altLang="zh-CN">
                <a:latin typeface="Times New Roman" panose="02020603050405020304" pitchFamily="18" charset="0"/>
                <a:ea typeface="楷体_GB2312"/>
                <a:cs typeface="楷体_GB2312"/>
              </a:rPr>
              <a:t>引导宾语从句，作动词</a:t>
            </a:r>
            <a:r>
              <a:rPr lang="en-US" altLang="zh-CN">
                <a:latin typeface="Times New Roman" panose="02020603050405020304" pitchFamily="18" charset="0"/>
                <a:ea typeface="楷体_GB2312"/>
                <a:cs typeface="楷体_GB2312"/>
              </a:rPr>
              <a:t>suggest</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(2)that</a:t>
            </a:r>
            <a:r>
              <a:rPr lang="zh-CN" altLang="zh-CN">
                <a:latin typeface="Times New Roman" panose="02020603050405020304" pitchFamily="18" charset="0"/>
                <a:ea typeface="楷体_GB2312"/>
                <a:cs typeface="楷体_GB2312"/>
              </a:rPr>
              <a:t>引导表语从句，对主语</a:t>
            </a:r>
            <a:r>
              <a:rPr lang="en-US" altLang="zh-CN">
                <a:latin typeface="Times New Roman" panose="02020603050405020304" pitchFamily="18" charset="0"/>
                <a:ea typeface="楷体_GB2312"/>
                <a:cs typeface="楷体_GB2312"/>
              </a:rPr>
              <a:t>story</a:t>
            </a:r>
            <a:r>
              <a:rPr lang="zh-CN" altLang="zh-CN">
                <a:latin typeface="Times New Roman" panose="02020603050405020304" pitchFamily="18" charset="0"/>
                <a:ea typeface="楷体_GB2312"/>
                <a:cs typeface="楷体_GB2312"/>
              </a:rPr>
              <a:t>进行解释说明。</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(3)if</a:t>
            </a:r>
            <a:r>
              <a:rPr lang="zh-CN" altLang="zh-CN">
                <a:latin typeface="Times New Roman" panose="02020603050405020304" pitchFamily="18" charset="0"/>
                <a:ea typeface="楷体_GB2312"/>
                <a:cs typeface="楷体_GB2312"/>
              </a:rPr>
              <a:t>引导宾语从句，意为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是否</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，作动词</a:t>
            </a:r>
            <a:r>
              <a:rPr lang="en-US" altLang="zh-CN">
                <a:latin typeface="Times New Roman" panose="02020603050405020304" pitchFamily="18" charset="0"/>
                <a:ea typeface="楷体_GB2312"/>
                <a:cs typeface="楷体_GB2312"/>
              </a:rPr>
              <a:t>know</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(4)with a piece of string tied to it</a:t>
            </a:r>
            <a:r>
              <a:rPr lang="zh-CN" altLang="zh-CN">
                <a:latin typeface="Times New Roman" panose="02020603050405020304" pitchFamily="18" charset="0"/>
                <a:ea typeface="楷体_GB2312"/>
                <a:cs typeface="楷体_GB2312"/>
              </a:rPr>
              <a:t>为</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with</a:t>
            </a:r>
            <a:r>
              <a:rPr lang="zh-CN" altLang="zh-CN">
                <a:latin typeface="Times New Roman" panose="02020603050405020304" pitchFamily="18" charset="0"/>
                <a:ea typeface="楷体_GB2312"/>
                <a:cs typeface="楷体_GB2312"/>
              </a:rPr>
              <a:t>＋宾语＋宾补</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的复合结构。</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(5)that</a:t>
            </a:r>
            <a:r>
              <a:rPr lang="zh-CN" altLang="zh-CN">
                <a:latin typeface="Times New Roman" panose="02020603050405020304" pitchFamily="18" charset="0"/>
                <a:ea typeface="楷体_GB2312"/>
                <a:cs typeface="楷体_GB2312"/>
              </a:rPr>
              <a:t>引导宾语从句，作动词</a:t>
            </a:r>
            <a:r>
              <a:rPr lang="en-US" altLang="zh-CN">
                <a:latin typeface="Times New Roman" panose="02020603050405020304" pitchFamily="18" charset="0"/>
                <a:ea typeface="楷体_GB2312"/>
                <a:cs typeface="楷体_GB2312"/>
              </a:rPr>
              <a:t>proved</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(6)looking for the truth</a:t>
            </a:r>
            <a:r>
              <a:rPr lang="zh-CN" altLang="zh-CN">
                <a:latin typeface="Times New Roman" panose="02020603050405020304" pitchFamily="18" charset="0"/>
                <a:ea typeface="楷体_GB2312"/>
                <a:cs typeface="楷体_GB2312"/>
              </a:rPr>
              <a:t>作介词</a:t>
            </a:r>
            <a:r>
              <a:rPr lang="en-US" altLang="zh-CN">
                <a:latin typeface="Times New Roman" panose="02020603050405020304" pitchFamily="18" charset="0"/>
                <a:ea typeface="楷体_GB2312"/>
                <a:cs typeface="楷体_GB2312"/>
              </a:rPr>
              <a:t>to</a:t>
            </a:r>
            <a:r>
              <a:rPr lang="zh-CN" altLang="zh-CN">
                <a:latin typeface="Times New Roman" panose="02020603050405020304" pitchFamily="18" charset="0"/>
                <a:ea typeface="楷体_GB2312"/>
                <a:cs typeface="楷体_GB2312"/>
              </a:rPr>
              <a:t>的宾语，故用动名词形式。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(7)that</a:t>
            </a:r>
            <a:r>
              <a:rPr lang="zh-CN" altLang="zh-CN">
                <a:latin typeface="Times New Roman" panose="02020603050405020304" pitchFamily="18" charset="0"/>
                <a:ea typeface="楷体_GB2312"/>
                <a:cs typeface="楷体_GB2312"/>
              </a:rPr>
              <a:t>引导宾语从句，作动词</a:t>
            </a:r>
            <a:r>
              <a:rPr lang="en-US" altLang="zh-CN">
                <a:latin typeface="Times New Roman" panose="02020603050405020304" pitchFamily="18" charset="0"/>
                <a:ea typeface="楷体_GB2312"/>
                <a:cs typeface="楷体_GB2312"/>
              </a:rPr>
              <a:t>teach</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(8)in order to establish...</a:t>
            </a:r>
            <a:r>
              <a:rPr lang="zh-CN" altLang="zh-CN">
                <a:latin typeface="Times New Roman" panose="02020603050405020304" pitchFamily="18" charset="0"/>
                <a:ea typeface="楷体_GB2312"/>
                <a:cs typeface="楷体_GB2312"/>
              </a:rPr>
              <a:t>不定式作目的状语。</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1"/>
          <p:cNvSpPr>
            <a:spLocks noChangeArrowheads="1"/>
          </p:cNvSpPr>
          <p:nvPr/>
        </p:nvSpPr>
        <p:spPr bwMode="auto">
          <a:xfrm>
            <a:off x="440532" y="870347"/>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【名师提醒】　</a:t>
            </a:r>
            <a:r>
              <a:rPr lang="zh-CN" altLang="zh-CN" dirty="0">
                <a:latin typeface="Times New Roman" panose="02020603050405020304" pitchFamily="18" charset="0"/>
                <a:ea typeface="方正书宋_GBK" pitchFamily="65" charset="-122"/>
              </a:rPr>
              <a:t>同位语从句与定语从句的区别：</a:t>
            </a:r>
            <a:endParaRPr lang="zh-CN" altLang="zh-CN" sz="800" dirty="0">
              <a:latin typeface="Times New Roman" panose="02020603050405020304" pitchFamily="18" charset="0"/>
              <a:ea typeface="方正书宋_GBK" pitchFamily="65" charset="-122"/>
            </a:endParaRPr>
          </a:p>
          <a:p>
            <a:pPr algn="just">
              <a:lnSpc>
                <a:spcPct val="150000"/>
              </a:lnSpc>
            </a:pPr>
            <a:r>
              <a:rPr lang="zh-CN" altLang="zh-CN" dirty="0">
                <a:latin typeface="Times New Roman" panose="02020603050405020304" pitchFamily="18" charset="0"/>
                <a:ea typeface="方正书宋_GBK" pitchFamily="65" charset="-122"/>
              </a:rPr>
              <a:t>同位语从句用来说明之前名词的内容，连词</a:t>
            </a:r>
            <a:r>
              <a:rPr lang="en-US" altLang="zh-CN" dirty="0">
                <a:latin typeface="Times New Roman" panose="02020603050405020304" pitchFamily="18" charset="0"/>
                <a:ea typeface="方正书宋_GBK" pitchFamily="65" charset="-122"/>
              </a:rPr>
              <a:t>that</a:t>
            </a:r>
            <a:r>
              <a:rPr lang="zh-CN" altLang="zh-CN" dirty="0">
                <a:latin typeface="Times New Roman" panose="02020603050405020304" pitchFamily="18" charset="0"/>
                <a:ea typeface="方正书宋_GBK" pitchFamily="65" charset="-122"/>
              </a:rPr>
              <a:t>不作成分；而定语从句修饰限制之前的名词，连词</a:t>
            </a:r>
            <a:r>
              <a:rPr lang="en-US" altLang="zh-CN" dirty="0">
                <a:latin typeface="Times New Roman" panose="02020603050405020304" pitchFamily="18" charset="0"/>
                <a:ea typeface="方正书宋_GBK" pitchFamily="65" charset="-122"/>
              </a:rPr>
              <a:t>that</a:t>
            </a:r>
            <a:r>
              <a:rPr lang="zh-CN" altLang="zh-CN" dirty="0">
                <a:latin typeface="Times New Roman" panose="02020603050405020304" pitchFamily="18" charset="0"/>
                <a:ea typeface="方正书宋_GBK" pitchFamily="65" charset="-122"/>
              </a:rPr>
              <a:t>在句中可作主、宾、表。</a:t>
            </a:r>
            <a:endParaRPr lang="zh-CN" altLang="zh-CN" sz="800" dirty="0">
              <a:latin typeface="Times New Roman" panose="02020603050405020304" pitchFamily="18" charset="0"/>
              <a:ea typeface="方正书宋_GBK" pitchFamily="65" charset="-122"/>
            </a:endParaRPr>
          </a:p>
          <a:p>
            <a:pPr algn="just">
              <a:lnSpc>
                <a:spcPct val="150000"/>
              </a:lnSpc>
            </a:pPr>
            <a:r>
              <a:rPr lang="en-US" altLang="zh-CN" dirty="0">
                <a:latin typeface="Times New Roman" panose="02020603050405020304" pitchFamily="18" charset="0"/>
                <a:ea typeface="方正书宋_GBK" pitchFamily="65" charset="-122"/>
              </a:rPr>
              <a:t>The news </a:t>
            </a:r>
            <a:r>
              <a:rPr lang="en-US" altLang="zh-CN" b="1" dirty="0">
                <a:latin typeface="Times New Roman" panose="02020603050405020304" pitchFamily="18" charset="0"/>
                <a:ea typeface="方正书宋_GBK" pitchFamily="65" charset="-122"/>
              </a:rPr>
              <a:t>that l have passed the exam</a:t>
            </a:r>
            <a:r>
              <a:rPr lang="en-US" altLang="zh-CN" dirty="0">
                <a:latin typeface="Times New Roman" panose="02020603050405020304" pitchFamily="18" charset="0"/>
                <a:ea typeface="方正书宋_GBK" pitchFamily="65" charset="-122"/>
              </a:rPr>
              <a:t> is true.(</a:t>
            </a:r>
            <a:r>
              <a:rPr lang="zh-CN" altLang="zh-CN" dirty="0">
                <a:latin typeface="Times New Roman" panose="02020603050405020304" pitchFamily="18" charset="0"/>
                <a:ea typeface="方正书宋_GBK" pitchFamily="65" charset="-122"/>
              </a:rPr>
              <a:t>同位语从句</a:t>
            </a:r>
            <a:r>
              <a:rPr lang="en-US" altLang="zh-CN" dirty="0">
                <a:latin typeface="Times New Roman" panose="02020603050405020304" pitchFamily="18" charset="0"/>
                <a:ea typeface="方正书宋_GBK" pitchFamily="65" charset="-122"/>
              </a:rPr>
              <a:t>)</a:t>
            </a:r>
            <a:endParaRPr lang="zh-CN" altLang="zh-CN" sz="800" dirty="0">
              <a:latin typeface="Times New Roman" panose="02020603050405020304" pitchFamily="18" charset="0"/>
              <a:ea typeface="方正书宋_GBK" pitchFamily="65" charset="-122"/>
            </a:endParaRPr>
          </a:p>
          <a:p>
            <a:pPr algn="just">
              <a:lnSpc>
                <a:spcPct val="150000"/>
              </a:lnSpc>
            </a:pPr>
            <a:r>
              <a:rPr lang="zh-CN" altLang="zh-CN" dirty="0">
                <a:latin typeface="Times New Roman" panose="02020603050405020304" pitchFamily="18" charset="0"/>
                <a:ea typeface="方正书宋_GBK" pitchFamily="65" charset="-122"/>
              </a:rPr>
              <a:t>我通过了考试这一消息是真的。</a:t>
            </a:r>
            <a:r>
              <a:rPr lang="en-US" altLang="zh-CN" dirty="0">
                <a:latin typeface="Times New Roman" panose="02020603050405020304" pitchFamily="18" charset="0"/>
                <a:ea typeface="方正书宋_GBK" pitchFamily="65" charset="-122"/>
              </a:rPr>
              <a:t> </a:t>
            </a:r>
            <a:endParaRPr lang="zh-CN" altLang="zh-CN" sz="800" dirty="0">
              <a:latin typeface="Times New Roman" panose="02020603050405020304" pitchFamily="18" charset="0"/>
              <a:ea typeface="方正书宋_GBK" pitchFamily="65" charset="-122"/>
            </a:endParaRPr>
          </a:p>
          <a:p>
            <a:pPr algn="just">
              <a:lnSpc>
                <a:spcPct val="150000"/>
              </a:lnSpc>
            </a:pPr>
            <a:r>
              <a:rPr lang="en-US" altLang="zh-CN" dirty="0">
                <a:latin typeface="Times New Roman" panose="02020603050405020304" pitchFamily="18" charset="0"/>
                <a:ea typeface="方正书宋_GBK" pitchFamily="65" charset="-122"/>
              </a:rPr>
              <a:t>The news </a:t>
            </a:r>
            <a:r>
              <a:rPr lang="en-US" altLang="zh-CN" b="1" dirty="0">
                <a:latin typeface="Times New Roman" panose="02020603050405020304" pitchFamily="18" charset="0"/>
                <a:ea typeface="方正书宋_GBK" pitchFamily="65" charset="-122"/>
              </a:rPr>
              <a:t>that he told me just now</a:t>
            </a:r>
            <a:r>
              <a:rPr lang="en-US" altLang="zh-CN" dirty="0">
                <a:latin typeface="Times New Roman" panose="02020603050405020304" pitchFamily="18" charset="0"/>
                <a:ea typeface="方正书宋_GBK" pitchFamily="65" charset="-122"/>
              </a:rPr>
              <a:t> is true.(</a:t>
            </a:r>
            <a:r>
              <a:rPr lang="zh-CN" altLang="zh-CN" dirty="0">
                <a:latin typeface="Times New Roman" panose="02020603050405020304" pitchFamily="18" charset="0"/>
                <a:ea typeface="方正书宋_GBK" pitchFamily="65" charset="-122"/>
              </a:rPr>
              <a:t>定语从句</a:t>
            </a:r>
            <a:r>
              <a:rPr lang="en-US" altLang="zh-CN" dirty="0">
                <a:latin typeface="Times New Roman" panose="02020603050405020304" pitchFamily="18" charset="0"/>
                <a:ea typeface="方正书宋_GBK" pitchFamily="65" charset="-122"/>
              </a:rPr>
              <a:t>)</a:t>
            </a:r>
            <a:endParaRPr lang="zh-CN" altLang="zh-CN" sz="800" dirty="0">
              <a:latin typeface="Times New Roman" panose="02020603050405020304" pitchFamily="18" charset="0"/>
              <a:ea typeface="方正书宋_GBK" pitchFamily="65" charset="-122"/>
            </a:endParaRPr>
          </a:p>
          <a:p>
            <a:pPr algn="just">
              <a:lnSpc>
                <a:spcPct val="150000"/>
              </a:lnSpc>
            </a:pPr>
            <a:r>
              <a:rPr lang="zh-CN" altLang="zh-CN" dirty="0">
                <a:latin typeface="Times New Roman" panose="02020603050405020304" pitchFamily="18" charset="0"/>
                <a:ea typeface="方正书宋_GBK" pitchFamily="65" charset="-122"/>
              </a:rPr>
              <a:t>他刚才告诉我的消息是真的。</a:t>
            </a:r>
            <a:r>
              <a:rPr lang="en-US" altLang="zh-CN" dirty="0">
                <a:latin typeface="Times New Roman" panose="02020603050405020304" pitchFamily="18" charset="0"/>
                <a:ea typeface="方正书宋_GBK" pitchFamily="65" charset="-122"/>
              </a:rPr>
              <a:t> </a:t>
            </a:r>
            <a:endParaRPr lang="zh-CN" altLang="zh-CN" dirty="0">
              <a:latin typeface="Times New Roman" panose="02020603050405020304" pitchFamily="18" charset="0"/>
              <a:ea typeface="方正书宋_GBK" pitchFamily="65"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1067992"/>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句式仿写</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I heard the news  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我听到了我们队获胜的消息。</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We haven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yet settled the question _________________________________________.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到哪儿去度暑假，这个问题我们还没有决定。</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465785" y="1518048"/>
            <a:ext cx="220316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 our team had won</a:t>
            </a:r>
            <a:endParaRPr lang="zh-CN" altLang="en-US" dirty="0"/>
          </a:p>
        </p:txBody>
      </p:sp>
      <p:sp>
        <p:nvSpPr>
          <p:cNvPr id="5" name="矩形 4"/>
          <p:cNvSpPr/>
          <p:nvPr/>
        </p:nvSpPr>
        <p:spPr>
          <a:xfrm>
            <a:off x="3924301" y="2363392"/>
            <a:ext cx="479362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where we are going to spend our summer vacation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1"/>
          <p:cNvSpPr>
            <a:spLocks noChangeArrowheads="1"/>
          </p:cNvSpPr>
          <p:nvPr/>
        </p:nvSpPr>
        <p:spPr bwMode="auto">
          <a:xfrm>
            <a:off x="302419" y="597694"/>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(9)although</a:t>
            </a:r>
            <a:r>
              <a:rPr lang="zh-CN" altLang="zh-CN">
                <a:latin typeface="Times New Roman" panose="02020603050405020304" pitchFamily="18" charset="0"/>
                <a:ea typeface="楷体_GB2312"/>
                <a:cs typeface="楷体_GB2312"/>
              </a:rPr>
              <a:t>引导让步状语从句，其中</a:t>
            </a:r>
            <a:r>
              <a:rPr lang="en-US" altLang="zh-CN">
                <a:latin typeface="Times New Roman" panose="02020603050405020304" pitchFamily="18" charset="0"/>
                <a:ea typeface="楷体_GB2312"/>
                <a:cs typeface="楷体_GB2312"/>
              </a:rPr>
              <a:t>it</a:t>
            </a:r>
            <a:r>
              <a:rPr lang="zh-CN" altLang="zh-CN">
                <a:latin typeface="Times New Roman" panose="02020603050405020304" pitchFamily="18" charset="0"/>
                <a:ea typeface="楷体_GB2312"/>
                <a:cs typeface="楷体_GB2312"/>
              </a:rPr>
              <a:t>作形式主语，</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引导主语从句，作真正的主语。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(10)what</a:t>
            </a:r>
            <a:r>
              <a:rPr lang="zh-CN" altLang="zh-CN">
                <a:latin typeface="Times New Roman" panose="02020603050405020304" pitchFamily="18" charset="0"/>
                <a:ea typeface="楷体_GB2312"/>
                <a:cs typeface="楷体_GB2312"/>
              </a:rPr>
              <a:t>引导宾语从句，作动词</a:t>
            </a:r>
            <a:r>
              <a:rPr lang="en-US" altLang="zh-CN">
                <a:latin typeface="Times New Roman" panose="02020603050405020304" pitchFamily="18" charset="0"/>
                <a:ea typeface="楷体_GB2312"/>
                <a:cs typeface="楷体_GB2312"/>
              </a:rPr>
              <a:t>question</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(11)that</a:t>
            </a:r>
            <a:r>
              <a:rPr lang="zh-CN" altLang="zh-CN">
                <a:latin typeface="Times New Roman" panose="02020603050405020304" pitchFamily="18" charset="0"/>
                <a:ea typeface="楷体_GB2312"/>
                <a:cs typeface="楷体_GB2312"/>
              </a:rPr>
              <a:t>引导宾语从句，作动词</a:t>
            </a:r>
            <a:r>
              <a:rPr lang="en-US" altLang="zh-CN">
                <a:latin typeface="Times New Roman" panose="02020603050405020304" pitchFamily="18" charset="0"/>
                <a:ea typeface="楷体_GB2312"/>
                <a:cs typeface="楷体_GB2312"/>
              </a:rPr>
              <a:t>agree</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(12)because</a:t>
            </a:r>
            <a:r>
              <a:rPr lang="zh-CN" altLang="zh-CN">
                <a:latin typeface="Times New Roman" panose="02020603050405020304" pitchFamily="18" charset="0"/>
                <a:ea typeface="楷体_GB2312"/>
                <a:cs typeface="楷体_GB2312"/>
              </a:rPr>
              <a:t>引导原因状语从句。</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(13)that</a:t>
            </a:r>
            <a:r>
              <a:rPr lang="zh-CN" altLang="zh-CN">
                <a:latin typeface="Times New Roman" panose="02020603050405020304" pitchFamily="18" charset="0"/>
                <a:ea typeface="楷体_GB2312"/>
                <a:cs typeface="楷体_GB2312"/>
              </a:rPr>
              <a:t>引导定语从句，指代先行词</a:t>
            </a:r>
            <a:r>
              <a:rPr lang="en-US" altLang="zh-CN">
                <a:latin typeface="Times New Roman" panose="02020603050405020304" pitchFamily="18" charset="0"/>
                <a:ea typeface="楷体_GB2312"/>
                <a:cs typeface="楷体_GB2312"/>
              </a:rPr>
              <a:t>apple</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(14)that</a:t>
            </a:r>
            <a:r>
              <a:rPr lang="zh-CN" altLang="zh-CN">
                <a:latin typeface="Times New Roman" panose="02020603050405020304" pitchFamily="18" charset="0"/>
                <a:ea typeface="楷体_GB2312"/>
                <a:cs typeface="楷体_GB2312"/>
              </a:rPr>
              <a:t>引导宾语从句，作动词</a:t>
            </a:r>
            <a:r>
              <a:rPr lang="en-US" altLang="zh-CN">
                <a:latin typeface="Times New Roman" panose="02020603050405020304" pitchFamily="18" charset="0"/>
                <a:ea typeface="楷体_GB2312"/>
                <a:cs typeface="楷体_GB2312"/>
              </a:rPr>
              <a:t>suggest</a:t>
            </a:r>
            <a:r>
              <a:rPr lang="zh-CN" altLang="zh-CN">
                <a:latin typeface="Times New Roman" panose="02020603050405020304" pitchFamily="18" charset="0"/>
                <a:ea typeface="楷体_GB2312"/>
                <a:cs typeface="楷体_GB2312"/>
              </a:rPr>
              <a:t>的宾语。其中</a:t>
            </a:r>
            <a:r>
              <a:rPr lang="en-US" altLang="zh-CN">
                <a:latin typeface="Times New Roman" panose="02020603050405020304" pitchFamily="18" charset="0"/>
                <a:ea typeface="楷体_GB2312"/>
                <a:cs typeface="楷体_GB2312"/>
              </a:rPr>
              <a:t>while</a:t>
            </a:r>
            <a:r>
              <a:rPr lang="zh-CN" altLang="zh-CN">
                <a:latin typeface="Times New Roman" panose="02020603050405020304" pitchFamily="18" charset="0"/>
                <a:ea typeface="楷体_GB2312"/>
                <a:cs typeface="楷体_GB2312"/>
              </a:rPr>
              <a:t>引导让步状语从句，意为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尽管</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(15)</a:t>
            </a:r>
            <a:r>
              <a:rPr lang="zh-CN" altLang="zh-CN">
                <a:latin typeface="Times New Roman" panose="02020603050405020304" pitchFamily="18" charset="0"/>
                <a:ea typeface="楷体_GB2312"/>
                <a:cs typeface="楷体_GB2312"/>
              </a:rPr>
              <a:t>本句为定语从句，省略了关系代词</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，修饰先行词</a:t>
            </a:r>
            <a:r>
              <a:rPr lang="en-US" altLang="zh-CN">
                <a:latin typeface="Times New Roman" panose="02020603050405020304" pitchFamily="18" charset="0"/>
                <a:ea typeface="楷体_GB2312"/>
                <a:cs typeface="楷体_GB2312"/>
              </a:rPr>
              <a:t>everything</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(16)even if</a:t>
            </a:r>
            <a:r>
              <a:rPr lang="zh-CN" altLang="zh-CN">
                <a:latin typeface="Times New Roman" panose="02020603050405020304" pitchFamily="18" charset="0"/>
                <a:ea typeface="楷体_GB2312"/>
                <a:cs typeface="楷体_GB2312"/>
              </a:rPr>
              <a:t>引导让步状语从句，意为</a:t>
            </a:r>
            <a:r>
              <a:rPr lang="zh-CN" altLang="zh-CN">
                <a:latin typeface="宋体" panose="02010600030101010101" pitchFamily="2" charset="-122"/>
              </a:rPr>
              <a:t>“</a:t>
            </a:r>
            <a:r>
              <a:rPr lang="zh-CN" altLang="zh-CN">
                <a:latin typeface="Times New Roman" panose="02020603050405020304" pitchFamily="18" charset="0"/>
                <a:ea typeface="楷体_GB2312"/>
                <a:cs typeface="楷体_GB2312"/>
              </a:rPr>
              <a:t>即使</a:t>
            </a:r>
            <a:r>
              <a:rPr lang="zh-CN" altLang="zh-CN">
                <a:latin typeface="宋体" panose="02010600030101010101" pitchFamily="2" charset="-122"/>
              </a:rPr>
              <a:t>”</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
          <p:cNvSpPr>
            <a:spLocks noChangeArrowheads="1"/>
          </p:cNvSpPr>
          <p:nvPr/>
        </p:nvSpPr>
        <p:spPr bwMode="auto">
          <a:xfrm>
            <a:off x="314325" y="971550"/>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dirty="0">
                <a:latin typeface="宋体" panose="02010600030101010101" pitchFamily="2" charset="-122"/>
                <a:ea typeface="楷体_GB2312"/>
                <a:cs typeface="楷体_GB2312"/>
              </a:rPr>
              <a:t>①</a:t>
            </a:r>
            <a:r>
              <a:rPr lang="en-US" altLang="zh-CN" dirty="0">
                <a:latin typeface="Times New Roman" panose="02020603050405020304" pitchFamily="18" charset="0"/>
                <a:ea typeface="楷体_GB2312"/>
                <a:cs typeface="楷体_GB2312"/>
              </a:rPr>
              <a:t>generation </a:t>
            </a:r>
            <a:r>
              <a:rPr lang="en-US" altLang="zh-CN" i="1" dirty="0">
                <a:latin typeface="Times New Roman" panose="02020603050405020304" pitchFamily="18" charset="0"/>
                <a:ea typeface="楷体_GB2312"/>
                <a:cs typeface="楷体_GB2312"/>
              </a:rPr>
              <a:t>n</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代，一代人</a:t>
            </a:r>
            <a:r>
              <a:rPr lang="en-US" altLang="zh-CN" dirty="0">
                <a:latin typeface="Times New Roman" panose="02020603050405020304" pitchFamily="18" charset="0"/>
                <a:ea typeface="楷体_GB2312"/>
                <a:cs typeface="楷体_GB2312"/>
              </a:rPr>
              <a:t> </a:t>
            </a:r>
            <a:endParaRPr lang="zh-CN" altLang="zh-CN" sz="800" dirty="0">
              <a:latin typeface="宋体" panose="02010600030101010101" pitchFamily="2" charset="-122"/>
              <a:ea typeface="楷体_GB2312"/>
              <a:cs typeface="楷体_GB2312"/>
            </a:endParaRPr>
          </a:p>
          <a:p>
            <a:pPr algn="just">
              <a:lnSpc>
                <a:spcPct val="150000"/>
              </a:lnSpc>
            </a:pPr>
            <a:r>
              <a:rPr lang="en-US" altLang="zh-CN" dirty="0">
                <a:latin typeface="宋体" panose="02010600030101010101" pitchFamily="2" charset="-122"/>
                <a:ea typeface="楷体_GB2312"/>
                <a:cs typeface="楷体_GB2312"/>
              </a:rPr>
              <a:t>②</a:t>
            </a:r>
            <a:r>
              <a:rPr lang="en-US" altLang="zh-CN" dirty="0">
                <a:latin typeface="Times New Roman" panose="02020603050405020304" pitchFamily="18" charset="0"/>
                <a:ea typeface="楷体_GB2312"/>
                <a:cs typeface="楷体_GB2312"/>
              </a:rPr>
              <a:t>fiction </a:t>
            </a:r>
            <a:r>
              <a:rPr lang="en-US" altLang="zh-CN" i="1" dirty="0">
                <a:latin typeface="Times New Roman" panose="02020603050405020304" pitchFamily="18" charset="0"/>
                <a:ea typeface="楷体_GB2312"/>
                <a:cs typeface="楷体_GB2312"/>
              </a:rPr>
              <a:t>n</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小说</a:t>
            </a:r>
            <a:r>
              <a:rPr lang="en-US" altLang="zh-CN" dirty="0">
                <a:latin typeface="Times New Roman" panose="02020603050405020304" pitchFamily="18" charset="0"/>
                <a:ea typeface="楷体_GB2312"/>
                <a:cs typeface="楷体_GB2312"/>
              </a:rPr>
              <a:t> </a:t>
            </a:r>
            <a:endParaRPr lang="zh-CN" altLang="zh-CN" sz="800" dirty="0">
              <a:latin typeface="宋体" panose="02010600030101010101" pitchFamily="2" charset="-122"/>
              <a:ea typeface="楷体_GB2312"/>
              <a:cs typeface="楷体_GB2312"/>
            </a:endParaRPr>
          </a:p>
          <a:p>
            <a:pPr algn="just">
              <a:lnSpc>
                <a:spcPct val="150000"/>
              </a:lnSpc>
            </a:pPr>
            <a:r>
              <a:rPr lang="en-US" altLang="zh-CN" dirty="0">
                <a:latin typeface="宋体" panose="02010600030101010101" pitchFamily="2" charset="-122"/>
                <a:ea typeface="楷体_GB2312"/>
                <a:cs typeface="楷体_GB2312"/>
              </a:rPr>
              <a:t>③</a:t>
            </a:r>
            <a:r>
              <a:rPr lang="en-US" altLang="zh-CN" dirty="0">
                <a:latin typeface="Times New Roman" panose="02020603050405020304" pitchFamily="18" charset="0"/>
                <a:ea typeface="楷体_GB2312"/>
                <a:cs typeface="楷体_GB2312"/>
              </a:rPr>
              <a:t>instead of</a:t>
            </a:r>
            <a:r>
              <a:rPr lang="zh-CN" altLang="zh-CN" dirty="0">
                <a:latin typeface="Times New Roman" panose="02020603050405020304" pitchFamily="18" charset="0"/>
                <a:ea typeface="楷体_GB2312"/>
                <a:cs typeface="楷体_GB2312"/>
              </a:rPr>
              <a:t>代替；而不是</a:t>
            </a:r>
            <a:endParaRPr lang="zh-CN" altLang="zh-CN" sz="800" dirty="0">
              <a:latin typeface="宋体" panose="02010600030101010101" pitchFamily="2" charset="-122"/>
            </a:endParaRPr>
          </a:p>
          <a:p>
            <a:pPr algn="just">
              <a:lnSpc>
                <a:spcPct val="150000"/>
              </a:lnSpc>
            </a:pPr>
            <a:r>
              <a:rPr lang="en-US" altLang="zh-CN" dirty="0">
                <a:latin typeface="宋体" panose="02010600030101010101" pitchFamily="2" charset="-122"/>
                <a:ea typeface="楷体_GB2312"/>
                <a:cs typeface="楷体_GB2312"/>
              </a:rPr>
              <a:t>④</a:t>
            </a:r>
            <a:r>
              <a:rPr lang="en-US" altLang="zh-CN" dirty="0">
                <a:latin typeface="Times New Roman" panose="02020603050405020304" pitchFamily="18" charset="0"/>
                <a:ea typeface="楷体_GB2312"/>
                <a:cs typeface="楷体_GB2312"/>
              </a:rPr>
              <a:t>conduct </a:t>
            </a:r>
            <a:r>
              <a:rPr lang="en-US" altLang="zh-CN" i="1" dirty="0">
                <a:latin typeface="Book Antiqua" panose="02040602050305030304" pitchFamily="18" charset="0"/>
                <a:ea typeface="楷体_GB2312"/>
                <a:cs typeface="楷体_GB2312"/>
              </a:rPr>
              <a:t>v</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引导；带领</a:t>
            </a:r>
            <a:endParaRPr lang="zh-CN" altLang="zh-CN" sz="800" dirty="0">
              <a:latin typeface="宋体" panose="02010600030101010101" pitchFamily="2" charset="-122"/>
            </a:endParaRPr>
          </a:p>
          <a:p>
            <a:pPr algn="just">
              <a:lnSpc>
                <a:spcPct val="150000"/>
              </a:lnSpc>
            </a:pPr>
            <a:r>
              <a:rPr lang="en-US" altLang="zh-CN" dirty="0">
                <a:latin typeface="宋体" panose="02010600030101010101" pitchFamily="2" charset="-122"/>
                <a:ea typeface="楷体_GB2312"/>
                <a:cs typeface="楷体_GB2312"/>
              </a:rPr>
              <a:t>⑤</a:t>
            </a:r>
            <a:r>
              <a:rPr lang="en-US" altLang="zh-CN" dirty="0">
                <a:latin typeface="Times New Roman" panose="02020603050405020304" pitchFamily="18" charset="0"/>
                <a:ea typeface="楷体_GB2312"/>
                <a:cs typeface="楷体_GB2312"/>
              </a:rPr>
              <a:t>more than</a:t>
            </a:r>
            <a:r>
              <a:rPr lang="zh-CN" altLang="zh-CN" dirty="0">
                <a:latin typeface="Times New Roman" panose="02020603050405020304" pitchFamily="18" charset="0"/>
                <a:ea typeface="楷体_GB2312"/>
                <a:cs typeface="楷体_GB2312"/>
              </a:rPr>
              <a:t>超过；多于</a:t>
            </a:r>
            <a:r>
              <a:rPr lang="en-US" altLang="zh-CN" dirty="0">
                <a:latin typeface="Times New Roman" panose="02020603050405020304" pitchFamily="18" charset="0"/>
                <a:ea typeface="楷体_GB2312"/>
                <a:cs typeface="楷体_GB2312"/>
              </a:rPr>
              <a:t> </a:t>
            </a:r>
            <a:endParaRPr lang="zh-CN" altLang="zh-CN" sz="800" dirty="0">
              <a:latin typeface="宋体" panose="02010600030101010101" pitchFamily="2" charset="-122"/>
            </a:endParaRPr>
          </a:p>
          <a:p>
            <a:pPr algn="just">
              <a:lnSpc>
                <a:spcPct val="150000"/>
              </a:lnSpc>
            </a:pPr>
            <a:r>
              <a:rPr lang="en-US" altLang="zh-CN" dirty="0">
                <a:latin typeface="宋体" panose="02010600030101010101" pitchFamily="2" charset="-122"/>
                <a:ea typeface="楷体_GB2312"/>
                <a:cs typeface="楷体_GB2312"/>
              </a:rPr>
              <a:t>⑥</a:t>
            </a:r>
            <a:r>
              <a:rPr lang="en-US" altLang="zh-CN" dirty="0">
                <a:latin typeface="Times New Roman" panose="02020603050405020304" pitchFamily="18" charset="0"/>
                <a:ea typeface="楷体_GB2312"/>
                <a:cs typeface="楷体_GB2312"/>
              </a:rPr>
              <a:t>be amazed by</a:t>
            </a:r>
            <a:r>
              <a:rPr lang="zh-CN" altLang="zh-CN" dirty="0">
                <a:latin typeface="Times New Roman" panose="02020603050405020304" pitchFamily="18" charset="0"/>
                <a:ea typeface="楷体_GB2312"/>
                <a:cs typeface="楷体_GB2312"/>
              </a:rPr>
              <a:t>因</a:t>
            </a:r>
            <a:r>
              <a:rPr lang="en-US" altLang="zh-CN" dirty="0">
                <a:latin typeface="宋体" panose="02010600030101010101" pitchFamily="2" charset="-122"/>
                <a:cs typeface="Times New Roman" panose="02020603050405020304" pitchFamily="18" charset="0"/>
              </a:rPr>
              <a:t>……</a:t>
            </a:r>
            <a:r>
              <a:rPr lang="zh-CN" altLang="zh-CN" dirty="0">
                <a:latin typeface="Times New Roman" panose="02020603050405020304" pitchFamily="18" charset="0"/>
                <a:ea typeface="楷体_GB2312"/>
                <a:cs typeface="楷体_GB2312"/>
              </a:rPr>
              <a:t>而惊讶</a:t>
            </a:r>
            <a:r>
              <a:rPr lang="en-US" altLang="zh-CN" dirty="0">
                <a:latin typeface="Times New Roman" panose="02020603050405020304" pitchFamily="18" charset="0"/>
                <a:ea typeface="楷体_GB2312"/>
                <a:cs typeface="楷体_GB2312"/>
              </a:rPr>
              <a:t> </a:t>
            </a:r>
            <a:endParaRPr lang="zh-CN" altLang="zh-CN" sz="800" dirty="0">
              <a:latin typeface="宋体" panose="02010600030101010101" pitchFamily="2" charset="-122"/>
            </a:endParaRPr>
          </a:p>
          <a:p>
            <a:pPr algn="just">
              <a:lnSpc>
                <a:spcPct val="150000"/>
              </a:lnSpc>
            </a:pPr>
            <a:r>
              <a:rPr lang="en-US" altLang="zh-CN" dirty="0">
                <a:latin typeface="宋体" panose="02010600030101010101" pitchFamily="2" charset="-122"/>
                <a:ea typeface="楷体_GB2312"/>
                <a:cs typeface="楷体_GB2312"/>
              </a:rPr>
              <a:t>⑦</a:t>
            </a:r>
            <a:r>
              <a:rPr lang="en-US" altLang="zh-CN" dirty="0">
                <a:latin typeface="Times New Roman" panose="02020603050405020304" pitchFamily="18" charset="0"/>
                <a:ea typeface="楷体_GB2312"/>
                <a:cs typeface="楷体_GB2312"/>
              </a:rPr>
              <a:t>bravery </a:t>
            </a:r>
            <a:r>
              <a:rPr lang="en-US" altLang="zh-CN" i="1" dirty="0">
                <a:latin typeface="Times New Roman" panose="02020603050405020304" pitchFamily="18" charset="0"/>
                <a:ea typeface="楷体_GB2312"/>
                <a:cs typeface="楷体_GB2312"/>
              </a:rPr>
              <a:t>n</a:t>
            </a:r>
            <a:r>
              <a:rPr lang="en-US" altLang="zh-CN" dirty="0">
                <a:latin typeface="Times New Roman" panose="02020603050405020304" pitchFamily="18" charset="0"/>
                <a:ea typeface="楷体_GB2312"/>
                <a:cs typeface="楷体_GB2312"/>
              </a:rPr>
              <a:t>.</a:t>
            </a:r>
            <a:r>
              <a:rPr lang="zh-CN" altLang="zh-CN" dirty="0">
                <a:latin typeface="Times New Roman" panose="02020603050405020304" pitchFamily="18" charset="0"/>
                <a:ea typeface="楷体_GB2312"/>
                <a:cs typeface="楷体_GB2312"/>
              </a:rPr>
              <a:t>勇气</a:t>
            </a:r>
            <a:r>
              <a:rPr lang="en-US" altLang="zh-CN" dirty="0">
                <a:latin typeface="Times New Roman" panose="02020603050405020304" pitchFamily="18" charset="0"/>
                <a:ea typeface="楷体_GB2312"/>
                <a:cs typeface="楷体_GB2312"/>
              </a:rPr>
              <a:t> </a:t>
            </a:r>
            <a:endParaRPr lang="zh-CN" altLang="zh-CN" sz="800" dirty="0">
              <a:latin typeface="宋体" panose="02010600030101010101" pitchFamily="2" charset="-122"/>
              <a:cs typeface="Courier New" panose="02070309020205020404" pitchFamily="49" charset="0"/>
            </a:endParaRPr>
          </a:p>
        </p:txBody>
      </p:sp>
      <p:pic>
        <p:nvPicPr>
          <p:cNvPr id="1638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4794" y="546498"/>
            <a:ext cx="8648700"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40532" y="789385"/>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⑧</a:t>
            </a:r>
            <a:r>
              <a:rPr lang="en-US" altLang="zh-CN" kern="100" dirty="0">
                <a:latin typeface="Times New Roman" panose="02020603050405020304"/>
                <a:ea typeface="楷体_GB2312"/>
                <a:cs typeface="Courier New" panose="02070309020205020404"/>
              </a:rPr>
              <a:t>approach to</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的方法</a:t>
            </a:r>
            <a:r>
              <a:rPr lang="en-US" altLang="zh-CN" kern="100" dirty="0">
                <a:latin typeface="Times New Roman" panose="02020603050405020304"/>
                <a:ea typeface="楷体_GB2312"/>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⑨</a:t>
            </a:r>
            <a:r>
              <a:rPr lang="en-US" altLang="zh-CN" kern="100" dirty="0">
                <a:latin typeface="Times New Roman" panose="02020603050405020304"/>
                <a:ea typeface="楷体_GB2312"/>
                <a:cs typeface="Courier New" panose="02070309020205020404"/>
              </a:rPr>
              <a:t>look for</a:t>
            </a:r>
            <a:r>
              <a:rPr lang="zh-CN" altLang="zh-CN" kern="100" dirty="0">
                <a:latin typeface="Times New Roman" panose="02020603050405020304"/>
                <a:ea typeface="楷体_GB2312"/>
                <a:cs typeface="Times New Roman" panose="02020603050405020304"/>
              </a:rPr>
              <a:t>寻找</a:t>
            </a:r>
            <a:r>
              <a:rPr lang="en-US" altLang="zh-CN" kern="100" dirty="0">
                <a:latin typeface="Times New Roman" panose="02020603050405020304"/>
                <a:ea typeface="楷体_GB2312"/>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⑩</a:t>
            </a:r>
            <a:r>
              <a:rPr lang="en-US" altLang="zh-CN" kern="100" dirty="0">
                <a:latin typeface="Times New Roman" panose="02020603050405020304"/>
                <a:ea typeface="楷体_GB2312"/>
                <a:cs typeface="Courier New" panose="02070309020205020404"/>
              </a:rPr>
              <a:t>along with</a:t>
            </a:r>
            <a:r>
              <a:rPr lang="zh-CN" altLang="zh-CN" kern="100" dirty="0">
                <a:latin typeface="Times New Roman" panose="02020603050405020304"/>
                <a:ea typeface="楷体_GB2312"/>
                <a:cs typeface="Times New Roman" panose="02020603050405020304"/>
              </a:rPr>
              <a:t>和</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一起</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Cambria Math" panose="02040503050406030204"/>
                <a:ea typeface="楷体_GB2312"/>
                <a:cs typeface="Cambria Math" panose="02040503050406030204"/>
              </a:rPr>
              <a:t>⑪</a:t>
            </a:r>
            <a:r>
              <a:rPr lang="en-US" altLang="zh-CN" kern="100" dirty="0">
                <a:latin typeface="Times New Roman" panose="02020603050405020304"/>
                <a:ea typeface="楷体_GB2312"/>
                <a:cs typeface="Courier New" panose="02070309020205020404"/>
              </a:rPr>
              <a:t>establish </a:t>
            </a:r>
            <a:r>
              <a:rPr lang="en-US" altLang="zh-CN" i="1" kern="100" dirty="0">
                <a:latin typeface="Book Antiqua" panose="02040602050305030304"/>
                <a:ea typeface="楷体_GB2312"/>
                <a:cs typeface="Times New Roman" panose="02020603050405020304"/>
              </a:rPr>
              <a:t>v</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建立；创立</a:t>
            </a:r>
            <a:r>
              <a:rPr lang="en-US" altLang="zh-CN" kern="100" dirty="0">
                <a:latin typeface="Times New Roman" panose="02020603050405020304"/>
                <a:ea typeface="楷体_GB2312"/>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Cambria Math" panose="02040503050406030204"/>
                <a:ea typeface="楷体_GB2312"/>
                <a:cs typeface="Cambria Math" panose="02040503050406030204"/>
              </a:rPr>
              <a:t>⑫</a:t>
            </a:r>
            <a:r>
              <a:rPr lang="en-US" altLang="zh-CN" kern="100" dirty="0">
                <a:latin typeface="Times New Roman" panose="02020603050405020304"/>
                <a:ea typeface="楷体_GB2312"/>
                <a:cs typeface="Courier New" panose="02070309020205020404"/>
              </a:rPr>
              <a:t>take place</a:t>
            </a:r>
            <a:r>
              <a:rPr lang="zh-CN" altLang="zh-CN" kern="100" dirty="0">
                <a:latin typeface="Times New Roman" panose="02020603050405020304"/>
                <a:ea typeface="楷体_GB2312"/>
                <a:cs typeface="Times New Roman" panose="02020603050405020304"/>
              </a:rPr>
              <a:t>发生</a:t>
            </a:r>
            <a:r>
              <a:rPr lang="en-US" altLang="zh-CN" kern="100" dirty="0">
                <a:latin typeface="Times New Roman" panose="02020603050405020304"/>
                <a:ea typeface="楷体_GB2312"/>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Cambria Math" panose="02040503050406030204"/>
                <a:ea typeface="楷体_GB2312"/>
                <a:cs typeface="Cambria Math" panose="02040503050406030204"/>
              </a:rPr>
              <a:t>⑬</a:t>
            </a:r>
            <a:r>
              <a:rPr lang="en-US" altLang="zh-CN" kern="100" dirty="0">
                <a:latin typeface="Times New Roman" panose="02020603050405020304"/>
                <a:ea typeface="楷体_GB2312"/>
                <a:cs typeface="Courier New" panose="02070309020205020404"/>
              </a:rPr>
              <a:t>die from</a:t>
            </a:r>
            <a:r>
              <a:rPr lang="zh-CN" altLang="zh-CN" kern="100" dirty="0">
                <a:latin typeface="Times New Roman" panose="02020603050405020304"/>
                <a:ea typeface="楷体_GB2312"/>
                <a:cs typeface="Times New Roman" panose="02020603050405020304"/>
              </a:rPr>
              <a:t>死于</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Cambria Math" panose="02040503050406030204"/>
                <a:ea typeface="楷体_GB2312"/>
                <a:cs typeface="Cambria Math" panose="02040503050406030204"/>
              </a:rPr>
              <a:t>⑭</a:t>
            </a:r>
            <a:r>
              <a:rPr lang="en-US" altLang="zh-CN" kern="100" dirty="0">
                <a:latin typeface="Times New Roman" panose="02020603050405020304"/>
                <a:ea typeface="楷体_GB2312"/>
                <a:cs typeface="Courier New" panose="02070309020205020404"/>
              </a:rPr>
              <a:t>accept </a:t>
            </a:r>
            <a:r>
              <a:rPr lang="en-US" altLang="zh-CN" i="1" kern="100" dirty="0">
                <a:latin typeface="Book Antiqua" panose="02040602050305030304"/>
                <a:ea typeface="楷体_GB2312"/>
                <a:cs typeface="Times New Roman" panose="02020603050405020304"/>
              </a:rPr>
              <a:t>v</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接受</a:t>
            </a:r>
            <a:r>
              <a:rPr lang="en-US" altLang="zh-CN" kern="100" dirty="0">
                <a:latin typeface="Times New Roman" panose="02020603050405020304"/>
                <a:ea typeface="楷体_GB2312"/>
                <a:cs typeface="Courier New" panose="02070309020205020404"/>
              </a:rPr>
              <a:t> </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4469</Words>
  <Application>Microsoft Office PowerPoint</Application>
  <PresentationFormat>全屏显示(16:9)</PresentationFormat>
  <Paragraphs>387</Paragraphs>
  <Slides>61</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78" baseType="lpstr">
      <vt:lpstr>MS Mincho</vt:lpstr>
      <vt:lpstr>方正书宋_GBK</vt:lpstr>
      <vt:lpstr>黑体</vt:lpstr>
      <vt:lpstr>华文中宋</vt:lpstr>
      <vt:lpstr>楷体_GB2312</vt:lpstr>
      <vt:lpstr>宋体</vt:lpstr>
      <vt:lpstr>微软雅黑</vt:lpstr>
      <vt:lpstr>Arial</vt:lpstr>
      <vt:lpstr>Book Antiqua</vt:lpstr>
      <vt:lpstr>Calibri</vt:lpstr>
      <vt:lpstr>Calibri Light</vt:lpstr>
      <vt:lpstr>Cambria Math</vt:lpstr>
      <vt:lpstr>Courier New</vt:lpstr>
      <vt:lpstr>Impact</vt:lpstr>
      <vt:lpstr>Times New Roman</vt:lpstr>
      <vt:lpstr>WWW.2PPT.COM
</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2023-01-16T15:37:52Z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34CF2AD0F01A45B4B1852AD276EC586B</vt:lpwstr>
  </property>
  <property fmtid="{A09F084E-AD41-489F-8076-AA5BE3082BCA}" pid="100">
    <vt:ui4>5</vt:ui4>
  </property>
  <property fmtid="{64440492-4C8B-11D1-8B70-080036B11A03}" pid="11">
    <vt:lpwstr>www.2ppt.com-爱PPT提供资源下载</vt:lpwstr>
  </property>
</Properties>
</file>