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38953D43-92EE-4B42-9202-117F77E73BF7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A5513E1C-EBC6-4643-B9EF-00D8480E5924}" type="slidenum">
              <a:rPr lang="zh-CN" altLang="en-US">
                <a:latin typeface="Arial" panose="020B0604020202020204" pitchFamily="34" charset="0"/>
              </a:r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7E8B2-B977-43B4-8DD3-F48C38A62AB7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B0A3-375D-4321-B43D-BD833758FD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7B278-2EC6-442C-8904-1E3934803DE1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210B8-DFB7-4774-B301-B5EC5D51B8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9BFB5-11A1-4C09-A706-1B9EEBBC34E5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2BBB-C83E-49ED-A69D-1AE076D0FA2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7EDBA7-0B1D-4053-84D0-C157CC699275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6B73-D64F-4CF6-B4FE-7CF694EC8D0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8223D-64A3-490F-B168-8CD0774FA81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19B5-7639-485A-9C01-DC0C9B0EFA2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42BC2-E276-4F9D-A30A-160972BE11C2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2D1F0-195B-4D0E-B8E0-A5913EE34FF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1A28D-A11B-4A40-B13B-D1A8C54FDC29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117DE-E76A-4F46-8D12-5A625AA59F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7FD3D-5BDB-4F75-A81E-31F8321B67D9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BB22F-DD0F-4786-A162-C8F5930BBB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22E82-550A-4D61-9FFD-C95839FA3E06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DE77-6752-442A-BC15-55339B6DD7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BD531B-1B6A-4170-9C44-DB783070F2B7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B76C3-55D1-4669-80EA-EC86371E900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D97F2DA7-0B6C-4C13-8F7C-137A63D7AE46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39CEA42-3562-461F-AA19-55EEE05C830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92810" y="2246222"/>
            <a:ext cx="7512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副标题 2"/>
          <p:cNvSpPr>
            <a:spLocks noGrp="1"/>
          </p:cNvSpPr>
          <p:nvPr>
            <p:ph type="subTitle" idx="4294967295"/>
          </p:nvPr>
        </p:nvSpPr>
        <p:spPr>
          <a:xfrm>
            <a:off x="840559" y="2310447"/>
            <a:ext cx="7512050" cy="665162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840559" y="815380"/>
            <a:ext cx="751205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3</a:t>
            </a:r>
          </a:p>
          <a:p>
            <a:pPr algn="ctr" eaLnBrk="1" hangingPunct="1">
              <a:defRPr/>
            </a:pPr>
            <a:r>
              <a:rPr lang="en-US" altLang="zh-CN" sz="4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How </a:t>
            </a:r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 you get to school?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6300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15595" y="2981597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463" y="1055688"/>
            <a:ext cx="72326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How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用来提问交通方式：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How do/does sb. go to/get to …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答语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take a/the+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表示交通工具的名词；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  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by+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表示交通工具的名词；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  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on/in+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限定词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表示交通工具的名词。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509588" y="595313"/>
            <a:ext cx="78152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how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引导的特殊疑问句也可用于询问方式、程度、天气、健康、年龄、身高、数量等。</a:t>
            </a:r>
          </a:p>
        </p:txBody>
      </p:sp>
      <p:sp>
        <p:nvSpPr>
          <p:cNvPr id="106499" name="TextBox 2"/>
          <p:cNvSpPr txBox="1">
            <a:spLocks noChangeArrowheads="1"/>
          </p:cNvSpPr>
          <p:nvPr/>
        </p:nvSpPr>
        <p:spPr bwMode="auto">
          <a:xfrm>
            <a:off x="1120775" y="1647825"/>
            <a:ext cx="38147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询问年龄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数量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次数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身高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338" y="2217738"/>
            <a:ext cx="76835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她几岁？        她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23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岁。 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—How old is she?     —She’s 23.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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你有多少本书？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你每天吃几次药？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How many times do you have pills every day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09950" y="3200400"/>
            <a:ext cx="46878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many books do you have?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3236913" y="517525"/>
            <a:ext cx="21955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询问健康状况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54313" y="984250"/>
            <a:ext cx="38131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你母亲身体怎么样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?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How is your mother?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7524" name="TextBox 3"/>
          <p:cNvSpPr txBox="1">
            <a:spLocks noChangeArrowheads="1"/>
          </p:cNvSpPr>
          <p:nvPr/>
        </p:nvSpPr>
        <p:spPr bwMode="auto">
          <a:xfrm>
            <a:off x="3225800" y="1922463"/>
            <a:ext cx="2530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询问方式、手段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71775" y="2403475"/>
            <a:ext cx="50149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我怎样才能学好英语？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How can I do well in English?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7526" name="TextBox 5"/>
          <p:cNvSpPr txBox="1">
            <a:spLocks noChangeArrowheads="1"/>
          </p:cNvSpPr>
          <p:nvPr/>
        </p:nvSpPr>
        <p:spPr bwMode="auto">
          <a:xfrm>
            <a:off x="3232150" y="3352800"/>
            <a:ext cx="15255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询问程度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3795713"/>
            <a:ext cx="43735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你认为武汉怎么样？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How do you like Wuhan?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2125" y="939800"/>
            <a:ext cx="81518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2.how long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用来提问时间长短，意为“多长时间”，还可以用来提问物体的长度，意为“多长”。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2600" y="2009775"/>
            <a:ext cx="70564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走到学校花费你多长时间？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How long does it take you to walk to school?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这条河多长？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How long is the river?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2125" y="836613"/>
            <a:ext cx="8151813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3. how far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用来提问距离，意为“多远”。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回答有两种方式：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(1)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用长度单位表示。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从你家到商店有多远？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2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公里远。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—How far is it from your home to the shop?    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—It’s two kilometers.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1850" y="884238"/>
            <a:ext cx="7480300" cy="2493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 (2)</a:t>
            </a:r>
            <a:r>
              <a:rPr lang="zh-CN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用时间表示。 </a:t>
            </a:r>
            <a:endParaRPr lang="en-US" altLang="zh-CN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例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 动物园到公园有多远？    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zh-CN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分钟的骑程。</a:t>
            </a:r>
            <a:endParaRPr lang="en-US" altLang="zh-CN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+mj-lt"/>
                <a:ea typeface="黑体" panose="02010609060101010101" charset="-122"/>
              </a:rPr>
              <a:t>      —How far is the park from the zoo?</a:t>
            </a:r>
            <a:r>
              <a:rPr lang="zh-CN" altLang="en-US" sz="2600" b="1" dirty="0">
                <a:solidFill>
                  <a:prstClr val="black"/>
                </a:solidFill>
                <a:latin typeface="+mj-lt"/>
                <a:ea typeface="黑体" panose="02010609060101010101" charset="-122"/>
              </a:rPr>
              <a:t> </a:t>
            </a:r>
            <a:endParaRPr lang="en-US" altLang="zh-CN" sz="2600" b="1" dirty="0">
              <a:solidFill>
                <a:prstClr val="black"/>
              </a:solidFill>
              <a:latin typeface="+mj-lt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+mj-lt"/>
              </a:rPr>
              <a:t>      —It’s 5 minutes’ ride.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+mj-lt"/>
              </a:rPr>
              <a:t>      =It takes 5 minutes to get there by bike.</a:t>
            </a:r>
            <a:endParaRPr lang="zh-CN" altLang="en-US" sz="2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6663" y="457200"/>
            <a:ext cx="7000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Match the questions with the answers. Then practice them. </a:t>
            </a:r>
          </a:p>
        </p:txBody>
      </p:sp>
      <p:grpSp>
        <p:nvGrpSpPr>
          <p:cNvPr id="111619" name="组合 4"/>
          <p:cNvGrpSpPr/>
          <p:nvPr/>
        </p:nvGrpSpPr>
        <p:grpSpPr bwMode="auto">
          <a:xfrm>
            <a:off x="460375" y="6413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162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0150" y="1466850"/>
            <a:ext cx="2863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根据答语猜测问句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741863" y="3830638"/>
            <a:ext cx="6556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741863" y="4284663"/>
            <a:ext cx="6556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730750" y="3332163"/>
            <a:ext cx="6556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730750" y="2835275"/>
            <a:ext cx="6556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741863" y="2378075"/>
            <a:ext cx="6556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 bwMode="auto">
          <a:xfrm>
            <a:off x="1158875" y="2068513"/>
            <a:ext cx="3448050" cy="2492375"/>
            <a:chOff x="1158282" y="2067779"/>
            <a:chExt cx="3448214" cy="2492990"/>
          </a:xfrm>
        </p:grpSpPr>
        <p:sp>
          <p:nvSpPr>
            <p:cNvPr id="111629" name="TextBox 2"/>
            <p:cNvSpPr txBox="1">
              <a:spLocks noChangeArrowheads="1"/>
            </p:cNvSpPr>
            <p:nvPr/>
          </p:nvSpPr>
          <p:spPr bwMode="auto">
            <a:xfrm>
              <a:off x="1235916" y="2067779"/>
              <a:ext cx="3370580" cy="24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a. Yes, they do.	           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b. No, he doesn’t.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c. He rides his bike.            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d. It’s five kilometers.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e. About 15 minutes. 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58282" y="2067779"/>
              <a:ext cx="3370423" cy="249299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00700" y="2084388"/>
            <a:ext cx="25606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a. Do they ?	       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b. Does he …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？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c. How …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d. How far …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e. How long …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</p:txBody>
      </p:sp>
      <p:sp>
        <p:nvSpPr>
          <p:cNvPr id="25" name="圆角矩形 24"/>
          <p:cNvSpPr>
            <a:spLocks noChangeArrowheads="1"/>
          </p:cNvSpPr>
          <p:nvPr/>
        </p:nvSpPr>
        <p:spPr bwMode="auto">
          <a:xfrm>
            <a:off x="5524500" y="2084388"/>
            <a:ext cx="2636838" cy="24939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817563" y="2098675"/>
            <a:ext cx="7265987" cy="26717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949325" y="385763"/>
            <a:ext cx="6865938" cy="1531937"/>
            <a:chOff x="1158282" y="2067779"/>
            <a:chExt cx="3109263" cy="1532727"/>
          </a:xfrm>
        </p:grpSpPr>
        <p:sp>
          <p:nvSpPr>
            <p:cNvPr id="10" name="圆角矩形 9"/>
            <p:cNvSpPr/>
            <p:nvPr/>
          </p:nvSpPr>
          <p:spPr>
            <a:xfrm>
              <a:off x="1158282" y="2067779"/>
              <a:ext cx="3074036" cy="153272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3669" name="TextBox 8"/>
            <p:cNvSpPr txBox="1">
              <a:spLocks noChangeArrowheads="1"/>
            </p:cNvSpPr>
            <p:nvPr/>
          </p:nvSpPr>
          <p:spPr bwMode="auto">
            <a:xfrm>
              <a:off x="1204668" y="2067779"/>
              <a:ext cx="3062877" cy="153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a. Yes, they do.	       b. No, he doesn’t.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c. He rides his bike.       d. It’s five kilometers.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e. About 15 minutes. </a:t>
              </a:r>
            </a:p>
          </p:txBody>
        </p:sp>
      </p:grp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71550" y="2190750"/>
            <a:ext cx="70199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latin typeface="+mj-lt"/>
              </a:rPr>
              <a:t>How does Mike get to school? ___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latin typeface="+mj-lt"/>
              </a:rPr>
              <a:t>How long does it take to get home? ___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latin typeface="+mj-lt"/>
              </a:rPr>
              <a:t>How far is it from here? ___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latin typeface="+mj-lt"/>
              </a:rPr>
              <a:t>Do your friends go to school by bus? ___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latin typeface="+mj-lt"/>
              </a:rPr>
              <a:t>Does your dad drive his car to work? ____</a:t>
            </a:r>
            <a:endParaRPr lang="en-US" altLang="zh-CN" sz="26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75338" y="2197100"/>
            <a:ext cx="57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599238" y="2689225"/>
            <a:ext cx="5762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54600" y="3160713"/>
            <a:ext cx="576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29425" y="3630613"/>
            <a:ext cx="576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99288" y="4122738"/>
            <a:ext cx="57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autoUpdateAnimBg="0"/>
      <p:bldP spid="4" grpId="0" autoUpdateAnimBg="0"/>
      <p:bldP spid="5" grpId="0" autoUpdateAnimBg="0"/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6663" y="457200"/>
            <a:ext cx="7000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Use these words to make questions. Then ask and answer them with your partner. </a:t>
            </a:r>
          </a:p>
        </p:txBody>
      </p:sp>
      <p:grpSp>
        <p:nvGrpSpPr>
          <p:cNvPr id="114691" name="组合 4"/>
          <p:cNvGrpSpPr/>
          <p:nvPr/>
        </p:nvGrpSpPr>
        <p:grpSpPr bwMode="auto">
          <a:xfrm>
            <a:off x="460375" y="6413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469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14694" name="TextBox 5"/>
          <p:cNvSpPr txBox="1">
            <a:spLocks noChangeArrowheads="1"/>
          </p:cNvSpPr>
          <p:nvPr/>
        </p:nvSpPr>
        <p:spPr bwMode="auto">
          <a:xfrm>
            <a:off x="630238" y="1570038"/>
            <a:ext cx="79962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 school/you/get to/do/how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___________________________________________?  2. to/school/get to/does/how long/take/it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4725" y="2009775"/>
            <a:ext cx="3898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do you get to school?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89013" y="2947988"/>
            <a:ext cx="57832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long does it take to get to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603250" y="996950"/>
            <a:ext cx="799782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 school/your/ from/it/is/how far/ home/to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___________________________________________? 4. you/to/walk/do/school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5. ride/their bikes/do/school/your friends/to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___________________________________________?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3613" y="1438275"/>
            <a:ext cx="5781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far is it from your home to school?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8375" y="2400300"/>
            <a:ext cx="37417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 you walk to school?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85838" y="3338513"/>
            <a:ext cx="6907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 your friends ride their bikes to school?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7588" y="1108075"/>
            <a:ext cx="38100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21388" y="1384300"/>
            <a:ext cx="12604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subway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29188" y="2035175"/>
            <a:ext cx="36004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ten minutes/1kilometers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2050" y="3198813"/>
            <a:ext cx="30781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250825" y="2935288"/>
            <a:ext cx="2311400" cy="1116012"/>
          </a:xfrm>
          <a:prstGeom prst="wedgeRoundRectCallout">
            <a:avLst>
              <a:gd name="adj1" fmla="val 63278"/>
              <a:gd name="adj2" fmla="val -1403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do you get to school?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5791200" y="2935288"/>
            <a:ext cx="2979738" cy="1365250"/>
          </a:xfrm>
          <a:prstGeom prst="wedgeRoundRectCallout">
            <a:avLst>
              <a:gd name="adj1" fmla="val -58912"/>
              <a:gd name="adj2" fmla="val 84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 take the subway./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 get to school by subway.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600" y="550863"/>
            <a:ext cx="7148513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Ask your classmates questions and write their names in the chart. The first student to fill in all the blanks wins!</a:t>
            </a:r>
          </a:p>
        </p:txBody>
      </p:sp>
      <p:grpSp>
        <p:nvGrpSpPr>
          <p:cNvPr id="116739" name="组合 4"/>
          <p:cNvGrpSpPr/>
          <p:nvPr/>
        </p:nvGrpSpPr>
        <p:grpSpPr bwMode="auto">
          <a:xfrm>
            <a:off x="530225" y="9318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674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4063" y="3148013"/>
            <a:ext cx="1354137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2949575"/>
            <a:ext cx="13366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339725" y="1936750"/>
            <a:ext cx="3275013" cy="1012825"/>
          </a:xfrm>
          <a:prstGeom prst="wedgeRoundRectCallout">
            <a:avLst>
              <a:gd name="adj1" fmla="val 34537"/>
              <a:gd name="adj2" fmla="val 6862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far is it from your home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5776913" y="1963738"/>
            <a:ext cx="2530475" cy="1012825"/>
          </a:xfrm>
          <a:prstGeom prst="wedgeRoundRectCallout">
            <a:avLst>
              <a:gd name="adj1" fmla="val -38875"/>
              <a:gd name="adj2" fmla="val 8223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It’s about five kilometers.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38175" y="811213"/>
          <a:ext cx="7729538" cy="3924301"/>
        </p:xfrm>
        <a:graphic>
          <a:graphicData uri="http://schemas.openxmlformats.org/drawingml/2006/table">
            <a:tbl>
              <a:tblPr/>
              <a:tblGrid>
                <a:gridCol w="577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Find someone who …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live about five kilometers from school.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walks to school.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takes a bus to school.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goes to school by bike.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needs about an hour to get to school.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needs about 10 minutes to get to school.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0" marB="4571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6491288" y="776288"/>
            <a:ext cx="0" cy="3968750"/>
          </a:xfrm>
          <a:prstGeom prst="line">
            <a:avLst/>
          </a:prstGeom>
          <a:ln w="19050">
            <a:solidFill>
              <a:srgbClr val="BEE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118788" name="TextBox 1"/>
          <p:cNvSpPr txBox="1">
            <a:spLocks noChangeArrowheads="1"/>
          </p:cNvSpPr>
          <p:nvPr/>
        </p:nvSpPr>
        <p:spPr bwMode="auto">
          <a:xfrm>
            <a:off x="758825" y="1225550"/>
            <a:ext cx="7546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— How can you get from the USA to China?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 ________.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On plane           B. By a plane             C. By air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— ______ does it take you to the museum?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 Twenty minutes.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How long          B. How often             C. How far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81188" y="1716088"/>
            <a:ext cx="42386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6263" y="2659063"/>
            <a:ext cx="4254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733425" y="1044575"/>
            <a:ext cx="8005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Jim usually ______ a bus to school, but Bob goes to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school _______ his parents’ car.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by; takes          B. takes; in             C. takes; 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— ______ is it from your home to the shopping mall?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—About fifteen minutes’ ride.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How long         B. How far               C. How much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70225" y="1057275"/>
            <a:ext cx="4254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1025" y="2487613"/>
            <a:ext cx="40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784225" y="811213"/>
            <a:ext cx="75469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 His father doesn’t ________ the train to work.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 — What’s fifty and fifty?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— It’s ________ _________.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 — ________ _________ is it from here?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— It’s ten kilometers.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It takes her five minutes _______ _______ (get) to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school.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94150" y="811213"/>
            <a:ext cx="795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take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70138" y="1782763"/>
            <a:ext cx="26527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one         hundred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93888" y="2252663"/>
            <a:ext cx="21939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          far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2850" y="3155950"/>
            <a:ext cx="17192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          get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63813" y="2195513"/>
            <a:ext cx="37242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1268413" y="779463"/>
            <a:ext cx="2311400" cy="1116012"/>
          </a:xfrm>
          <a:prstGeom prst="wedgeRoundRectCallout">
            <a:avLst>
              <a:gd name="adj1" fmla="val 33801"/>
              <a:gd name="adj2" fmla="val 6791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long does it take?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271963" y="1260475"/>
            <a:ext cx="4148137" cy="617538"/>
          </a:xfrm>
          <a:prstGeom prst="wedgeRoundRectCallout">
            <a:avLst>
              <a:gd name="adj1" fmla="val 1630"/>
              <a:gd name="adj2" fmla="val 9888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It takes about ten minutes.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220663" y="2454275"/>
            <a:ext cx="2470150" cy="1370013"/>
          </a:xfrm>
          <a:prstGeom prst="wedgeRoundRectCallout">
            <a:avLst>
              <a:gd name="adj1" fmla="val 67329"/>
              <a:gd name="adj2" fmla="val -1956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far is it from your home to school?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6538913" y="2690813"/>
            <a:ext cx="2130425" cy="1133475"/>
          </a:xfrm>
          <a:prstGeom prst="wedgeRoundRectCallout">
            <a:avLst>
              <a:gd name="adj1" fmla="val -59097"/>
              <a:gd name="adj2" fmla="val -16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It’s about 13 kilometers.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7695" y="721860"/>
            <a:ext cx="3150833" cy="239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6888" y="2627313"/>
            <a:ext cx="38782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5813" y="1281113"/>
            <a:ext cx="8874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train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67200" y="1920875"/>
            <a:ext cx="436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twenty minutes/38 kilometers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003425" y="3348038"/>
            <a:ext cx="6873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bus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813" y="3879850"/>
            <a:ext cx="42211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thirty minutes/20 kilometers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10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2128838"/>
            <a:ext cx="3384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42925" y="896938"/>
            <a:ext cx="4400550" cy="661987"/>
          </a:xfrm>
          <a:prstGeom prst="wedgeRoundRectCallout">
            <a:avLst>
              <a:gd name="adj1" fmla="val 25829"/>
              <a:gd name="adj2" fmla="val 8247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do you get to school?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30938" y="1112838"/>
            <a:ext cx="2222500" cy="706437"/>
          </a:xfrm>
          <a:prstGeom prst="wedgeRoundRectCallout">
            <a:avLst>
              <a:gd name="adj1" fmla="val -58912"/>
              <a:gd name="adj2" fmla="val 5581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 take…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282575" y="2019300"/>
            <a:ext cx="2849563" cy="887413"/>
          </a:xfrm>
          <a:prstGeom prst="wedgeRoundRectCallout">
            <a:avLst>
              <a:gd name="adj1" fmla="val 64880"/>
              <a:gd name="adj2" fmla="val -975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long does it take …?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46088" y="3516313"/>
            <a:ext cx="2374900" cy="1012825"/>
          </a:xfrm>
          <a:prstGeom prst="wedgeRoundRectCallout">
            <a:avLst>
              <a:gd name="adj1" fmla="val 65542"/>
              <a:gd name="adj2" fmla="val -8061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fat is it from …to…?</a:t>
            </a:r>
            <a:endParaRPr lang="zh-CN" altLang="en-US" sz="26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6781800" y="2012950"/>
            <a:ext cx="1990725" cy="706438"/>
          </a:xfrm>
          <a:prstGeom prst="wedgeRoundRectCallout">
            <a:avLst>
              <a:gd name="adj1" fmla="val -65125"/>
              <a:gd name="adj2" fmla="val 1183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It takes…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781800" y="3225800"/>
            <a:ext cx="1990725" cy="706438"/>
          </a:xfrm>
          <a:prstGeom prst="wedgeRoundRectCallout">
            <a:avLst>
              <a:gd name="adj1" fmla="val -59060"/>
              <a:gd name="adj2" fmla="val -113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It’s about…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87"/>
          <p:cNvSpPr>
            <a:spLocks noChangeArrowheads="1"/>
          </p:cNvSpPr>
          <p:nvPr/>
        </p:nvSpPr>
        <p:spPr bwMode="auto">
          <a:xfrm>
            <a:off x="590550" y="581025"/>
            <a:ext cx="3240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Grammar Focus</a:t>
            </a:r>
          </a:p>
        </p:txBody>
      </p:sp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750888" y="2147888"/>
            <a:ext cx="5287962" cy="584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E3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I ride my bike.</a:t>
            </a:r>
          </a:p>
        </p:txBody>
      </p:sp>
      <p:sp>
        <p:nvSpPr>
          <p:cNvPr id="4" name="五边形 3"/>
          <p:cNvSpPr>
            <a:spLocks noChangeArrowheads="1"/>
          </p:cNvSpPr>
          <p:nvPr/>
        </p:nvSpPr>
        <p:spPr bwMode="auto">
          <a:xfrm>
            <a:off x="750888" y="1314450"/>
            <a:ext cx="5287962" cy="566738"/>
          </a:xfrm>
          <a:prstGeom prst="homePlate">
            <a:avLst>
              <a:gd name="adj" fmla="val 49979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FFFD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2600" b="1" dirty="0">
                <a:latin typeface="+mj-lt"/>
                <a:ea typeface="+mn-ea"/>
              </a:rPr>
              <a:t>How do you get to school?</a:t>
            </a: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750888" y="3827463"/>
            <a:ext cx="5287962" cy="5826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E3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She usually takes the bus.</a:t>
            </a:r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750888" y="2994025"/>
            <a:ext cx="5287962" cy="565150"/>
          </a:xfrm>
          <a:prstGeom prst="homePlate">
            <a:avLst>
              <a:gd name="adj" fmla="val 49989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FFFD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2600" b="1" dirty="0">
                <a:latin typeface="+mj-lt"/>
                <a:ea typeface="+mn-ea"/>
              </a:rPr>
              <a:t>How does she get to school?</a:t>
            </a:r>
          </a:p>
        </p:txBody>
      </p:sp>
      <p:sp>
        <p:nvSpPr>
          <p:cNvPr id="9" name="右大括号 8"/>
          <p:cNvSpPr/>
          <p:nvPr/>
        </p:nvSpPr>
        <p:spPr bwMode="auto">
          <a:xfrm>
            <a:off x="6124575" y="1449388"/>
            <a:ext cx="371475" cy="2838450"/>
          </a:xfrm>
          <a:prstGeom prst="rightBrace">
            <a:avLst>
              <a:gd name="adj1" fmla="val 834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9238" y="2422525"/>
            <a:ext cx="1379537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询问交通方式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612775" y="1758950"/>
            <a:ext cx="6167438" cy="584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E3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It takes about 15 minutes.</a:t>
            </a: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612775" y="958850"/>
            <a:ext cx="6167438" cy="566738"/>
          </a:xfrm>
          <a:prstGeom prst="homePlate">
            <a:avLst>
              <a:gd name="adj" fmla="val 49978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FFFD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2600" b="1" dirty="0">
                <a:latin typeface="+mj-lt"/>
                <a:ea typeface="+mn-ea"/>
              </a:rPr>
              <a:t>How long does it take to get to school?</a:t>
            </a:r>
          </a:p>
        </p:txBody>
      </p: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620713" y="3600450"/>
            <a:ext cx="6159500" cy="582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E3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It’s only about two kilometers.</a:t>
            </a:r>
          </a:p>
        </p:txBody>
      </p:sp>
      <p:sp>
        <p:nvSpPr>
          <p:cNvPr id="5" name="五边形 4"/>
          <p:cNvSpPr>
            <a:spLocks noChangeArrowheads="1"/>
          </p:cNvSpPr>
          <p:nvPr/>
        </p:nvSpPr>
        <p:spPr bwMode="auto">
          <a:xfrm>
            <a:off x="612775" y="2794000"/>
            <a:ext cx="6167438" cy="566738"/>
          </a:xfrm>
          <a:prstGeom prst="homePlate">
            <a:avLst>
              <a:gd name="adj" fmla="val 49978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FFFD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2600" b="1" dirty="0">
                <a:latin typeface="+mj-lt"/>
                <a:ea typeface="+mn-ea"/>
              </a:rPr>
              <a:t>How far is it from your home to school?</a:t>
            </a:r>
          </a:p>
        </p:txBody>
      </p:sp>
      <p:sp>
        <p:nvSpPr>
          <p:cNvPr id="8" name="右大括号 7"/>
          <p:cNvSpPr/>
          <p:nvPr/>
        </p:nvSpPr>
        <p:spPr bwMode="auto">
          <a:xfrm>
            <a:off x="6894513" y="1173163"/>
            <a:ext cx="301625" cy="1006475"/>
          </a:xfrm>
          <a:prstGeom prst="rightBrace">
            <a:avLst>
              <a:gd name="adj1" fmla="val 832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9475" y="1230313"/>
            <a:ext cx="141446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询问时间长短</a:t>
            </a:r>
          </a:p>
        </p:txBody>
      </p:sp>
      <p:sp>
        <p:nvSpPr>
          <p:cNvPr id="10" name="右大括号 9"/>
          <p:cNvSpPr/>
          <p:nvPr/>
        </p:nvSpPr>
        <p:spPr bwMode="auto">
          <a:xfrm>
            <a:off x="6894513" y="2952750"/>
            <a:ext cx="301625" cy="1004888"/>
          </a:xfrm>
          <a:prstGeom prst="rightBrace">
            <a:avLst>
              <a:gd name="adj1" fmla="val 832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1700" y="3008313"/>
            <a:ext cx="1073150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询问距离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525463" y="1760538"/>
            <a:ext cx="6169025" cy="5826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E3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No, she doesn’t. She goes by bike. </a:t>
            </a: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525463" y="914400"/>
            <a:ext cx="6169025" cy="566738"/>
          </a:xfrm>
          <a:prstGeom prst="homePlate">
            <a:avLst>
              <a:gd name="adj" fmla="val 49991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FFFD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2600" b="1" dirty="0">
                <a:latin typeface="+mj-lt"/>
                <a:ea typeface="+mn-ea"/>
              </a:rPr>
              <a:t>Does Jane walk to school?</a:t>
            </a:r>
          </a:p>
        </p:txBody>
      </p: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525463" y="3679825"/>
            <a:ext cx="6169025" cy="582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E3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No, they don’t. They walk. </a:t>
            </a:r>
          </a:p>
        </p:txBody>
      </p:sp>
      <p:sp>
        <p:nvSpPr>
          <p:cNvPr id="5" name="五边形 4"/>
          <p:cNvSpPr>
            <a:spLocks noChangeArrowheads="1"/>
          </p:cNvSpPr>
          <p:nvPr/>
        </p:nvSpPr>
        <p:spPr bwMode="auto">
          <a:xfrm>
            <a:off x="525463" y="2787650"/>
            <a:ext cx="6169025" cy="565150"/>
          </a:xfrm>
          <a:prstGeom prst="homePlate">
            <a:avLst>
              <a:gd name="adj" fmla="val 49980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FFFD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2600" b="1" dirty="0">
                <a:latin typeface="+mj-lt"/>
                <a:ea typeface="+mn-ea"/>
              </a:rPr>
              <a:t>Do they take the bus to school?</a:t>
            </a:r>
          </a:p>
        </p:txBody>
      </p:sp>
      <p:sp>
        <p:nvSpPr>
          <p:cNvPr id="6" name="右大括号 5"/>
          <p:cNvSpPr/>
          <p:nvPr/>
        </p:nvSpPr>
        <p:spPr bwMode="auto">
          <a:xfrm>
            <a:off x="6797675" y="1201738"/>
            <a:ext cx="371475" cy="2838450"/>
          </a:xfrm>
          <a:prstGeom prst="rightBrace">
            <a:avLst>
              <a:gd name="adj1" fmla="val 8349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2338" y="2174875"/>
            <a:ext cx="129381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是否乘坐</a:t>
            </a: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endParaRPr lang="zh-CN" alt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1871663" y="1152525"/>
            <a:ext cx="54689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引导的一般现在时的特殊疑问句</a:t>
            </a:r>
          </a:p>
        </p:txBody>
      </p:sp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666750" y="1966913"/>
            <a:ext cx="78787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how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引导的一般现在时的特殊疑问句可用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来提问交通方式；用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long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提问时间长短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即时间段；用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far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提问距离。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全屏显示(16:9)</PresentationFormat>
  <Paragraphs>165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2022-01-13T06:30:00Z</dcterms:created>
  <dcterms:modified xsi:type="dcterms:W3CDTF">2023-01-16T15:37:59Z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4CA690A580BB4356A88451B2D56800A9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