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3" r:id="rId2"/>
    <p:sldId id="294" r:id="rId3"/>
    <p:sldId id="282" r:id="rId4"/>
    <p:sldId id="283" r:id="rId5"/>
    <p:sldId id="307" r:id="rId6"/>
    <p:sldId id="308" r:id="rId7"/>
    <p:sldId id="309" r:id="rId8"/>
    <p:sldId id="310" r:id="rId9"/>
    <p:sldId id="295" r:id="rId10"/>
    <p:sldId id="299" r:id="rId11"/>
    <p:sldId id="301" r:id="rId12"/>
    <p:sldId id="287" r:id="rId13"/>
    <p:sldId id="288" r:id="rId14"/>
    <p:sldId id="306" r:id="rId15"/>
    <p:sldId id="300" r:id="rId16"/>
    <p:sldId id="326" r:id="rId17"/>
    <p:sldId id="327" r:id="rId18"/>
    <p:sldId id="328" r:id="rId19"/>
    <p:sldId id="329" r:id="rId20"/>
    <p:sldId id="331" r:id="rId21"/>
    <p:sldId id="332" r:id="rId22"/>
    <p:sldId id="314" r:id="rId23"/>
    <p:sldId id="315" r:id="rId24"/>
    <p:sldId id="316" r:id="rId25"/>
    <p:sldId id="317" r:id="rId26"/>
    <p:sldId id="320" r:id="rId27"/>
    <p:sldId id="321" r:id="rId28"/>
    <p:sldId id="322" r:id="rId29"/>
    <p:sldId id="323" r:id="rId30"/>
    <p:sldId id="324" r:id="rId31"/>
    <p:sldId id="325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CFF"/>
    <a:srgbClr val="FF0000"/>
    <a:srgbClr val="003366"/>
    <a:srgbClr val="FF9900"/>
    <a:srgbClr val="FF3300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22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fld id="{C34A11B9-5C07-4399-A909-95C52ADF5C4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A11B9-5C07-4399-A909-95C52ADF5C46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8D2516D-C1F0-41E5-8EBF-B23C1F4DC14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81981A-4DCA-4227-BA93-6755ABCEDA7F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4DBFC-D550-47AC-A87F-68868576E1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745E6-3EF8-4CDD-9405-1403A85CF3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A7BE6-F887-40CE-95CF-DEC8B5031D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22222-D5E1-45DA-BEA4-601A09FFFF97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C93E7-D1BA-4734-AC5F-64519A40E1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272F2-F798-470E-91D4-9BDD652BC3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AE148-89AD-4201-8EE1-62469A76F7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A744C-F2B9-4DCB-84E8-262A741E13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9B867-CFC1-4A48-AD40-5FEBFDBD64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407E5-F6E3-48A7-BEAE-E7410DB252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056D7-D763-4538-AEA3-D55DF5BBCD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河山图标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400800"/>
            <a:ext cx="30099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1" name="Picture 3" descr="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9600" y="6019800"/>
            <a:ext cx="33528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612" name="Group 4"/>
          <p:cNvGrpSpPr/>
          <p:nvPr/>
        </p:nvGrpSpPr>
        <p:grpSpPr bwMode="auto">
          <a:xfrm>
            <a:off x="0" y="0"/>
            <a:ext cx="1497013" cy="6858000"/>
            <a:chOff x="0" y="0"/>
            <a:chExt cx="943" cy="4320"/>
          </a:xfrm>
        </p:grpSpPr>
        <p:pic>
          <p:nvPicPr>
            <p:cNvPr id="68613" name="Picture 5" descr="ftdesk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0" y="2805"/>
              <a:ext cx="943" cy="1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14" name="Picture 6" descr="ftdesk1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0" y="0"/>
              <a:ext cx="533" cy="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40623B4-49BC-4806-ABBC-E820E84FA11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ixi.net/train/train_photo/highspeed/japan/e4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www.cuixi.net/train/train_photo/other/4.jpg" TargetMode="Externa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Local%20Settings/Temp/Rar$DI00.281/&#22278;&#21608;&#29575;.sw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1039416" y="2060848"/>
            <a:ext cx="7848600" cy="93531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spc="-300" dirty="0">
                <a:ln w="9525">
                  <a:noFill/>
                  <a:round/>
                </a:ln>
                <a:latin typeface="汉仪长美黑简" pitchFamily="49" charset="-122"/>
                <a:ea typeface="汉仪长美黑简" pitchFamily="49" charset="-122"/>
              </a:rPr>
              <a:t>直线和圆的位置关系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5661248"/>
            <a:ext cx="8604448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6213" y="609600"/>
            <a:ext cx="15414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3399"/>
                </a:solidFill>
                <a:latin typeface="Times New Roman" panose="02020603050405020304" pitchFamily="18" charset="0"/>
              </a:rPr>
              <a:t>小结：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791840" y="1412875"/>
            <a:ext cx="79883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判定直线 与圆的位置关系的方法有</a:t>
            </a:r>
            <a:r>
              <a:rPr lang="en-US" altLang="zh-CN" b="1">
                <a:latin typeface="Times New Roman" panose="02020603050405020304" pitchFamily="18" charset="0"/>
              </a:rPr>
              <a:t>____</a:t>
            </a:r>
            <a:r>
              <a:rPr lang="zh-CN" altLang="en-US" b="1">
                <a:latin typeface="Times New Roman" panose="02020603050405020304" pitchFamily="18" charset="0"/>
              </a:rPr>
              <a:t>种：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864865" y="2060575"/>
            <a:ext cx="78486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500" b="1"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）根据定义，由</a:t>
            </a:r>
            <a:r>
              <a:rPr lang="en-US" altLang="zh-CN" sz="2500" b="1">
                <a:latin typeface="Times New Roman" panose="02020603050405020304" pitchFamily="18" charset="0"/>
              </a:rPr>
              <a:t>________________</a:t>
            </a:r>
          </a:p>
          <a:p>
            <a:r>
              <a:rPr lang="en-US" altLang="zh-CN" sz="2500" b="1">
                <a:latin typeface="Times New Roman" panose="02020603050405020304" pitchFamily="18" charset="0"/>
              </a:rPr>
              <a:t>            </a:t>
            </a:r>
            <a:r>
              <a:rPr lang="zh-CN" altLang="en-US" b="1">
                <a:latin typeface="Times New Roman" panose="02020603050405020304" pitchFamily="18" charset="0"/>
              </a:rPr>
              <a:t>的个数来判断；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47377" y="3500438"/>
            <a:ext cx="88931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latin typeface="Times New Roman" panose="02020603050405020304" pitchFamily="18" charset="0"/>
              </a:rPr>
              <a:t>2</a:t>
            </a:r>
            <a:r>
              <a:rPr lang="zh-CN" altLang="en-US" b="1">
                <a:latin typeface="Times New Roman" panose="02020603050405020304" pitchFamily="18" charset="0"/>
              </a:rPr>
              <a:t>）根据性质，由</a:t>
            </a:r>
            <a:r>
              <a:rPr lang="en-US" altLang="zh-CN" b="1">
                <a:latin typeface="Times New Roman" panose="02020603050405020304" pitchFamily="18" charset="0"/>
              </a:rPr>
              <a:t>_________________</a:t>
            </a:r>
            <a:br>
              <a:rPr lang="en-US" altLang="zh-CN" b="1">
                <a:latin typeface="Times New Roman" panose="02020603050405020304" pitchFamily="18" charset="0"/>
              </a:rPr>
            </a:br>
            <a:r>
              <a:rPr lang="en-US" altLang="zh-CN" b="1">
                <a:latin typeface="Times New Roman" panose="02020603050405020304" pitchFamily="18" charset="0"/>
              </a:rPr>
              <a:t>          </a:t>
            </a:r>
            <a:r>
              <a:rPr lang="zh-CN" altLang="en-US" b="1">
                <a:latin typeface="Times New Roman" panose="02020603050405020304" pitchFamily="18" charset="0"/>
              </a:rPr>
              <a:t>的关系来判断。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936302" y="4652963"/>
            <a:ext cx="750887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i="1">
                <a:solidFill>
                  <a:srgbClr val="FF3300"/>
                </a:solidFill>
                <a:latin typeface="Times New Roman" panose="02020603050405020304" pitchFamily="18" charset="0"/>
              </a:rPr>
              <a:t>在实际应用中，常采用第二种方法判定。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7156127" y="1390650"/>
            <a:ext cx="6223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两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960490" y="2060575"/>
            <a:ext cx="4194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900" b="1">
                <a:solidFill>
                  <a:srgbClr val="FF3300"/>
                </a:solidFill>
                <a:latin typeface="Times New Roman" panose="02020603050405020304" pitchFamily="18" charset="0"/>
              </a:rPr>
              <a:t>直线与圆的公共点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023865" y="3429000"/>
            <a:ext cx="5310187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13" tIns="41507" rIns="83013" bIns="41507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圆心距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b="1" dirty="0">
                <a:solidFill>
                  <a:srgbClr val="FF3300"/>
                </a:solidFill>
              </a:rPr>
              <a:t>与半径</a:t>
            </a:r>
            <a:r>
              <a:rPr lang="en-US" altLang="zh-CN" b="1" dirty="0">
                <a:solidFill>
                  <a:srgbClr val="FF3300"/>
                </a:solidFill>
              </a:rPr>
              <a:t>r</a:t>
            </a:r>
          </a:p>
          <a:p>
            <a:pPr algn="ctr"/>
            <a:endParaRPr lang="en-US" altLang="zh-CN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utoUpdateAnimBg="0"/>
      <p:bldP spid="89092" grpId="0" autoUpdateAnimBg="0"/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5616575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9" name="AutoShape 3" descr="e4_small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95750" y="3171825"/>
            <a:ext cx="9525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1140" name="Picture 4" descr="e4_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437063"/>
            <a:ext cx="2592387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1" name="Picture 5" descr="4_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2205038"/>
            <a:ext cx="244792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995738" y="3933825"/>
            <a:ext cx="482441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太阳与地平线的位置关系</a:t>
            </a:r>
            <a:r>
              <a:rPr lang="en-US" altLang="zh-CN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列车的轮子与铁轨之间的关系</a:t>
            </a:r>
            <a:r>
              <a:rPr lang="en-US" altLang="zh-CN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都给我们直线与圆的位置关系的印象</a:t>
            </a:r>
            <a:r>
              <a:rPr lang="en-US" altLang="zh-CN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 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4716463" y="0"/>
            <a:ext cx="3960812" cy="2060575"/>
          </a:xfrm>
          <a:prstGeom prst="cloudCallout">
            <a:avLst>
              <a:gd name="adj1" fmla="val -72324"/>
              <a:gd name="adj2" fmla="val 338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b="1"/>
              <a:t>生活中的例子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995738" y="3395663"/>
            <a:ext cx="71437" cy="73025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991" name="Group 7"/>
          <p:cNvGrpSpPr/>
          <p:nvPr/>
        </p:nvGrpSpPr>
        <p:grpSpPr bwMode="auto">
          <a:xfrm>
            <a:off x="3276600" y="3068638"/>
            <a:ext cx="2447925" cy="2232025"/>
            <a:chOff x="2109" y="1888"/>
            <a:chExt cx="1542" cy="1406"/>
          </a:xfrm>
        </p:grpSpPr>
        <p:sp>
          <p:nvSpPr>
            <p:cNvPr id="41988" name="Oval 4"/>
            <p:cNvSpPr>
              <a:spLocks noChangeArrowheads="1"/>
            </p:cNvSpPr>
            <p:nvPr/>
          </p:nvSpPr>
          <p:spPr bwMode="auto">
            <a:xfrm>
              <a:off x="2336" y="1979"/>
              <a:ext cx="1315" cy="1315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zh-CN">
                  <a:latin typeface="Arial" panose="020B0604020202020204" pitchFamily="34" charset="0"/>
                </a:rPr>
                <a:t>·</a:t>
              </a:r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2109" y="1888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400" b="1" i="1"/>
                <a:t>A</a:t>
              </a:r>
            </a:p>
          </p:txBody>
        </p:sp>
      </p:grpSp>
      <p:sp>
        <p:nvSpPr>
          <p:cNvPr id="41992" name="Rectangle 8"/>
          <p:cNvSpPr>
            <a:spLocks noChangeArrowheads="1"/>
          </p:cNvSpPr>
          <p:nvPr/>
        </p:nvSpPr>
        <p:spPr bwMode="auto">
          <a:xfrm rot="-2594257">
            <a:off x="3851275" y="5013325"/>
            <a:ext cx="4537075" cy="287338"/>
          </a:xfrm>
          <a:prstGeom prst="rect">
            <a:avLst/>
          </a:prstGeom>
          <a:solidFill>
            <a:srgbClr val="FF9900"/>
          </a:solidFill>
          <a:ln w="2857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2555875" y="1700213"/>
            <a:ext cx="3311525" cy="31130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012404" y="916866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kumimoji="0"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  <a:r>
              <a:rPr kumimoji="0"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根据直线和圆相切的定义，经过点</a:t>
            </a:r>
            <a:r>
              <a:rPr kumimoji="0" lang="en-US" altLang="zh-CN" sz="2800" b="1" i="1" dirty="0"/>
              <a:t>A</a:t>
            </a:r>
            <a:r>
              <a:rPr kumimoji="0"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用直尺近似地画出⊙</a:t>
            </a:r>
            <a:r>
              <a:rPr kumimoji="0" lang="en-US" altLang="zh-CN" sz="2800" b="1" i="1" dirty="0"/>
              <a:t>O</a:t>
            </a:r>
            <a:r>
              <a:rPr kumimoji="0"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的切</a:t>
            </a:r>
            <a:r>
              <a:rPr kumimoji="0"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线</a:t>
            </a:r>
            <a:r>
              <a:rPr kumimoji="0"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356100" y="42052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2400" b="1" i="1"/>
              <a:t>O</a:t>
            </a:r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3132138" y="92075"/>
            <a:ext cx="1143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活动</a:t>
            </a:r>
            <a:r>
              <a:rPr lang="en-US" altLang="zh-CN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zh-CN" altLang="en-US" sz="3600" kern="10" dirty="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41 L -0.21649 -0.2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2" grpId="1" animBg="1"/>
      <p:bldP spid="419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64294" y="188913"/>
            <a:ext cx="8353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400" b="1" dirty="0">
                <a:latin typeface="Arial" panose="020B0604020202020204" pitchFamily="34" charset="0"/>
              </a:rPr>
              <a:t>2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．圆的直径是</a:t>
            </a:r>
            <a:r>
              <a:rPr kumimoji="0" lang="en-US" altLang="zh-CN" sz="2400" b="1" dirty="0">
                <a:latin typeface="Arial" panose="020B0604020202020204" pitchFamily="34" charset="0"/>
              </a:rPr>
              <a:t>13</a:t>
            </a:r>
            <a:r>
              <a:rPr kumimoji="0" lang="en-US" altLang="zh-CN" sz="2000" b="1" dirty="0"/>
              <a:t>cm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，如果直线与圆心的距离分别是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 dirty="0">
                <a:latin typeface="Arial" panose="020B0604020202020204" pitchFamily="34" charset="0"/>
              </a:rPr>
              <a:t>       （</a:t>
            </a:r>
            <a:r>
              <a:rPr kumimoji="0" lang="en-US" altLang="zh-CN" sz="2400" b="1" dirty="0">
                <a:latin typeface="Arial" panose="020B0604020202020204" pitchFamily="34" charset="0"/>
              </a:rPr>
              <a:t>1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）</a:t>
            </a:r>
            <a:r>
              <a:rPr kumimoji="0" lang="en-US" altLang="zh-CN" sz="2400" b="1" dirty="0">
                <a:latin typeface="Arial" panose="020B0604020202020204" pitchFamily="34" charset="0"/>
              </a:rPr>
              <a:t>4.5</a:t>
            </a:r>
            <a:r>
              <a:rPr kumimoji="0" lang="en-US" altLang="zh-CN" sz="2000" b="1" dirty="0"/>
              <a:t>cm</a:t>
            </a:r>
            <a:r>
              <a:rPr kumimoji="0" lang="en-US" altLang="zh-CN" sz="2400" b="1" dirty="0">
                <a:latin typeface="Arial" panose="020B0604020202020204" pitchFamily="34" charset="0"/>
              </a:rPr>
              <a:t> 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；         （</a:t>
            </a:r>
            <a:r>
              <a:rPr kumimoji="0" lang="en-US" altLang="zh-CN" sz="2400" b="1" dirty="0">
                <a:latin typeface="Arial" panose="020B0604020202020204" pitchFamily="34" charset="0"/>
              </a:rPr>
              <a:t>2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） </a:t>
            </a:r>
            <a:r>
              <a:rPr kumimoji="0" lang="en-US" altLang="zh-CN" sz="2400" b="1" dirty="0">
                <a:latin typeface="Arial" panose="020B0604020202020204" pitchFamily="34" charset="0"/>
              </a:rPr>
              <a:t>6.5</a:t>
            </a:r>
            <a:r>
              <a:rPr kumimoji="0" lang="en-US" altLang="zh-CN" sz="2000" b="1" dirty="0"/>
              <a:t>cm</a:t>
            </a:r>
            <a:r>
              <a:rPr kumimoji="0" lang="en-US" altLang="zh-CN" sz="2400" b="1" dirty="0">
                <a:latin typeface="Arial" panose="020B0604020202020204" pitchFamily="34" charset="0"/>
              </a:rPr>
              <a:t> 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；           （</a:t>
            </a:r>
            <a:r>
              <a:rPr kumimoji="0" lang="en-US" altLang="zh-CN" sz="2400" b="1" dirty="0">
                <a:latin typeface="Arial" panose="020B0604020202020204" pitchFamily="34" charset="0"/>
              </a:rPr>
              <a:t>3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） </a:t>
            </a:r>
            <a:r>
              <a:rPr kumimoji="0" lang="en-US" altLang="zh-CN" sz="2400" b="1" dirty="0">
                <a:latin typeface="Arial" panose="020B0604020202020204" pitchFamily="34" charset="0"/>
              </a:rPr>
              <a:t>8</a:t>
            </a:r>
            <a:r>
              <a:rPr kumimoji="0" lang="en-US" altLang="zh-CN" sz="2000" b="1" dirty="0"/>
              <a:t>cm</a:t>
            </a:r>
            <a:r>
              <a:rPr kumimoji="0" lang="zh-CN" altLang="en-US" sz="2000" b="1" dirty="0"/>
              <a:t>，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 dirty="0">
                <a:latin typeface="Arial" panose="020B0604020202020204" pitchFamily="34" charset="0"/>
              </a:rPr>
              <a:t>       那么直线与圆分别是什么位置关系？  有几个公共点？</a:t>
            </a:r>
          </a:p>
        </p:txBody>
      </p:sp>
      <p:grpSp>
        <p:nvGrpSpPr>
          <p:cNvPr id="43083" name="Group 75"/>
          <p:cNvGrpSpPr/>
          <p:nvPr/>
        </p:nvGrpSpPr>
        <p:grpSpPr bwMode="auto">
          <a:xfrm>
            <a:off x="1296094" y="5876925"/>
            <a:ext cx="7273925" cy="396875"/>
            <a:chOff x="930" y="3702"/>
            <a:chExt cx="4582" cy="250"/>
          </a:xfrm>
        </p:grpSpPr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930" y="3702"/>
              <a:ext cx="45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sz="2000" b="1">
                  <a:latin typeface="Arial" panose="020B0604020202020204" pitchFamily="34" charset="0"/>
                </a:rPr>
                <a:t>（</a:t>
              </a:r>
              <a:r>
                <a:rPr kumimoji="0" lang="en-US" altLang="zh-CN" sz="2000" b="1">
                  <a:latin typeface="Arial" panose="020B0604020202020204" pitchFamily="34" charset="0"/>
                </a:rPr>
                <a:t>3</a:t>
              </a:r>
              <a:r>
                <a:rPr kumimoji="0" lang="zh-CN" altLang="en-US" sz="2000" b="1">
                  <a:latin typeface="Arial" panose="020B0604020202020204" pitchFamily="34" charset="0"/>
                </a:rPr>
                <a:t>）圆心距    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d=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8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＞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r = 6.5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                    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直线与圆相离，</a:t>
              </a:r>
            </a:p>
          </p:txBody>
        </p:sp>
        <p:sp>
          <p:nvSpPr>
            <p:cNvPr id="43023" name="AutoShape 15"/>
            <p:cNvSpPr>
              <a:spLocks noChangeArrowheads="1"/>
            </p:cNvSpPr>
            <p:nvPr/>
          </p:nvSpPr>
          <p:spPr bwMode="auto">
            <a:xfrm>
              <a:off x="3515" y="3726"/>
              <a:ext cx="545" cy="181"/>
            </a:xfrm>
            <a:prstGeom prst="leftRightArrow">
              <a:avLst>
                <a:gd name="adj1" fmla="val 50000"/>
                <a:gd name="adj2" fmla="val 60221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664519" y="4437063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有两个公共点；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448619" y="5373688"/>
            <a:ext cx="208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有一个公共点；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448619" y="6308725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没有公共点</a:t>
            </a:r>
            <a:r>
              <a:rPr kumimoji="0" lang="en-US" altLang="zh-CN" sz="2000" b="1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43074" name="Group 66"/>
          <p:cNvGrpSpPr/>
          <p:nvPr/>
        </p:nvGrpSpPr>
        <p:grpSpPr bwMode="auto">
          <a:xfrm>
            <a:off x="792857" y="2200275"/>
            <a:ext cx="2447925" cy="1619250"/>
            <a:chOff x="249" y="1163"/>
            <a:chExt cx="1542" cy="1020"/>
          </a:xfrm>
        </p:grpSpPr>
        <p:grpSp>
          <p:nvGrpSpPr>
            <p:cNvPr id="43073" name="Group 65"/>
            <p:cNvGrpSpPr/>
            <p:nvPr/>
          </p:nvGrpSpPr>
          <p:grpSpPr bwMode="auto">
            <a:xfrm>
              <a:off x="249" y="1163"/>
              <a:ext cx="1542" cy="1020"/>
              <a:chOff x="249" y="1163"/>
              <a:chExt cx="1542" cy="1020"/>
            </a:xfrm>
          </p:grpSpPr>
          <p:sp>
            <p:nvSpPr>
              <p:cNvPr id="43029" name="Text Box 21"/>
              <p:cNvSpPr txBox="1">
                <a:spLocks noChangeArrowheads="1"/>
              </p:cNvSpPr>
              <p:nvPr/>
            </p:nvSpPr>
            <p:spPr bwMode="auto">
              <a:xfrm>
                <a:off x="521" y="1888"/>
                <a:ext cx="18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2000" b="1" i="1"/>
                  <a:t>A</a:t>
                </a:r>
              </a:p>
            </p:txBody>
          </p:sp>
          <p:sp>
            <p:nvSpPr>
              <p:cNvPr id="43030" name="Text Box 22"/>
              <p:cNvSpPr txBox="1">
                <a:spLocks noChangeArrowheads="1"/>
              </p:cNvSpPr>
              <p:nvPr/>
            </p:nvSpPr>
            <p:spPr bwMode="auto">
              <a:xfrm>
                <a:off x="1156" y="1933"/>
                <a:ext cx="5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2000" b="1" i="1"/>
                  <a:t>B</a:t>
                </a:r>
              </a:p>
            </p:txBody>
          </p:sp>
          <p:grpSp>
            <p:nvGrpSpPr>
              <p:cNvPr id="43072" name="Group 64"/>
              <p:cNvGrpSpPr/>
              <p:nvPr/>
            </p:nvGrpSpPr>
            <p:grpSpPr bwMode="auto">
              <a:xfrm>
                <a:off x="249" y="1163"/>
                <a:ext cx="1542" cy="952"/>
                <a:chOff x="249" y="1162"/>
                <a:chExt cx="1542" cy="952"/>
              </a:xfrm>
            </p:grpSpPr>
            <p:grpSp>
              <p:nvGrpSpPr>
                <p:cNvPr id="43071" name="Group 63"/>
                <p:cNvGrpSpPr/>
                <p:nvPr/>
              </p:nvGrpSpPr>
              <p:grpSpPr bwMode="auto">
                <a:xfrm>
                  <a:off x="249" y="1162"/>
                  <a:ext cx="1542" cy="952"/>
                  <a:chOff x="567" y="1143"/>
                  <a:chExt cx="1542" cy="952"/>
                </a:xfrm>
              </p:grpSpPr>
              <p:sp>
                <p:nvSpPr>
                  <p:cNvPr id="43067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1143"/>
                    <a:ext cx="952" cy="952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kumimoji="0" lang="en-US" altLang="zh-CN">
                        <a:latin typeface="Arial" panose="020B0604020202020204" pitchFamily="34" charset="0"/>
                      </a:rPr>
                      <a:t>·</a:t>
                    </a:r>
                  </a:p>
                </p:txBody>
              </p:sp>
              <p:sp>
                <p:nvSpPr>
                  <p:cNvPr id="43068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365" y="1642"/>
                    <a:ext cx="0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69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38" y="1325"/>
                    <a:ext cx="409" cy="31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07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1933"/>
                    <a:ext cx="154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304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39" y="1313"/>
                  <a:ext cx="58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0" lang="en-US" altLang="zh-CN" sz="1600" b="1">
                      <a:solidFill>
                        <a:srgbClr val="FF3300"/>
                      </a:solidFill>
                      <a:latin typeface="Arial" panose="020B0604020202020204" pitchFamily="34" charset="0"/>
                    </a:rPr>
                    <a:t>6.5</a:t>
                  </a:r>
                  <a:r>
                    <a:rPr kumimoji="0" lang="en-US" altLang="zh-CN" sz="1600" b="1">
                      <a:solidFill>
                        <a:srgbClr val="FF9900"/>
                      </a:solidFill>
                      <a:latin typeface="Arial" panose="020B0604020202020204" pitchFamily="34" charset="0"/>
                    </a:rPr>
                    <a:t>c</a:t>
                  </a:r>
                  <a:r>
                    <a:rPr kumimoji="0" lang="en-US" altLang="zh-CN" sz="1600" b="1">
                      <a:solidFill>
                        <a:srgbClr val="FF9900"/>
                      </a:solidFill>
                    </a:rPr>
                    <a:t>m</a:t>
                  </a:r>
                </a:p>
              </p:txBody>
            </p:sp>
            <p:sp>
              <p:nvSpPr>
                <p:cNvPr id="4305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020" y="1721"/>
                  <a:ext cx="63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0" lang="en-US" altLang="zh-CN" sz="1600" b="1" i="1">
                      <a:solidFill>
                        <a:srgbClr val="FF9900"/>
                      </a:solidFill>
                    </a:rPr>
                    <a:t>d</a:t>
                  </a:r>
                  <a:r>
                    <a:rPr kumimoji="0" lang="en-US" altLang="zh-CN" sz="1600" b="1">
                      <a:solidFill>
                        <a:srgbClr val="FF9900"/>
                      </a:solidFill>
                      <a:latin typeface="Arial" panose="020B0604020202020204" pitchFamily="34" charset="0"/>
                    </a:rPr>
                    <a:t>=4.5</a:t>
                  </a:r>
                  <a:r>
                    <a:rPr kumimoji="0" lang="en-US" altLang="zh-CN" sz="1600" b="1">
                      <a:solidFill>
                        <a:srgbClr val="FF9900"/>
                      </a:solidFill>
                    </a:rPr>
                    <a:t>cm</a:t>
                  </a:r>
                </a:p>
              </p:txBody>
            </p:sp>
          </p:grpSp>
        </p:grpSp>
        <p:sp>
          <p:nvSpPr>
            <p:cNvPr id="43031" name="Text Box 23"/>
            <p:cNvSpPr txBox="1">
              <a:spLocks noChangeArrowheads="1"/>
            </p:cNvSpPr>
            <p:nvPr/>
          </p:nvSpPr>
          <p:spPr bwMode="auto">
            <a:xfrm>
              <a:off x="794" y="1480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000" b="1" i="1"/>
                <a:t>O</a:t>
              </a:r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793" y="188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000" b="1" i="1"/>
                <a:t>M</a:t>
              </a:r>
            </a:p>
          </p:txBody>
        </p:sp>
      </p:grpSp>
      <p:grpSp>
        <p:nvGrpSpPr>
          <p:cNvPr id="43084" name="Group 76"/>
          <p:cNvGrpSpPr/>
          <p:nvPr/>
        </p:nvGrpSpPr>
        <p:grpSpPr bwMode="auto">
          <a:xfrm>
            <a:off x="1367532" y="4797425"/>
            <a:ext cx="8101012" cy="854075"/>
            <a:chOff x="657" y="3022"/>
            <a:chExt cx="5103" cy="538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657" y="3022"/>
              <a:ext cx="510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sz="2000" b="1">
                  <a:latin typeface="Arial" panose="020B0604020202020204" pitchFamily="34" charset="0"/>
                </a:rPr>
                <a:t>（</a:t>
              </a:r>
              <a:r>
                <a:rPr kumimoji="0" lang="en-US" altLang="zh-CN" sz="2000" b="1">
                  <a:latin typeface="Arial" panose="020B0604020202020204" pitchFamily="34" charset="0"/>
                </a:rPr>
                <a:t>2</a:t>
              </a:r>
              <a:r>
                <a:rPr kumimoji="0" lang="zh-CN" altLang="en-US" sz="2000" b="1">
                  <a:latin typeface="Arial" panose="020B0604020202020204" pitchFamily="34" charset="0"/>
                </a:rPr>
                <a:t>）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圆心距       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d=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6.5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 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= r = 6.5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                  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直线与圆相切，</a:t>
              </a:r>
            </a:p>
            <a:p>
              <a:pPr>
                <a:spcBef>
                  <a:spcPct val="50000"/>
                </a:spcBef>
              </a:pPr>
              <a:endParaRPr kumimoji="0" lang="en-US" altLang="zh-CN" sz="2000" b="1">
                <a:latin typeface="Arial" panose="020B0604020202020204" pitchFamily="34" charset="0"/>
              </a:endParaRPr>
            </a:p>
          </p:txBody>
        </p:sp>
        <p:sp>
          <p:nvSpPr>
            <p:cNvPr id="43051" name="AutoShape 43"/>
            <p:cNvSpPr>
              <a:spLocks noChangeArrowheads="1"/>
            </p:cNvSpPr>
            <p:nvPr/>
          </p:nvSpPr>
          <p:spPr bwMode="auto">
            <a:xfrm>
              <a:off x="3469" y="3067"/>
              <a:ext cx="545" cy="181"/>
            </a:xfrm>
            <a:prstGeom prst="leftRightArrow">
              <a:avLst>
                <a:gd name="adj1" fmla="val 50000"/>
                <a:gd name="adj2" fmla="val 60221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3082" name="Group 74"/>
          <p:cNvGrpSpPr/>
          <p:nvPr/>
        </p:nvGrpSpPr>
        <p:grpSpPr bwMode="auto">
          <a:xfrm>
            <a:off x="3888482" y="1916113"/>
            <a:ext cx="2016125" cy="1866900"/>
            <a:chOff x="2154" y="1207"/>
            <a:chExt cx="1270" cy="1176"/>
          </a:xfrm>
        </p:grpSpPr>
        <p:sp>
          <p:nvSpPr>
            <p:cNvPr id="43015" name="Oval 7"/>
            <p:cNvSpPr>
              <a:spLocks noChangeArrowheads="1"/>
            </p:cNvSpPr>
            <p:nvPr/>
          </p:nvSpPr>
          <p:spPr bwMode="auto">
            <a:xfrm>
              <a:off x="2290" y="1207"/>
              <a:ext cx="952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zh-CN" sz="2400">
                  <a:latin typeface="Arial" panose="020B0604020202020204" pitchFamily="34" charset="0"/>
                </a:rPr>
                <a:t>·</a:t>
              </a: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2535" y="213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000" b="1" i="1"/>
                <a:t>N</a:t>
              </a:r>
            </a:p>
          </p:txBody>
        </p:sp>
        <p:grpSp>
          <p:nvGrpSpPr>
            <p:cNvPr id="43081" name="Group 73"/>
            <p:cNvGrpSpPr/>
            <p:nvPr/>
          </p:nvGrpSpPr>
          <p:grpSpPr bwMode="auto">
            <a:xfrm>
              <a:off x="2154" y="1253"/>
              <a:ext cx="1270" cy="907"/>
              <a:chOff x="2154" y="1253"/>
              <a:chExt cx="1270" cy="907"/>
            </a:xfrm>
          </p:grpSpPr>
          <p:sp>
            <p:nvSpPr>
              <p:cNvPr id="43027" name="Line 19"/>
              <p:cNvSpPr>
                <a:spLocks noChangeShapeType="1"/>
              </p:cNvSpPr>
              <p:nvPr/>
            </p:nvSpPr>
            <p:spPr bwMode="auto">
              <a:xfrm flipV="1">
                <a:off x="2154" y="2160"/>
                <a:ext cx="127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32" name="Text Box 24"/>
              <p:cNvSpPr txBox="1">
                <a:spLocks noChangeArrowheads="1"/>
              </p:cNvSpPr>
              <p:nvPr/>
            </p:nvSpPr>
            <p:spPr bwMode="auto">
              <a:xfrm>
                <a:off x="2516" y="1547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2000" b="1" i="1"/>
                  <a:t>O</a:t>
                </a:r>
              </a:p>
            </p:txBody>
          </p:sp>
          <p:sp>
            <p:nvSpPr>
              <p:cNvPr id="43040" name="Freeform 32"/>
              <p:cNvSpPr/>
              <p:nvPr/>
            </p:nvSpPr>
            <p:spPr bwMode="auto">
              <a:xfrm>
                <a:off x="2745" y="1389"/>
                <a:ext cx="407" cy="303"/>
              </a:xfrm>
              <a:custGeom>
                <a:avLst/>
                <a:gdLst>
                  <a:gd name="T0" fmla="*/ 0 w 407"/>
                  <a:gd name="T1" fmla="*/ 303 h 303"/>
                  <a:gd name="T2" fmla="*/ 407 w 407"/>
                  <a:gd name="T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07" h="303">
                    <a:moveTo>
                      <a:pt x="0" y="303"/>
                    </a:moveTo>
                    <a:lnTo>
                      <a:pt x="407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47" name="Line 39"/>
              <p:cNvSpPr>
                <a:spLocks noChangeShapeType="1"/>
              </p:cNvSpPr>
              <p:nvPr/>
            </p:nvSpPr>
            <p:spPr bwMode="auto">
              <a:xfrm>
                <a:off x="2762" y="1697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45" name="Text Box 37"/>
              <p:cNvSpPr txBox="1">
                <a:spLocks noChangeArrowheads="1"/>
              </p:cNvSpPr>
              <p:nvPr/>
            </p:nvSpPr>
            <p:spPr bwMode="auto">
              <a:xfrm>
                <a:off x="2426" y="1253"/>
                <a:ext cx="5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1600" b="1">
                    <a:solidFill>
                      <a:srgbClr val="FF3300"/>
                    </a:solidFill>
                    <a:latin typeface="Arial" panose="020B0604020202020204" pitchFamily="34" charset="0"/>
                  </a:rPr>
                  <a:t>6.5c</a:t>
                </a:r>
                <a:r>
                  <a:rPr kumimoji="0" lang="en-US" altLang="zh-CN" sz="1600" b="1" i="1">
                    <a:solidFill>
                      <a:srgbClr val="FF9900"/>
                    </a:solidFill>
                  </a:rPr>
                  <a:t>m</a:t>
                </a:r>
              </a:p>
            </p:txBody>
          </p:sp>
          <p:sp>
            <p:nvSpPr>
              <p:cNvPr id="43057" name="Text Box 49"/>
              <p:cNvSpPr txBox="1">
                <a:spLocks noChangeArrowheads="1"/>
              </p:cNvSpPr>
              <p:nvPr/>
            </p:nvSpPr>
            <p:spPr bwMode="auto">
              <a:xfrm>
                <a:off x="2698" y="1812"/>
                <a:ext cx="72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1600" b="1" i="1">
                    <a:solidFill>
                      <a:srgbClr val="FF9900"/>
                    </a:solidFill>
                  </a:rPr>
                  <a:t>d</a:t>
                </a:r>
                <a:r>
                  <a:rPr kumimoji="0" lang="en-US" altLang="zh-CN" sz="1600" b="1">
                    <a:solidFill>
                      <a:srgbClr val="FF3300"/>
                    </a:solidFill>
                    <a:latin typeface="Arial" panose="020B0604020202020204" pitchFamily="34" charset="0"/>
                  </a:rPr>
                  <a:t>=6.5</a:t>
                </a:r>
                <a:r>
                  <a:rPr kumimoji="0" lang="en-US" altLang="zh-CN" sz="1600" b="1">
                    <a:solidFill>
                      <a:srgbClr val="FF9900"/>
                    </a:solidFill>
                  </a:rPr>
                  <a:t>cm</a:t>
                </a:r>
              </a:p>
            </p:txBody>
          </p:sp>
        </p:grpSp>
      </p:grpSp>
      <p:grpSp>
        <p:nvGrpSpPr>
          <p:cNvPr id="43053" name="Group 45"/>
          <p:cNvGrpSpPr/>
          <p:nvPr/>
        </p:nvGrpSpPr>
        <p:grpSpPr bwMode="auto">
          <a:xfrm>
            <a:off x="935732" y="3968750"/>
            <a:ext cx="8064500" cy="396875"/>
            <a:chOff x="385" y="2681"/>
            <a:chExt cx="5080" cy="250"/>
          </a:xfrm>
        </p:grpSpPr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385" y="2681"/>
              <a:ext cx="50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sz="2000" b="1">
                  <a:latin typeface="Arial" panose="020B0604020202020204" pitchFamily="34" charset="0"/>
                </a:rPr>
                <a:t>解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   （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1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） 圆心距        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d=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4.5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zh-CN" altLang="en-US" sz="2000" b="1" i="1">
                  <a:sym typeface="Wingdings" panose="05000000000000000000" pitchFamily="2" charset="2"/>
                </a:rPr>
                <a:t>＜ </a:t>
              </a:r>
              <a:r>
                <a:rPr kumimoji="0" lang="en-US" altLang="zh-CN" sz="2000" b="1" i="1">
                  <a:sym typeface="Wingdings" panose="05000000000000000000" pitchFamily="2" charset="2"/>
                </a:rPr>
                <a:t>r = 6.5</a:t>
              </a:r>
              <a:r>
                <a:rPr kumimoji="0" lang="en-US" altLang="zh-CN" sz="2000" b="1">
                  <a:sym typeface="Wingdings" panose="05000000000000000000" pitchFamily="2" charset="2"/>
                </a:rPr>
                <a:t>cm</a:t>
              </a:r>
              <a:r>
                <a:rPr kumimoji="0" lang="en-US" altLang="zh-CN" sz="2000" b="1">
                  <a:latin typeface="Arial" panose="020B0604020202020204" pitchFamily="34" charset="0"/>
                  <a:sym typeface="Wingdings" panose="05000000000000000000" pitchFamily="2" charset="2"/>
                </a:rPr>
                <a:t>                </a:t>
              </a:r>
              <a:r>
                <a:rPr kumimoji="0" lang="zh-CN" altLang="en-US" sz="2000" b="1">
                  <a:latin typeface="Arial" panose="020B0604020202020204" pitchFamily="34" charset="0"/>
                  <a:sym typeface="Wingdings" panose="05000000000000000000" pitchFamily="2" charset="2"/>
                </a:rPr>
                <a:t>直线与圆相交， </a:t>
              </a:r>
            </a:p>
          </p:txBody>
        </p:sp>
        <p:sp>
          <p:nvSpPr>
            <p:cNvPr id="43052" name="AutoShape 44"/>
            <p:cNvSpPr>
              <a:spLocks noChangeArrowheads="1"/>
            </p:cNvSpPr>
            <p:nvPr/>
          </p:nvSpPr>
          <p:spPr bwMode="auto">
            <a:xfrm>
              <a:off x="3515" y="2750"/>
              <a:ext cx="545" cy="181"/>
            </a:xfrm>
            <a:prstGeom prst="leftRightArrow">
              <a:avLst>
                <a:gd name="adj1" fmla="val 50000"/>
                <a:gd name="adj2" fmla="val 60221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3080" name="Group 72"/>
          <p:cNvGrpSpPr/>
          <p:nvPr/>
        </p:nvGrpSpPr>
        <p:grpSpPr bwMode="auto">
          <a:xfrm>
            <a:off x="6409432" y="1774825"/>
            <a:ext cx="2160587" cy="2374900"/>
            <a:chOff x="3805" y="845"/>
            <a:chExt cx="1361" cy="1496"/>
          </a:xfrm>
        </p:grpSpPr>
        <p:sp>
          <p:nvSpPr>
            <p:cNvPr id="43050" name="Text Box 42"/>
            <p:cNvSpPr txBox="1">
              <a:spLocks noChangeArrowheads="1"/>
            </p:cNvSpPr>
            <p:nvPr/>
          </p:nvSpPr>
          <p:spPr bwMode="auto">
            <a:xfrm>
              <a:off x="4286" y="2091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000" b="1" i="1"/>
                <a:t>D</a:t>
              </a:r>
            </a:p>
          </p:txBody>
        </p:sp>
        <p:grpSp>
          <p:nvGrpSpPr>
            <p:cNvPr id="43079" name="Group 71"/>
            <p:cNvGrpSpPr/>
            <p:nvPr/>
          </p:nvGrpSpPr>
          <p:grpSpPr bwMode="auto">
            <a:xfrm>
              <a:off x="3805" y="845"/>
              <a:ext cx="1361" cy="1271"/>
              <a:chOff x="3805" y="1207"/>
              <a:chExt cx="1361" cy="1271"/>
            </a:xfrm>
          </p:grpSpPr>
          <p:sp>
            <p:nvSpPr>
              <p:cNvPr id="43016" name="Oval 8"/>
              <p:cNvSpPr>
                <a:spLocks noChangeArrowheads="1"/>
              </p:cNvSpPr>
              <p:nvPr/>
            </p:nvSpPr>
            <p:spPr bwMode="auto">
              <a:xfrm>
                <a:off x="3987" y="1207"/>
                <a:ext cx="952" cy="95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kumimoji="0" lang="en-US" altLang="zh-CN" sz="2400" b="1">
                    <a:latin typeface="Arial" panose="020B0604020202020204" pitchFamily="34" charset="0"/>
                  </a:rPr>
                  <a:t>·</a:t>
                </a:r>
              </a:p>
            </p:txBody>
          </p:sp>
          <p:sp>
            <p:nvSpPr>
              <p:cNvPr id="43028" name="Line 20"/>
              <p:cNvSpPr>
                <a:spLocks noChangeShapeType="1"/>
              </p:cNvSpPr>
              <p:nvPr/>
            </p:nvSpPr>
            <p:spPr bwMode="auto">
              <a:xfrm>
                <a:off x="3805" y="2478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33" name="Text Box 25"/>
              <p:cNvSpPr txBox="1">
                <a:spLocks noChangeArrowheads="1"/>
              </p:cNvSpPr>
              <p:nvPr/>
            </p:nvSpPr>
            <p:spPr bwMode="auto">
              <a:xfrm>
                <a:off x="4214" y="1570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2000" b="1" i="1"/>
                  <a:t>O</a:t>
                </a:r>
              </a:p>
            </p:txBody>
          </p:sp>
          <p:sp>
            <p:nvSpPr>
              <p:cNvPr id="43036" name="Line 28"/>
              <p:cNvSpPr>
                <a:spLocks noChangeShapeType="1"/>
              </p:cNvSpPr>
              <p:nvPr/>
            </p:nvSpPr>
            <p:spPr bwMode="auto">
              <a:xfrm>
                <a:off x="4468" y="1661"/>
                <a:ext cx="0" cy="81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43" name="Line 35"/>
              <p:cNvSpPr>
                <a:spLocks noChangeShapeType="1"/>
              </p:cNvSpPr>
              <p:nvPr/>
            </p:nvSpPr>
            <p:spPr bwMode="auto">
              <a:xfrm flipV="1">
                <a:off x="4468" y="1389"/>
                <a:ext cx="36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46" name="Text Box 38"/>
              <p:cNvSpPr txBox="1">
                <a:spLocks noChangeArrowheads="1"/>
              </p:cNvSpPr>
              <p:nvPr/>
            </p:nvSpPr>
            <p:spPr bwMode="auto">
              <a:xfrm>
                <a:off x="4532" y="1480"/>
                <a:ext cx="5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1600" b="1">
                    <a:solidFill>
                      <a:srgbClr val="FF3300"/>
                    </a:solidFill>
                    <a:latin typeface="Arial" panose="020B0604020202020204" pitchFamily="34" charset="0"/>
                  </a:rPr>
                  <a:t>6.5</a:t>
                </a:r>
                <a:r>
                  <a:rPr kumimoji="0" lang="en-US" altLang="zh-CN" sz="1600" b="1">
                    <a:solidFill>
                      <a:srgbClr val="FF9900"/>
                    </a:solidFill>
                  </a:rPr>
                  <a:t>cm</a:t>
                </a:r>
              </a:p>
            </p:txBody>
          </p:sp>
          <p:sp>
            <p:nvSpPr>
              <p:cNvPr id="43058" name="Text Box 50"/>
              <p:cNvSpPr txBox="1">
                <a:spLocks noChangeArrowheads="1"/>
              </p:cNvSpPr>
              <p:nvPr/>
            </p:nvSpPr>
            <p:spPr bwMode="auto">
              <a:xfrm>
                <a:off x="4395" y="2175"/>
                <a:ext cx="72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zh-CN" sz="1600" b="1" i="1">
                    <a:solidFill>
                      <a:srgbClr val="FF9900"/>
                    </a:solidFill>
                  </a:rPr>
                  <a:t>d</a:t>
                </a:r>
                <a:r>
                  <a:rPr kumimoji="0" lang="en-US" altLang="zh-CN" sz="1600" b="1">
                    <a:solidFill>
                      <a:srgbClr val="FF3300"/>
                    </a:solidFill>
                    <a:latin typeface="Arial" panose="020B0604020202020204" pitchFamily="34" charset="0"/>
                  </a:rPr>
                  <a:t>=8</a:t>
                </a:r>
                <a:r>
                  <a:rPr kumimoji="0" lang="en-US" altLang="zh-CN" sz="1600" b="1">
                    <a:solidFill>
                      <a:srgbClr val="FF9900"/>
                    </a:solidFill>
                  </a:rPr>
                  <a:t>cm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24" grpId="0"/>
      <p:bldP spid="43025" grpId="0"/>
      <p:bldP spid="430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466" name="Group 162"/>
          <p:cNvGraphicFramePr>
            <a:graphicFrameLocks noGrp="1"/>
          </p:cNvGraphicFramePr>
          <p:nvPr/>
        </p:nvGraphicFramePr>
        <p:xfrm>
          <a:off x="827584" y="980728"/>
          <a:ext cx="8164512" cy="5055235"/>
        </p:xfrm>
        <a:graphic>
          <a:graphicData uri="http://schemas.openxmlformats.org/drawingml/2006/table">
            <a:tbl>
              <a:tblPr/>
              <a:tblGrid>
                <a:gridCol w="219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直线与圆的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位置关系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相离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相切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相交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图       形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公共点个数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公共点名称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直线名称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圆心到直线距离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与半径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的关系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8463" name="Text Box 159"/>
          <p:cNvSpPr txBox="1">
            <a:spLocks noChangeArrowheads="1"/>
          </p:cNvSpPr>
          <p:nvPr/>
        </p:nvSpPr>
        <p:spPr bwMode="auto">
          <a:xfrm>
            <a:off x="533400" y="168275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solidFill>
                  <a:srgbClr val="FF00FF"/>
                </a:solidFill>
                <a:ea typeface="隶书" panose="02010509060101010101" pitchFamily="49" charset="-122"/>
              </a:rPr>
              <a:t>总结：</a:t>
            </a:r>
          </a:p>
        </p:txBody>
      </p:sp>
      <p:sp>
        <p:nvSpPr>
          <p:cNvPr id="98467" name="Line 163"/>
          <p:cNvSpPr>
            <a:spLocks noChangeShapeType="1"/>
          </p:cNvSpPr>
          <p:nvPr/>
        </p:nvSpPr>
        <p:spPr bwMode="auto">
          <a:xfrm>
            <a:off x="3037384" y="4770090"/>
            <a:ext cx="18716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468" name="Line 164"/>
          <p:cNvSpPr>
            <a:spLocks noChangeShapeType="1"/>
          </p:cNvSpPr>
          <p:nvPr/>
        </p:nvSpPr>
        <p:spPr bwMode="auto">
          <a:xfrm>
            <a:off x="3037384" y="4265265"/>
            <a:ext cx="19431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13730" y="116632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solidFill>
                  <a:srgbClr val="FF00FF"/>
                </a:solidFill>
                <a:ea typeface="隶书" panose="02010509060101010101" pitchFamily="49" charset="-122"/>
              </a:rPr>
              <a:t>总结：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314130" y="3391645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0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204593" y="4291757"/>
            <a:ext cx="722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d&gt;r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914330" y="345355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1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760343" y="4291757"/>
            <a:ext cx="722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d=r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5609530" y="5053757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切点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5628580" y="5739557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切线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7590730" y="345355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7360543" y="4306045"/>
            <a:ext cx="722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d&lt;r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7304980" y="5053757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交点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7304980" y="5739557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割线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auto">
          <a:xfrm>
            <a:off x="3780730" y="786557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314130" y="116755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/>
              <a:t>．Ｏ</a:t>
            </a:r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3780730" y="231055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4999930" y="1853357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4466530" y="1472357"/>
            <a:ext cx="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122043" y="185335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4466530" y="1472357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450655" y="1624757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r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4390330" y="1929557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┐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066730" y="1777157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┐</a:t>
            </a:r>
          </a:p>
        </p:txBody>
      </p:sp>
      <p:sp>
        <p:nvSpPr>
          <p:cNvPr id="90135" name="Oval 23"/>
          <p:cNvSpPr>
            <a:spLocks noChangeArrowheads="1"/>
          </p:cNvSpPr>
          <p:nvPr/>
        </p:nvSpPr>
        <p:spPr bwMode="auto">
          <a:xfrm>
            <a:off x="5457130" y="862757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5990530" y="116755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/>
              <a:t>．ｏ</a:t>
            </a: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5457130" y="215815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6560443" y="1777157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6142930" y="1472357"/>
            <a:ext cx="0" cy="685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5753993" y="154855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>
            <a:off x="6142930" y="1472357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6127055" y="1548557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r</a:t>
            </a:r>
          </a:p>
        </p:txBody>
      </p:sp>
      <p:sp>
        <p:nvSpPr>
          <p:cNvPr id="90143" name="Oval 31"/>
          <p:cNvSpPr>
            <a:spLocks noChangeArrowheads="1"/>
          </p:cNvSpPr>
          <p:nvPr/>
        </p:nvSpPr>
        <p:spPr bwMode="auto">
          <a:xfrm>
            <a:off x="7057330" y="938957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7658993" y="1319957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/>
              <a:t>．</a:t>
            </a:r>
            <a:r>
              <a:rPr lang="en-US" altLang="zh-CN" sz="2400" b="1"/>
              <a:t>O</a:t>
            </a:r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>
            <a:off x="7057330" y="208195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8124130" y="2005757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l</a:t>
            </a:r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 flipH="1">
            <a:off x="7666930" y="1624757"/>
            <a:ext cx="152400" cy="762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7811393" y="154855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7819330" y="1624757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7743130" y="1700957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┐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7498655" y="1700957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r</a:t>
            </a:r>
          </a:p>
        </p:txBody>
      </p:sp>
      <p:grpSp>
        <p:nvGrpSpPr>
          <p:cNvPr id="90152" name="Group 40"/>
          <p:cNvGrpSpPr/>
          <p:nvPr/>
        </p:nvGrpSpPr>
        <p:grpSpPr bwMode="auto">
          <a:xfrm>
            <a:off x="893068" y="718295"/>
            <a:ext cx="7999412" cy="6389687"/>
            <a:chOff x="197" y="485"/>
            <a:chExt cx="5039" cy="4025"/>
          </a:xfrm>
        </p:grpSpPr>
        <p:graphicFrame>
          <p:nvGraphicFramePr>
            <p:cNvPr id="90153" name="Object 41"/>
            <p:cNvGraphicFramePr>
              <a:graphicFrameLocks noChangeAspect="1"/>
            </p:cNvGraphicFramePr>
            <p:nvPr/>
          </p:nvGraphicFramePr>
          <p:xfrm>
            <a:off x="197" y="485"/>
            <a:ext cx="5039" cy="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71" name="文档" r:id="rId3" imgW="8343900" imgH="6664325" progId="Word.Document.8">
                    <p:embed/>
                  </p:oleObj>
                </mc:Choice>
                <mc:Fallback>
                  <p:oleObj name="文档" r:id="rId3" imgW="8343900" imgH="6664325" progId="Word.Document.8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" y="485"/>
                          <a:ext cx="5039" cy="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54" name="Line 42"/>
            <p:cNvSpPr>
              <a:spLocks noChangeShapeType="1"/>
            </p:cNvSpPr>
            <p:nvPr/>
          </p:nvSpPr>
          <p:spPr bwMode="auto">
            <a:xfrm flipV="1">
              <a:off x="2160" y="3216"/>
              <a:ext cx="624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0155" name="Line 43"/>
            <p:cNvSpPr>
              <a:spLocks noChangeShapeType="1"/>
            </p:cNvSpPr>
            <p:nvPr/>
          </p:nvSpPr>
          <p:spPr bwMode="auto">
            <a:xfrm flipV="1">
              <a:off x="2112" y="3696"/>
              <a:ext cx="624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5990530" y="1731120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0157" name="Rectangle 45"/>
          <p:cNvSpPr>
            <a:spLocks noChangeArrowheads="1"/>
          </p:cNvSpPr>
          <p:nvPr/>
        </p:nvSpPr>
        <p:spPr bwMode="auto">
          <a:xfrm>
            <a:off x="5755580" y="2066082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90158" name="Rectangle 46"/>
          <p:cNvSpPr>
            <a:spLocks noChangeArrowheads="1"/>
          </p:cNvSpPr>
          <p:nvPr/>
        </p:nvSpPr>
        <p:spPr bwMode="auto">
          <a:xfrm>
            <a:off x="8276530" y="2066082"/>
            <a:ext cx="44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 </a:t>
            </a:r>
          </a:p>
        </p:txBody>
      </p:sp>
      <p:sp>
        <p:nvSpPr>
          <p:cNvPr id="90159" name="Rectangle 47"/>
          <p:cNvSpPr>
            <a:spLocks noChangeArrowheads="1"/>
          </p:cNvSpPr>
          <p:nvPr/>
        </p:nvSpPr>
        <p:spPr bwMode="auto">
          <a:xfrm>
            <a:off x="6974780" y="2005757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7057330" y="1654920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0161" name="Text Box 49"/>
          <p:cNvSpPr txBox="1">
            <a:spLocks noChangeArrowheads="1"/>
          </p:cNvSpPr>
          <p:nvPr/>
        </p:nvSpPr>
        <p:spPr bwMode="auto">
          <a:xfrm>
            <a:off x="8200330" y="1654920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3933130" y="2615357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相离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/>
          </a:p>
        </p:txBody>
      </p:sp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5685730" y="2615357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相切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/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7362130" y="2645520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相交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080294" y="618331"/>
            <a:ext cx="7200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b="1" dirty="0"/>
              <a:t>下面我们共同完成作图后</a:t>
            </a:r>
            <a:r>
              <a:rPr kumimoji="0" lang="en-US" altLang="zh-CN" b="1" dirty="0"/>
              <a:t>,</a:t>
            </a:r>
            <a:r>
              <a:rPr kumimoji="0" lang="zh-CN" altLang="en-US" b="1" dirty="0"/>
              <a:t>再回答问题</a:t>
            </a:r>
            <a:r>
              <a:rPr kumimoji="0" lang="en-US" altLang="zh-CN" b="1" dirty="0"/>
              <a:t>: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755650" y="1901825"/>
            <a:ext cx="5616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2800" b="1" dirty="0">
                <a:latin typeface="Arial" panose="020B0604020202020204" pitchFamily="34" charset="0"/>
              </a:rPr>
              <a:t>（</a:t>
            </a:r>
            <a:r>
              <a:rPr kumimoji="0" lang="en-US" altLang="zh-CN" sz="2800" b="1" dirty="0">
                <a:latin typeface="Arial" panose="020B0604020202020204" pitchFamily="34" charset="0"/>
              </a:rPr>
              <a:t>1</a:t>
            </a:r>
            <a:r>
              <a:rPr kumimoji="0" lang="zh-CN" altLang="en-US" sz="2800" b="1" dirty="0">
                <a:latin typeface="Arial" panose="020B0604020202020204" pitchFamily="34" charset="0"/>
              </a:rPr>
              <a:t>）任意画一个半径为</a:t>
            </a:r>
            <a:r>
              <a:rPr kumimoji="0" lang="en-US" altLang="zh-CN" sz="2800" b="1" dirty="0">
                <a:latin typeface="Arial" panose="020B0604020202020204" pitchFamily="34" charset="0"/>
              </a:rPr>
              <a:t>r</a:t>
            </a:r>
            <a:r>
              <a:rPr kumimoji="0" lang="zh-CN" altLang="en-US" sz="2800" b="1" dirty="0">
                <a:latin typeface="Arial" panose="020B0604020202020204" pitchFamily="34" charset="0"/>
              </a:rPr>
              <a:t>的⊙</a:t>
            </a:r>
            <a:r>
              <a:rPr kumimoji="0" lang="en-US" altLang="zh-CN" sz="2800" b="1" dirty="0">
                <a:latin typeface="Arial" panose="020B0604020202020204" pitchFamily="34" charset="0"/>
              </a:rPr>
              <a:t>O</a:t>
            </a:r>
            <a:r>
              <a:rPr kumimoji="0" lang="zh-CN" altLang="en-US" sz="2800" b="1" dirty="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755650" y="2562225"/>
            <a:ext cx="5688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2800" b="1" dirty="0">
                <a:latin typeface="Arial" panose="020B0604020202020204" pitchFamily="34" charset="0"/>
              </a:rPr>
              <a:t>（</a:t>
            </a:r>
            <a:r>
              <a:rPr kumimoji="0" lang="en-US" altLang="zh-CN" sz="2800" b="1" dirty="0">
                <a:latin typeface="Arial" panose="020B0604020202020204" pitchFamily="34" charset="0"/>
              </a:rPr>
              <a:t>2</a:t>
            </a:r>
            <a:r>
              <a:rPr kumimoji="0" lang="zh-CN" altLang="en-US" sz="2800" b="1" dirty="0">
                <a:latin typeface="Arial" panose="020B0604020202020204" pitchFamily="34" charset="0"/>
              </a:rPr>
              <a:t>）任意画⊙</a:t>
            </a:r>
            <a:r>
              <a:rPr kumimoji="0" lang="en-US" altLang="zh-CN" sz="2800" b="1" dirty="0">
                <a:latin typeface="Arial" panose="020B0604020202020204" pitchFamily="34" charset="0"/>
              </a:rPr>
              <a:t>O</a:t>
            </a:r>
            <a:r>
              <a:rPr kumimoji="0" lang="zh-CN" altLang="en-US" sz="2800" b="1" dirty="0">
                <a:latin typeface="Arial" panose="020B0604020202020204" pitchFamily="34" charset="0"/>
              </a:rPr>
              <a:t>的一条半径 </a:t>
            </a:r>
            <a:r>
              <a:rPr kumimoji="0" lang="en-US" altLang="zh-CN" sz="2800" b="1" dirty="0">
                <a:latin typeface="Arial" panose="020B0604020202020204" pitchFamily="34" charset="0"/>
              </a:rPr>
              <a:t>OD</a:t>
            </a:r>
            <a:r>
              <a:rPr kumimoji="0" lang="zh-CN" altLang="en-US" sz="2800" b="1" dirty="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827088" y="3197225"/>
            <a:ext cx="432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2800" b="1" dirty="0">
                <a:latin typeface="Arial" panose="020B0604020202020204" pitchFamily="34" charset="0"/>
              </a:rPr>
              <a:t>（</a:t>
            </a:r>
            <a:r>
              <a:rPr kumimoji="0" lang="en-US" altLang="zh-CN" sz="2800" b="1" dirty="0">
                <a:latin typeface="Arial" panose="020B0604020202020204" pitchFamily="34" charset="0"/>
              </a:rPr>
              <a:t>3</a:t>
            </a:r>
            <a:r>
              <a:rPr kumimoji="0" lang="zh-CN" altLang="en-US" sz="2800" b="1" dirty="0">
                <a:latin typeface="Arial" panose="020B0604020202020204" pitchFamily="34" charset="0"/>
              </a:rPr>
              <a:t>）过</a:t>
            </a:r>
            <a:r>
              <a:rPr kumimoji="0" lang="en-US" altLang="zh-CN" sz="2800" b="1" dirty="0">
                <a:latin typeface="Arial" panose="020B0604020202020204" pitchFamily="34" charset="0"/>
              </a:rPr>
              <a:t>D</a:t>
            </a:r>
            <a:r>
              <a:rPr kumimoji="0" lang="zh-CN" altLang="en-US" sz="2800" b="1" dirty="0">
                <a:latin typeface="Arial" panose="020B0604020202020204" pitchFamily="34" charset="0"/>
              </a:rPr>
              <a:t>作直线</a:t>
            </a:r>
            <a:r>
              <a:rPr kumimoji="0" lang="en-US" altLang="zh-CN" sz="2800" b="1" dirty="0" err="1">
                <a:latin typeface="Arial" panose="020B0604020202020204" pitchFamily="34" charset="0"/>
              </a:rPr>
              <a:t>l⊥OD</a:t>
            </a:r>
            <a:r>
              <a:rPr kumimoji="0" lang="zh-CN" altLang="en-US" sz="2800" b="1" dirty="0">
                <a:latin typeface="Arial" panose="020B0604020202020204" pitchFamily="34" charset="0"/>
              </a:rPr>
              <a:t>。 </a:t>
            </a:r>
          </a:p>
        </p:txBody>
      </p:sp>
      <p:grpSp>
        <p:nvGrpSpPr>
          <p:cNvPr id="119814" name="Group 6"/>
          <p:cNvGrpSpPr/>
          <p:nvPr/>
        </p:nvGrpSpPr>
        <p:grpSpPr bwMode="auto">
          <a:xfrm>
            <a:off x="5868292" y="2636838"/>
            <a:ext cx="3024188" cy="2379662"/>
            <a:chOff x="3560" y="663"/>
            <a:chExt cx="1905" cy="1499"/>
          </a:xfrm>
        </p:grpSpPr>
        <p:grpSp>
          <p:nvGrpSpPr>
            <p:cNvPr id="119815" name="Group 7"/>
            <p:cNvGrpSpPr/>
            <p:nvPr/>
          </p:nvGrpSpPr>
          <p:grpSpPr bwMode="auto">
            <a:xfrm>
              <a:off x="3560" y="663"/>
              <a:ext cx="1905" cy="1499"/>
              <a:chOff x="3560" y="663"/>
              <a:chExt cx="1905" cy="1499"/>
            </a:xfrm>
          </p:grpSpPr>
          <p:pic>
            <p:nvPicPr>
              <p:cNvPr id="119816" name="Picture 7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60" y="663"/>
                <a:ext cx="1225" cy="1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9817" name="Group 11"/>
              <p:cNvGrpSpPr/>
              <p:nvPr/>
            </p:nvGrpSpPr>
            <p:grpSpPr bwMode="auto">
              <a:xfrm>
                <a:off x="3651" y="1552"/>
                <a:ext cx="1814" cy="365"/>
                <a:chOff x="4183" y="1570"/>
                <a:chExt cx="1328" cy="326"/>
              </a:xfrm>
            </p:grpSpPr>
            <p:sp>
              <p:nvSpPr>
                <p:cNvPr id="11981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183" y="1758"/>
                  <a:ext cx="1301" cy="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981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284" y="1570"/>
                  <a:ext cx="227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0" lang="en-US" altLang="zh-CN">
                      <a:latin typeface="宋体" panose="02010600030101010101" pitchFamily="2" charset="-122"/>
                    </a:rPr>
                    <a:t>l</a:t>
                  </a:r>
                </a:p>
              </p:txBody>
            </p:sp>
          </p:grpSp>
          <p:sp>
            <p:nvSpPr>
              <p:cNvPr id="119820" name="Line 14"/>
              <p:cNvSpPr>
                <a:spLocks noChangeShapeType="1"/>
              </p:cNvSpPr>
              <p:nvPr/>
            </p:nvSpPr>
            <p:spPr bwMode="auto">
              <a:xfrm>
                <a:off x="4150" y="1253"/>
                <a:ext cx="40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9821" name="Group 15"/>
              <p:cNvGrpSpPr/>
              <p:nvPr/>
            </p:nvGrpSpPr>
            <p:grpSpPr bwMode="auto">
              <a:xfrm>
                <a:off x="4513" y="1752"/>
                <a:ext cx="226" cy="410"/>
                <a:chOff x="4422" y="1752"/>
                <a:chExt cx="226" cy="410"/>
              </a:xfrm>
            </p:grpSpPr>
            <p:sp>
              <p:nvSpPr>
                <p:cNvPr id="1198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422" y="1797"/>
                  <a:ext cx="22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0" lang="en-US" altLang="zh-CN">
                      <a:latin typeface="宋体" panose="02010600030101010101" pitchFamily="2" charset="-122"/>
                    </a:rPr>
                    <a:t>P</a:t>
                  </a:r>
                </a:p>
              </p:txBody>
            </p:sp>
            <p:sp>
              <p:nvSpPr>
                <p:cNvPr id="119823" name="Oval 17"/>
                <p:cNvSpPr>
                  <a:spLocks noChangeArrowheads="1"/>
                </p:cNvSpPr>
                <p:nvPr/>
              </p:nvSpPr>
              <p:spPr bwMode="auto">
                <a:xfrm>
                  <a:off x="4468" y="1752"/>
                  <a:ext cx="45" cy="4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kumimoji="0" lang="zh-CN" altLang="zh-CN" b="1">
                    <a:latin typeface="Arial" panose="020B0604020202020204" pitchFamily="34" charset="0"/>
                  </a:endParaRPr>
                </a:p>
              </p:txBody>
            </p:sp>
          </p:grpSp>
          <p:pic>
            <p:nvPicPr>
              <p:cNvPr id="119824" name="Picture 2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05" y="1622"/>
                <a:ext cx="21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9825" name="Group 8"/>
            <p:cNvGrpSpPr/>
            <p:nvPr/>
          </p:nvGrpSpPr>
          <p:grpSpPr bwMode="auto">
            <a:xfrm>
              <a:off x="4105" y="1253"/>
              <a:ext cx="182" cy="787"/>
              <a:chOff x="4105" y="1253"/>
              <a:chExt cx="182" cy="787"/>
            </a:xfrm>
          </p:grpSpPr>
          <p:sp>
            <p:nvSpPr>
              <p:cNvPr id="119826" name="Line 9"/>
              <p:cNvSpPr>
                <a:spLocks noChangeShapeType="1"/>
              </p:cNvSpPr>
              <p:nvPr/>
            </p:nvSpPr>
            <p:spPr bwMode="auto">
              <a:xfrm>
                <a:off x="4171" y="1253"/>
                <a:ext cx="8" cy="5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827" name="Text Box 10"/>
              <p:cNvSpPr txBox="1">
                <a:spLocks noChangeArrowheads="1"/>
              </p:cNvSpPr>
              <p:nvPr/>
            </p:nvSpPr>
            <p:spPr bwMode="auto">
              <a:xfrm>
                <a:off x="4105" y="1752"/>
                <a:ext cx="1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altLang="zh-CN" sz="2400">
                    <a:latin typeface="宋体" panose="02010600030101010101" pitchFamily="2" charset="-122"/>
                  </a:rPr>
                  <a:t>D</a:t>
                </a:r>
              </a:p>
            </p:txBody>
          </p:sp>
        </p:grpSp>
      </p:grpSp>
      <p:sp>
        <p:nvSpPr>
          <p:cNvPr id="51220" name="Text Box 2"/>
          <p:cNvSpPr txBox="1">
            <a:spLocks noChangeArrowheads="1"/>
          </p:cNvSpPr>
          <p:nvPr/>
        </p:nvSpPr>
        <p:spPr bwMode="auto">
          <a:xfrm>
            <a:off x="684213" y="3714750"/>
            <a:ext cx="799306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FF"/>
                </a:solidFill>
                <a:ea typeface="黑体" panose="02010609060101010101" charset="-122"/>
              </a:rPr>
              <a:t>直线</a:t>
            </a:r>
            <a:r>
              <a:rPr kumimoji="0" lang="en-US" altLang="zh-CN" sz="2800" b="1" dirty="0">
                <a:solidFill>
                  <a:srgbClr val="0000FF"/>
                </a:solidFill>
                <a:ea typeface="黑体" panose="02010609060101010101" charset="-122"/>
              </a:rPr>
              <a:t>l</a:t>
            </a:r>
            <a:r>
              <a:rPr kumimoji="0" lang="zh-CN" altLang="en-US" sz="2800" b="1" dirty="0">
                <a:solidFill>
                  <a:srgbClr val="0000FF"/>
                </a:solidFill>
                <a:ea typeface="黑体" panose="02010609060101010101" charset="-122"/>
              </a:rPr>
              <a:t>满足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FF"/>
                </a:solidFill>
                <a:ea typeface="黑体" panose="02010609060101010101" charset="-122"/>
              </a:rPr>
              <a:t>第一：经过半径的外端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FF"/>
                </a:solidFill>
                <a:ea typeface="黑体" panose="02010609060101010101" charset="-122"/>
              </a:rPr>
              <a:t>第二：垂直于这条半径</a:t>
            </a:r>
          </a:p>
        </p:txBody>
      </p:sp>
      <p:sp>
        <p:nvSpPr>
          <p:cNvPr id="51221" name="Text Box 2"/>
          <p:cNvSpPr txBox="1">
            <a:spLocks noChangeArrowheads="1"/>
          </p:cNvSpPr>
          <p:nvPr/>
        </p:nvSpPr>
        <p:spPr bwMode="auto">
          <a:xfrm>
            <a:off x="684213" y="5516563"/>
            <a:ext cx="79930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FF3300"/>
                </a:solidFill>
                <a:ea typeface="黑体" panose="02010609060101010101" charset="-122"/>
              </a:rPr>
              <a:t>切线的判定定理：</a:t>
            </a:r>
            <a:r>
              <a:rPr kumimoji="0" lang="zh-CN" altLang="en-US" sz="2800" b="1" dirty="0">
                <a:solidFill>
                  <a:srgbClr val="0000FF"/>
                </a:solidFill>
                <a:ea typeface="黑体" panose="02010609060101010101" charset="-122"/>
              </a:rPr>
              <a:t>经过半径的外端并且垂直于这条半径的直线是圆的切线。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827088" y="981075"/>
            <a:ext cx="77771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0000FF"/>
                </a:solidFill>
                <a:ea typeface="黑体" panose="02010609060101010101" charset="-122"/>
              </a:rPr>
              <a:t>判断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0000FF"/>
                </a:solidFill>
                <a:ea typeface="黑体" panose="02010609060101010101" charset="-122"/>
              </a:rPr>
              <a:t>1.</a:t>
            </a:r>
            <a:r>
              <a:rPr kumimoji="0" lang="zh-CN" altLang="en-US" sz="2400" b="1" dirty="0">
                <a:solidFill>
                  <a:srgbClr val="0000FF"/>
                </a:solidFill>
                <a:ea typeface="黑体" panose="02010609060101010101" charset="-122"/>
              </a:rPr>
              <a:t>经过半径外端的直线是圆的切线</a:t>
            </a:r>
            <a:r>
              <a:rPr kumimoji="0" lang="en-US" altLang="zh-CN" sz="2400" b="1" dirty="0">
                <a:solidFill>
                  <a:srgbClr val="0000FF"/>
                </a:solidFill>
                <a:ea typeface="黑体" panose="02010609060101010101" charset="-122"/>
              </a:rPr>
              <a:t>(           )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0000FF"/>
                </a:solidFill>
                <a:ea typeface="黑体" panose="02010609060101010101" charset="-122"/>
              </a:rPr>
              <a:t>2.</a:t>
            </a:r>
            <a:r>
              <a:rPr kumimoji="0" lang="zh-CN" altLang="en-US" sz="2400" b="1" dirty="0">
                <a:solidFill>
                  <a:srgbClr val="0000FF"/>
                </a:solidFill>
                <a:ea typeface="黑体" panose="02010609060101010101" charset="-122"/>
              </a:rPr>
              <a:t>与半径垂直的直线是圆的切线</a:t>
            </a:r>
            <a:r>
              <a:rPr kumimoji="0" lang="en-US" altLang="zh-CN" sz="2400" b="1" dirty="0">
                <a:solidFill>
                  <a:srgbClr val="0000FF"/>
                </a:solidFill>
                <a:ea typeface="黑体" panose="02010609060101010101" charset="-122"/>
              </a:rPr>
              <a:t>(            )</a:t>
            </a:r>
          </a:p>
        </p:txBody>
      </p:sp>
      <p:grpSp>
        <p:nvGrpSpPr>
          <p:cNvPr id="120835" name="Group 3"/>
          <p:cNvGrpSpPr/>
          <p:nvPr/>
        </p:nvGrpSpPr>
        <p:grpSpPr bwMode="auto">
          <a:xfrm>
            <a:off x="512763" y="4221163"/>
            <a:ext cx="2619375" cy="2039937"/>
            <a:chOff x="307" y="2846"/>
            <a:chExt cx="1650" cy="1285"/>
          </a:xfrm>
        </p:grpSpPr>
        <p:pic>
          <p:nvPicPr>
            <p:cNvPr id="12083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3" y="2886"/>
              <a:ext cx="1254" cy="1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0837" name="Group 7"/>
            <p:cNvGrpSpPr/>
            <p:nvPr/>
          </p:nvGrpSpPr>
          <p:grpSpPr bwMode="auto">
            <a:xfrm>
              <a:off x="307" y="2846"/>
              <a:ext cx="953" cy="1225"/>
              <a:chOff x="385" y="2347"/>
              <a:chExt cx="953" cy="1225"/>
            </a:xfrm>
          </p:grpSpPr>
          <p:sp>
            <p:nvSpPr>
              <p:cNvPr id="120838" name="Line 8"/>
              <p:cNvSpPr>
                <a:spLocks noChangeShapeType="1"/>
              </p:cNvSpPr>
              <p:nvPr/>
            </p:nvSpPr>
            <p:spPr bwMode="auto">
              <a:xfrm flipH="1">
                <a:off x="431" y="2347"/>
                <a:ext cx="907" cy="1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839" name="Text Box 9"/>
              <p:cNvSpPr txBox="1">
                <a:spLocks noChangeArrowheads="1"/>
              </p:cNvSpPr>
              <p:nvPr/>
            </p:nvSpPr>
            <p:spPr bwMode="auto">
              <a:xfrm>
                <a:off x="385" y="3339"/>
                <a:ext cx="22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altLang="zh-CN" sz="1400"/>
                  <a:t>l</a:t>
                </a:r>
              </a:p>
            </p:txBody>
          </p:sp>
        </p:grpSp>
      </p:grp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3860800"/>
            <a:ext cx="19431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241675"/>
            <a:ext cx="3429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3213100"/>
            <a:ext cx="3429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750" y="3068638"/>
            <a:ext cx="39608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400" b="1"/>
              <a:t>注意：若直线满足①，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/>
              <a:t>           而不满足②；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635375" y="3072184"/>
            <a:ext cx="30956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400" b="1" dirty="0"/>
              <a:t>若直线满足②，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 dirty="0"/>
              <a:t>    而不满足①。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689376" y="1412776"/>
            <a:ext cx="1258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2800" b="1" dirty="0">
                <a:solidFill>
                  <a:srgbClr val="F20000"/>
                </a:solidFill>
              </a:rPr>
              <a:t>×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402039" y="2062063"/>
            <a:ext cx="1258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2800" b="1">
                <a:solidFill>
                  <a:srgbClr val="F20000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  <p:bldP spid="52237" grpId="0"/>
      <p:bldP spid="522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55650" y="765175"/>
            <a:ext cx="856932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</a:t>
            </a: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直线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经过⊙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上的点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并且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OA=OB,CA=CB,</a:t>
            </a:r>
          </a:p>
          <a:p>
            <a:pPr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求证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直线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的切线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55650" y="2349500"/>
            <a:ext cx="54737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证明</a:t>
            </a:r>
            <a:r>
              <a:rPr lang="en-US" altLang="zh-CN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zh-CN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连接</a:t>
            </a:r>
            <a:r>
              <a:rPr lang="en-US" altLang="zh-CN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</a:t>
            </a:r>
          </a:p>
        </p:txBody>
      </p:sp>
      <p:grpSp>
        <p:nvGrpSpPr>
          <p:cNvPr id="121860" name="Group 4"/>
          <p:cNvGrpSpPr/>
          <p:nvPr/>
        </p:nvGrpSpPr>
        <p:grpSpPr bwMode="auto">
          <a:xfrm>
            <a:off x="4787900" y="3717925"/>
            <a:ext cx="3779838" cy="2519363"/>
            <a:chOff x="2744" y="1661"/>
            <a:chExt cx="2880" cy="1887"/>
          </a:xfrm>
        </p:grpSpPr>
        <p:pic>
          <p:nvPicPr>
            <p:cNvPr id="12186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661"/>
              <a:ext cx="2880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62" name="Line 6"/>
            <p:cNvSpPr>
              <a:spLocks noChangeShapeType="1"/>
            </p:cNvSpPr>
            <p:nvPr/>
          </p:nvSpPr>
          <p:spPr bwMode="auto">
            <a:xfrm>
              <a:off x="4150" y="2523"/>
              <a:ext cx="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12775" y="3054350"/>
            <a:ext cx="62642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 在△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OAB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中，</a:t>
            </a:r>
            <a:r>
              <a:rPr lang="zh-CN" altLang="en-US" b="1">
                <a:latin typeface="宋体" panose="02010600030101010101" pitchFamily="2" charset="-122"/>
              </a:rPr>
              <a:t> 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OA=OB,  CA=CB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828675" y="3773488"/>
            <a:ext cx="27352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OC⊥AB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900113" y="5214938"/>
            <a:ext cx="39084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的切线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28675" y="4422775"/>
            <a:ext cx="62642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 OC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为⊙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O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的半径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5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3" grpId="0"/>
      <p:bldP spid="55306" grpId="0"/>
      <p:bldP spid="5530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WordArt 5" descr="白色大理石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1511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议一议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71550" y="2060575"/>
            <a:ext cx="74168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800" dirty="0"/>
              <a:t>如果知道直线是圆的切线，有什么性质定理呢？</a:t>
            </a: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1042988" y="4221163"/>
            <a:ext cx="68580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圆的切线垂直于经过切点的半径。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4" grpId="0"/>
      <p:bldP spid="532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03350" y="836613"/>
            <a:ext cx="5899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、点与圆有几种位置关系？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152773" y="178917"/>
            <a:ext cx="38512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300" b="1" dirty="0">
                <a:solidFill>
                  <a:srgbClr val="FF9900"/>
                </a:solidFill>
                <a:latin typeface="Times New Roman" panose="02020603050405020304" pitchFamily="18" charset="0"/>
                <a:ea typeface="楷体_GB2312" pitchFamily="49" charset="-122"/>
              </a:rPr>
              <a:t>活动一</a:t>
            </a:r>
            <a:r>
              <a:rPr lang="zh-CN" altLang="en-US" sz="1800" b="1" dirty="0">
                <a:solidFill>
                  <a:srgbClr val="FF0000"/>
                </a:solidFill>
              </a:rPr>
              <a:t>、</a:t>
            </a:r>
            <a:r>
              <a:rPr lang="zh-CN" altLang="en-US" sz="3300" b="1" dirty="0">
                <a:solidFill>
                  <a:srgbClr val="FF9900"/>
                </a:solidFill>
                <a:latin typeface="Times New Roman" panose="02020603050405020304" pitchFamily="18" charset="0"/>
                <a:ea typeface="楷体_GB2312" pitchFamily="49" charset="-122"/>
              </a:rPr>
              <a:t>复习提问：</a:t>
            </a: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3092450" y="1643063"/>
            <a:ext cx="1296988" cy="12969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404987" y="3357563"/>
            <a:ext cx="6950075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、怎样判定点和圆的位置关系？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4160838" y="1871663"/>
            <a:ext cx="66675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300" b="1">
                <a:latin typeface="Times New Roman" panose="02020603050405020304" pitchFamily="18" charset="0"/>
              </a:rPr>
              <a:t> </a:t>
            </a:r>
            <a:r>
              <a:rPr lang="en-US" altLang="zh-CN" sz="2900" b="1">
                <a:latin typeface="Times New Roman" panose="02020603050405020304" pitchFamily="18" charset="0"/>
              </a:rPr>
              <a:t>.</a:t>
            </a:r>
            <a:r>
              <a:rPr lang="en-US" altLang="zh-CN" sz="3300" b="1">
                <a:latin typeface="Times New Roman" panose="02020603050405020304" pitchFamily="18" charset="0"/>
              </a:rPr>
              <a:t> </a:t>
            </a:r>
            <a:r>
              <a:rPr lang="en-US" altLang="zh-CN" sz="250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3321050" y="1931988"/>
            <a:ext cx="46513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500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0914" name="Picture 18" descr="NekO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572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971600" y="4129088"/>
            <a:ext cx="7629525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）点到圆心的距离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半径时，点在圆外。</a:t>
            </a:r>
          </a:p>
          <a:p>
            <a:pPr algn="ctr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）点到圆心的距离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半径时，点在圆上。</a:t>
            </a:r>
          </a:p>
          <a:p>
            <a:pPr algn="ctr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）点到圆心的距离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半径时，点在圆内。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4437112" y="4114800"/>
            <a:ext cx="10699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大于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4445050" y="4513263"/>
            <a:ext cx="9461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等于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445050" y="4929188"/>
            <a:ext cx="9461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小于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5219700" y="1844675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.</a:t>
            </a:r>
            <a:r>
              <a:rPr lang="en-US" altLang="zh-CN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autoUpdateAnimBg="0"/>
      <p:bldP spid="80908" grpId="0"/>
      <p:bldP spid="80911" grpId="0"/>
      <p:bldP spid="80915" grpId="0" autoUpdateAnimBg="0"/>
      <p:bldP spid="80916" grpId="0" autoUpdateAnimBg="0"/>
      <p:bldP spid="80917" grpId="0" autoUpdateAnimBg="0"/>
      <p:bldP spid="80918" grpId="0" autoUpdateAnimBg="0"/>
      <p:bldP spid="809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1025" y="1989138"/>
            <a:ext cx="4752975" cy="36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827088" y="1268413"/>
            <a:ext cx="36210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2.AB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是⊙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的弦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,C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是⊙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外一点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,BC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是⊙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的切线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,AB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交过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点的直径于点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D,OA⊥CD,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试判断△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BCD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的形状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并</a:t>
            </a: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说明你的理由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6300788" y="3933825"/>
            <a:ext cx="1296987" cy="1008063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628775"/>
            <a:ext cx="4319588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684213" y="1052513"/>
            <a:ext cx="3908425" cy="368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3.AB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是⊙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的直径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,AE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平分∠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BAC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交⊙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于点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E,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过点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作⊙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的切线交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的延长线于点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D,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试判断△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AED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</a:p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形状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并说明理由</a:t>
            </a:r>
            <a:r>
              <a:rPr lang="en-US" altLang="zh-CN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6300788" y="3357563"/>
            <a:ext cx="71437" cy="158432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6981" name="AutoShape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027988" y="6281738"/>
            <a:ext cx="576262" cy="576262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7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36613"/>
            <a:ext cx="3097213" cy="504825"/>
          </a:xfrm>
          <a:solidFill>
            <a:srgbClr val="0082C6"/>
          </a:solidFill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F20000"/>
                </a:solidFill>
              </a:rPr>
              <a:t>应用迁移</a:t>
            </a:r>
          </a:p>
        </p:txBody>
      </p:sp>
      <p:sp>
        <p:nvSpPr>
          <p:cNvPr id="107523" name="Rectangle 9"/>
          <p:cNvSpPr>
            <a:spLocks noChangeArrowheads="1"/>
          </p:cNvSpPr>
          <p:nvPr/>
        </p:nvSpPr>
        <p:spPr bwMode="auto">
          <a:xfrm>
            <a:off x="827584" y="1628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/>
            <a:r>
              <a:rPr kumimoji="0" lang="en-US" altLang="zh-CN" sz="2400" b="1" dirty="0"/>
              <a:t>    </a:t>
            </a:r>
            <a:r>
              <a:rPr kumimoji="0" lang="zh-CN" altLang="en-US" sz="2400" b="1" dirty="0"/>
              <a:t>在△</a:t>
            </a:r>
            <a:r>
              <a:rPr kumimoji="0" lang="en-US" altLang="zh-CN" sz="2400" b="1" i="1" dirty="0"/>
              <a:t>ABC</a:t>
            </a:r>
            <a:r>
              <a:rPr kumimoji="0" lang="zh-CN" altLang="en-US" sz="2400" b="1" dirty="0"/>
              <a:t>中，</a:t>
            </a:r>
            <a:r>
              <a:rPr kumimoji="0" lang="en-US" altLang="zh-CN" sz="2400" b="1" i="1" dirty="0"/>
              <a:t>AB</a:t>
            </a:r>
            <a:r>
              <a:rPr kumimoji="0" lang="zh-CN" altLang="en-US" sz="2400" b="1" dirty="0"/>
              <a:t>＝</a:t>
            </a:r>
            <a:r>
              <a:rPr kumimoji="0" lang="en-US" altLang="zh-CN" sz="2400" b="1" dirty="0"/>
              <a:t>10cm</a:t>
            </a:r>
            <a:r>
              <a:rPr kumimoji="0" lang="zh-CN" altLang="en-US" sz="2400" b="1" dirty="0"/>
              <a:t>，</a:t>
            </a:r>
            <a:r>
              <a:rPr kumimoji="0" lang="en-US" altLang="zh-CN" sz="2400" b="1" i="1" dirty="0"/>
              <a:t>BC</a:t>
            </a:r>
            <a:r>
              <a:rPr kumimoji="0" lang="zh-CN" altLang="en-US" sz="2400" b="1" dirty="0"/>
              <a:t>＝</a:t>
            </a:r>
            <a:r>
              <a:rPr kumimoji="0" lang="en-US" altLang="zh-CN" sz="2400" b="1" dirty="0"/>
              <a:t>6cm</a:t>
            </a:r>
            <a:r>
              <a:rPr kumimoji="0" lang="zh-CN" altLang="en-US" sz="2400" b="1" dirty="0"/>
              <a:t>，</a:t>
            </a:r>
            <a:r>
              <a:rPr kumimoji="0" lang="en-US" altLang="zh-CN" sz="2400" b="1" i="1" dirty="0"/>
              <a:t>AC</a:t>
            </a:r>
            <a:r>
              <a:rPr kumimoji="0" lang="zh-CN" altLang="en-US" sz="2400" b="1" dirty="0"/>
              <a:t>＝</a:t>
            </a:r>
            <a:r>
              <a:rPr kumimoji="0" lang="en-US" altLang="zh-CN" sz="2400" b="1" dirty="0"/>
              <a:t>8cm</a:t>
            </a:r>
            <a:r>
              <a:rPr kumimoji="0" lang="zh-CN" altLang="en-US" sz="2400" b="1" dirty="0"/>
              <a:t>，</a:t>
            </a:r>
          </a:p>
          <a:p>
            <a:pPr indent="228600"/>
            <a:r>
              <a:rPr kumimoji="0" lang="zh-CN" altLang="en-US" sz="2400" b="1" dirty="0"/>
              <a:t>   </a:t>
            </a:r>
            <a:r>
              <a:rPr kumimoji="0" lang="en-US" altLang="zh-CN" sz="2400" b="1" dirty="0"/>
              <a:t>(1)</a:t>
            </a:r>
            <a:r>
              <a:rPr kumimoji="0" lang="zh-CN" altLang="en-US" sz="2400" b="1" dirty="0"/>
              <a:t>若以</a:t>
            </a:r>
            <a:r>
              <a:rPr kumimoji="0" lang="en-US" altLang="zh-CN" sz="2400" b="1" i="1" dirty="0"/>
              <a:t>C</a:t>
            </a:r>
            <a:r>
              <a:rPr kumimoji="0" lang="zh-CN" altLang="en-US" sz="2400" b="1" dirty="0"/>
              <a:t>为圆心，</a:t>
            </a:r>
            <a:r>
              <a:rPr kumimoji="0" lang="en-US" altLang="zh-CN" sz="2400" b="1" dirty="0"/>
              <a:t>4 cm</a:t>
            </a:r>
            <a:r>
              <a:rPr kumimoji="0" lang="zh-CN" altLang="en-US" sz="2400" b="1" dirty="0"/>
              <a:t>长为半径画⊙</a:t>
            </a:r>
            <a:r>
              <a:rPr kumimoji="0" lang="en-US" altLang="zh-CN" sz="2400" b="1" i="1" dirty="0"/>
              <a:t>C</a:t>
            </a:r>
            <a:r>
              <a:rPr kumimoji="0" lang="zh-CN" altLang="en-US" sz="2400" b="1" dirty="0"/>
              <a:t>，则⊙</a:t>
            </a:r>
            <a:r>
              <a:rPr kumimoji="0" lang="en-US" altLang="zh-CN" sz="2400" b="1" i="1" dirty="0"/>
              <a:t>C</a:t>
            </a:r>
            <a:r>
              <a:rPr kumimoji="0" lang="zh-CN" altLang="en-US" sz="2400" b="1" dirty="0"/>
              <a:t>与</a:t>
            </a:r>
            <a:r>
              <a:rPr kumimoji="0" lang="en-US" altLang="zh-CN" sz="2400" b="1" i="1" dirty="0"/>
              <a:t>AB</a:t>
            </a:r>
            <a:r>
              <a:rPr kumimoji="0" lang="zh-CN" altLang="en-US" sz="2400" b="1" dirty="0"/>
              <a:t>的位置关系怎样？</a:t>
            </a:r>
          </a:p>
          <a:p>
            <a:pPr indent="228600"/>
            <a:r>
              <a:rPr kumimoji="0" lang="zh-CN" altLang="en-US" sz="2400" b="1" dirty="0"/>
              <a:t>   </a:t>
            </a:r>
            <a:r>
              <a:rPr kumimoji="0" lang="en-US" altLang="zh-CN" sz="2400" b="1" dirty="0"/>
              <a:t>(2)</a:t>
            </a:r>
            <a:r>
              <a:rPr kumimoji="0" lang="zh-CN" altLang="en-US" sz="2400" b="1" dirty="0"/>
              <a:t>若要使</a:t>
            </a:r>
            <a:r>
              <a:rPr kumimoji="0" lang="en-US" altLang="zh-CN" sz="2400" b="1" i="1" dirty="0"/>
              <a:t>AB</a:t>
            </a:r>
            <a:r>
              <a:rPr kumimoji="0" lang="zh-CN" altLang="en-US" sz="2400" b="1" dirty="0"/>
              <a:t>与⊙</a:t>
            </a:r>
            <a:r>
              <a:rPr kumimoji="0" lang="en-US" altLang="zh-CN" sz="2400" b="1" i="1" dirty="0"/>
              <a:t>C</a:t>
            </a:r>
            <a:r>
              <a:rPr kumimoji="0" lang="en-US" altLang="zh-CN" sz="2400" b="1" dirty="0"/>
              <a:t> </a:t>
            </a:r>
            <a:r>
              <a:rPr kumimoji="0" lang="zh-CN" altLang="en-US" sz="2400" b="1" dirty="0"/>
              <a:t>相切，则⊙</a:t>
            </a:r>
            <a:r>
              <a:rPr kumimoji="0" lang="en-US" altLang="zh-CN" sz="2400" b="1" i="1" dirty="0"/>
              <a:t>C</a:t>
            </a:r>
            <a:r>
              <a:rPr kumimoji="0" lang="zh-CN" altLang="en-US" sz="2400" b="1" dirty="0"/>
              <a:t>的半径应当是多少？  </a:t>
            </a:r>
          </a:p>
          <a:p>
            <a:pPr indent="228600"/>
            <a:r>
              <a:rPr kumimoji="0" lang="zh-CN" altLang="en-US" sz="2400" b="1" dirty="0"/>
              <a:t>   </a:t>
            </a:r>
            <a:r>
              <a:rPr kumimoji="0" lang="en-US" altLang="zh-CN" sz="2400" b="1" dirty="0"/>
              <a:t>(3)</a:t>
            </a:r>
            <a:r>
              <a:rPr kumimoji="0" lang="zh-CN" altLang="en-US" sz="2400" b="1" dirty="0"/>
              <a:t>若要以</a:t>
            </a:r>
            <a:r>
              <a:rPr kumimoji="0" lang="en-US" altLang="zh-CN" sz="2400" b="1" i="1" dirty="0"/>
              <a:t>AC</a:t>
            </a:r>
            <a:r>
              <a:rPr kumimoji="0" lang="zh-CN" altLang="en-US" sz="2400" b="1" dirty="0"/>
              <a:t>为直径画⊙</a:t>
            </a:r>
            <a:r>
              <a:rPr kumimoji="0" lang="en-US" altLang="zh-CN" sz="2400" b="1" i="1" dirty="0"/>
              <a:t>O</a:t>
            </a:r>
            <a:r>
              <a:rPr kumimoji="0" lang="zh-CN" altLang="en-US" sz="2400" b="1" dirty="0"/>
              <a:t>，则⊙</a:t>
            </a:r>
            <a:r>
              <a:rPr kumimoji="0" lang="en-US" altLang="zh-CN" sz="2400" b="1" i="1" dirty="0"/>
              <a:t>O</a:t>
            </a:r>
            <a:r>
              <a:rPr kumimoji="0" lang="zh-CN" altLang="en-US" sz="2400" b="1" dirty="0"/>
              <a:t>与</a:t>
            </a:r>
            <a:r>
              <a:rPr kumimoji="0" lang="en-US" altLang="zh-CN" sz="2400" b="1" i="1" dirty="0"/>
              <a:t>AB</a:t>
            </a:r>
            <a:r>
              <a:rPr kumimoji="0" lang="zh-CN" altLang="en-US" sz="2400" b="1" dirty="0"/>
              <a:t>、</a:t>
            </a:r>
            <a:r>
              <a:rPr kumimoji="0" lang="en-US" altLang="zh-CN" sz="2400" b="1" i="1" dirty="0"/>
              <a:t>BC</a:t>
            </a:r>
            <a:r>
              <a:rPr kumimoji="0" lang="zh-CN" altLang="en-US" sz="2400" b="1" dirty="0"/>
              <a:t>的位置关系分别怎样？</a:t>
            </a:r>
          </a:p>
        </p:txBody>
      </p:sp>
      <p:pic>
        <p:nvPicPr>
          <p:cNvPr id="10752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005263"/>
            <a:ext cx="30257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/>
          </p:cNvSpPr>
          <p:nvPr>
            <p:ph type="body" idx="4294967295"/>
          </p:nvPr>
        </p:nvSpPr>
        <p:spPr>
          <a:xfrm>
            <a:off x="827584" y="1065213"/>
            <a:ext cx="8229600" cy="3155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b="1" dirty="0"/>
              <a:t>      </a:t>
            </a:r>
            <a:r>
              <a:rPr lang="zh-CN" altLang="en-US" sz="2400" b="1" dirty="0"/>
              <a:t>解：过</a:t>
            </a:r>
            <a:r>
              <a:rPr lang="en-US" altLang="zh-CN" sz="2400" b="1" i="1" dirty="0"/>
              <a:t>C</a:t>
            </a:r>
            <a:r>
              <a:rPr lang="zh-CN" altLang="en-US" sz="2400" b="1" dirty="0"/>
              <a:t>作</a:t>
            </a:r>
            <a:r>
              <a:rPr lang="en-US" altLang="zh-CN" sz="2400" b="1" i="1" dirty="0"/>
              <a:t>CD</a:t>
            </a:r>
            <a:r>
              <a:rPr lang="en-US" altLang="zh-CN" sz="2400" b="1" dirty="0"/>
              <a:t>⊥</a:t>
            </a:r>
            <a:r>
              <a:rPr lang="en-US" altLang="zh-CN" sz="2400" b="1" i="1" dirty="0"/>
              <a:t>AB</a:t>
            </a:r>
            <a:r>
              <a:rPr lang="zh-CN" altLang="en-US" sz="2400" b="1" dirty="0"/>
              <a:t>，垂足为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 </a:t>
            </a:r>
            <a:r>
              <a:rPr lang="zh-CN" altLang="en-US" sz="2400" b="1" dirty="0"/>
              <a:t>．         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/>
              <a:t>因为</a:t>
            </a:r>
            <a:r>
              <a:rPr lang="en-US" altLang="zh-CN" sz="2400" b="1" i="1" dirty="0"/>
              <a:t>BC</a:t>
            </a:r>
            <a:r>
              <a:rPr lang="en-US" altLang="zh-CN" sz="2400" b="1" baseline="30000" dirty="0"/>
              <a:t>2</a:t>
            </a:r>
            <a:r>
              <a:rPr lang="en-US" altLang="zh-CN" sz="2400" b="1" dirty="0"/>
              <a:t>+</a:t>
            </a:r>
            <a:r>
              <a:rPr lang="en-US" altLang="zh-CN" sz="2400" b="1" i="1" dirty="0"/>
              <a:t>AC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6</a:t>
            </a:r>
            <a:r>
              <a:rPr lang="en-US" altLang="zh-CN" sz="2400" b="1" baseline="30000" dirty="0"/>
              <a:t>2</a:t>
            </a:r>
            <a:r>
              <a:rPr lang="en-US" altLang="zh-CN" sz="2400" b="1" dirty="0"/>
              <a:t>+8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100</a:t>
            </a:r>
            <a:r>
              <a:rPr lang="zh-CN" altLang="en-US" sz="2400" b="1" dirty="0"/>
              <a:t>，</a:t>
            </a:r>
            <a:r>
              <a:rPr lang="en-US" altLang="zh-CN" sz="2400" b="1" i="1" dirty="0"/>
              <a:t>AB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10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100</a:t>
            </a:r>
            <a:r>
              <a:rPr lang="zh-CN" altLang="en-US" sz="2400" b="1" dirty="0"/>
              <a:t>，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/>
              <a:t>所以</a:t>
            </a:r>
            <a:r>
              <a:rPr lang="en-US" altLang="zh-CN" sz="2400" b="1" i="1" dirty="0"/>
              <a:t>BC</a:t>
            </a:r>
            <a:r>
              <a:rPr lang="en-US" altLang="zh-CN" sz="2400" b="1" baseline="30000" dirty="0"/>
              <a:t>2</a:t>
            </a:r>
            <a:r>
              <a:rPr lang="en-US" altLang="zh-CN" sz="2400" b="1" dirty="0"/>
              <a:t>+</a:t>
            </a:r>
            <a:r>
              <a:rPr lang="en-US" altLang="zh-CN" sz="2400" b="1" i="1" dirty="0"/>
              <a:t>AC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＝ </a:t>
            </a:r>
            <a:r>
              <a:rPr lang="en-US" altLang="zh-CN" sz="2400" b="1" i="1" dirty="0"/>
              <a:t>AB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，故△</a:t>
            </a:r>
            <a:r>
              <a:rPr lang="en-US" altLang="zh-CN" sz="2400" b="1" i="1" dirty="0"/>
              <a:t>ABC</a:t>
            </a:r>
            <a:r>
              <a:rPr lang="zh-CN" altLang="en-US" sz="2400" b="1" dirty="0"/>
              <a:t>是直角三角形，根据三角形面积相等得：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/>
              <a:t>      </a:t>
            </a:r>
            <a:r>
              <a:rPr lang="en-US" altLang="zh-CN" sz="2400" b="1" dirty="0"/>
              <a:t>(1)</a:t>
            </a:r>
            <a:r>
              <a:rPr lang="zh-CN" altLang="en-US" sz="2400" b="1" dirty="0"/>
              <a:t>若以</a:t>
            </a:r>
            <a:r>
              <a:rPr lang="en-US" altLang="zh-CN" sz="2400" b="1" i="1" dirty="0"/>
              <a:t>C</a:t>
            </a:r>
            <a:r>
              <a:rPr lang="zh-CN" altLang="en-US" sz="2400" b="1" dirty="0"/>
              <a:t>为圆心，</a:t>
            </a:r>
            <a:r>
              <a:rPr lang="en-US" altLang="zh-CN" sz="2400" b="1" dirty="0"/>
              <a:t>4cm</a:t>
            </a:r>
            <a:r>
              <a:rPr lang="zh-CN" altLang="en-US" sz="2400" b="1" dirty="0"/>
              <a:t>长为半径画⊙</a:t>
            </a:r>
            <a:r>
              <a:rPr lang="en-US" altLang="zh-CN" sz="2400" b="1" i="1" dirty="0"/>
              <a:t>C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，因为</a:t>
            </a:r>
            <a:r>
              <a:rPr lang="en-US" altLang="zh-CN" sz="2400" b="1" dirty="0"/>
              <a:t>4cm</a:t>
            </a:r>
            <a:r>
              <a:rPr lang="zh-CN" altLang="en-US" sz="2400" b="1" dirty="0"/>
              <a:t>＜</a:t>
            </a:r>
            <a:r>
              <a:rPr lang="en-US" altLang="zh-CN" sz="2400" b="1" dirty="0"/>
              <a:t>4.8cm</a:t>
            </a:r>
            <a:r>
              <a:rPr lang="zh-CN" altLang="en-US" sz="2400" b="1" dirty="0"/>
              <a:t>，所以⊙</a:t>
            </a:r>
            <a:r>
              <a:rPr lang="en-US" altLang="zh-CN" sz="2400" b="1" i="1" dirty="0"/>
              <a:t>C</a:t>
            </a:r>
            <a:r>
              <a:rPr lang="zh-CN" altLang="en-US" sz="2400" b="1" dirty="0"/>
              <a:t>与</a:t>
            </a:r>
            <a:r>
              <a:rPr lang="en-US" altLang="zh-CN" sz="2400" b="1" i="1" dirty="0"/>
              <a:t>AB</a:t>
            </a:r>
            <a:r>
              <a:rPr lang="zh-CN" altLang="en-US" sz="2400" b="1" dirty="0"/>
              <a:t>的位置关系为相离．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/>
              <a:t>      </a:t>
            </a:r>
            <a:r>
              <a:rPr lang="en-US" altLang="zh-CN" sz="2400" b="1" dirty="0"/>
              <a:t>(2)</a:t>
            </a:r>
            <a:r>
              <a:rPr lang="zh-CN" altLang="en-US" sz="2400" b="1" dirty="0"/>
              <a:t>若要使</a:t>
            </a:r>
            <a:r>
              <a:rPr lang="en-US" altLang="zh-CN" sz="2400" b="1" i="1" dirty="0"/>
              <a:t>AB</a:t>
            </a:r>
            <a:r>
              <a:rPr lang="zh-CN" altLang="en-US" sz="2400" b="1" dirty="0"/>
              <a:t>与⊙</a:t>
            </a:r>
            <a:r>
              <a:rPr lang="en-US" altLang="zh-CN" sz="2400" b="1" i="1" dirty="0"/>
              <a:t>C</a:t>
            </a:r>
            <a:r>
              <a:rPr lang="zh-CN" altLang="en-US" sz="2400" b="1" dirty="0"/>
              <a:t>相切，则⊙</a:t>
            </a:r>
            <a:r>
              <a:rPr lang="en-US" altLang="zh-CN" sz="2400" b="1" i="1" dirty="0"/>
              <a:t>C</a:t>
            </a:r>
            <a:r>
              <a:rPr lang="zh-CN" altLang="en-US" sz="2400" b="1" dirty="0"/>
              <a:t>的半径应为</a:t>
            </a:r>
            <a:r>
              <a:rPr lang="en-US" altLang="zh-CN" sz="2400" b="1" dirty="0"/>
              <a:t>4.8cm </a:t>
            </a:r>
            <a:r>
              <a:rPr lang="zh-CN" altLang="en-US" sz="2400" b="1" dirty="0"/>
              <a:t>．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/>
              <a:t>      </a:t>
            </a:r>
            <a:r>
              <a:rPr lang="en-US" altLang="zh-CN" sz="2400" b="1" dirty="0"/>
              <a:t>(3)</a:t>
            </a:r>
            <a:r>
              <a:rPr lang="zh-CN" altLang="en-US" sz="2400" b="1" dirty="0"/>
              <a:t>若以</a:t>
            </a:r>
            <a:r>
              <a:rPr lang="en-US" altLang="zh-CN" sz="2400" b="1" i="1" dirty="0"/>
              <a:t>AC</a:t>
            </a:r>
            <a:r>
              <a:rPr lang="zh-CN" altLang="en-US" sz="2400" b="1" dirty="0"/>
              <a:t>为直径画⊙</a:t>
            </a:r>
            <a:r>
              <a:rPr lang="en-US" altLang="zh-CN" sz="2400" b="1" i="1" dirty="0"/>
              <a:t>O</a:t>
            </a:r>
            <a:r>
              <a:rPr lang="zh-CN" altLang="en-US" sz="2400" b="1" dirty="0"/>
              <a:t>，由于</a:t>
            </a:r>
            <a:r>
              <a:rPr lang="en-US" altLang="zh-CN" sz="2400" b="1" i="1" dirty="0"/>
              <a:t>BC</a:t>
            </a:r>
            <a:r>
              <a:rPr lang="en-US" altLang="zh-CN" sz="2400" b="1" dirty="0"/>
              <a:t>⊥</a:t>
            </a:r>
            <a:r>
              <a:rPr lang="en-US" altLang="zh-CN" sz="2400" b="1" i="1" dirty="0"/>
              <a:t>AC</a:t>
            </a:r>
            <a:r>
              <a:rPr lang="zh-CN" altLang="en-US" sz="2400" b="1" dirty="0"/>
              <a:t>，故⊙</a:t>
            </a:r>
            <a:r>
              <a:rPr lang="en-US" altLang="zh-CN" sz="2400" b="1" i="1" dirty="0"/>
              <a:t>O</a:t>
            </a:r>
            <a:r>
              <a:rPr lang="zh-CN" altLang="en-US" sz="2400" b="1" dirty="0"/>
              <a:t>与</a:t>
            </a:r>
            <a:r>
              <a:rPr lang="en-US" altLang="zh-CN" sz="2400" b="1" i="1" dirty="0"/>
              <a:t>BC</a:t>
            </a:r>
            <a:r>
              <a:rPr lang="zh-CN" altLang="en-US" sz="2400" b="1" dirty="0"/>
              <a:t>相切；⊙</a:t>
            </a:r>
            <a:r>
              <a:rPr lang="en-US" altLang="zh-CN" sz="2400" b="1" i="1" dirty="0"/>
              <a:t>O</a:t>
            </a:r>
            <a:r>
              <a:rPr lang="zh-CN" altLang="en-US" sz="2400" b="1" dirty="0"/>
              <a:t>与</a:t>
            </a:r>
            <a:r>
              <a:rPr lang="en-US" altLang="zh-CN" sz="2400" b="1" i="1" dirty="0"/>
              <a:t>AB</a:t>
            </a:r>
            <a:r>
              <a:rPr lang="zh-CN" altLang="en-US" sz="2400" b="1" dirty="0"/>
              <a:t>相交．</a:t>
            </a:r>
          </a:p>
        </p:txBody>
      </p:sp>
      <p:pic>
        <p:nvPicPr>
          <p:cNvPr id="10854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4221163"/>
            <a:ext cx="3059112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4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36613"/>
            <a:ext cx="3455988" cy="503237"/>
          </a:xfrm>
          <a:gradFill rotWithShape="1">
            <a:gsLst>
              <a:gs pos="0">
                <a:srgbClr val="CCFF99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F20000"/>
                </a:solidFill>
              </a:rPr>
              <a:t>随堂练习</a:t>
            </a:r>
          </a:p>
        </p:txBody>
      </p:sp>
      <p:sp>
        <p:nvSpPr>
          <p:cNvPr id="109571" name="Text Box 6"/>
          <p:cNvSpPr txBox="1">
            <a:spLocks noChangeArrowheads="1"/>
          </p:cNvSpPr>
          <p:nvPr/>
        </p:nvSpPr>
        <p:spPr bwMode="auto">
          <a:xfrm>
            <a:off x="755576" y="2060575"/>
            <a:ext cx="8280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400" b="1" dirty="0">
                <a:latin typeface="Times New Roman" panose="02020603050405020304" pitchFamily="18" charset="0"/>
              </a:rPr>
              <a:t>       1.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已知圆的半径等于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5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厘米，圆心到直线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l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的距离是：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(1)4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厘米；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(2)5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厘米；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(3)6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厘米．直线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l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与圆分别有几个公共点？分别说出直线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l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和圆的位置关系．</a:t>
            </a:r>
          </a:p>
          <a:p>
            <a:r>
              <a:rPr kumimoji="0" lang="zh-CN" altLang="en-US" sz="2400" b="1" dirty="0">
                <a:latin typeface="Times New Roman" panose="02020603050405020304" pitchFamily="18" charset="0"/>
              </a:rPr>
              <a:t>       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2.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已知圆的半径等于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10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厘米，直线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l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和圆只有一个公共点，求圆心到直线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l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的距离．</a:t>
            </a:r>
          </a:p>
          <a:p>
            <a:r>
              <a:rPr kumimoji="0" lang="zh-CN" altLang="en-US" sz="2400" b="1" dirty="0">
                <a:latin typeface="Times New Roman" panose="02020603050405020304" pitchFamily="18" charset="0"/>
              </a:rPr>
              <a:t>       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3.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如果⊙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O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的直径为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10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厘米，圆心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O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到直线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AB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的距离为</a:t>
            </a:r>
            <a:r>
              <a:rPr kumimoji="0" lang="en-US" altLang="zh-CN" sz="2400" b="1" dirty="0">
                <a:latin typeface="Times New Roman" panose="02020603050405020304" pitchFamily="18" charset="0"/>
              </a:rPr>
              <a:t>10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厘米，那么⊙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O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和直线</a:t>
            </a:r>
            <a:r>
              <a:rPr kumimoji="0" lang="en-US" altLang="zh-CN" sz="2400" b="1" i="1" dirty="0">
                <a:latin typeface="Times New Roman" panose="02020603050405020304" pitchFamily="18" charset="0"/>
              </a:rPr>
              <a:t>AB</a:t>
            </a:r>
            <a:r>
              <a:rPr kumimoji="0" lang="zh-CN" altLang="en-US" sz="2400" b="1" dirty="0">
                <a:latin typeface="Times New Roman" panose="02020603050405020304" pitchFamily="18" charset="0"/>
              </a:rPr>
              <a:t>有怎样的位置关系？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CN" sz="2400" b="1" dirty="0"/>
              <a:t>      4</a:t>
            </a:r>
            <a:r>
              <a:rPr lang="zh-CN" altLang="en-US" sz="2400" b="1" dirty="0"/>
              <a:t>．已知：如图所示，∠</a:t>
            </a:r>
            <a:r>
              <a:rPr lang="en-US" altLang="zh-CN" sz="2400" b="1" i="1" dirty="0"/>
              <a:t>AOB</a:t>
            </a:r>
            <a:r>
              <a:rPr lang="en-US" altLang="zh-CN" sz="2400" b="1" dirty="0"/>
              <a:t>=30°</a:t>
            </a:r>
            <a:r>
              <a:rPr lang="zh-CN" altLang="en-US" sz="2400" b="1" dirty="0"/>
              <a:t>，</a:t>
            </a:r>
            <a:r>
              <a:rPr lang="en-US" altLang="zh-CN" sz="2400" b="1" i="1" dirty="0"/>
              <a:t>P</a:t>
            </a:r>
            <a:r>
              <a:rPr lang="zh-CN" altLang="en-US" sz="2400" b="1" dirty="0"/>
              <a:t>为</a:t>
            </a:r>
            <a:r>
              <a:rPr lang="en-US" altLang="zh-CN" sz="2400" b="1" i="1" dirty="0"/>
              <a:t>OB</a:t>
            </a:r>
            <a:r>
              <a:rPr lang="zh-CN" altLang="en-US" sz="2400" b="1" dirty="0"/>
              <a:t>上一点，且</a:t>
            </a:r>
            <a:r>
              <a:rPr lang="en-US" altLang="zh-CN" sz="2400" b="1" i="1" dirty="0"/>
              <a:t>OP</a:t>
            </a:r>
            <a:r>
              <a:rPr lang="en-US" altLang="zh-CN" sz="2400" b="1" dirty="0"/>
              <a:t>=5 cm</a:t>
            </a:r>
            <a:r>
              <a:rPr lang="zh-CN" altLang="en-US" sz="2400" b="1" dirty="0"/>
              <a:t>，以</a:t>
            </a:r>
            <a:r>
              <a:rPr lang="en-US" altLang="zh-CN" sz="2400" b="1" i="1" dirty="0"/>
              <a:t>P</a:t>
            </a:r>
            <a:r>
              <a:rPr lang="zh-CN" altLang="en-US" sz="2400" b="1" dirty="0"/>
              <a:t>为圆心，以</a:t>
            </a:r>
            <a:r>
              <a:rPr lang="en-US" altLang="zh-CN" sz="2400" b="1" i="1" dirty="0"/>
              <a:t>R</a:t>
            </a:r>
            <a:r>
              <a:rPr lang="zh-CN" altLang="en-US" sz="2400" b="1" dirty="0"/>
              <a:t>为半径的圆和直线</a:t>
            </a:r>
            <a:r>
              <a:rPr lang="en-US" altLang="zh-CN" sz="2400" b="1" i="1" dirty="0"/>
              <a:t>OA</a:t>
            </a:r>
            <a:r>
              <a:rPr lang="zh-CN" altLang="en-US" sz="2400" b="1" dirty="0"/>
              <a:t>有怎样的位置关系？为什么？</a:t>
            </a:r>
          </a:p>
          <a:p>
            <a:r>
              <a:rPr lang="zh-CN" altLang="en-US" sz="2400" b="1" dirty="0"/>
              <a:t>①</a:t>
            </a:r>
            <a:r>
              <a:rPr lang="en-US" altLang="zh-CN" sz="2400" b="1" i="1" dirty="0"/>
              <a:t>R</a:t>
            </a:r>
            <a:r>
              <a:rPr lang="en-US" altLang="zh-CN" sz="2400" b="1" dirty="0"/>
              <a:t>=2 cm</a:t>
            </a:r>
            <a:r>
              <a:rPr lang="zh-CN" altLang="en-US" sz="2400" b="1" dirty="0"/>
              <a:t>；</a:t>
            </a:r>
          </a:p>
          <a:p>
            <a:r>
              <a:rPr lang="zh-CN" altLang="en-US" sz="2400" b="1" dirty="0"/>
              <a:t>②</a:t>
            </a:r>
            <a:r>
              <a:rPr lang="en-US" altLang="zh-CN" sz="2400" b="1" i="1" dirty="0"/>
              <a:t>R</a:t>
            </a:r>
            <a:r>
              <a:rPr lang="en-US" altLang="zh-CN" sz="2400" b="1" dirty="0"/>
              <a:t>=2.5 cm</a:t>
            </a:r>
            <a:r>
              <a:rPr lang="zh-CN" altLang="en-US" sz="2400" b="1" dirty="0"/>
              <a:t>； </a:t>
            </a:r>
          </a:p>
          <a:p>
            <a:r>
              <a:rPr lang="zh-CN" altLang="en-US" sz="2400" b="1" dirty="0"/>
              <a:t>③</a:t>
            </a:r>
            <a:r>
              <a:rPr lang="en-US" altLang="zh-CN" sz="2400" b="1" i="1" dirty="0"/>
              <a:t>R</a:t>
            </a:r>
            <a:r>
              <a:rPr lang="en-US" altLang="zh-CN" sz="2400" b="1" dirty="0"/>
              <a:t>=4 cm</a:t>
            </a:r>
            <a:r>
              <a:rPr lang="zh-CN" altLang="en-US" sz="2400" b="1" dirty="0"/>
              <a:t>．</a:t>
            </a:r>
          </a:p>
        </p:txBody>
      </p:sp>
      <p:pic>
        <p:nvPicPr>
          <p:cNvPr id="1105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708275"/>
            <a:ext cx="3095625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0" y="0"/>
            <a:ext cx="2514600" cy="762000"/>
          </a:xfrm>
          <a:prstGeom prst="cloudCallout">
            <a:avLst>
              <a:gd name="adj1" fmla="val -22537"/>
              <a:gd name="adj2" fmla="val 520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ea typeface="楷体_GB2312" pitchFamily="49" charset="-122"/>
              </a:rPr>
              <a:t>小问题：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438400" y="1143000"/>
            <a:ext cx="6705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  <a:ea typeface="楷体_GB2312" pitchFamily="49" charset="-122"/>
              </a:rPr>
              <a:t>如何根据基本概念来判断直线与圆的位置关系？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057400" y="28194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FF3300"/>
                </a:solidFill>
                <a:latin typeface="Arial" panose="020B0604020202020204" pitchFamily="34" charset="0"/>
              </a:rPr>
              <a:t>根据</a:t>
            </a:r>
            <a:r>
              <a:rPr lang="zh-CN" altLang="en-US" sz="3600" b="1" i="1">
                <a:solidFill>
                  <a:schemeClr val="accent2"/>
                </a:solidFill>
                <a:ea typeface="楷体_GB2312" pitchFamily="49" charset="-122"/>
              </a:rPr>
              <a:t>直线与圆的公共点的个数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539553" y="4437112"/>
            <a:ext cx="8604448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当直线与圆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没有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公共点时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直线与</a:t>
            </a:r>
            <a:r>
              <a:rPr lang="zh-CN" altLang="en-US" b="1" dirty="0"/>
              <a:t>圆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(    ) 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；当直线与圆有</a:t>
            </a:r>
            <a:r>
              <a:rPr lang="en-US" altLang="zh-CN" sz="4000" b="1" dirty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</a:rPr>
              <a:t>个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公共点时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直线与</a:t>
            </a:r>
            <a:r>
              <a:rPr lang="zh-CN" altLang="en-US" b="1" dirty="0"/>
              <a:t>圆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(    )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；当直线与圆有</a:t>
            </a:r>
            <a:r>
              <a:rPr lang="en-US" altLang="zh-CN" sz="4000" b="1" dirty="0">
                <a:solidFill>
                  <a:srgbClr val="FF33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</a:rPr>
              <a:t>个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公共点时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直线与圆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(   ) 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" dur="2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allAtOnce" autoUpdateAnimBg="0"/>
      <p:bldP spid="1136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/>
          <p:nvPr/>
        </p:nvGrpSpPr>
        <p:grpSpPr bwMode="auto">
          <a:xfrm>
            <a:off x="900113" y="1196975"/>
            <a:ext cx="1370012" cy="3238500"/>
            <a:chOff x="567" y="754"/>
            <a:chExt cx="863" cy="2040"/>
          </a:xfrm>
        </p:grpSpPr>
        <p:grpSp>
          <p:nvGrpSpPr>
            <p:cNvPr id="114691" name="Group 3"/>
            <p:cNvGrpSpPr/>
            <p:nvPr/>
          </p:nvGrpSpPr>
          <p:grpSpPr bwMode="auto">
            <a:xfrm>
              <a:off x="612" y="1207"/>
              <a:ext cx="818" cy="1587"/>
              <a:chOff x="657" y="799"/>
              <a:chExt cx="818" cy="1587"/>
            </a:xfrm>
          </p:grpSpPr>
          <p:grpSp>
            <p:nvGrpSpPr>
              <p:cNvPr id="114692" name="Group 4"/>
              <p:cNvGrpSpPr/>
              <p:nvPr/>
            </p:nvGrpSpPr>
            <p:grpSpPr bwMode="auto">
              <a:xfrm>
                <a:off x="839" y="1162"/>
                <a:ext cx="636" cy="726"/>
                <a:chOff x="793" y="1071"/>
                <a:chExt cx="636" cy="726"/>
              </a:xfrm>
            </p:grpSpPr>
            <p:sp>
              <p:nvSpPr>
                <p:cNvPr id="114693" name="Oval 5"/>
                <p:cNvSpPr>
                  <a:spLocks noChangeArrowheads="1"/>
                </p:cNvSpPr>
                <p:nvPr/>
              </p:nvSpPr>
              <p:spPr bwMode="auto">
                <a:xfrm>
                  <a:off x="793" y="1117"/>
                  <a:ext cx="636" cy="68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94" name="Line 6"/>
                <p:cNvSpPr>
                  <a:spLocks noChangeShapeType="1"/>
                </p:cNvSpPr>
                <p:nvPr/>
              </p:nvSpPr>
              <p:spPr bwMode="auto">
                <a:xfrm>
                  <a:off x="1111" y="143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14695" name="Line 7"/>
                <p:cNvSpPr>
                  <a:spLocks noChangeShapeType="1"/>
                </p:cNvSpPr>
                <p:nvPr/>
              </p:nvSpPr>
              <p:spPr bwMode="auto">
                <a:xfrm>
                  <a:off x="1111" y="1480"/>
                  <a:ext cx="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1469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20" y="1071"/>
                  <a:ext cx="35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400" b="1"/>
                    <a:t>.</a:t>
                  </a:r>
                  <a:r>
                    <a:rPr lang="en-US" altLang="zh-CN" sz="2400" b="1"/>
                    <a:t>O</a:t>
                  </a:r>
                </a:p>
              </p:txBody>
            </p:sp>
          </p:grp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>
                <a:off x="657" y="799"/>
                <a:ext cx="0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567" y="75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/>
                <a:t>l</a:t>
              </a:r>
            </a:p>
          </p:txBody>
        </p:sp>
      </p:grpSp>
      <p:grpSp>
        <p:nvGrpSpPr>
          <p:cNvPr id="114699" name="Group 11"/>
          <p:cNvGrpSpPr/>
          <p:nvPr/>
        </p:nvGrpSpPr>
        <p:grpSpPr bwMode="auto">
          <a:xfrm>
            <a:off x="6588125" y="1289050"/>
            <a:ext cx="1184275" cy="2130425"/>
            <a:chOff x="4150" y="812"/>
            <a:chExt cx="746" cy="1342"/>
          </a:xfrm>
        </p:grpSpPr>
        <p:grpSp>
          <p:nvGrpSpPr>
            <p:cNvPr id="114700" name="Group 12"/>
            <p:cNvGrpSpPr/>
            <p:nvPr/>
          </p:nvGrpSpPr>
          <p:grpSpPr bwMode="auto">
            <a:xfrm>
              <a:off x="4150" y="1162"/>
              <a:ext cx="636" cy="726"/>
              <a:chOff x="793" y="1071"/>
              <a:chExt cx="636" cy="726"/>
            </a:xfrm>
          </p:grpSpPr>
          <p:sp>
            <p:nvSpPr>
              <p:cNvPr id="114701" name="Oval 13"/>
              <p:cNvSpPr>
                <a:spLocks noChangeArrowheads="1"/>
              </p:cNvSpPr>
              <p:nvPr/>
            </p:nvSpPr>
            <p:spPr bwMode="auto">
              <a:xfrm>
                <a:off x="793" y="1117"/>
                <a:ext cx="636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02" name="Line 14"/>
              <p:cNvSpPr>
                <a:spLocks noChangeShapeType="1"/>
              </p:cNvSpPr>
              <p:nvPr/>
            </p:nvSpPr>
            <p:spPr bwMode="auto">
              <a:xfrm>
                <a:off x="1111" y="143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4703" name="Line 15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4704" name="Text Box 16"/>
              <p:cNvSpPr txBox="1">
                <a:spLocks noChangeArrowheads="1"/>
              </p:cNvSpPr>
              <p:nvPr/>
            </p:nvSpPr>
            <p:spPr bwMode="auto">
              <a:xfrm>
                <a:off x="1020" y="1071"/>
                <a:ext cx="353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/>
                  <a:t>.</a:t>
                </a:r>
                <a:r>
                  <a:rPr lang="en-US" altLang="zh-CN" sz="2400" b="1"/>
                  <a:t>O</a:t>
                </a:r>
              </a:p>
            </p:txBody>
          </p:sp>
        </p:grp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4751" y="929"/>
              <a:ext cx="45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4727" y="81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/>
                <a:t>l</a:t>
              </a:r>
            </a:p>
          </p:txBody>
        </p:sp>
      </p:grp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3184525" y="3810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L</a:t>
            </a:r>
          </a:p>
        </p:txBody>
      </p:sp>
      <p:grpSp>
        <p:nvGrpSpPr>
          <p:cNvPr id="114708" name="Group 20"/>
          <p:cNvGrpSpPr/>
          <p:nvPr/>
        </p:nvGrpSpPr>
        <p:grpSpPr bwMode="auto">
          <a:xfrm>
            <a:off x="3635375" y="4221163"/>
            <a:ext cx="2952750" cy="2232025"/>
            <a:chOff x="2290" y="2659"/>
            <a:chExt cx="1860" cy="1406"/>
          </a:xfrm>
        </p:grpSpPr>
        <p:sp>
          <p:nvSpPr>
            <p:cNvPr id="114709" name="Oval 21"/>
            <p:cNvSpPr>
              <a:spLocks noChangeArrowheads="1"/>
            </p:cNvSpPr>
            <p:nvPr/>
          </p:nvSpPr>
          <p:spPr bwMode="auto">
            <a:xfrm>
              <a:off x="2336" y="2795"/>
              <a:ext cx="1360" cy="12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/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>
              <a:off x="2290" y="2659"/>
              <a:ext cx="186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699" y="3113"/>
              <a:ext cx="42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O.</a:t>
              </a:r>
            </a:p>
          </p:txBody>
        </p:sp>
      </p:grpSp>
      <p:grpSp>
        <p:nvGrpSpPr>
          <p:cNvPr id="114712" name="Group 24"/>
          <p:cNvGrpSpPr/>
          <p:nvPr/>
        </p:nvGrpSpPr>
        <p:grpSpPr bwMode="auto">
          <a:xfrm>
            <a:off x="2771775" y="1773238"/>
            <a:ext cx="3552825" cy="1871662"/>
            <a:chOff x="1837" y="935"/>
            <a:chExt cx="2238" cy="1179"/>
          </a:xfrm>
        </p:grpSpPr>
        <p:grpSp>
          <p:nvGrpSpPr>
            <p:cNvPr id="114713" name="Group 25"/>
            <p:cNvGrpSpPr/>
            <p:nvPr/>
          </p:nvGrpSpPr>
          <p:grpSpPr bwMode="auto">
            <a:xfrm>
              <a:off x="2109" y="1026"/>
              <a:ext cx="644" cy="726"/>
              <a:chOff x="793" y="1071"/>
              <a:chExt cx="644" cy="726"/>
            </a:xfrm>
          </p:grpSpPr>
          <p:sp>
            <p:nvSpPr>
              <p:cNvPr id="114714" name="Oval 26"/>
              <p:cNvSpPr>
                <a:spLocks noChangeArrowheads="1"/>
              </p:cNvSpPr>
              <p:nvPr/>
            </p:nvSpPr>
            <p:spPr bwMode="auto">
              <a:xfrm>
                <a:off x="793" y="1117"/>
                <a:ext cx="636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15" name="Line 27"/>
              <p:cNvSpPr>
                <a:spLocks noChangeShapeType="1"/>
              </p:cNvSpPr>
              <p:nvPr/>
            </p:nvSpPr>
            <p:spPr bwMode="auto">
              <a:xfrm>
                <a:off x="1111" y="143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4716" name="Line 28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4717" name="Text Box 29"/>
              <p:cNvSpPr txBox="1">
                <a:spLocks noChangeArrowheads="1"/>
              </p:cNvSpPr>
              <p:nvPr/>
            </p:nvSpPr>
            <p:spPr bwMode="auto">
              <a:xfrm>
                <a:off x="1020" y="1071"/>
                <a:ext cx="41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/>
                  <a:t>.</a:t>
                </a:r>
                <a:r>
                  <a:rPr lang="en-US" altLang="zh-CN" sz="2400" b="1"/>
                  <a:t>O</a:t>
                </a:r>
                <a:r>
                  <a:rPr lang="en-US" altLang="zh-CN" sz="2400" b="1" baseline="-25000"/>
                  <a:t>1</a:t>
                </a:r>
              </a:p>
            </p:txBody>
          </p:sp>
        </p:grpSp>
        <p:sp>
          <p:nvSpPr>
            <p:cNvPr id="114718" name="Line 30"/>
            <p:cNvSpPr>
              <a:spLocks noChangeShapeType="1"/>
            </p:cNvSpPr>
            <p:nvPr/>
          </p:nvSpPr>
          <p:spPr bwMode="auto">
            <a:xfrm>
              <a:off x="1837" y="1842"/>
              <a:ext cx="16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9" name="Text Box 31"/>
            <p:cNvSpPr txBox="1">
              <a:spLocks noChangeArrowheads="1"/>
            </p:cNvSpPr>
            <p:nvPr/>
          </p:nvSpPr>
          <p:spPr bwMode="auto">
            <a:xfrm>
              <a:off x="1837" y="1570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/>
                <a:t>l</a:t>
              </a:r>
            </a:p>
          </p:txBody>
        </p:sp>
        <p:sp>
          <p:nvSpPr>
            <p:cNvPr id="114720" name="Oval 32"/>
            <p:cNvSpPr>
              <a:spLocks noChangeArrowheads="1"/>
            </p:cNvSpPr>
            <p:nvPr/>
          </p:nvSpPr>
          <p:spPr bwMode="auto">
            <a:xfrm>
              <a:off x="2744" y="935"/>
              <a:ext cx="1179" cy="117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721" name="Text Box 33"/>
            <p:cNvSpPr txBox="1">
              <a:spLocks noChangeArrowheads="1"/>
            </p:cNvSpPr>
            <p:nvPr/>
          </p:nvSpPr>
          <p:spPr bwMode="auto">
            <a:xfrm>
              <a:off x="3288" y="1207"/>
              <a:ext cx="5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/>
                <a:t>.O</a:t>
              </a:r>
              <a:r>
                <a:rPr lang="en-US" altLang="zh-CN" sz="3600" b="1" baseline="-25000"/>
                <a:t>2</a:t>
              </a:r>
            </a:p>
          </p:txBody>
        </p:sp>
        <p:sp>
          <p:nvSpPr>
            <p:cNvPr id="114722" name="Line 34"/>
            <p:cNvSpPr>
              <a:spLocks noChangeShapeType="1"/>
            </p:cNvSpPr>
            <p:nvPr/>
          </p:nvSpPr>
          <p:spPr bwMode="auto">
            <a:xfrm>
              <a:off x="3440" y="1843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14723" name="AutoShape 35"/>
          <p:cNvSpPr>
            <a:spLocks noChangeArrowheads="1"/>
          </p:cNvSpPr>
          <p:nvPr/>
        </p:nvSpPr>
        <p:spPr bwMode="auto">
          <a:xfrm>
            <a:off x="395288" y="0"/>
            <a:ext cx="2592387" cy="1081088"/>
          </a:xfrm>
          <a:prstGeom prst="flowChartPunchedTap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>
                <a:solidFill>
                  <a:srgbClr val="FF0000"/>
                </a:solidFill>
                <a:ea typeface="华文行楷" panose="02010800040101010101" pitchFamily="2" charset="-122"/>
              </a:rPr>
              <a:t>小试牛刀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3203575" y="620713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</a:rPr>
              <a:t>判断下列直线和圆的位置关系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/>
          <p:nvPr/>
        </p:nvGrpSpPr>
        <p:grpSpPr bwMode="auto">
          <a:xfrm>
            <a:off x="3570288" y="3937000"/>
            <a:ext cx="1803400" cy="1706563"/>
            <a:chOff x="2249" y="2480"/>
            <a:chExt cx="1136" cy="1075"/>
          </a:xfrm>
        </p:grpSpPr>
        <p:sp>
          <p:nvSpPr>
            <p:cNvPr id="115715" name="Oval 3"/>
            <p:cNvSpPr>
              <a:spLocks noChangeArrowheads="1"/>
            </p:cNvSpPr>
            <p:nvPr/>
          </p:nvSpPr>
          <p:spPr bwMode="auto">
            <a:xfrm>
              <a:off x="2249" y="2480"/>
              <a:ext cx="1136" cy="107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736" y="2736"/>
              <a:ext cx="3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/>
                <a:t>.</a:t>
              </a:r>
              <a:r>
                <a:rPr lang="en-US" altLang="zh-CN" sz="2800"/>
                <a:t>O</a:t>
              </a:r>
            </a:p>
          </p:txBody>
        </p:sp>
      </p:grpSp>
      <p:pic>
        <p:nvPicPr>
          <p:cNvPr id="115717" name="Picture 5" descr="xs03gif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838200" y="609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rgbClr val="4C0AF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是是非非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600200" y="1752600"/>
            <a:ext cx="5257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</a:rPr>
              <a:t>  </a:t>
            </a:r>
            <a:r>
              <a:rPr lang="zh-CN" altLang="en-US" sz="2800" b="1" dirty="0">
                <a:solidFill>
                  <a:srgbClr val="FF3300"/>
                </a:solidFill>
              </a:rPr>
              <a:t>１</a:t>
            </a:r>
            <a:r>
              <a:rPr lang="zh-CN" altLang="en-US" sz="2800" b="1" dirty="0">
                <a:solidFill>
                  <a:srgbClr val="0066FF"/>
                </a:solidFill>
              </a:rPr>
              <a:t>、直线与圆最多有两个公共</a:t>
            </a:r>
          </a:p>
          <a:p>
            <a:r>
              <a:rPr lang="zh-CN" altLang="en-US" sz="2800" b="1" dirty="0">
                <a:solidFill>
                  <a:srgbClr val="0066FF"/>
                </a:solidFill>
              </a:rPr>
              <a:t>         点  。</a:t>
            </a:r>
            <a:r>
              <a:rPr lang="en-US" altLang="zh-CN" sz="2800" b="1" dirty="0">
                <a:solidFill>
                  <a:srgbClr val="0066FF"/>
                </a:solidFill>
              </a:rPr>
              <a:t>…………………</a:t>
            </a:r>
            <a:r>
              <a:rPr lang="zh-CN" altLang="en-US" sz="2800" b="1" dirty="0">
                <a:solidFill>
                  <a:srgbClr val="0066FF"/>
                </a:solidFill>
              </a:rPr>
              <a:t>（　）</a:t>
            </a:r>
            <a:r>
              <a:rPr lang="zh-CN" altLang="en-US" sz="2800" b="1" dirty="0">
                <a:solidFill>
                  <a:srgbClr val="FF3300"/>
                </a:solidFill>
              </a:rPr>
              <a:t>  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6172200" y="21336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227388" y="5888038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227388" y="5643563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3227388" y="5399088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3227388" y="5075238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3227388" y="4668838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3227388" y="4260850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3227388" y="3937000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3227388" y="3775075"/>
            <a:ext cx="2489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autoUpdateAnimBg="0"/>
      <p:bldP spid="115720" grpId="0" autoUpdateAnimBg="0"/>
      <p:bldP spid="115721" grpId="0" animBg="1"/>
      <p:bldP spid="115722" grpId="0" animBg="1"/>
      <p:bldP spid="115723" grpId="0" animBg="1"/>
      <p:bldP spid="115724" grpId="0" animBg="1"/>
      <p:bldP spid="115725" grpId="0" animBg="1"/>
      <p:bldP spid="115726" grpId="0" animBg="1"/>
      <p:bldP spid="115727" grpId="0" animBg="1"/>
      <p:bldP spid="1157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/>
          <p:nvPr/>
        </p:nvGrpSpPr>
        <p:grpSpPr bwMode="auto">
          <a:xfrm>
            <a:off x="3657600" y="3886200"/>
            <a:ext cx="1804988" cy="1706563"/>
            <a:chOff x="2304" y="2448"/>
            <a:chExt cx="1137" cy="1075"/>
          </a:xfrm>
        </p:grpSpPr>
        <p:sp>
          <p:nvSpPr>
            <p:cNvPr id="116739" name="Oval 3"/>
            <p:cNvSpPr>
              <a:spLocks noChangeArrowheads="1"/>
            </p:cNvSpPr>
            <p:nvPr/>
          </p:nvSpPr>
          <p:spPr bwMode="auto">
            <a:xfrm>
              <a:off x="2304" y="2448"/>
              <a:ext cx="1137" cy="107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6740" name="Text Box 4"/>
            <p:cNvSpPr txBox="1">
              <a:spLocks noChangeArrowheads="1"/>
            </p:cNvSpPr>
            <p:nvPr/>
          </p:nvSpPr>
          <p:spPr bwMode="auto">
            <a:xfrm>
              <a:off x="2776" y="2683"/>
              <a:ext cx="3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/>
                <a:t>.</a:t>
              </a:r>
              <a:r>
                <a:rPr lang="en-US" altLang="zh-CN" sz="2800"/>
                <a:t>O</a:t>
              </a:r>
            </a:p>
          </p:txBody>
        </p:sp>
      </p:grpSp>
      <p:pic>
        <p:nvPicPr>
          <p:cNvPr id="116741" name="Picture 5" descr="xs03gif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838200" y="609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>
                <a:solidFill>
                  <a:srgbClr val="4C0AF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是是非非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334000" y="20574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3055938" y="4978400"/>
            <a:ext cx="3006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311775" y="4540250"/>
            <a:ext cx="534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 b="1">
                <a:solidFill>
                  <a:srgbClr val="0066FF"/>
                </a:solidFill>
              </a:rPr>
              <a:t>.</a:t>
            </a:r>
            <a:r>
              <a:rPr lang="en-US" altLang="zh-CN" sz="2800"/>
              <a:t>C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H="1">
            <a:off x="4800600" y="4343400"/>
            <a:ext cx="9144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1600200" y="1447800"/>
            <a:ext cx="7315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>
                <a:solidFill>
                  <a:srgbClr val="FF3300"/>
                </a:solidFill>
              </a:rPr>
              <a:t>２</a:t>
            </a:r>
            <a:r>
              <a:rPr lang="zh-CN" altLang="en-US" sz="3000" b="1">
                <a:solidFill>
                  <a:srgbClr val="0066FF"/>
                </a:solidFill>
              </a:rPr>
              <a:t>、</a:t>
            </a:r>
            <a:r>
              <a:rPr kumimoji="0" lang="zh-CN" altLang="en-US">
                <a:solidFill>
                  <a:srgbClr val="2571F9"/>
                </a:solidFill>
                <a:latin typeface="Arial" panose="020B0604020202020204" pitchFamily="34" charset="0"/>
              </a:rPr>
              <a:t>若</a:t>
            </a:r>
            <a:r>
              <a:rPr lang="en-US" altLang="zh-CN" sz="2800" b="1">
                <a:solidFill>
                  <a:srgbClr val="2571F9"/>
                </a:solidFill>
              </a:rPr>
              <a:t>C</a:t>
            </a:r>
            <a:r>
              <a:rPr kumimoji="0" lang="zh-CN" altLang="en-US">
                <a:solidFill>
                  <a:srgbClr val="2571F9"/>
                </a:solidFill>
                <a:latin typeface="Arial" panose="020B0604020202020204" pitchFamily="34" charset="0"/>
              </a:rPr>
              <a:t>为</a:t>
            </a:r>
            <a:r>
              <a:rPr lang="zh-CN" altLang="en-US" sz="2800" b="1">
                <a:solidFill>
                  <a:srgbClr val="2571F9"/>
                </a:solidFill>
              </a:rPr>
              <a:t>⊙</a:t>
            </a:r>
            <a:r>
              <a:rPr lang="en-US" altLang="zh-CN" sz="2800" b="1">
                <a:solidFill>
                  <a:srgbClr val="2571F9"/>
                </a:solidFill>
              </a:rPr>
              <a:t>O</a:t>
            </a:r>
            <a:r>
              <a:rPr lang="zh-CN" altLang="en-US" sz="2800" b="1">
                <a:solidFill>
                  <a:srgbClr val="2571F9"/>
                </a:solidFill>
              </a:rPr>
              <a:t>上的一点，则过点</a:t>
            </a:r>
            <a:r>
              <a:rPr lang="en-US" altLang="zh-CN" sz="2800" b="1">
                <a:solidFill>
                  <a:srgbClr val="2571F9"/>
                </a:solidFill>
              </a:rPr>
              <a:t>C</a:t>
            </a:r>
            <a:r>
              <a:rPr lang="zh-CN" altLang="en-US" sz="2800" b="1">
                <a:solidFill>
                  <a:srgbClr val="2571F9"/>
                </a:solidFill>
              </a:rPr>
              <a:t>的直线与⊙</a:t>
            </a:r>
            <a:r>
              <a:rPr lang="en-US" altLang="zh-CN" sz="2800" b="1">
                <a:solidFill>
                  <a:srgbClr val="2571F9"/>
                </a:solidFill>
              </a:rPr>
              <a:t>O</a:t>
            </a:r>
            <a:r>
              <a:rPr lang="zh-CN" altLang="en-US" sz="2800" b="1">
                <a:solidFill>
                  <a:srgbClr val="2571F9"/>
                </a:solidFill>
              </a:rPr>
              <a:t>相切</a:t>
            </a:r>
            <a:r>
              <a:rPr lang="zh-CN" altLang="en-US" sz="3000" b="1">
                <a:solidFill>
                  <a:srgbClr val="0066FF"/>
                </a:solidFill>
              </a:rPr>
              <a:t>。</a:t>
            </a:r>
            <a:r>
              <a:rPr lang="en-US" altLang="zh-CN" sz="3000" b="1">
                <a:solidFill>
                  <a:srgbClr val="0066FF"/>
                </a:solidFill>
              </a:rPr>
              <a:t>… … … …(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 autoUpdateAnimBg="0"/>
      <p:bldP spid="116744" grpId="0" animBg="1"/>
      <p:bldP spid="1167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960019" y="204125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grpSp>
        <p:nvGrpSpPr>
          <p:cNvPr id="36874" name="Group 10"/>
          <p:cNvGrpSpPr/>
          <p:nvPr/>
        </p:nvGrpSpPr>
        <p:grpSpPr bwMode="auto">
          <a:xfrm>
            <a:off x="756096" y="404688"/>
            <a:ext cx="8280400" cy="2808288"/>
            <a:chOff x="340" y="391"/>
            <a:chExt cx="5126" cy="2812"/>
          </a:xfrm>
        </p:grpSpPr>
        <p:grpSp>
          <p:nvGrpSpPr>
            <p:cNvPr id="36875" name="Group 11"/>
            <p:cNvGrpSpPr/>
            <p:nvPr/>
          </p:nvGrpSpPr>
          <p:grpSpPr bwMode="auto">
            <a:xfrm>
              <a:off x="340" y="482"/>
              <a:ext cx="5126" cy="2721"/>
              <a:chOff x="385" y="482"/>
              <a:chExt cx="5126" cy="2721"/>
            </a:xfrm>
          </p:grpSpPr>
          <p:sp>
            <p:nvSpPr>
              <p:cNvPr id="36876" name="Rectangle 12"/>
              <p:cNvSpPr>
                <a:spLocks noChangeArrowheads="1"/>
              </p:cNvSpPr>
              <p:nvPr/>
            </p:nvSpPr>
            <p:spPr bwMode="auto">
              <a:xfrm>
                <a:off x="385" y="482"/>
                <a:ext cx="5126" cy="272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77" name="Rectangle 13"/>
              <p:cNvSpPr>
                <a:spLocks noChangeArrowheads="1"/>
              </p:cNvSpPr>
              <p:nvPr/>
            </p:nvSpPr>
            <p:spPr bwMode="auto">
              <a:xfrm>
                <a:off x="385" y="482"/>
                <a:ext cx="5126" cy="317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8" name="Group 14"/>
            <p:cNvGrpSpPr/>
            <p:nvPr/>
          </p:nvGrpSpPr>
          <p:grpSpPr bwMode="auto">
            <a:xfrm>
              <a:off x="340" y="391"/>
              <a:ext cx="635" cy="487"/>
              <a:chOff x="939" y="147"/>
              <a:chExt cx="635" cy="487"/>
            </a:xfrm>
          </p:grpSpPr>
          <p:sp>
            <p:nvSpPr>
              <p:cNvPr id="36879" name="Freeform 15"/>
              <p:cNvSpPr/>
              <p:nvPr/>
            </p:nvSpPr>
            <p:spPr bwMode="auto">
              <a:xfrm>
                <a:off x="939" y="279"/>
                <a:ext cx="635" cy="227"/>
              </a:xfrm>
              <a:custGeom>
                <a:avLst/>
                <a:gdLst>
                  <a:gd name="T0" fmla="*/ 127 w 942"/>
                  <a:gd name="T1" fmla="*/ 277 h 393"/>
                  <a:gd name="T2" fmla="*/ 46 w 942"/>
                  <a:gd name="T3" fmla="*/ 280 h 393"/>
                  <a:gd name="T4" fmla="*/ 22 w 942"/>
                  <a:gd name="T5" fmla="*/ 281 h 393"/>
                  <a:gd name="T6" fmla="*/ 11 w 942"/>
                  <a:gd name="T7" fmla="*/ 283 h 393"/>
                  <a:gd name="T8" fmla="*/ 2 w 942"/>
                  <a:gd name="T9" fmla="*/ 284 h 393"/>
                  <a:gd name="T10" fmla="*/ 61 w 942"/>
                  <a:gd name="T11" fmla="*/ 263 h 393"/>
                  <a:gd name="T12" fmla="*/ 105 w 942"/>
                  <a:gd name="T13" fmla="*/ 255 h 393"/>
                  <a:gd name="T14" fmla="*/ 115 w 942"/>
                  <a:gd name="T15" fmla="*/ 249 h 393"/>
                  <a:gd name="T16" fmla="*/ 108 w 942"/>
                  <a:gd name="T17" fmla="*/ 248 h 393"/>
                  <a:gd name="T18" fmla="*/ 102 w 942"/>
                  <a:gd name="T19" fmla="*/ 244 h 393"/>
                  <a:gd name="T20" fmla="*/ 48 w 942"/>
                  <a:gd name="T21" fmla="*/ 238 h 393"/>
                  <a:gd name="T22" fmla="*/ 28 w 942"/>
                  <a:gd name="T23" fmla="*/ 237 h 393"/>
                  <a:gd name="T24" fmla="*/ 15 w 942"/>
                  <a:gd name="T25" fmla="*/ 236 h 393"/>
                  <a:gd name="T26" fmla="*/ 31 w 942"/>
                  <a:gd name="T27" fmla="*/ 234 h 393"/>
                  <a:gd name="T28" fmla="*/ 94 w 942"/>
                  <a:gd name="T29" fmla="*/ 228 h 393"/>
                  <a:gd name="T30" fmla="*/ 113 w 942"/>
                  <a:gd name="T31" fmla="*/ 226 h 393"/>
                  <a:gd name="T32" fmla="*/ 125 w 942"/>
                  <a:gd name="T33" fmla="*/ 226 h 393"/>
                  <a:gd name="T34" fmla="*/ 107 w 942"/>
                  <a:gd name="T35" fmla="*/ 218 h 393"/>
                  <a:gd name="T36" fmla="*/ 73 w 942"/>
                  <a:gd name="T37" fmla="*/ 210 h 393"/>
                  <a:gd name="T38" fmla="*/ 45 w 942"/>
                  <a:gd name="T39" fmla="*/ 204 h 393"/>
                  <a:gd name="T40" fmla="*/ 59 w 942"/>
                  <a:gd name="T41" fmla="*/ 201 h 393"/>
                  <a:gd name="T42" fmla="*/ 82 w 942"/>
                  <a:gd name="T43" fmla="*/ 198 h 393"/>
                  <a:gd name="T44" fmla="*/ 161 w 942"/>
                  <a:gd name="T45" fmla="*/ 187 h 393"/>
                  <a:gd name="T46" fmla="*/ 153 w 942"/>
                  <a:gd name="T47" fmla="*/ 177 h 393"/>
                  <a:gd name="T48" fmla="*/ 135 w 942"/>
                  <a:gd name="T49" fmla="*/ 170 h 393"/>
                  <a:gd name="T50" fmla="*/ 114 w 942"/>
                  <a:gd name="T51" fmla="*/ 155 h 393"/>
                  <a:gd name="T52" fmla="*/ 150 w 942"/>
                  <a:gd name="T53" fmla="*/ 138 h 393"/>
                  <a:gd name="T54" fmla="*/ 180 w 942"/>
                  <a:gd name="T55" fmla="*/ 119 h 393"/>
                  <a:gd name="T56" fmla="*/ 212 w 942"/>
                  <a:gd name="T57" fmla="*/ 95 h 393"/>
                  <a:gd name="T58" fmla="*/ 293 w 942"/>
                  <a:gd name="T59" fmla="*/ 48 h 393"/>
                  <a:gd name="T60" fmla="*/ 380 w 942"/>
                  <a:gd name="T61" fmla="*/ 18 h 393"/>
                  <a:gd name="T62" fmla="*/ 503 w 942"/>
                  <a:gd name="T63" fmla="*/ 4 h 393"/>
                  <a:gd name="T64" fmla="*/ 564 w 942"/>
                  <a:gd name="T65" fmla="*/ 3 h 393"/>
                  <a:gd name="T66" fmla="*/ 590 w 942"/>
                  <a:gd name="T67" fmla="*/ 4 h 393"/>
                  <a:gd name="T68" fmla="*/ 620 w 942"/>
                  <a:gd name="T69" fmla="*/ 13 h 393"/>
                  <a:gd name="T70" fmla="*/ 659 w 942"/>
                  <a:gd name="T71" fmla="*/ 25 h 393"/>
                  <a:gd name="T72" fmla="*/ 680 w 942"/>
                  <a:gd name="T73" fmla="*/ 37 h 393"/>
                  <a:gd name="T74" fmla="*/ 701 w 942"/>
                  <a:gd name="T75" fmla="*/ 46 h 393"/>
                  <a:gd name="T76" fmla="*/ 740 w 942"/>
                  <a:gd name="T77" fmla="*/ 69 h 393"/>
                  <a:gd name="T78" fmla="*/ 818 w 942"/>
                  <a:gd name="T79" fmla="*/ 109 h 393"/>
                  <a:gd name="T80" fmla="*/ 903 w 942"/>
                  <a:gd name="T81" fmla="*/ 167 h 393"/>
                  <a:gd name="T82" fmla="*/ 938 w 942"/>
                  <a:gd name="T83" fmla="*/ 204 h 393"/>
                  <a:gd name="T84" fmla="*/ 941 w 942"/>
                  <a:gd name="T85" fmla="*/ 213 h 393"/>
                  <a:gd name="T86" fmla="*/ 936 w 942"/>
                  <a:gd name="T87" fmla="*/ 228 h 393"/>
                  <a:gd name="T88" fmla="*/ 919 w 942"/>
                  <a:gd name="T89" fmla="*/ 238 h 393"/>
                  <a:gd name="T90" fmla="*/ 905 w 942"/>
                  <a:gd name="T91" fmla="*/ 250 h 393"/>
                  <a:gd name="T92" fmla="*/ 851 w 942"/>
                  <a:gd name="T93" fmla="*/ 246 h 393"/>
                  <a:gd name="T94" fmla="*/ 810 w 942"/>
                  <a:gd name="T95" fmla="*/ 246 h 393"/>
                  <a:gd name="T96" fmla="*/ 701 w 942"/>
                  <a:gd name="T97" fmla="*/ 304 h 393"/>
                  <a:gd name="T98" fmla="*/ 605 w 942"/>
                  <a:gd name="T99" fmla="*/ 354 h 393"/>
                  <a:gd name="T100" fmla="*/ 529 w 942"/>
                  <a:gd name="T101" fmla="*/ 377 h 393"/>
                  <a:gd name="T102" fmla="*/ 475 w 942"/>
                  <a:gd name="T103" fmla="*/ 386 h 393"/>
                  <a:gd name="T104" fmla="*/ 415 w 942"/>
                  <a:gd name="T105" fmla="*/ 389 h 393"/>
                  <a:gd name="T106" fmla="*/ 295 w 942"/>
                  <a:gd name="T107" fmla="*/ 372 h 393"/>
                  <a:gd name="T108" fmla="*/ 273 w 942"/>
                  <a:gd name="T109" fmla="*/ 366 h 393"/>
                  <a:gd name="T110" fmla="*/ 259 w 942"/>
                  <a:gd name="T111" fmla="*/ 363 h 393"/>
                  <a:gd name="T112" fmla="*/ 215 w 942"/>
                  <a:gd name="T113" fmla="*/ 340 h 393"/>
                  <a:gd name="T114" fmla="*/ 148 w 942"/>
                  <a:gd name="T115" fmla="*/ 296 h 393"/>
                  <a:gd name="T116" fmla="*/ 127 w 942"/>
                  <a:gd name="T117" fmla="*/ 277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42" h="393">
                    <a:moveTo>
                      <a:pt x="127" y="277"/>
                    </a:moveTo>
                    <a:cubicBezTo>
                      <a:pt x="100" y="272"/>
                      <a:pt x="73" y="280"/>
                      <a:pt x="46" y="280"/>
                    </a:cubicBezTo>
                    <a:cubicBezTo>
                      <a:pt x="38" y="279"/>
                      <a:pt x="31" y="279"/>
                      <a:pt x="22" y="281"/>
                    </a:cubicBezTo>
                    <a:cubicBezTo>
                      <a:pt x="18" y="281"/>
                      <a:pt x="15" y="283"/>
                      <a:pt x="11" y="283"/>
                    </a:cubicBezTo>
                    <a:cubicBezTo>
                      <a:pt x="7" y="283"/>
                      <a:pt x="0" y="286"/>
                      <a:pt x="2" y="284"/>
                    </a:cubicBezTo>
                    <a:cubicBezTo>
                      <a:pt x="22" y="276"/>
                      <a:pt x="41" y="270"/>
                      <a:pt x="61" y="263"/>
                    </a:cubicBezTo>
                    <a:cubicBezTo>
                      <a:pt x="76" y="261"/>
                      <a:pt x="90" y="258"/>
                      <a:pt x="105" y="255"/>
                    </a:cubicBezTo>
                    <a:cubicBezTo>
                      <a:pt x="108" y="253"/>
                      <a:pt x="114" y="253"/>
                      <a:pt x="115" y="249"/>
                    </a:cubicBezTo>
                    <a:cubicBezTo>
                      <a:pt x="116" y="246"/>
                      <a:pt x="111" y="249"/>
                      <a:pt x="108" y="248"/>
                    </a:cubicBezTo>
                    <a:cubicBezTo>
                      <a:pt x="106" y="246"/>
                      <a:pt x="105" y="245"/>
                      <a:pt x="102" y="244"/>
                    </a:cubicBezTo>
                    <a:cubicBezTo>
                      <a:pt x="86" y="237"/>
                      <a:pt x="65" y="236"/>
                      <a:pt x="48" y="238"/>
                    </a:cubicBezTo>
                    <a:cubicBezTo>
                      <a:pt x="41" y="238"/>
                      <a:pt x="35" y="238"/>
                      <a:pt x="28" y="237"/>
                    </a:cubicBezTo>
                    <a:cubicBezTo>
                      <a:pt x="24" y="237"/>
                      <a:pt x="12" y="239"/>
                      <a:pt x="15" y="236"/>
                    </a:cubicBezTo>
                    <a:cubicBezTo>
                      <a:pt x="16" y="234"/>
                      <a:pt x="28" y="234"/>
                      <a:pt x="31" y="234"/>
                    </a:cubicBezTo>
                    <a:cubicBezTo>
                      <a:pt x="52" y="232"/>
                      <a:pt x="73" y="226"/>
                      <a:pt x="94" y="228"/>
                    </a:cubicBezTo>
                    <a:cubicBezTo>
                      <a:pt x="94" y="228"/>
                      <a:pt x="109" y="227"/>
                      <a:pt x="113" y="226"/>
                    </a:cubicBezTo>
                    <a:cubicBezTo>
                      <a:pt x="117" y="226"/>
                      <a:pt x="125" y="226"/>
                      <a:pt x="125" y="226"/>
                    </a:cubicBezTo>
                    <a:cubicBezTo>
                      <a:pt x="119" y="219"/>
                      <a:pt x="116" y="218"/>
                      <a:pt x="107" y="218"/>
                    </a:cubicBezTo>
                    <a:cubicBezTo>
                      <a:pt x="100" y="213"/>
                      <a:pt x="83" y="209"/>
                      <a:pt x="73" y="210"/>
                    </a:cubicBezTo>
                    <a:cubicBezTo>
                      <a:pt x="54" y="202"/>
                      <a:pt x="63" y="203"/>
                      <a:pt x="45" y="204"/>
                    </a:cubicBezTo>
                    <a:cubicBezTo>
                      <a:pt x="41" y="205"/>
                      <a:pt x="54" y="202"/>
                      <a:pt x="59" y="201"/>
                    </a:cubicBezTo>
                    <a:cubicBezTo>
                      <a:pt x="66" y="199"/>
                      <a:pt x="75" y="200"/>
                      <a:pt x="82" y="198"/>
                    </a:cubicBezTo>
                    <a:cubicBezTo>
                      <a:pt x="109" y="192"/>
                      <a:pt x="134" y="191"/>
                      <a:pt x="161" y="187"/>
                    </a:cubicBezTo>
                    <a:cubicBezTo>
                      <a:pt x="170" y="179"/>
                      <a:pt x="160" y="179"/>
                      <a:pt x="153" y="177"/>
                    </a:cubicBezTo>
                    <a:cubicBezTo>
                      <a:pt x="149" y="173"/>
                      <a:pt x="135" y="170"/>
                      <a:pt x="135" y="170"/>
                    </a:cubicBezTo>
                    <a:cubicBezTo>
                      <a:pt x="129" y="163"/>
                      <a:pt x="121" y="159"/>
                      <a:pt x="114" y="155"/>
                    </a:cubicBezTo>
                    <a:cubicBezTo>
                      <a:pt x="126" y="148"/>
                      <a:pt x="138" y="145"/>
                      <a:pt x="150" y="138"/>
                    </a:cubicBezTo>
                    <a:cubicBezTo>
                      <a:pt x="160" y="134"/>
                      <a:pt x="170" y="123"/>
                      <a:pt x="180" y="119"/>
                    </a:cubicBezTo>
                    <a:cubicBezTo>
                      <a:pt x="188" y="116"/>
                      <a:pt x="204" y="101"/>
                      <a:pt x="212" y="95"/>
                    </a:cubicBezTo>
                    <a:cubicBezTo>
                      <a:pt x="234" y="76"/>
                      <a:pt x="269" y="64"/>
                      <a:pt x="293" y="48"/>
                    </a:cubicBezTo>
                    <a:cubicBezTo>
                      <a:pt x="325" y="39"/>
                      <a:pt x="348" y="24"/>
                      <a:pt x="380" y="18"/>
                    </a:cubicBezTo>
                    <a:cubicBezTo>
                      <a:pt x="420" y="9"/>
                      <a:pt x="464" y="9"/>
                      <a:pt x="503" y="4"/>
                    </a:cubicBezTo>
                    <a:cubicBezTo>
                      <a:pt x="530" y="0"/>
                      <a:pt x="537" y="5"/>
                      <a:pt x="564" y="3"/>
                    </a:cubicBezTo>
                    <a:cubicBezTo>
                      <a:pt x="570" y="2"/>
                      <a:pt x="584" y="4"/>
                      <a:pt x="590" y="4"/>
                    </a:cubicBezTo>
                    <a:cubicBezTo>
                      <a:pt x="595" y="5"/>
                      <a:pt x="620" y="13"/>
                      <a:pt x="620" y="13"/>
                    </a:cubicBezTo>
                    <a:cubicBezTo>
                      <a:pt x="635" y="21"/>
                      <a:pt x="646" y="23"/>
                      <a:pt x="659" y="25"/>
                    </a:cubicBezTo>
                    <a:cubicBezTo>
                      <a:pt x="666" y="27"/>
                      <a:pt x="680" y="37"/>
                      <a:pt x="680" y="37"/>
                    </a:cubicBezTo>
                    <a:cubicBezTo>
                      <a:pt x="683" y="39"/>
                      <a:pt x="691" y="41"/>
                      <a:pt x="701" y="46"/>
                    </a:cubicBezTo>
                    <a:cubicBezTo>
                      <a:pt x="711" y="51"/>
                      <a:pt x="721" y="59"/>
                      <a:pt x="740" y="69"/>
                    </a:cubicBezTo>
                    <a:cubicBezTo>
                      <a:pt x="741" y="90"/>
                      <a:pt x="807" y="99"/>
                      <a:pt x="818" y="109"/>
                    </a:cubicBezTo>
                    <a:cubicBezTo>
                      <a:pt x="855" y="141"/>
                      <a:pt x="870" y="129"/>
                      <a:pt x="903" y="167"/>
                    </a:cubicBezTo>
                    <a:cubicBezTo>
                      <a:pt x="914" y="180"/>
                      <a:pt x="927" y="192"/>
                      <a:pt x="938" y="204"/>
                    </a:cubicBezTo>
                    <a:cubicBezTo>
                      <a:pt x="940" y="208"/>
                      <a:pt x="942" y="209"/>
                      <a:pt x="941" y="213"/>
                    </a:cubicBezTo>
                    <a:cubicBezTo>
                      <a:pt x="941" y="215"/>
                      <a:pt x="939" y="228"/>
                      <a:pt x="936" y="228"/>
                    </a:cubicBezTo>
                    <a:cubicBezTo>
                      <a:pt x="925" y="235"/>
                      <a:pt x="927" y="229"/>
                      <a:pt x="919" y="238"/>
                    </a:cubicBezTo>
                    <a:cubicBezTo>
                      <a:pt x="915" y="243"/>
                      <a:pt x="905" y="250"/>
                      <a:pt x="905" y="250"/>
                    </a:cubicBezTo>
                    <a:cubicBezTo>
                      <a:pt x="887" y="255"/>
                      <a:pt x="869" y="254"/>
                      <a:pt x="851" y="246"/>
                    </a:cubicBezTo>
                    <a:cubicBezTo>
                      <a:pt x="843" y="243"/>
                      <a:pt x="819" y="248"/>
                      <a:pt x="810" y="246"/>
                    </a:cubicBezTo>
                    <a:cubicBezTo>
                      <a:pt x="778" y="273"/>
                      <a:pt x="742" y="285"/>
                      <a:pt x="701" y="304"/>
                    </a:cubicBezTo>
                    <a:cubicBezTo>
                      <a:pt x="667" y="318"/>
                      <a:pt x="657" y="342"/>
                      <a:pt x="605" y="354"/>
                    </a:cubicBezTo>
                    <a:cubicBezTo>
                      <a:pt x="576" y="366"/>
                      <a:pt x="551" y="372"/>
                      <a:pt x="529" y="377"/>
                    </a:cubicBezTo>
                    <a:cubicBezTo>
                      <a:pt x="507" y="382"/>
                      <a:pt x="494" y="384"/>
                      <a:pt x="475" y="386"/>
                    </a:cubicBezTo>
                    <a:cubicBezTo>
                      <a:pt x="456" y="388"/>
                      <a:pt x="445" y="391"/>
                      <a:pt x="415" y="389"/>
                    </a:cubicBezTo>
                    <a:cubicBezTo>
                      <a:pt x="392" y="393"/>
                      <a:pt x="316" y="381"/>
                      <a:pt x="295" y="372"/>
                    </a:cubicBezTo>
                    <a:cubicBezTo>
                      <a:pt x="284" y="367"/>
                      <a:pt x="290" y="370"/>
                      <a:pt x="273" y="366"/>
                    </a:cubicBezTo>
                    <a:cubicBezTo>
                      <a:pt x="269" y="365"/>
                      <a:pt x="259" y="363"/>
                      <a:pt x="259" y="363"/>
                    </a:cubicBezTo>
                    <a:cubicBezTo>
                      <a:pt x="249" y="356"/>
                      <a:pt x="227" y="343"/>
                      <a:pt x="215" y="340"/>
                    </a:cubicBezTo>
                    <a:cubicBezTo>
                      <a:pt x="198" y="320"/>
                      <a:pt x="167" y="313"/>
                      <a:pt x="148" y="296"/>
                    </a:cubicBezTo>
                    <a:cubicBezTo>
                      <a:pt x="141" y="290"/>
                      <a:pt x="135" y="280"/>
                      <a:pt x="127" y="277"/>
                    </a:cubicBezTo>
                    <a:close/>
                  </a:path>
                </a:pathLst>
              </a:custGeom>
              <a:solidFill>
                <a:srgbClr val="66CCFF"/>
              </a:solidFill>
              <a:ln w="38100" cmpd="sng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1123" y="279"/>
                <a:ext cx="272" cy="226"/>
              </a:xfrm>
              <a:prstGeom prst="ellipse">
                <a:avLst/>
              </a:prstGeom>
              <a:solidFill>
                <a:srgbClr val="66CCFF"/>
              </a:solidFill>
              <a:ln w="28575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1" name="Oval 17"/>
              <p:cNvSpPr>
                <a:spLocks noChangeArrowheads="1"/>
              </p:cNvSpPr>
              <p:nvPr/>
            </p:nvSpPr>
            <p:spPr bwMode="auto">
              <a:xfrm>
                <a:off x="1238" y="366"/>
                <a:ext cx="46" cy="4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6882" name="Group 18"/>
              <p:cNvGrpSpPr/>
              <p:nvPr/>
            </p:nvGrpSpPr>
            <p:grpSpPr bwMode="auto">
              <a:xfrm>
                <a:off x="1059" y="147"/>
                <a:ext cx="415" cy="127"/>
                <a:chOff x="1104" y="119"/>
                <a:chExt cx="506" cy="155"/>
              </a:xfrm>
            </p:grpSpPr>
            <p:sp>
              <p:nvSpPr>
                <p:cNvPr id="36883" name="AutoShape 19"/>
                <p:cNvSpPr>
                  <a:spLocks noChangeArrowheads="1"/>
                </p:cNvSpPr>
                <p:nvPr/>
              </p:nvSpPr>
              <p:spPr bwMode="auto">
                <a:xfrm>
                  <a:off x="1337" y="119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84" name="AutoShape 20"/>
                <p:cNvSpPr>
                  <a:spLocks noChangeArrowheads="1"/>
                </p:cNvSpPr>
                <p:nvPr/>
              </p:nvSpPr>
              <p:spPr bwMode="auto">
                <a:xfrm rot="900000">
                  <a:off x="1450" y="131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85" name="AutoShape 21"/>
                <p:cNvSpPr>
                  <a:spLocks noChangeArrowheads="1"/>
                </p:cNvSpPr>
                <p:nvPr/>
              </p:nvSpPr>
              <p:spPr bwMode="auto">
                <a:xfrm rot="1200000">
                  <a:off x="1562" y="164"/>
                  <a:ext cx="48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86" name="AutoShape 22"/>
                <p:cNvSpPr>
                  <a:spLocks noChangeArrowheads="1"/>
                </p:cNvSpPr>
                <p:nvPr/>
              </p:nvSpPr>
              <p:spPr bwMode="auto">
                <a:xfrm rot="20700000">
                  <a:off x="1214" y="140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87" name="AutoShape 23"/>
                <p:cNvSpPr>
                  <a:spLocks noChangeArrowheads="1"/>
                </p:cNvSpPr>
                <p:nvPr/>
              </p:nvSpPr>
              <p:spPr bwMode="auto">
                <a:xfrm rot="19800000">
                  <a:off x="1104" y="183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888" name="Group 24"/>
              <p:cNvGrpSpPr/>
              <p:nvPr/>
            </p:nvGrpSpPr>
            <p:grpSpPr bwMode="auto">
              <a:xfrm rot="10800000">
                <a:off x="1063" y="508"/>
                <a:ext cx="411" cy="126"/>
                <a:chOff x="1104" y="119"/>
                <a:chExt cx="506" cy="155"/>
              </a:xfrm>
            </p:grpSpPr>
            <p:sp>
              <p:nvSpPr>
                <p:cNvPr id="36889" name="AutoShape 25"/>
                <p:cNvSpPr>
                  <a:spLocks noChangeArrowheads="1"/>
                </p:cNvSpPr>
                <p:nvPr/>
              </p:nvSpPr>
              <p:spPr bwMode="auto">
                <a:xfrm>
                  <a:off x="1337" y="119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90" name="AutoShape 26"/>
                <p:cNvSpPr>
                  <a:spLocks noChangeArrowheads="1"/>
                </p:cNvSpPr>
                <p:nvPr/>
              </p:nvSpPr>
              <p:spPr bwMode="auto">
                <a:xfrm rot="900000">
                  <a:off x="1450" y="131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91" name="AutoShape 27"/>
                <p:cNvSpPr>
                  <a:spLocks noChangeArrowheads="1"/>
                </p:cNvSpPr>
                <p:nvPr/>
              </p:nvSpPr>
              <p:spPr bwMode="auto">
                <a:xfrm rot="1200000">
                  <a:off x="1562" y="164"/>
                  <a:ext cx="48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92" name="AutoShape 28"/>
                <p:cNvSpPr>
                  <a:spLocks noChangeArrowheads="1"/>
                </p:cNvSpPr>
                <p:nvPr/>
              </p:nvSpPr>
              <p:spPr bwMode="auto">
                <a:xfrm rot="20700000">
                  <a:off x="1214" y="140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893" name="AutoShape 29"/>
                <p:cNvSpPr>
                  <a:spLocks noChangeArrowheads="1"/>
                </p:cNvSpPr>
                <p:nvPr/>
              </p:nvSpPr>
              <p:spPr bwMode="auto">
                <a:xfrm rot="19800000">
                  <a:off x="1104" y="183"/>
                  <a:ext cx="46" cy="91"/>
                </a:xfrm>
                <a:prstGeom prst="flowChartMerge">
                  <a:avLst/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689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066" y="436"/>
              <a:ext cx="720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9525">
                    <a:solidFill>
                      <a:srgbClr val="FF3300"/>
                    </a:solidFill>
                    <a:round/>
                  </a:ln>
                  <a:solidFill>
                    <a:srgbClr val="66CC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观 察</a:t>
              </a:r>
            </a:p>
          </p:txBody>
        </p:sp>
      </p:grp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124075" y="3357563"/>
            <a:ext cx="4535488" cy="1655762"/>
          </a:xfrm>
          <a:prstGeom prst="rect">
            <a:avLst/>
          </a:prstGeom>
          <a:gradFill rotWithShape="1">
            <a:gsLst>
              <a:gs pos="0">
                <a:srgbClr val="000082">
                  <a:alpha val="74001"/>
                </a:srgbClr>
              </a:gs>
              <a:gs pos="30000">
                <a:srgbClr val="66008F">
                  <a:alpha val="73101"/>
                </a:srgbClr>
              </a:gs>
              <a:gs pos="64999">
                <a:srgbClr val="BA0066">
                  <a:alpha val="72051"/>
                </a:srgbClr>
              </a:gs>
              <a:gs pos="89999">
                <a:srgbClr val="FF0000">
                  <a:alpha val="71301"/>
                </a:srgbClr>
              </a:gs>
              <a:gs pos="100000">
                <a:srgbClr val="FF8200">
                  <a:alpha val="71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3851275" y="4940300"/>
            <a:ext cx="1079500" cy="1081088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16273" dir="2414181" algn="ctr" rotWithShape="0">
                    <a:srgbClr val="FF33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124075" y="5013325"/>
            <a:ext cx="4535488" cy="129540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>
                  <a:alpha val="25999"/>
                </a:srgbClr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116013" y="1196975"/>
            <a:ext cx="74882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400" b="1" dirty="0">
                <a:latin typeface="Arial" panose="020B0604020202020204" pitchFamily="34" charset="0"/>
              </a:rPr>
              <a:t>（</a:t>
            </a:r>
            <a:r>
              <a:rPr kumimoji="0" lang="en-US" altLang="zh-CN" sz="2400" b="1" dirty="0">
                <a:latin typeface="Arial" panose="020B0604020202020204" pitchFamily="34" charset="0"/>
              </a:rPr>
              <a:t>1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）如图，在太阳升起的过程中，太阳和地平线会有几种位置关系？我们把太阳看作一个圆，地平线看作一条直线，由此你能得出直线和圆的位置关系吗？</a:t>
            </a:r>
          </a:p>
        </p:txBody>
      </p:sp>
      <p:sp>
        <p:nvSpPr>
          <p:cNvPr id="36895" name="WordArt 31"/>
          <p:cNvSpPr>
            <a:spLocks noChangeArrowheads="1" noChangeShapeType="1" noTextEdit="1"/>
          </p:cNvSpPr>
          <p:nvPr/>
        </p:nvSpPr>
        <p:spPr bwMode="auto">
          <a:xfrm>
            <a:off x="3132138" y="0"/>
            <a:ext cx="1655762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活动</a:t>
            </a:r>
            <a:r>
              <a:rPr lang="en-US" altLang="zh-CN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kern="10" dirty="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2.5E-6 -0.1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xs03gif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>
                <a:solidFill>
                  <a:srgbClr val="4C0AF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是是非非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6089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solidFill>
                  <a:srgbClr val="FF3300"/>
                </a:solidFill>
              </a:rPr>
              <a:t>3 </a:t>
            </a:r>
            <a:r>
              <a:rPr lang="zh-CN" altLang="en-US" sz="2800" b="1">
                <a:solidFill>
                  <a:srgbClr val="0066FF"/>
                </a:solidFill>
              </a:rPr>
              <a:t>、若</a:t>
            </a:r>
            <a:r>
              <a:rPr lang="en-US" altLang="zh-CN" sz="2800" b="1">
                <a:solidFill>
                  <a:srgbClr val="0066FF"/>
                </a:solidFill>
              </a:rPr>
              <a:t>A</a:t>
            </a:r>
            <a:r>
              <a:rPr lang="zh-CN" altLang="en-US" sz="2800" b="1">
                <a:solidFill>
                  <a:srgbClr val="0066FF"/>
                </a:solidFill>
              </a:rPr>
              <a:t>、</a:t>
            </a:r>
            <a:r>
              <a:rPr lang="en-US" altLang="zh-CN" sz="2800" b="1">
                <a:solidFill>
                  <a:srgbClr val="0066FF"/>
                </a:solidFill>
              </a:rPr>
              <a:t>B</a:t>
            </a:r>
            <a:r>
              <a:rPr lang="zh-CN" altLang="en-US" sz="2800" b="1">
                <a:solidFill>
                  <a:srgbClr val="0066FF"/>
                </a:solidFill>
              </a:rPr>
              <a:t>是⊙</a:t>
            </a:r>
            <a:r>
              <a:rPr lang="en-US" altLang="zh-CN" sz="2800" b="1">
                <a:solidFill>
                  <a:srgbClr val="0066FF"/>
                </a:solidFill>
              </a:rPr>
              <a:t>O</a:t>
            </a:r>
            <a:r>
              <a:rPr lang="zh-CN" altLang="en-US" sz="2800" b="1">
                <a:solidFill>
                  <a:srgbClr val="0066FF"/>
                </a:solidFill>
              </a:rPr>
              <a:t>外两点， 则直线</a:t>
            </a:r>
            <a:r>
              <a:rPr lang="en-US" altLang="zh-CN" sz="2800" b="1">
                <a:solidFill>
                  <a:srgbClr val="0066FF"/>
                </a:solidFill>
              </a:rPr>
              <a:t>AB</a:t>
            </a:r>
          </a:p>
          <a:p>
            <a:pPr algn="ctr"/>
            <a:r>
              <a:rPr lang="en-US" altLang="zh-CN" sz="2800" b="1">
                <a:solidFill>
                  <a:srgbClr val="0066FF"/>
                </a:solidFill>
              </a:rPr>
              <a:t>   </a:t>
            </a:r>
            <a:r>
              <a:rPr lang="zh-CN" altLang="en-US" sz="2800" b="1">
                <a:solidFill>
                  <a:srgbClr val="0066FF"/>
                </a:solidFill>
              </a:rPr>
              <a:t>与⊙</a:t>
            </a:r>
            <a:r>
              <a:rPr lang="en-US" altLang="zh-CN" sz="2800" b="1">
                <a:solidFill>
                  <a:srgbClr val="0066FF"/>
                </a:solidFill>
              </a:rPr>
              <a:t>O</a:t>
            </a:r>
            <a:r>
              <a:rPr lang="zh-CN" altLang="en-US" sz="2800" b="1">
                <a:solidFill>
                  <a:srgbClr val="0066FF"/>
                </a:solidFill>
              </a:rPr>
              <a:t>相离。</a:t>
            </a:r>
            <a:r>
              <a:rPr lang="en-US" altLang="zh-CN" sz="2800" b="1">
                <a:solidFill>
                  <a:srgbClr val="0066FF"/>
                </a:solidFill>
              </a:rPr>
              <a:t>… … … … …(      )</a:t>
            </a:r>
            <a:endParaRPr lang="en-US" altLang="zh-CN" sz="2800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6400800" y="2286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×</a:t>
            </a:r>
          </a:p>
        </p:txBody>
      </p:sp>
      <p:grpSp>
        <p:nvGrpSpPr>
          <p:cNvPr id="117766" name="Group 6"/>
          <p:cNvGrpSpPr/>
          <p:nvPr/>
        </p:nvGrpSpPr>
        <p:grpSpPr bwMode="auto">
          <a:xfrm>
            <a:off x="2971800" y="4191000"/>
            <a:ext cx="2789238" cy="641350"/>
            <a:chOff x="3706" y="1392"/>
            <a:chExt cx="1757" cy="404"/>
          </a:xfrm>
        </p:grpSpPr>
        <p:sp>
          <p:nvSpPr>
            <p:cNvPr id="117767" name="Text Box 7"/>
            <p:cNvSpPr txBox="1">
              <a:spLocks noChangeArrowheads="1"/>
            </p:cNvSpPr>
            <p:nvPr/>
          </p:nvSpPr>
          <p:spPr bwMode="auto">
            <a:xfrm>
              <a:off x="3706" y="1392"/>
              <a:ext cx="4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A</a:t>
              </a:r>
              <a:r>
                <a:rPr lang="en-US" altLang="zh-CN" sz="2800" baseline="-25000"/>
                <a:t>1</a:t>
              </a:r>
            </a:p>
          </p:txBody>
        </p: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5050" y="1392"/>
              <a:ext cx="4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B</a:t>
              </a:r>
              <a:r>
                <a:rPr lang="en-US" altLang="zh-CN" sz="2800" baseline="-25000"/>
                <a:t>1</a:t>
              </a:r>
            </a:p>
          </p:txBody>
        </p:sp>
      </p:grp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2819400" y="4648200"/>
            <a:ext cx="312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7770" name="Group 10"/>
          <p:cNvGrpSpPr/>
          <p:nvPr/>
        </p:nvGrpSpPr>
        <p:grpSpPr bwMode="auto">
          <a:xfrm>
            <a:off x="3505200" y="3505200"/>
            <a:ext cx="1682750" cy="1676400"/>
            <a:chOff x="3840" y="672"/>
            <a:chExt cx="1060" cy="1056"/>
          </a:xfrm>
        </p:grpSpPr>
        <p:sp>
          <p:nvSpPr>
            <p:cNvPr id="117771" name="Oval 11"/>
            <p:cNvSpPr>
              <a:spLocks noChangeArrowheads="1"/>
            </p:cNvSpPr>
            <p:nvPr/>
          </p:nvSpPr>
          <p:spPr bwMode="auto">
            <a:xfrm>
              <a:off x="3840" y="672"/>
              <a:ext cx="1060" cy="105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772" name="Text Box 12"/>
            <p:cNvSpPr txBox="1">
              <a:spLocks noChangeArrowheads="1"/>
            </p:cNvSpPr>
            <p:nvPr/>
          </p:nvSpPr>
          <p:spPr bwMode="auto">
            <a:xfrm>
              <a:off x="4272" y="912"/>
              <a:ext cx="3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/>
                <a:t>.</a:t>
              </a:r>
              <a:r>
                <a:rPr lang="en-US" altLang="zh-CN" sz="2800"/>
                <a:t>O</a:t>
              </a:r>
            </a:p>
          </p:txBody>
        </p:sp>
      </p:grpSp>
      <p:sp>
        <p:nvSpPr>
          <p:cNvPr id="117773" name="Line 13"/>
          <p:cNvSpPr>
            <a:spLocks noChangeShapeType="1"/>
          </p:cNvSpPr>
          <p:nvPr/>
        </p:nvSpPr>
        <p:spPr bwMode="auto">
          <a:xfrm flipV="1">
            <a:off x="30480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2971800" y="35052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7775" name="Group 15"/>
          <p:cNvGrpSpPr/>
          <p:nvPr/>
        </p:nvGrpSpPr>
        <p:grpSpPr bwMode="auto">
          <a:xfrm>
            <a:off x="3048000" y="4876800"/>
            <a:ext cx="2820988" cy="641350"/>
            <a:chOff x="3696" y="1824"/>
            <a:chExt cx="1777" cy="404"/>
          </a:xfrm>
        </p:grpSpPr>
        <p:sp>
          <p:nvSpPr>
            <p:cNvPr id="117776" name="Rectangle 16"/>
            <p:cNvSpPr>
              <a:spLocks noChangeArrowheads="1"/>
            </p:cNvSpPr>
            <p:nvPr/>
          </p:nvSpPr>
          <p:spPr bwMode="auto">
            <a:xfrm>
              <a:off x="3696" y="1824"/>
              <a:ext cx="3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A</a:t>
              </a:r>
            </a:p>
          </p:txBody>
        </p:sp>
        <p:sp>
          <p:nvSpPr>
            <p:cNvPr id="117777" name="Rectangle 17"/>
            <p:cNvSpPr>
              <a:spLocks noChangeArrowheads="1"/>
            </p:cNvSpPr>
            <p:nvPr/>
          </p:nvSpPr>
          <p:spPr bwMode="auto">
            <a:xfrm>
              <a:off x="5136" y="1824"/>
              <a:ext cx="33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B</a:t>
              </a:r>
            </a:p>
          </p:txBody>
        </p:sp>
      </p:grpSp>
      <p:grpSp>
        <p:nvGrpSpPr>
          <p:cNvPr id="117778" name="Group 18"/>
          <p:cNvGrpSpPr/>
          <p:nvPr/>
        </p:nvGrpSpPr>
        <p:grpSpPr bwMode="auto">
          <a:xfrm>
            <a:off x="3048000" y="3048000"/>
            <a:ext cx="2941638" cy="641350"/>
            <a:chOff x="3696" y="672"/>
            <a:chExt cx="1853" cy="404"/>
          </a:xfrm>
        </p:grpSpPr>
        <p:sp>
          <p:nvSpPr>
            <p:cNvPr id="117779" name="Rectangle 19"/>
            <p:cNvSpPr>
              <a:spLocks noChangeArrowheads="1"/>
            </p:cNvSpPr>
            <p:nvPr/>
          </p:nvSpPr>
          <p:spPr bwMode="auto">
            <a:xfrm>
              <a:off x="5136" y="672"/>
              <a:ext cx="4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B</a:t>
              </a:r>
              <a:r>
                <a:rPr lang="en-US" altLang="zh-CN" sz="2800" baseline="-25000"/>
                <a:t>2</a:t>
              </a:r>
            </a:p>
          </p:txBody>
        </p:sp>
        <p:sp>
          <p:nvSpPr>
            <p:cNvPr id="117780" name="Rectangle 20"/>
            <p:cNvSpPr>
              <a:spLocks noChangeArrowheads="1"/>
            </p:cNvSpPr>
            <p:nvPr/>
          </p:nvSpPr>
          <p:spPr bwMode="auto">
            <a:xfrm>
              <a:off x="3696" y="672"/>
              <a:ext cx="4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r>
                <a:rPr lang="en-US" altLang="zh-CN" sz="2800"/>
                <a:t>A</a:t>
              </a:r>
              <a:r>
                <a:rPr lang="en-US" altLang="zh-CN" sz="2800" baseline="-250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utoUpdateAnimBg="0"/>
      <p:bldP spid="117769" grpId="0" animBg="1"/>
      <p:bldP spid="117773" grpId="0" animBg="1"/>
      <p:bldP spid="1177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xs03gif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>
                <a:solidFill>
                  <a:srgbClr val="4C0AF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是是非非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953000" y="2590800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V="1">
            <a:off x="2667000" y="3962400"/>
            <a:ext cx="320040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8790" name="Group 6"/>
          <p:cNvGrpSpPr/>
          <p:nvPr/>
        </p:nvGrpSpPr>
        <p:grpSpPr bwMode="auto">
          <a:xfrm>
            <a:off x="3733800" y="4648200"/>
            <a:ext cx="450850" cy="641350"/>
            <a:chOff x="3744" y="2352"/>
            <a:chExt cx="284" cy="404"/>
          </a:xfrm>
        </p:grpSpPr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3840" y="235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endParaRPr lang="en-US" altLang="zh-CN" sz="2800"/>
            </a:p>
          </p:txBody>
        </p:sp>
        <p:sp>
          <p:nvSpPr>
            <p:cNvPr id="118792" name="Text Box 8"/>
            <p:cNvSpPr txBox="1">
              <a:spLocks noChangeArrowheads="1"/>
            </p:cNvSpPr>
            <p:nvPr/>
          </p:nvSpPr>
          <p:spPr bwMode="auto">
            <a:xfrm>
              <a:off x="3744" y="235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>
                  <a:latin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752600" y="2057400"/>
            <a:ext cx="563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dirty="0">
                <a:solidFill>
                  <a:srgbClr val="2571F9"/>
                </a:solidFill>
                <a:latin typeface="Arial" panose="020B0604020202020204" pitchFamily="34" charset="0"/>
              </a:rPr>
              <a:t>、若</a:t>
            </a:r>
            <a:r>
              <a:rPr lang="en-US" altLang="zh-CN" sz="2800" b="1" dirty="0">
                <a:solidFill>
                  <a:srgbClr val="2571F9"/>
                </a:solidFill>
              </a:rPr>
              <a:t>C</a:t>
            </a:r>
            <a:r>
              <a:rPr kumimoji="0" lang="zh-CN" altLang="en-US" dirty="0">
                <a:solidFill>
                  <a:srgbClr val="2571F9"/>
                </a:solidFill>
                <a:latin typeface="Arial" panose="020B0604020202020204" pitchFamily="34" charset="0"/>
              </a:rPr>
              <a:t>为</a:t>
            </a:r>
            <a:r>
              <a:rPr lang="zh-CN" altLang="en-US" sz="2800" b="1" dirty="0">
                <a:solidFill>
                  <a:srgbClr val="2571F9"/>
                </a:solidFill>
              </a:rPr>
              <a:t>⊙</a:t>
            </a:r>
            <a:r>
              <a:rPr lang="en-US" altLang="zh-CN" sz="2800" b="1" dirty="0">
                <a:solidFill>
                  <a:srgbClr val="2571F9"/>
                </a:solidFill>
              </a:rPr>
              <a:t>O</a:t>
            </a:r>
            <a:r>
              <a:rPr lang="zh-CN" altLang="en-US" sz="2800" b="1" dirty="0">
                <a:solidFill>
                  <a:srgbClr val="2571F9"/>
                </a:solidFill>
              </a:rPr>
              <a:t>内一点，则过点</a:t>
            </a:r>
            <a:r>
              <a:rPr lang="en-US" altLang="zh-CN" sz="2800" b="1" dirty="0">
                <a:solidFill>
                  <a:srgbClr val="2571F9"/>
                </a:solidFill>
              </a:rPr>
              <a:t>C</a:t>
            </a:r>
            <a:r>
              <a:rPr lang="zh-CN" altLang="en-US" sz="2800" b="1" dirty="0">
                <a:solidFill>
                  <a:srgbClr val="2571F9"/>
                </a:solidFill>
              </a:rPr>
              <a:t>的直线与⊙</a:t>
            </a:r>
            <a:r>
              <a:rPr lang="en-US" altLang="zh-CN" sz="2800" b="1" dirty="0">
                <a:solidFill>
                  <a:srgbClr val="2571F9"/>
                </a:solidFill>
              </a:rPr>
              <a:t>O</a:t>
            </a:r>
            <a:r>
              <a:rPr lang="zh-CN" altLang="en-US" sz="2800" b="1" dirty="0">
                <a:solidFill>
                  <a:srgbClr val="2571F9"/>
                </a:solidFill>
              </a:rPr>
              <a:t>相交。（      </a:t>
            </a:r>
            <a:r>
              <a:rPr lang="zh-CN" altLang="en-US" sz="2800" b="1" dirty="0" smtClean="0">
                <a:solidFill>
                  <a:srgbClr val="2571F9"/>
                </a:solidFill>
              </a:rPr>
              <a:t>） </a:t>
            </a:r>
            <a:endParaRPr lang="zh-CN" altLang="en-US" sz="2800" b="1" dirty="0">
              <a:solidFill>
                <a:srgbClr val="2571F9"/>
              </a:solidFill>
            </a:endParaRPr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2590800" y="5105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8795" name="Group 11"/>
          <p:cNvGrpSpPr/>
          <p:nvPr/>
        </p:nvGrpSpPr>
        <p:grpSpPr bwMode="auto">
          <a:xfrm>
            <a:off x="3657600" y="4114800"/>
            <a:ext cx="1457325" cy="1433513"/>
            <a:chOff x="3696" y="2016"/>
            <a:chExt cx="918" cy="903"/>
          </a:xfrm>
        </p:grpSpPr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3696" y="2016"/>
              <a:ext cx="918" cy="90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4080" y="220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>
                  <a:solidFill>
                    <a:srgbClr val="0066FF"/>
                  </a:solidFill>
                </a:rPr>
                <a:t>.</a:t>
              </a:r>
              <a:endParaRPr lang="en-US" altLang="zh-CN" sz="2800"/>
            </a:p>
          </p:txBody>
        </p:sp>
        <p:sp>
          <p:nvSpPr>
            <p:cNvPr id="118798" name="Text Box 14"/>
            <p:cNvSpPr txBox="1">
              <a:spLocks noChangeArrowheads="1"/>
            </p:cNvSpPr>
            <p:nvPr/>
          </p:nvSpPr>
          <p:spPr bwMode="auto">
            <a:xfrm>
              <a:off x="3984" y="220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>
                  <a:latin typeface="Arial" panose="020B0604020202020204" pitchFamily="34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nimBg="1"/>
      <p:bldP spid="1187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042988" y="548680"/>
            <a:ext cx="77771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400" b="1" dirty="0">
                <a:latin typeface="Arial" panose="020B0604020202020204" pitchFamily="34" charset="0"/>
              </a:rPr>
              <a:t>（</a:t>
            </a:r>
            <a:r>
              <a:rPr kumimoji="0" lang="en-US" altLang="zh-CN" sz="2400" b="1" dirty="0">
                <a:latin typeface="Arial" panose="020B0604020202020204" pitchFamily="34" charset="0"/>
              </a:rPr>
              <a:t>2</a:t>
            </a:r>
            <a:r>
              <a:rPr kumimoji="0" lang="zh-CN" altLang="en-US" sz="2400" b="1" dirty="0">
                <a:latin typeface="Arial" panose="020B0604020202020204" pitchFamily="34" charset="0"/>
              </a:rPr>
              <a:t>）如图，在纸上画一条直线 </a:t>
            </a:r>
            <a:r>
              <a:rPr kumimoji="0" lang="en-US" altLang="zh-CN" sz="2400" b="1" i="1" dirty="0"/>
              <a:t>l</a:t>
            </a:r>
            <a:r>
              <a:rPr kumimoji="0" lang="zh-CN" altLang="en-US" sz="2400" b="1" dirty="0"/>
              <a:t>，把钥匙环看作一个圆，在纸上移动钥匙环，你能发现在钥匙环移动的过程中，它与直线</a:t>
            </a:r>
            <a:r>
              <a:rPr kumimoji="0" lang="en-US" altLang="zh-CN" sz="2400" b="1" i="1" dirty="0"/>
              <a:t>l</a:t>
            </a:r>
            <a:r>
              <a:rPr kumimoji="0" lang="zh-CN" altLang="en-US" sz="2400" b="1" dirty="0"/>
              <a:t>的公共点的个数吗？</a:t>
            </a:r>
            <a:endParaRPr kumimoji="0" lang="zh-CN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619250" y="2060575"/>
            <a:ext cx="5903913" cy="352742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7899" name="Group 11"/>
          <p:cNvGrpSpPr/>
          <p:nvPr/>
        </p:nvGrpSpPr>
        <p:grpSpPr bwMode="auto">
          <a:xfrm rot="-2473663">
            <a:off x="2339975" y="3789363"/>
            <a:ext cx="3168650" cy="1223962"/>
            <a:chOff x="2336" y="754"/>
            <a:chExt cx="1996" cy="771"/>
          </a:xfrm>
        </p:grpSpPr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2336" y="754"/>
              <a:ext cx="771" cy="77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3061" y="1071"/>
              <a:ext cx="1271" cy="91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3696" y="981"/>
              <a:ext cx="46" cy="9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4149" y="981"/>
              <a:ext cx="46" cy="9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3923" y="981"/>
              <a:ext cx="46" cy="9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1692275" y="2060575"/>
            <a:ext cx="3960813" cy="3527425"/>
          </a:xfrm>
          <a:prstGeom prst="rtTriangle">
            <a:avLst/>
          </a:prstGeom>
          <a:noFill/>
          <a:ln w="28575" algn="ctr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276753" y="5905768"/>
            <a:ext cx="5976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(3)</a:t>
            </a:r>
            <a:r>
              <a:rPr lang="zh-CN" altLang="en-US" dirty="0">
                <a:solidFill>
                  <a:srgbClr val="FF0000"/>
                </a:solidFill>
              </a:rPr>
              <a:t>你能用实物演示这个过程吗</a:t>
            </a:r>
            <a:r>
              <a:rPr lang="en-US" altLang="zh-CN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18107 -0.2048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4"/>
          <p:cNvSpPr>
            <a:spLocks noChangeArrowheads="1"/>
          </p:cNvSpPr>
          <p:nvPr/>
        </p:nvSpPr>
        <p:spPr bwMode="auto">
          <a:xfrm>
            <a:off x="1115616" y="2132013"/>
            <a:ext cx="78486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kumimoji="0" lang="en-US" altLang="zh-CN" sz="2400" b="1" dirty="0">
              <a:latin typeface="宋体" panose="02010600030101010101" pitchFamily="2" charset="-122"/>
            </a:endParaRPr>
          </a:p>
          <a:p>
            <a:r>
              <a:rPr kumimoji="0" lang="en-US" altLang="zh-CN" sz="2400" b="1" dirty="0">
                <a:latin typeface="宋体" panose="02010600030101010101" pitchFamily="2" charset="-122"/>
              </a:rPr>
              <a:t>   </a:t>
            </a:r>
            <a:r>
              <a:rPr kumimoji="0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0" lang="en-US" altLang="zh-CN" sz="2800" b="1" dirty="0">
                <a:latin typeface="宋体" panose="02010600030101010101" pitchFamily="2" charset="-122"/>
              </a:rPr>
              <a:t>1</a:t>
            </a:r>
            <a:r>
              <a:rPr kumimoji="0" lang="zh-CN" altLang="en-US" sz="2800" b="1" dirty="0">
                <a:latin typeface="宋体" panose="02010600030101010101" pitchFamily="2" charset="-122"/>
              </a:rPr>
              <a:t>）</a:t>
            </a:r>
            <a:r>
              <a:rPr kumimoji="0" lang="zh-CN" altLang="en-US" sz="2800" b="1" dirty="0">
                <a:latin typeface="Arial" panose="020B0604020202020204" pitchFamily="34" charset="0"/>
              </a:rPr>
              <a:t>直线和圆的公共点个数的变化情况如何？公共点个数最少时有几个？最多时有几个？</a:t>
            </a:r>
          </a:p>
          <a:p>
            <a:endParaRPr kumimoji="0" lang="zh-CN" altLang="en-US" sz="2800" b="1" dirty="0">
              <a:latin typeface="Arial" panose="020B0604020202020204" pitchFamily="34" charset="0"/>
            </a:endParaRPr>
          </a:p>
          <a:p>
            <a:r>
              <a:rPr kumimoji="0" lang="zh-CN" altLang="en-US" sz="2800" b="1" dirty="0">
                <a:latin typeface="Arial" panose="020B0604020202020204" pitchFamily="34" charset="0"/>
              </a:rPr>
              <a:t>     </a:t>
            </a:r>
            <a:r>
              <a:rPr kumimoji="0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0" lang="en-US" altLang="zh-CN" sz="2800" b="1" dirty="0">
                <a:latin typeface="宋体" panose="02010600030101010101" pitchFamily="2" charset="-122"/>
              </a:rPr>
              <a:t>2</a:t>
            </a:r>
            <a:r>
              <a:rPr kumimoji="0" lang="zh-CN" altLang="en-US" sz="2800" b="1" dirty="0">
                <a:latin typeface="宋体" panose="02010600030101010101" pitchFamily="2" charset="-122"/>
              </a:rPr>
              <a:t>）通过刚才的研究，你认为直线和圆的位置关系可分为几种类型呢？</a:t>
            </a:r>
          </a:p>
        </p:txBody>
      </p:sp>
      <p:sp>
        <p:nvSpPr>
          <p:cNvPr id="99331" name="WordArt 4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280828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动脑思考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2"/>
          <p:cNvSpPr>
            <a:spLocks noChangeArrowheads="1"/>
          </p:cNvSpPr>
          <p:nvPr/>
        </p:nvSpPr>
        <p:spPr bwMode="auto">
          <a:xfrm>
            <a:off x="6858000" y="4876800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6300788" y="6165850"/>
            <a:ext cx="2286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92882" y="5516563"/>
            <a:ext cx="5275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特点：直线和圆没有公共点，叫做直线和圆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相离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6781800" y="3184525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239000" y="34893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5943600" y="4337050"/>
            <a:ext cx="2667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610468" y="3950404"/>
            <a:ext cx="5473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特点：直线和圆有唯一的公共点，叫做直线和圆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相切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宋体" panose="02010600030101010101" pitchFamily="2" charset="-122"/>
              </a:rPr>
              <a:t>这时的直线叫切线， 唯一的公共点叫</a:t>
            </a:r>
            <a:r>
              <a:rPr lang="zh-CN" altLang="en-US" sz="2400" b="1" dirty="0">
                <a:solidFill>
                  <a:srgbClr val="FF00FF"/>
                </a:solidFill>
                <a:latin typeface="宋体" panose="02010600030101010101" pitchFamily="2" charset="-122"/>
              </a:rPr>
              <a:t>切点</a:t>
            </a:r>
            <a:r>
              <a:rPr lang="en-US" altLang="zh-CN" sz="2400" b="1" dirty="0" smtClean="0">
                <a:latin typeface="宋体" panose="02010600030101010101" pitchFamily="2" charset="-122"/>
              </a:rPr>
              <a:t>.</a:t>
            </a:r>
            <a:endParaRPr lang="en-US" altLang="zh-CN" sz="2400" b="1" dirty="0">
              <a:latin typeface="宋体" panose="02010600030101010101" pitchFamily="2" charset="-122"/>
            </a:endParaRPr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6659563" y="1341438"/>
            <a:ext cx="12954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5940425" y="2276475"/>
            <a:ext cx="2667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7235825" y="1628775"/>
            <a:ext cx="48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648816" y="2636912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特点：直线和圆有两个公共点，叫做直线和圆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相交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宋体" panose="02010600030101010101" pitchFamily="2" charset="-122"/>
              </a:rPr>
              <a:t>这时的直线叫做圆的割线</a:t>
            </a:r>
            <a:r>
              <a:rPr lang="en-US" altLang="zh-CN" sz="2400" b="1" dirty="0" smtClean="0">
                <a:solidFill>
                  <a:schemeClr val="tx2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611188" y="1557338"/>
            <a:ext cx="5472112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直线与圆的位置关系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图形特征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----</a:t>
            </a:r>
            <a:r>
              <a:rPr lang="zh-CN" altLang="en-US" sz="2400" b="1" dirty="0">
                <a:latin typeface="宋体" panose="02010600030101010101" pitchFamily="2" charset="-122"/>
              </a:rPr>
              <a:t>用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公共点的个数</a:t>
            </a:r>
            <a:r>
              <a:rPr lang="zh-CN" altLang="en-US" sz="2400" b="1" dirty="0">
                <a:latin typeface="宋体" panose="02010600030101010101" pitchFamily="2" charset="-122"/>
              </a:rPr>
              <a:t>来区分）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7239000" y="3898900"/>
            <a:ext cx="457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en-US" altLang="zh-CN" sz="2400" i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6696075" y="1833563"/>
            <a:ext cx="381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en-US" altLang="zh-CN" sz="2400" i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7651750" y="1839913"/>
            <a:ext cx="381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en-US" altLang="zh-CN" sz="2400" i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6659563" y="44370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</a:rPr>
              <a:t>切点</a:t>
            </a:r>
          </a:p>
        </p:txBody>
      </p:sp>
      <p:sp>
        <p:nvSpPr>
          <p:cNvPr id="100371" name="Text Box 27"/>
          <p:cNvSpPr txBox="1">
            <a:spLocks noChangeArrowheads="1"/>
          </p:cNvSpPr>
          <p:nvPr/>
        </p:nvSpPr>
        <p:spPr bwMode="auto">
          <a:xfrm>
            <a:off x="4787900" y="6092825"/>
            <a:ext cx="295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0" lang="zh-CN" altLang="zh-CN" sz="1800"/>
          </a:p>
        </p:txBody>
      </p:sp>
      <p:sp>
        <p:nvSpPr>
          <p:cNvPr id="100372" name="Text Box 28"/>
          <p:cNvSpPr txBox="1">
            <a:spLocks noChangeArrowheads="1"/>
          </p:cNvSpPr>
          <p:nvPr/>
        </p:nvSpPr>
        <p:spPr bwMode="auto">
          <a:xfrm>
            <a:off x="683568" y="620688"/>
            <a:ext cx="4341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>
                <a:solidFill>
                  <a:srgbClr val="FF3300"/>
                </a:solidFill>
              </a:rPr>
              <a:t>我们一起来归纳</a:t>
            </a:r>
            <a:r>
              <a:rPr kumimoji="0" lang="en-US" altLang="zh-CN" sz="2800" b="1" dirty="0">
                <a:solidFill>
                  <a:srgbClr val="FF3300"/>
                </a:solidFill>
              </a:rPr>
              <a:t>:</a:t>
            </a:r>
          </a:p>
        </p:txBody>
      </p:sp>
      <p:pic>
        <p:nvPicPr>
          <p:cNvPr id="100373" name="Picture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  <p:bldP spid="87043" grpId="0" animBg="1"/>
      <p:bldP spid="87044" grpId="0" autoUpdateAnimBg="0"/>
      <p:bldP spid="87045" grpId="0" autoUpdateAnimBg="0"/>
      <p:bldP spid="87046" grpId="0" animBg="1"/>
      <p:bldP spid="87047" grpId="0" autoUpdateAnimBg="0"/>
      <p:bldP spid="87050" grpId="0" animBg="1"/>
      <p:bldP spid="87051" grpId="0" autoUpdateAnimBg="0"/>
      <p:bldP spid="87055" grpId="0" animBg="1"/>
      <p:bldP spid="87056" grpId="0" animBg="1"/>
      <p:bldP spid="87057" grpId="0" autoUpdateAnimBg="0"/>
      <p:bldP spid="87058" grpId="0" autoUpdateAnimBg="0"/>
      <p:bldP spid="87062" grpId="0" autoUpdateAnimBg="0"/>
      <p:bldP spid="87063" grpId="0" autoUpdateAnimBg="0"/>
      <p:bldP spid="87064" grpId="0" autoUpdateAnimBg="0"/>
      <p:bldP spid="87065" grpId="0" autoUpdateAnimBg="0"/>
      <p:bldP spid="870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438400" y="1143000"/>
            <a:ext cx="670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b="1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900113" y="1989138"/>
            <a:ext cx="70866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 b="1" dirty="0"/>
          </a:p>
          <a:p>
            <a:pPr>
              <a:spcBef>
                <a:spcPct val="50000"/>
              </a:spcBef>
            </a:pPr>
            <a:r>
              <a:rPr lang="en-US" altLang="zh-CN" b="1" dirty="0"/>
              <a:t>     </a:t>
            </a:r>
            <a:r>
              <a:rPr lang="zh-CN" altLang="en-US" sz="2400" b="1" dirty="0">
                <a:latin typeface="宋体" panose="02010600030101010101" pitchFamily="2" charset="-122"/>
              </a:rPr>
              <a:t>我们可以根据直线与圆的公共点的个数来判断直线与圆的位置关系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2400" b="1" i="1" dirty="0">
              <a:latin typeface="宋体" panose="02010600030101010101" pitchFamily="2" charset="-122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8532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0" lang="zh-CN" altLang="zh-CN" sz="1800"/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395288" y="1484313"/>
            <a:ext cx="2808287" cy="977900"/>
          </a:xfrm>
          <a:prstGeom prst="cloudCallout">
            <a:avLst>
              <a:gd name="adj1" fmla="val -44403"/>
              <a:gd name="adj2" fmla="val 65583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pPr algn="ctr"/>
            <a:endParaRPr lang="zh-CN" altLang="zh-CN" sz="1800" b="1">
              <a:latin typeface="Arial" panose="020B0604020202020204" pitchFamily="34" charset="0"/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755650" y="1773238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FF3300"/>
                </a:solidFill>
              </a:rPr>
              <a:t>小小体会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9"/>
          <p:cNvSpPr txBox="1">
            <a:spLocks noChangeArrowheads="1"/>
          </p:cNvSpPr>
          <p:nvPr/>
        </p:nvSpPr>
        <p:spPr bwMode="auto">
          <a:xfrm>
            <a:off x="1527175" y="2209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800"/>
          </a:p>
        </p:txBody>
      </p:sp>
      <p:sp>
        <p:nvSpPr>
          <p:cNvPr id="102403" name="Rectangle 12"/>
          <p:cNvSpPr>
            <a:spLocks noChangeArrowheads="1"/>
          </p:cNvSpPr>
          <p:nvPr/>
        </p:nvSpPr>
        <p:spPr bwMode="auto">
          <a:xfrm>
            <a:off x="4799013" y="35290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CN" sz="1000">
                <a:cs typeface="Times New Roman" panose="02020603050405020304" pitchFamily="18" charset="0"/>
              </a:rPr>
              <a:t>.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102404" name="Rectangle 13"/>
          <p:cNvSpPr>
            <a:spLocks noChangeArrowheads="1"/>
          </p:cNvSpPr>
          <p:nvPr/>
        </p:nvSpPr>
        <p:spPr bwMode="auto">
          <a:xfrm>
            <a:off x="4416425" y="32464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CN" sz="180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102405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102406" name="Rectangle 20"/>
          <p:cNvSpPr>
            <a:spLocks noChangeArrowheads="1"/>
          </p:cNvSpPr>
          <p:nvPr/>
        </p:nvSpPr>
        <p:spPr bwMode="auto">
          <a:xfrm>
            <a:off x="0" y="3192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102407" name="Rectangle 21"/>
          <p:cNvSpPr>
            <a:spLocks noChangeArrowheads="1"/>
          </p:cNvSpPr>
          <p:nvPr/>
        </p:nvSpPr>
        <p:spPr bwMode="auto">
          <a:xfrm>
            <a:off x="666750" y="34210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CN" sz="1000">
                <a:cs typeface="Times New Roman" panose="02020603050405020304" pitchFamily="18" charset="0"/>
              </a:rPr>
              <a:t>.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102408" name="Rectangle 2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102409" name="Rectangle 27"/>
          <p:cNvSpPr>
            <a:spLocks noChangeArrowheads="1"/>
          </p:cNvSpPr>
          <p:nvPr/>
        </p:nvSpPr>
        <p:spPr bwMode="auto">
          <a:xfrm>
            <a:off x="4100513" y="3074988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CN" sz="1000">
                <a:cs typeface="Times New Roman" panose="02020603050405020304" pitchFamily="18" charset="0"/>
              </a:rPr>
              <a:t>  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102410" name="Rectangle 28"/>
          <p:cNvSpPr>
            <a:spLocks noChangeArrowheads="1"/>
          </p:cNvSpPr>
          <p:nvPr/>
        </p:nvSpPr>
        <p:spPr bwMode="auto">
          <a:xfrm>
            <a:off x="4767263" y="35385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CN" sz="1000">
                <a:cs typeface="Times New Roman" panose="02020603050405020304" pitchFamily="18" charset="0"/>
              </a:rPr>
              <a:t>.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102411" name="Rectangle 30"/>
          <p:cNvSpPr>
            <a:spLocks noChangeArrowheads="1"/>
          </p:cNvSpPr>
          <p:nvPr/>
        </p:nvSpPr>
        <p:spPr bwMode="auto">
          <a:xfrm>
            <a:off x="900113" y="2003425"/>
            <a:ext cx="755967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kumimoji="0" lang="en-US" altLang="zh-CN" b="1" dirty="0">
                <a:solidFill>
                  <a:srgbClr val="F20000"/>
                </a:solidFill>
                <a:latin typeface="Arial" panose="020B0604020202020204" pitchFamily="34" charset="0"/>
              </a:rPr>
              <a:t>       </a:t>
            </a:r>
            <a:r>
              <a:rPr kumimoji="0" lang="zh-CN" altLang="en-US" b="1" dirty="0">
                <a:solidFill>
                  <a:srgbClr val="F20000"/>
                </a:solidFill>
                <a:latin typeface="Arial" panose="020B0604020202020204" pitchFamily="34" charset="0"/>
              </a:rPr>
              <a:t>议一议：仿照点和圆的位置关系的判定方法，你还有其他的方法来判断直线与圆的位置关系吗？能否根据圆心到直线的距离和圆半径的数量关系来判断？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3" name="Group 3"/>
          <p:cNvGrpSpPr/>
          <p:nvPr/>
        </p:nvGrpSpPr>
        <p:grpSpPr bwMode="auto">
          <a:xfrm>
            <a:off x="3276600" y="692150"/>
            <a:ext cx="5211763" cy="1887538"/>
            <a:chOff x="2792" y="3395"/>
            <a:chExt cx="3700" cy="1268"/>
          </a:xfrm>
        </p:grpSpPr>
        <p:sp>
          <p:nvSpPr>
            <p:cNvPr id="81924" name="AutoShape 4"/>
            <p:cNvSpPr>
              <a:spLocks noChangeArrowheads="1"/>
            </p:cNvSpPr>
            <p:nvPr/>
          </p:nvSpPr>
          <p:spPr bwMode="auto">
            <a:xfrm>
              <a:off x="2792" y="3395"/>
              <a:ext cx="3700" cy="1268"/>
            </a:xfrm>
            <a:prstGeom prst="cloudCallout">
              <a:avLst>
                <a:gd name="adj1" fmla="val -68458"/>
                <a:gd name="adj2" fmla="val -55282"/>
              </a:avLst>
            </a:prstGeom>
            <a:solidFill>
              <a:schemeClr val="accent1"/>
            </a:solidFill>
            <a:ln w="9525">
              <a:solidFill>
                <a:srgbClr val="66FF66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3037" tIns="41518" rIns="83037" bIns="41518" anchor="ctr"/>
            <a:lstStyle/>
            <a:p>
              <a:pPr algn="ctr" defTabSz="830580"/>
              <a:endParaRPr lang="zh-CN" altLang="zh-CN" sz="2900"/>
            </a:p>
          </p:txBody>
        </p:sp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2973" y="3529"/>
              <a:ext cx="3312" cy="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3037" tIns="41518" rIns="83037" bIns="41518">
              <a:spAutoFit/>
            </a:bodyPr>
            <a:lstStyle>
              <a:lvl1pPr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159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30580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4650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605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1177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749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0321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893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观察讨论</a:t>
              </a:r>
              <a:r>
                <a:rPr lang="en-US" altLang="zh-CN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:</a:t>
              </a:r>
              <a:r>
                <a:rPr lang="zh-CN" altLang="en-US" sz="25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当直线与圆相离、相切、相交时，</a:t>
              </a:r>
              <a:r>
                <a:rPr lang="zh-CN" altLang="en-US" sz="25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圆心到直线的距离</a:t>
              </a:r>
              <a:r>
                <a:rPr lang="en-US" altLang="zh-CN" sz="25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zh-CN" altLang="en-US" sz="25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与半径</a:t>
              </a:r>
              <a:r>
                <a:rPr lang="en-US" altLang="zh-CN" sz="25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r>
                <a:rPr lang="zh-CN" altLang="en-US" sz="25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有何关系？</a:t>
              </a:r>
            </a:p>
          </p:txBody>
        </p:sp>
      </p:grp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993775" y="527050"/>
            <a:ext cx="1214438" cy="12303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727075" y="2119313"/>
            <a:ext cx="1858963" cy="1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649413" y="1162050"/>
            <a:ext cx="1587" cy="984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330325" y="1271588"/>
            <a:ext cx="3000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874838" y="958850"/>
            <a:ext cx="2682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500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763713" y="2205038"/>
            <a:ext cx="8032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500" b="1">
                <a:latin typeface="Times New Roman" panose="02020603050405020304" pitchFamily="18" charset="0"/>
              </a:rPr>
              <a:t>相离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1649413" y="194945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1771650" y="1958975"/>
            <a:ext cx="1588" cy="14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2035175" y="1370013"/>
            <a:ext cx="3270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1649413" y="1162050"/>
            <a:ext cx="1587" cy="9842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>
            <a:off x="1644650" y="1133475"/>
            <a:ext cx="441325" cy="4095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1196975" y="2724150"/>
            <a:ext cx="1279525" cy="12779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 anchor="ctr"/>
          <a:lstStyle/>
          <a:p>
            <a:pPr algn="ctr" defTabSz="830580"/>
            <a:endParaRPr lang="zh-CN" altLang="zh-CN" sz="2900">
              <a:solidFill>
                <a:schemeClr val="tx2"/>
              </a:solidFill>
            </a:endParaRP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792163" y="4006850"/>
            <a:ext cx="1771650" cy="17463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1838325" y="3276600"/>
            <a:ext cx="0" cy="7350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504950" y="3390900"/>
            <a:ext cx="2984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2257425" y="3060700"/>
            <a:ext cx="269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500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1835150" y="4292600"/>
            <a:ext cx="8143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500" b="1">
                <a:latin typeface="Times New Roman" panose="02020603050405020304" pitchFamily="18" charset="0"/>
              </a:rPr>
              <a:t>相切</a:t>
            </a:r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H="1">
            <a:off x="1838325" y="3841750"/>
            <a:ext cx="123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>
            <a:off x="1962150" y="3841750"/>
            <a:ext cx="0" cy="16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2608263" y="1871663"/>
            <a:ext cx="1635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2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1838325" y="3276600"/>
            <a:ext cx="0" cy="7350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>
            <a:off x="1825625" y="3294063"/>
            <a:ext cx="573088" cy="37465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1458913" y="2130425"/>
            <a:ext cx="3270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</a:rPr>
              <a:t>H</a:t>
            </a:r>
            <a:endParaRPr lang="en-US" altLang="zh-CN" sz="1800" b="1">
              <a:latin typeface="Times New Roman" panose="02020603050405020304" pitchFamily="18" charset="0"/>
            </a:endParaRP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2301875" y="3330575"/>
            <a:ext cx="4048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500" b="1">
                <a:latin typeface="Times New Roman" panose="02020603050405020304" pitchFamily="18" charset="0"/>
              </a:rPr>
              <a:t>.</a:t>
            </a:r>
            <a:r>
              <a:rPr lang="en-US" altLang="zh-CN" sz="18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1504950" y="582613"/>
            <a:ext cx="54451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>
                <a:latin typeface="Times New Roman" panose="02020603050405020304" pitchFamily="18" charset="0"/>
              </a:rPr>
              <a:t>.</a:t>
            </a:r>
            <a:r>
              <a:rPr lang="en-US" altLang="zh-CN" sz="25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1955" name="Line 35"/>
          <p:cNvSpPr>
            <a:spLocks noChangeShapeType="1"/>
          </p:cNvSpPr>
          <p:nvPr/>
        </p:nvSpPr>
        <p:spPr bwMode="auto">
          <a:xfrm>
            <a:off x="866775" y="5924550"/>
            <a:ext cx="1979613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1382713" y="4926013"/>
            <a:ext cx="1206500" cy="12715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 anchor="ctr"/>
          <a:lstStyle/>
          <a:p>
            <a:pPr algn="ctr" defTabSz="830580"/>
            <a:endParaRPr lang="zh-CN" altLang="zh-CN" sz="2900"/>
          </a:p>
        </p:txBody>
      </p:sp>
      <p:sp>
        <p:nvSpPr>
          <p:cNvPr id="81957" name="AutoShape 37"/>
          <p:cNvSpPr>
            <a:spLocks noChangeArrowheads="1"/>
          </p:cNvSpPr>
          <p:nvPr/>
        </p:nvSpPr>
        <p:spPr bwMode="auto">
          <a:xfrm>
            <a:off x="1985963" y="5561013"/>
            <a:ext cx="515937" cy="363537"/>
          </a:xfrm>
          <a:prstGeom prst="rtTriangle">
            <a:avLst/>
          </a:prstGeom>
          <a:noFill/>
          <a:ln w="38100">
            <a:solidFill>
              <a:srgbClr val="00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2157413" y="5199063"/>
            <a:ext cx="3444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500" b="1">
                <a:solidFill>
                  <a:srgbClr val="CC3300"/>
                </a:solidFill>
                <a:latin typeface="Times New Roman" panose="02020603050405020304" pitchFamily="18" charset="0"/>
              </a:rPr>
              <a:t>r</a:t>
            </a:r>
            <a:endParaRPr lang="en-US" altLang="zh-CN" sz="2200">
              <a:latin typeface="Times New Roman" panose="02020603050405020304" pitchFamily="18" charset="0"/>
            </a:endParaRP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1555750" y="5395913"/>
            <a:ext cx="4302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500" b="1" i="1">
                <a:solidFill>
                  <a:srgbClr val="CC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2195513" y="6165850"/>
            <a:ext cx="814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500" b="1">
                <a:solidFill>
                  <a:schemeClr val="tx2"/>
                </a:solidFill>
                <a:latin typeface="Times New Roman" panose="02020603050405020304" pitchFamily="18" charset="0"/>
              </a:rPr>
              <a:t>相交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1668463" y="3662363"/>
            <a:ext cx="327025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500" b="1"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zh-CN" sz="18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1962" name="Text Box 42"/>
          <p:cNvSpPr txBox="1">
            <a:spLocks noChangeArrowheads="1"/>
          </p:cNvSpPr>
          <p:nvPr/>
        </p:nvSpPr>
        <p:spPr bwMode="auto">
          <a:xfrm>
            <a:off x="1690688" y="2782888"/>
            <a:ext cx="531812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latin typeface="Times New Roman" panose="02020603050405020304" pitchFamily="18" charset="0"/>
              </a:rPr>
              <a:t>.</a:t>
            </a:r>
            <a:r>
              <a:rPr lang="en-US" altLang="zh-CN" sz="25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1331913" y="1651000"/>
            <a:ext cx="11318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1841500" y="5580063"/>
            <a:ext cx="312738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500" b="1">
                <a:latin typeface="Times New Roman" panose="02020603050405020304" pitchFamily="18" charset="0"/>
              </a:rPr>
              <a:t>.</a:t>
            </a:r>
          </a:p>
          <a:p>
            <a:pPr algn="ctr"/>
            <a:endParaRPr lang="en-US" altLang="zh-CN" sz="1800" b="1">
              <a:latin typeface="Times New Roman" panose="02020603050405020304" pitchFamily="18" charset="0"/>
            </a:endParaRPr>
          </a:p>
          <a:p>
            <a:pPr algn="ctr"/>
            <a:r>
              <a:rPr lang="en-US" altLang="zh-CN" sz="1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>
            <a:off x="1979613" y="5508625"/>
            <a:ext cx="0" cy="4048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2387600" y="5589588"/>
            <a:ext cx="45878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159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30580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4650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60525"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177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749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321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89325"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500" b="1">
                <a:latin typeface="Times New Roman" panose="02020603050405020304" pitchFamily="18" charset="0"/>
              </a:rPr>
              <a:t>. </a:t>
            </a:r>
            <a:r>
              <a:rPr lang="en-US" altLang="zh-CN" sz="18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1968" name="Oval 48"/>
          <p:cNvSpPr>
            <a:spLocks noChangeArrowheads="1"/>
          </p:cNvSpPr>
          <p:nvPr/>
        </p:nvSpPr>
        <p:spPr bwMode="auto">
          <a:xfrm>
            <a:off x="1949450" y="5510213"/>
            <a:ext cx="61913" cy="650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9" name="Rectangle 49"/>
          <p:cNvSpPr>
            <a:spLocks noChangeArrowheads="1"/>
          </p:cNvSpPr>
          <p:nvPr/>
        </p:nvSpPr>
        <p:spPr bwMode="auto">
          <a:xfrm>
            <a:off x="1892300" y="5113338"/>
            <a:ext cx="4429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037" tIns="41518" rIns="83037" bIns="41518">
            <a:spAutoFit/>
          </a:bodyPr>
          <a:lstStyle/>
          <a:p>
            <a:pPr algn="ctr" defTabSz="830580"/>
            <a:r>
              <a:rPr lang="en-US" altLang="zh-CN" sz="2900" b="1"/>
              <a:t>O</a:t>
            </a:r>
          </a:p>
        </p:txBody>
      </p:sp>
      <p:graphicFrame>
        <p:nvGraphicFramePr>
          <p:cNvPr id="81970" name="Object 50"/>
          <p:cNvGraphicFramePr>
            <a:graphicFrameLocks noChangeAspect="1"/>
          </p:cNvGraphicFramePr>
          <p:nvPr/>
        </p:nvGraphicFramePr>
        <p:xfrm>
          <a:off x="2687638" y="1876425"/>
          <a:ext cx="2238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7" name="公式" r:id="rId4" imgW="88900" imgH="177165" progId="Equation.3">
                  <p:embed/>
                </p:oleObj>
              </mc:Choice>
              <mc:Fallback>
                <p:oleObj name="公式" r:id="rId4" imgW="88900" imgH="177165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1876425"/>
                        <a:ext cx="2238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1" name="Object 51"/>
          <p:cNvGraphicFramePr>
            <a:graphicFrameLocks noChangeAspect="1"/>
          </p:cNvGraphicFramePr>
          <p:nvPr/>
        </p:nvGraphicFramePr>
        <p:xfrm>
          <a:off x="2592388" y="3833813"/>
          <a:ext cx="2238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8" name="公式" r:id="rId6" imgW="88900" imgH="177165" progId="Equation.3">
                  <p:embed/>
                </p:oleObj>
              </mc:Choice>
              <mc:Fallback>
                <p:oleObj name="公式" r:id="rId6" imgW="88900" imgH="177165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833813"/>
                        <a:ext cx="2238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2" name="Object 52"/>
          <p:cNvGraphicFramePr>
            <a:graphicFrameLocks noChangeAspect="1"/>
          </p:cNvGraphicFramePr>
          <p:nvPr/>
        </p:nvGraphicFramePr>
        <p:xfrm>
          <a:off x="2879725" y="5724525"/>
          <a:ext cx="2238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公式" r:id="rId7" imgW="88900" imgH="177165" progId="Equation.3">
                  <p:embed/>
                </p:oleObj>
              </mc:Choice>
              <mc:Fallback>
                <p:oleObj name="公式" r:id="rId7" imgW="88900" imgH="177165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5724525"/>
                        <a:ext cx="2238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80" name="Group 60"/>
          <p:cNvGrpSpPr/>
          <p:nvPr/>
        </p:nvGrpSpPr>
        <p:grpSpPr bwMode="auto">
          <a:xfrm>
            <a:off x="3635375" y="2565400"/>
            <a:ext cx="3130550" cy="463550"/>
            <a:chOff x="2133" y="1203"/>
            <a:chExt cx="1972" cy="292"/>
          </a:xfrm>
        </p:grpSpPr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2133" y="1203"/>
              <a:ext cx="17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3037" tIns="41518" rIns="83037" bIns="41518">
              <a:spAutoFit/>
            </a:bodyPr>
            <a:lstStyle>
              <a:lvl1pPr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159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30580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4650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605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1177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749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0321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893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500" b="1" dirty="0">
                  <a:latin typeface="Times New Roman" panose="02020603050405020304" pitchFamily="18" charset="0"/>
                </a:rPr>
                <a:t>1</a:t>
              </a:r>
              <a:r>
                <a:rPr lang="zh-CN" altLang="en-US" sz="2500" b="1" dirty="0">
                  <a:latin typeface="Times New Roman" panose="02020603050405020304" pitchFamily="18" charset="0"/>
                </a:rPr>
                <a:t>、</a:t>
              </a:r>
              <a:r>
                <a:rPr lang="zh-CN" altLang="en-US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直线与圆相离</a:t>
              </a:r>
              <a:endParaRPr lang="zh-CN" altLang="en-US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1973" name="AutoShape 53"/>
            <p:cNvSpPr>
              <a:spLocks noChangeArrowheads="1"/>
            </p:cNvSpPr>
            <p:nvPr/>
          </p:nvSpPr>
          <p:spPr bwMode="auto">
            <a:xfrm>
              <a:off x="3742" y="1298"/>
              <a:ext cx="363" cy="136"/>
            </a:xfrm>
            <a:prstGeom prst="leftRightArrow">
              <a:avLst>
                <a:gd name="adj1" fmla="val 50000"/>
                <a:gd name="adj2" fmla="val 5338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1981" name="Group 61"/>
          <p:cNvGrpSpPr/>
          <p:nvPr/>
        </p:nvGrpSpPr>
        <p:grpSpPr bwMode="auto">
          <a:xfrm>
            <a:off x="3635375" y="4005263"/>
            <a:ext cx="3163888" cy="463550"/>
            <a:chOff x="2112" y="1920"/>
            <a:chExt cx="1993" cy="292"/>
          </a:xfrm>
        </p:grpSpPr>
        <p:sp>
          <p:nvSpPr>
            <p:cNvPr id="81950" name="Text Box 30"/>
            <p:cNvSpPr txBox="1">
              <a:spLocks noChangeArrowheads="1"/>
            </p:cNvSpPr>
            <p:nvPr/>
          </p:nvSpPr>
          <p:spPr bwMode="auto">
            <a:xfrm>
              <a:off x="2112" y="1920"/>
              <a:ext cx="163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3037" tIns="41518" rIns="83037" bIns="41518">
              <a:spAutoFit/>
            </a:bodyPr>
            <a:lstStyle>
              <a:lvl1pPr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159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30580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4650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605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1177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749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0321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893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500" b="1" dirty="0">
                  <a:latin typeface="Times New Roman" panose="02020603050405020304" pitchFamily="18" charset="0"/>
                </a:rPr>
                <a:t>2</a:t>
              </a:r>
              <a:r>
                <a:rPr lang="zh-CN" altLang="en-US" sz="2500" b="1" dirty="0">
                  <a:latin typeface="Times New Roman" panose="02020603050405020304" pitchFamily="18" charset="0"/>
                </a:rPr>
                <a:t>、</a:t>
              </a:r>
              <a:r>
                <a:rPr lang="zh-CN" altLang="en-US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直线与圆相切</a:t>
              </a:r>
              <a:endParaRPr lang="zh-CN" altLang="en-US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1974" name="AutoShape 54"/>
            <p:cNvSpPr>
              <a:spLocks noChangeArrowheads="1"/>
            </p:cNvSpPr>
            <p:nvPr/>
          </p:nvSpPr>
          <p:spPr bwMode="auto">
            <a:xfrm>
              <a:off x="3742" y="2024"/>
              <a:ext cx="363" cy="136"/>
            </a:xfrm>
            <a:prstGeom prst="leftRightArrow">
              <a:avLst>
                <a:gd name="adj1" fmla="val 50000"/>
                <a:gd name="adj2" fmla="val 5338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1982" name="Group 62"/>
          <p:cNvGrpSpPr/>
          <p:nvPr/>
        </p:nvGrpSpPr>
        <p:grpSpPr bwMode="auto">
          <a:xfrm>
            <a:off x="3635375" y="5445125"/>
            <a:ext cx="3163888" cy="463550"/>
            <a:chOff x="2112" y="2640"/>
            <a:chExt cx="1993" cy="292"/>
          </a:xfrm>
        </p:grpSpPr>
        <p:sp>
          <p:nvSpPr>
            <p:cNvPr id="81951" name="Text Box 31"/>
            <p:cNvSpPr txBox="1">
              <a:spLocks noChangeArrowheads="1"/>
            </p:cNvSpPr>
            <p:nvPr/>
          </p:nvSpPr>
          <p:spPr bwMode="auto">
            <a:xfrm>
              <a:off x="2112" y="2640"/>
              <a:ext cx="16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3037" tIns="41518" rIns="83037" bIns="41518">
              <a:spAutoFit/>
            </a:bodyPr>
            <a:lstStyle>
              <a:lvl1pPr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159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30580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4650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60525" defTabSz="8305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1177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749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0321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89325" defTabSz="8305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500" b="1" dirty="0">
                  <a:latin typeface="Times New Roman" panose="02020603050405020304" pitchFamily="18" charset="0"/>
                </a:rPr>
                <a:t>3</a:t>
              </a:r>
              <a:r>
                <a:rPr lang="zh-CN" altLang="en-US" sz="2500" b="1" dirty="0">
                  <a:latin typeface="Times New Roman" panose="02020603050405020304" pitchFamily="18" charset="0"/>
                </a:rPr>
                <a:t>、</a:t>
              </a:r>
              <a:r>
                <a:rPr lang="zh-CN" altLang="en-US" sz="25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直线与圆相交</a:t>
              </a:r>
              <a:endParaRPr lang="zh-CN" altLang="en-US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1975" name="AutoShape 55"/>
            <p:cNvSpPr>
              <a:spLocks noChangeArrowheads="1"/>
            </p:cNvSpPr>
            <p:nvPr/>
          </p:nvSpPr>
          <p:spPr bwMode="auto">
            <a:xfrm>
              <a:off x="3742" y="2750"/>
              <a:ext cx="363" cy="136"/>
            </a:xfrm>
            <a:prstGeom prst="leftRightArrow">
              <a:avLst>
                <a:gd name="adj1" fmla="val 50000"/>
                <a:gd name="adj2" fmla="val 5338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76" name="Text Box 56"/>
          <p:cNvSpPr txBox="1">
            <a:spLocks noChangeArrowheads="1"/>
          </p:cNvSpPr>
          <p:nvPr/>
        </p:nvSpPr>
        <p:spPr bwMode="auto">
          <a:xfrm>
            <a:off x="7019925" y="2349500"/>
            <a:ext cx="1657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/>
              <a:t>d&gt;r</a:t>
            </a:r>
          </a:p>
        </p:txBody>
      </p:sp>
      <p:sp>
        <p:nvSpPr>
          <p:cNvPr id="81977" name="Text Box 57"/>
          <p:cNvSpPr txBox="1">
            <a:spLocks noChangeArrowheads="1"/>
          </p:cNvSpPr>
          <p:nvPr/>
        </p:nvSpPr>
        <p:spPr bwMode="auto">
          <a:xfrm>
            <a:off x="7092950" y="378936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/>
              <a:t>d=r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7092950" y="5373688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/>
              <a:t>d&lt;r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8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8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6" grpId="0"/>
      <p:bldP spid="81977" grpId="0"/>
      <p:bldP spid="81979" grpId="0"/>
    </p:bldLst>
  </p:timing>
</p:sld>
</file>

<file path=ppt/theme/theme1.xml><?xml version="1.0" encoding="utf-8"?>
<a:theme xmlns:a="http://schemas.openxmlformats.org/drawingml/2006/main" name="WWW.2PPT.COM&#10;">
  <a:themeElements>
    <a:clrScheme name="1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4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687</Template>
  <TotalTime>0</TotalTime>
  <Words>1788</Words>
  <Application>Microsoft Office PowerPoint</Application>
  <PresentationFormat>全屏显示(4:3)</PresentationFormat>
  <Paragraphs>275</Paragraphs>
  <Slides>31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7" baseType="lpstr">
      <vt:lpstr>仿宋_GB2312</vt:lpstr>
      <vt:lpstr>汉仪长美黑简</vt:lpstr>
      <vt:lpstr>黑体</vt:lpstr>
      <vt:lpstr>华文行楷</vt:lpstr>
      <vt:lpstr>华文细黑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2006-03-05T05:47:00Z</dcterms:created>
  <dcterms:modified xsi:type="dcterms:W3CDTF">2023-01-16T15:38:04Z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50C3021537294946A0F4C4877B030043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