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958" autoAdjust="0"/>
  </p:normalViewPr>
  <p:slideViewPr>
    <p:cSldViewPr>
      <p:cViewPr varScale="1">
        <p:scale>
          <a:sx n="153" d="100"/>
          <a:sy n="153" d="100"/>
        </p:scale>
        <p:origin x="-41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确定位置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用数对表示物体的位置（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slide" Target="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934" y="1522084"/>
            <a:ext cx="9147934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用数对确定位置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37892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2316" y="598680"/>
            <a:ext cx="178638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确定位置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8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32430" y="42719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71600" y="2067694"/>
            <a:ext cx="6912768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auto"/>
            <a:r>
              <a:rPr lang="en-US" altLang="zh-CN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观察者的角度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，确定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第几列一般从</a:t>
            </a:r>
            <a:r>
              <a:rPr lang="zh-CN" altLang="en-US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en-US" altLang="zh-CN" sz="2800" b="1" noProof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/>
            <a:r>
              <a:rPr lang="en-US" altLang="zh-CN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向右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，确定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第几行一般从前往后数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noProof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/>
            <a:r>
              <a:rPr lang="en-US" altLang="zh-CN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数对</a:t>
            </a:r>
            <a:r>
              <a:rPr lang="zh-CN" altLang="en-US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先数列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再数行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，表示第几列第几</a:t>
            </a:r>
            <a:endParaRPr lang="en-US" altLang="zh-CN" sz="2800" b="1" noProof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/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行。</a:t>
            </a:r>
            <a:endParaRPr lang="zh-CN" altLang="en-US" sz="28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2" cstate="email"/>
          <a:srcRect l="20121" t="17277" r="31326" b="8395"/>
          <a:stretch>
            <a:fillRect/>
          </a:stretch>
        </p:blipFill>
        <p:spPr bwMode="auto">
          <a:xfrm>
            <a:off x="6689094" y="3691905"/>
            <a:ext cx="660271" cy="8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>
            <a:off x="7473521" y="1655930"/>
            <a:ext cx="1010366" cy="13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4" cstate="email"/>
          <a:srcRect l="29085" t="24289" r="32446" b="14004"/>
          <a:stretch>
            <a:fillRect/>
          </a:stretch>
        </p:blipFill>
        <p:spPr bwMode="auto">
          <a:xfrm>
            <a:off x="2087633" y="3691905"/>
            <a:ext cx="611467" cy="7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791174" y="3507457"/>
            <a:ext cx="2808288" cy="11525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Picture 14" descr="H:\四下 ppt 陆小蓓\4下\u8\d_p98_1.png"/>
          <p:cNvPicPr>
            <a:picLocks noChangeAspect="1" noChangeArrowheads="1"/>
          </p:cNvPicPr>
          <p:nvPr/>
        </p:nvPicPr>
        <p:blipFill>
          <a:blip r:embed="rId5" cstate="email"/>
          <a:srcRect t="11667" b="4335"/>
          <a:stretch>
            <a:fillRect/>
          </a:stretch>
        </p:blipFill>
        <p:spPr bwMode="auto">
          <a:xfrm>
            <a:off x="860788" y="915467"/>
            <a:ext cx="4324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云形标注 9"/>
          <p:cNvSpPr/>
          <p:nvPr/>
        </p:nvSpPr>
        <p:spPr>
          <a:xfrm>
            <a:off x="5433142" y="1480975"/>
            <a:ext cx="1863209" cy="1117623"/>
          </a:xfrm>
          <a:prstGeom prst="cloudCallout">
            <a:avLst>
              <a:gd name="adj1" fmla="val 61490"/>
              <a:gd name="adj2" fmla="val 200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小军坐在哪里？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453176" y="1750862"/>
            <a:ext cx="647700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小军</a:t>
            </a:r>
            <a:endParaRPr lang="zh-CN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1979712" y="3507457"/>
            <a:ext cx="2808287" cy="11525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4859437" y="3591594"/>
            <a:ext cx="1829657" cy="779463"/>
          </a:xfrm>
          <a:prstGeom prst="wedgeRoundRectCallout">
            <a:avLst>
              <a:gd name="adj1" fmla="val 62254"/>
              <a:gd name="adj2" fmla="val -566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小军坐在第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排第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2771874" y="3578894"/>
            <a:ext cx="1800225" cy="792163"/>
          </a:xfrm>
          <a:prstGeom prst="wedgeRoundRectCallout">
            <a:avLst>
              <a:gd name="adj1" fmla="val -59896"/>
              <a:gd name="adj2" fmla="val 11121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小军坐在第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组第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4313" y="915566"/>
            <a:ext cx="7558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通常把竖排叫作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，横排叫作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。一般情况下，确定第几列要从左向右数，确定第几行要从前向后数。</a:t>
            </a:r>
          </a:p>
        </p:txBody>
      </p:sp>
      <p:sp>
        <p:nvSpPr>
          <p:cNvPr id="8" name="椭圆 7"/>
          <p:cNvSpPr/>
          <p:nvPr/>
        </p:nvSpPr>
        <p:spPr>
          <a:xfrm>
            <a:off x="1843243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94168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45093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97606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8531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099456" y="1869217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9552" y="1707654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215654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2725241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3233241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3741241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700868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4649943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599018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548093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1495581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6753381" y="406155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6" name="椭圆 25"/>
          <p:cNvSpPr/>
          <p:nvPr/>
        </p:nvSpPr>
        <p:spPr>
          <a:xfrm>
            <a:off x="1825781" y="2364517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878293" y="2364517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929218" y="2364517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980143" y="237880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032656" y="2364517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083581" y="2364517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843243" y="28582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894168" y="28582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945093" y="28582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997606" y="288680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048531" y="28582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099456" y="28582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843243" y="33535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94168" y="33535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45093" y="33535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997606" y="339639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048531" y="33535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99456" y="335353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843243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894168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945093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997606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48531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099456" y="3847242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7908" y="4486051"/>
            <a:ext cx="755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小军坐在第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行，可以用数对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4,3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表示。</a:t>
            </a:r>
          </a:p>
        </p:txBody>
      </p:sp>
      <p:sp>
        <p:nvSpPr>
          <p:cNvPr id="51" name="椭圆 50"/>
          <p:cNvSpPr/>
          <p:nvPr/>
        </p:nvSpPr>
        <p:spPr>
          <a:xfrm>
            <a:off x="4988081" y="2888392"/>
            <a:ext cx="215900" cy="2159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5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5" name="图片 5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3765550"/>
            <a:ext cx="883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在上图中找出第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行的位置，用数对表示是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400" b="1" u="sng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400" b="1" u="sng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566" y="4227513"/>
            <a:ext cx="608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6,5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表示图中第</a:t>
            </a:r>
            <a:r>
              <a:rPr lang="zh-CN" altLang="en-US" sz="2400" b="1" u="sng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列第</a:t>
            </a:r>
            <a:r>
              <a:rPr lang="zh-CN" altLang="en-US" sz="2400" b="1" u="sng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行的位置。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7524328" y="3748088"/>
            <a:ext cx="129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2   4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79613" y="1120775"/>
            <a:ext cx="217487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32125" y="1120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83050" y="1120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133975" y="1120775"/>
            <a:ext cx="217488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186488" y="1120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237413" y="1120775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55650" y="1014413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1522413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650" y="2030413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650" y="2538413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650" y="3048000"/>
            <a:ext cx="9589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5838825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3" name="TextBox 63"/>
          <p:cNvSpPr txBox="1">
            <a:spLocks noChangeArrowheads="1"/>
          </p:cNvSpPr>
          <p:nvPr/>
        </p:nvSpPr>
        <p:spPr bwMode="auto">
          <a:xfrm>
            <a:off x="4787900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4" name="TextBox 64"/>
          <p:cNvSpPr txBox="1">
            <a:spLocks noChangeArrowheads="1"/>
          </p:cNvSpPr>
          <p:nvPr/>
        </p:nvSpPr>
        <p:spPr bwMode="auto">
          <a:xfrm>
            <a:off x="3736975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2684463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6" name="TextBox 66"/>
          <p:cNvSpPr txBox="1">
            <a:spLocks noChangeArrowheads="1"/>
          </p:cNvSpPr>
          <p:nvPr/>
        </p:nvSpPr>
        <p:spPr bwMode="auto">
          <a:xfrm>
            <a:off x="1633538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7" name="TextBox 67"/>
          <p:cNvSpPr txBox="1">
            <a:spLocks noChangeArrowheads="1"/>
          </p:cNvSpPr>
          <p:nvPr/>
        </p:nvSpPr>
        <p:spPr bwMode="auto">
          <a:xfrm>
            <a:off x="6891338" y="3311525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列</a:t>
            </a:r>
          </a:p>
        </p:txBody>
      </p:sp>
      <p:sp>
        <p:nvSpPr>
          <p:cNvPr id="28" name="椭圆 27"/>
          <p:cNvSpPr/>
          <p:nvPr/>
        </p:nvSpPr>
        <p:spPr>
          <a:xfrm>
            <a:off x="1963738" y="16144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016250" y="16144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067175" y="16144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118100" y="1628775"/>
            <a:ext cx="215900" cy="2174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170613" y="16144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221538" y="16144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79613" y="2109788"/>
            <a:ext cx="217487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032125" y="21097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083050" y="21097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133975" y="2138363"/>
            <a:ext cx="217488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186488" y="21097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237413" y="210978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979613" y="2603500"/>
            <a:ext cx="217487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032125" y="26035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083050" y="26035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133975" y="2646363"/>
            <a:ext cx="217488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86488" y="26035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237413" y="26035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979613" y="3098800"/>
            <a:ext cx="217487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032125" y="30988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083050" y="30988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133975" y="3098800"/>
            <a:ext cx="217488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86488" y="30988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237413" y="3098800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矩形 2"/>
          <p:cNvSpPr>
            <a:spLocks noChangeArrowheads="1"/>
          </p:cNvSpPr>
          <p:nvPr/>
        </p:nvSpPr>
        <p:spPr bwMode="auto">
          <a:xfrm>
            <a:off x="3185641" y="4233863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矩形 4"/>
          <p:cNvSpPr>
            <a:spLocks noChangeArrowheads="1"/>
          </p:cNvSpPr>
          <p:nvPr/>
        </p:nvSpPr>
        <p:spPr bwMode="auto">
          <a:xfrm>
            <a:off x="4257203" y="424338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016250" y="1614488"/>
            <a:ext cx="215900" cy="2159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235825" y="1120775"/>
            <a:ext cx="217488" cy="2159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9" name="图片 5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2" grpId="0"/>
      <p:bldP spid="53" grpId="0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9" name="Group 2"/>
          <p:cNvGrpSpPr/>
          <p:nvPr/>
        </p:nvGrpSpPr>
        <p:grpSpPr bwMode="auto">
          <a:xfrm>
            <a:off x="1173690" y="1049585"/>
            <a:ext cx="1079500" cy="3025775"/>
            <a:chOff x="612" y="935"/>
            <a:chExt cx="680" cy="1906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612" y="935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12" y="1389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12" y="1797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612" y="2206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12" y="2608"/>
              <a:ext cx="6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行</a:t>
              </a:r>
            </a:p>
          </p:txBody>
        </p:sp>
      </p:grpSp>
      <p:grpSp>
        <p:nvGrpSpPr>
          <p:cNvPr id="15" name="Group 8"/>
          <p:cNvGrpSpPr/>
          <p:nvPr/>
        </p:nvGrpSpPr>
        <p:grpSpPr bwMode="auto">
          <a:xfrm>
            <a:off x="1907908" y="4655406"/>
            <a:ext cx="4376738" cy="369575"/>
            <a:chOff x="1415" y="3519"/>
            <a:chExt cx="2757" cy="357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415" y="3519"/>
              <a:ext cx="49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923" y="3519"/>
              <a:ext cx="49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382" y="3519"/>
              <a:ext cx="53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759" y="3519"/>
              <a:ext cx="56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229" y="3519"/>
              <a:ext cx="54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683" y="3519"/>
              <a:ext cx="48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列</a:t>
              </a:r>
            </a:p>
          </p:txBody>
        </p:sp>
      </p:grp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129759" y="1019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2139284" y="1697286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2126584" y="23672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153571" y="3024436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2866359" y="10162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4995196" y="30355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2879059" y="23656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2864771" y="3051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2129759" y="372769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2863184" y="37134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3585496" y="1019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569621" y="16687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28"/>
          <p:cNvSpPr>
            <a:spLocks noChangeArrowheads="1"/>
          </p:cNvSpPr>
          <p:nvPr/>
        </p:nvSpPr>
        <p:spPr bwMode="auto">
          <a:xfrm>
            <a:off x="5715921" y="168299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>
            <a:off x="3585496" y="372769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4290346" y="1019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AutoShape 31"/>
          <p:cNvSpPr>
            <a:spLocks noChangeArrowheads="1"/>
          </p:cNvSpPr>
          <p:nvPr/>
        </p:nvSpPr>
        <p:spPr bwMode="auto">
          <a:xfrm>
            <a:off x="4290346" y="16687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AutoShape 32"/>
          <p:cNvSpPr>
            <a:spLocks noChangeArrowheads="1"/>
          </p:cNvSpPr>
          <p:nvPr/>
        </p:nvSpPr>
        <p:spPr bwMode="auto">
          <a:xfrm>
            <a:off x="3569621" y="30355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4290346" y="30355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AutoShape 34"/>
          <p:cNvSpPr>
            <a:spLocks noChangeArrowheads="1"/>
          </p:cNvSpPr>
          <p:nvPr/>
        </p:nvSpPr>
        <p:spPr bwMode="auto">
          <a:xfrm>
            <a:off x="4290346" y="37134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AutoShape 35"/>
          <p:cNvSpPr>
            <a:spLocks noChangeArrowheads="1"/>
          </p:cNvSpPr>
          <p:nvPr/>
        </p:nvSpPr>
        <p:spPr bwMode="auto">
          <a:xfrm>
            <a:off x="5701634" y="30355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AutoShape 36"/>
          <p:cNvSpPr>
            <a:spLocks noChangeArrowheads="1"/>
          </p:cNvSpPr>
          <p:nvPr/>
        </p:nvSpPr>
        <p:spPr bwMode="auto">
          <a:xfrm>
            <a:off x="2863184" y="16671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5701634" y="235927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AutoShape 38"/>
          <p:cNvSpPr>
            <a:spLocks noChangeArrowheads="1"/>
          </p:cNvSpPr>
          <p:nvPr/>
        </p:nvSpPr>
        <p:spPr bwMode="auto">
          <a:xfrm>
            <a:off x="4996784" y="237356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3582321" y="237197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>
            <a:off x="5009484" y="16687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5715921" y="1019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55" name="AutoShape 42"/>
          <p:cNvSpPr>
            <a:spLocks noChangeArrowheads="1"/>
          </p:cNvSpPr>
          <p:nvPr/>
        </p:nvSpPr>
        <p:spPr bwMode="auto">
          <a:xfrm>
            <a:off x="5011071" y="10194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AutoShape 43"/>
          <p:cNvSpPr>
            <a:spLocks noChangeArrowheads="1"/>
          </p:cNvSpPr>
          <p:nvPr/>
        </p:nvSpPr>
        <p:spPr bwMode="auto">
          <a:xfrm>
            <a:off x="5715921" y="3713411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AutoShape 44"/>
          <p:cNvSpPr>
            <a:spLocks noChangeArrowheads="1"/>
          </p:cNvSpPr>
          <p:nvPr/>
        </p:nvSpPr>
        <p:spPr bwMode="auto">
          <a:xfrm>
            <a:off x="4996784" y="3699123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AutoShape 45"/>
          <p:cNvSpPr>
            <a:spLocks noChangeArrowheads="1"/>
          </p:cNvSpPr>
          <p:nvPr/>
        </p:nvSpPr>
        <p:spPr bwMode="auto">
          <a:xfrm>
            <a:off x="4290346" y="2387848"/>
            <a:ext cx="431800" cy="4318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" name="Group 46"/>
          <p:cNvGrpSpPr/>
          <p:nvPr/>
        </p:nvGrpSpPr>
        <p:grpSpPr bwMode="auto">
          <a:xfrm>
            <a:off x="2345659" y="1206748"/>
            <a:ext cx="3600450" cy="2736850"/>
            <a:chOff x="1655" y="1071"/>
            <a:chExt cx="2268" cy="1724"/>
          </a:xfrm>
        </p:grpSpPr>
        <p:sp>
          <p:nvSpPr>
            <p:cNvPr id="60" name="Line 47"/>
            <p:cNvSpPr>
              <a:spLocks noChangeShapeType="1"/>
            </p:cNvSpPr>
            <p:nvPr/>
          </p:nvSpPr>
          <p:spPr bwMode="auto">
            <a:xfrm flipV="1">
              <a:off x="1655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 flipV="1">
              <a:off x="2109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 flipV="1">
              <a:off x="2562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50"/>
            <p:cNvSpPr>
              <a:spLocks noChangeShapeType="1"/>
            </p:cNvSpPr>
            <p:nvPr/>
          </p:nvSpPr>
          <p:spPr bwMode="auto">
            <a:xfrm flipV="1">
              <a:off x="3016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 flipV="1">
              <a:off x="3470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 flipV="1">
              <a:off x="3923" y="1071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Group 53"/>
          <p:cNvGrpSpPr/>
          <p:nvPr/>
        </p:nvGrpSpPr>
        <p:grpSpPr bwMode="auto">
          <a:xfrm>
            <a:off x="2345659" y="1206748"/>
            <a:ext cx="3600450" cy="2736850"/>
            <a:chOff x="1655" y="1071"/>
            <a:chExt cx="2268" cy="1724"/>
          </a:xfrm>
        </p:grpSpPr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1655" y="1071"/>
              <a:ext cx="22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1655" y="1480"/>
              <a:ext cx="22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1655" y="2341"/>
              <a:ext cx="22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1655" y="1933"/>
              <a:ext cx="22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1655" y="2795"/>
              <a:ext cx="22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59"/>
          <p:cNvGrpSpPr/>
          <p:nvPr/>
        </p:nvGrpSpPr>
        <p:grpSpPr bwMode="auto">
          <a:xfrm>
            <a:off x="1115616" y="1064829"/>
            <a:ext cx="647700" cy="2987675"/>
            <a:chOff x="794" y="965"/>
            <a:chExt cx="408" cy="1882"/>
          </a:xfrm>
        </p:grpSpPr>
        <p:sp>
          <p:nvSpPr>
            <p:cNvPr id="73" name="Text Box 60"/>
            <p:cNvSpPr txBox="1">
              <a:spLocks noChangeArrowheads="1"/>
            </p:cNvSpPr>
            <p:nvPr/>
          </p:nvSpPr>
          <p:spPr bwMode="auto">
            <a:xfrm>
              <a:off x="794" y="2235"/>
              <a:ext cx="4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74" name="Text Box 61"/>
            <p:cNvSpPr txBox="1">
              <a:spLocks noChangeArrowheads="1"/>
            </p:cNvSpPr>
            <p:nvPr/>
          </p:nvSpPr>
          <p:spPr bwMode="auto">
            <a:xfrm>
              <a:off x="794" y="2614"/>
              <a:ext cx="4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75" name="Text Box 62"/>
            <p:cNvSpPr txBox="1">
              <a:spLocks noChangeArrowheads="1"/>
            </p:cNvSpPr>
            <p:nvPr/>
          </p:nvSpPr>
          <p:spPr bwMode="auto">
            <a:xfrm>
              <a:off x="794" y="1418"/>
              <a:ext cx="4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76" name="Text Box 63"/>
            <p:cNvSpPr txBox="1">
              <a:spLocks noChangeArrowheads="1"/>
            </p:cNvSpPr>
            <p:nvPr/>
          </p:nvSpPr>
          <p:spPr bwMode="auto">
            <a:xfrm>
              <a:off x="794" y="1827"/>
              <a:ext cx="4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77" name="Text Box 64"/>
            <p:cNvSpPr txBox="1">
              <a:spLocks noChangeArrowheads="1"/>
            </p:cNvSpPr>
            <p:nvPr/>
          </p:nvSpPr>
          <p:spPr bwMode="auto">
            <a:xfrm>
              <a:off x="794" y="965"/>
              <a:ext cx="4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</p:grpSp>
      <p:grpSp>
        <p:nvGrpSpPr>
          <p:cNvPr id="78" name="Group 68"/>
          <p:cNvGrpSpPr/>
          <p:nvPr/>
        </p:nvGrpSpPr>
        <p:grpSpPr bwMode="auto">
          <a:xfrm>
            <a:off x="2129759" y="4593221"/>
            <a:ext cx="4321175" cy="481012"/>
            <a:chOff x="1519" y="3460"/>
            <a:chExt cx="2722" cy="303"/>
          </a:xfrm>
        </p:grpSpPr>
        <p:sp>
          <p:nvSpPr>
            <p:cNvPr id="79" name="Text Box 69"/>
            <p:cNvSpPr txBox="1">
              <a:spLocks noChangeArrowheads="1"/>
            </p:cNvSpPr>
            <p:nvPr/>
          </p:nvSpPr>
          <p:spPr bwMode="auto">
            <a:xfrm>
              <a:off x="2018" y="3475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2</a:t>
              </a:r>
            </a:p>
          </p:txBody>
        </p:sp>
        <p:sp>
          <p:nvSpPr>
            <p:cNvPr id="80" name="Text Box 70"/>
            <p:cNvSpPr txBox="1">
              <a:spLocks noChangeArrowheads="1"/>
            </p:cNvSpPr>
            <p:nvPr/>
          </p:nvSpPr>
          <p:spPr bwMode="auto">
            <a:xfrm>
              <a:off x="3379" y="3475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5</a:t>
              </a:r>
            </a:p>
          </p:txBody>
        </p:sp>
        <p:sp>
          <p:nvSpPr>
            <p:cNvPr id="81" name="Text Box 71"/>
            <p:cNvSpPr txBox="1">
              <a:spLocks noChangeArrowheads="1"/>
            </p:cNvSpPr>
            <p:nvPr/>
          </p:nvSpPr>
          <p:spPr bwMode="auto">
            <a:xfrm>
              <a:off x="1519" y="3475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1</a:t>
              </a:r>
            </a:p>
          </p:txBody>
        </p:sp>
        <p:sp>
          <p:nvSpPr>
            <p:cNvPr id="82" name="Text Box 72"/>
            <p:cNvSpPr txBox="1">
              <a:spLocks noChangeArrowheads="1"/>
            </p:cNvSpPr>
            <p:nvPr/>
          </p:nvSpPr>
          <p:spPr bwMode="auto">
            <a:xfrm>
              <a:off x="2926" y="3460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4</a:t>
              </a:r>
            </a:p>
          </p:txBody>
        </p:sp>
        <p:sp>
          <p:nvSpPr>
            <p:cNvPr id="83" name="Text Box 73"/>
            <p:cNvSpPr txBox="1">
              <a:spLocks noChangeArrowheads="1"/>
            </p:cNvSpPr>
            <p:nvPr/>
          </p:nvSpPr>
          <p:spPr bwMode="auto">
            <a:xfrm>
              <a:off x="2427" y="3475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/>
                <a:t>3</a:t>
              </a:r>
            </a:p>
          </p:txBody>
        </p:sp>
        <p:sp>
          <p:nvSpPr>
            <p:cNvPr id="84" name="Text Box 74"/>
            <p:cNvSpPr txBox="1">
              <a:spLocks noChangeArrowheads="1"/>
            </p:cNvSpPr>
            <p:nvPr/>
          </p:nvSpPr>
          <p:spPr bwMode="auto">
            <a:xfrm>
              <a:off x="3833" y="3475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/>
                <a:t>6</a:t>
              </a:r>
            </a:p>
          </p:txBody>
        </p:sp>
      </p:grpSp>
      <p:grpSp>
        <p:nvGrpSpPr>
          <p:cNvPr id="85" name="Group 75"/>
          <p:cNvGrpSpPr/>
          <p:nvPr/>
        </p:nvGrpSpPr>
        <p:grpSpPr bwMode="auto">
          <a:xfrm>
            <a:off x="2345659" y="3943598"/>
            <a:ext cx="3600450" cy="720725"/>
            <a:chOff x="1655" y="2795"/>
            <a:chExt cx="2268" cy="454"/>
          </a:xfrm>
        </p:grpSpPr>
        <p:sp>
          <p:nvSpPr>
            <p:cNvPr id="86" name="Line 76"/>
            <p:cNvSpPr>
              <a:spLocks noChangeShapeType="1"/>
            </p:cNvSpPr>
            <p:nvPr/>
          </p:nvSpPr>
          <p:spPr bwMode="auto">
            <a:xfrm>
              <a:off x="1655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77"/>
            <p:cNvSpPr>
              <a:spLocks noChangeShapeType="1"/>
            </p:cNvSpPr>
            <p:nvPr/>
          </p:nvSpPr>
          <p:spPr bwMode="auto">
            <a:xfrm>
              <a:off x="2109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78"/>
            <p:cNvSpPr>
              <a:spLocks noChangeShapeType="1"/>
            </p:cNvSpPr>
            <p:nvPr/>
          </p:nvSpPr>
          <p:spPr bwMode="auto">
            <a:xfrm>
              <a:off x="2562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79"/>
            <p:cNvSpPr>
              <a:spLocks noChangeShapeType="1"/>
            </p:cNvSpPr>
            <p:nvPr/>
          </p:nvSpPr>
          <p:spPr bwMode="auto">
            <a:xfrm>
              <a:off x="3016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80"/>
            <p:cNvSpPr>
              <a:spLocks noChangeShapeType="1"/>
            </p:cNvSpPr>
            <p:nvPr/>
          </p:nvSpPr>
          <p:spPr bwMode="auto">
            <a:xfrm>
              <a:off x="3470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81"/>
            <p:cNvSpPr>
              <a:spLocks noChangeShapeType="1"/>
            </p:cNvSpPr>
            <p:nvPr/>
          </p:nvSpPr>
          <p:spPr bwMode="auto">
            <a:xfrm>
              <a:off x="3923" y="2795"/>
              <a:ext cx="0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Group 82"/>
          <p:cNvGrpSpPr/>
          <p:nvPr/>
        </p:nvGrpSpPr>
        <p:grpSpPr bwMode="auto">
          <a:xfrm>
            <a:off x="1626521" y="1206748"/>
            <a:ext cx="720725" cy="2736850"/>
            <a:chOff x="1202" y="1071"/>
            <a:chExt cx="454" cy="1724"/>
          </a:xfrm>
        </p:grpSpPr>
        <p:sp>
          <p:nvSpPr>
            <p:cNvPr id="93" name="Line 83"/>
            <p:cNvSpPr>
              <a:spLocks noChangeShapeType="1"/>
            </p:cNvSpPr>
            <p:nvPr/>
          </p:nvSpPr>
          <p:spPr bwMode="auto">
            <a:xfrm>
              <a:off x="1202" y="2795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84"/>
            <p:cNvSpPr>
              <a:spLocks noChangeShapeType="1"/>
            </p:cNvSpPr>
            <p:nvPr/>
          </p:nvSpPr>
          <p:spPr bwMode="auto">
            <a:xfrm>
              <a:off x="1202" y="2341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85"/>
            <p:cNvSpPr>
              <a:spLocks noChangeShapeType="1"/>
            </p:cNvSpPr>
            <p:nvPr/>
          </p:nvSpPr>
          <p:spPr bwMode="auto">
            <a:xfrm>
              <a:off x="1202" y="1933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86"/>
            <p:cNvSpPr>
              <a:spLocks noChangeShapeType="1"/>
            </p:cNvSpPr>
            <p:nvPr/>
          </p:nvSpPr>
          <p:spPr bwMode="auto">
            <a:xfrm>
              <a:off x="1202" y="1480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87"/>
            <p:cNvSpPr>
              <a:spLocks noChangeShapeType="1"/>
            </p:cNvSpPr>
            <p:nvPr/>
          </p:nvSpPr>
          <p:spPr bwMode="auto">
            <a:xfrm>
              <a:off x="1202" y="1071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8" name="Line 88"/>
          <p:cNvSpPr>
            <a:spLocks noChangeShapeType="1"/>
          </p:cNvSpPr>
          <p:nvPr/>
        </p:nvSpPr>
        <p:spPr bwMode="auto">
          <a:xfrm>
            <a:off x="1626521" y="4664323"/>
            <a:ext cx="43195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/>
          </a:p>
        </p:txBody>
      </p:sp>
      <p:sp>
        <p:nvSpPr>
          <p:cNvPr id="99" name="Line 89"/>
          <p:cNvSpPr>
            <a:spLocks noChangeShapeType="1"/>
          </p:cNvSpPr>
          <p:nvPr/>
        </p:nvSpPr>
        <p:spPr bwMode="auto">
          <a:xfrm>
            <a:off x="1626521" y="1206748"/>
            <a:ext cx="0" cy="3457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Text Box 90"/>
          <p:cNvSpPr txBox="1">
            <a:spLocks noChangeArrowheads="1"/>
          </p:cNvSpPr>
          <p:nvPr/>
        </p:nvSpPr>
        <p:spPr bwMode="auto">
          <a:xfrm>
            <a:off x="1410621" y="461703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Oval 91"/>
          <p:cNvSpPr>
            <a:spLocks noChangeArrowheads="1"/>
          </p:cNvSpPr>
          <p:nvPr/>
        </p:nvSpPr>
        <p:spPr bwMode="auto">
          <a:xfrm>
            <a:off x="3714084" y="3116511"/>
            <a:ext cx="179387" cy="179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2" name="Group 92"/>
          <p:cNvGrpSpPr/>
          <p:nvPr/>
        </p:nvGrpSpPr>
        <p:grpSpPr bwMode="auto">
          <a:xfrm>
            <a:off x="4145884" y="1098798"/>
            <a:ext cx="863600" cy="541338"/>
            <a:chOff x="1429" y="1434"/>
            <a:chExt cx="544" cy="341"/>
          </a:xfrm>
        </p:grpSpPr>
        <p:sp>
          <p:nvSpPr>
            <p:cNvPr id="103" name="Oval 93"/>
            <p:cNvSpPr>
              <a:spLocks noChangeArrowheads="1"/>
            </p:cNvSpPr>
            <p:nvPr/>
          </p:nvSpPr>
          <p:spPr bwMode="auto">
            <a:xfrm>
              <a:off x="1610" y="1434"/>
              <a:ext cx="113" cy="1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" name="Text Box 94"/>
            <p:cNvSpPr txBox="1">
              <a:spLocks noChangeArrowheads="1"/>
            </p:cNvSpPr>
            <p:nvPr/>
          </p:nvSpPr>
          <p:spPr bwMode="auto">
            <a:xfrm>
              <a:off x="1429" y="1525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ea typeface="楷体_GB2312" panose="02010609030101010101" pitchFamily="49" charset="-122"/>
                  <a:cs typeface="楷体_GB2312" panose="02010609030101010101" pitchFamily="49" charset="-122"/>
                </a:rPr>
                <a:t>小英</a:t>
              </a:r>
            </a:p>
          </p:txBody>
        </p:sp>
      </p:grpSp>
      <p:sp>
        <p:nvSpPr>
          <p:cNvPr id="105" name="Text Box 95"/>
          <p:cNvSpPr txBox="1">
            <a:spLocks noChangeArrowheads="1"/>
          </p:cNvSpPr>
          <p:nvPr/>
        </p:nvSpPr>
        <p:spPr bwMode="auto">
          <a:xfrm>
            <a:off x="3851845" y="699542"/>
            <a:ext cx="1439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4, 5</a:t>
            </a:r>
            <a:r>
              <a:rPr lang="zh-CN" altLang="en-US" sz="2400" dirty="0" smtClean="0"/>
              <a:t>）</a:t>
            </a:r>
            <a:endParaRPr lang="zh-CN" altLang="en-US" dirty="0"/>
          </a:p>
        </p:txBody>
      </p:sp>
      <p:grpSp>
        <p:nvGrpSpPr>
          <p:cNvPr id="106" name="Group 96"/>
          <p:cNvGrpSpPr/>
          <p:nvPr/>
        </p:nvGrpSpPr>
        <p:grpSpPr bwMode="auto">
          <a:xfrm>
            <a:off x="2706021" y="1783011"/>
            <a:ext cx="863600" cy="576262"/>
            <a:chOff x="3696" y="2727"/>
            <a:chExt cx="544" cy="363"/>
          </a:xfrm>
        </p:grpSpPr>
        <p:sp>
          <p:nvSpPr>
            <p:cNvPr id="107" name="Oval 97"/>
            <p:cNvSpPr>
              <a:spLocks noChangeArrowheads="1"/>
            </p:cNvSpPr>
            <p:nvPr/>
          </p:nvSpPr>
          <p:spPr bwMode="auto">
            <a:xfrm>
              <a:off x="3878" y="2727"/>
              <a:ext cx="113" cy="1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Text Box 98"/>
            <p:cNvSpPr txBox="1">
              <a:spLocks noChangeArrowheads="1"/>
            </p:cNvSpPr>
            <p:nvPr/>
          </p:nvSpPr>
          <p:spPr bwMode="auto">
            <a:xfrm>
              <a:off x="3696" y="2840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ea typeface="楷体_GB2312" panose="02010609030101010101" pitchFamily="49" charset="-122"/>
                  <a:cs typeface="楷体_GB2312" panose="02010609030101010101" pitchFamily="49" charset="-122"/>
                </a:rPr>
                <a:t>小青</a:t>
              </a:r>
            </a:p>
          </p:txBody>
        </p:sp>
      </p:grpSp>
      <p:grpSp>
        <p:nvGrpSpPr>
          <p:cNvPr id="109" name="Group 99"/>
          <p:cNvGrpSpPr/>
          <p:nvPr/>
        </p:nvGrpSpPr>
        <p:grpSpPr bwMode="auto">
          <a:xfrm>
            <a:off x="3137821" y="2648198"/>
            <a:ext cx="1223963" cy="1003300"/>
            <a:chOff x="2154" y="2069"/>
            <a:chExt cx="771" cy="632"/>
          </a:xfrm>
        </p:grpSpPr>
        <p:sp>
          <p:nvSpPr>
            <p:cNvPr id="110" name="Text Box 100"/>
            <p:cNvSpPr txBox="1">
              <a:spLocks noChangeArrowheads="1"/>
            </p:cNvSpPr>
            <p:nvPr/>
          </p:nvSpPr>
          <p:spPr bwMode="auto">
            <a:xfrm>
              <a:off x="2154" y="2069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（</a:t>
              </a:r>
              <a:r>
                <a:rPr lang="en-US" altLang="zh-CN"/>
                <a:t>3</a:t>
              </a:r>
              <a:r>
                <a:rPr lang="zh-CN" altLang="en-US"/>
                <a:t>，</a:t>
              </a:r>
              <a:r>
                <a:rPr lang="en-US" altLang="zh-CN"/>
                <a:t>2</a:t>
              </a:r>
              <a:r>
                <a:rPr lang="zh-CN" altLang="en-US"/>
                <a:t>）</a:t>
              </a:r>
            </a:p>
          </p:txBody>
        </p:sp>
        <p:sp>
          <p:nvSpPr>
            <p:cNvPr id="111" name="Text Box 101"/>
            <p:cNvSpPr txBox="1">
              <a:spLocks noChangeArrowheads="1"/>
            </p:cNvSpPr>
            <p:nvPr/>
          </p:nvSpPr>
          <p:spPr bwMode="auto">
            <a:xfrm>
              <a:off x="2336" y="2451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ea typeface="楷体_GB2312" panose="02010609030101010101" pitchFamily="49" charset="-122"/>
                  <a:cs typeface="楷体_GB2312" panose="02010609030101010101" pitchFamily="49" charset="-122"/>
                </a:rPr>
                <a:t>小强</a:t>
              </a:r>
            </a:p>
          </p:txBody>
        </p:sp>
      </p:grpSp>
      <p:sp>
        <p:nvSpPr>
          <p:cNvPr id="112" name="Text Box 102"/>
          <p:cNvSpPr txBox="1">
            <a:spLocks noChangeArrowheads="1"/>
          </p:cNvSpPr>
          <p:nvPr/>
        </p:nvSpPr>
        <p:spPr bwMode="auto">
          <a:xfrm>
            <a:off x="2418684" y="1279773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，</a:t>
            </a:r>
            <a:r>
              <a:rPr lang="en-US" altLang="zh-CN"/>
              <a:t>4</a:t>
            </a:r>
            <a:r>
              <a:rPr lang="zh-CN" altLang="en-US"/>
              <a:t>）</a:t>
            </a:r>
          </a:p>
        </p:txBody>
      </p:sp>
      <p:sp>
        <p:nvSpPr>
          <p:cNvPr id="113" name="Text Box 103"/>
          <p:cNvSpPr txBox="1">
            <a:spLocks noChangeArrowheads="1"/>
          </p:cNvSpPr>
          <p:nvPr/>
        </p:nvSpPr>
        <p:spPr bwMode="auto">
          <a:xfrm>
            <a:off x="138877" y="402619"/>
            <a:ext cx="811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你能确定小莹的位置吗？她的位置用数对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6 ,3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4" name="Group 105"/>
          <p:cNvGrpSpPr/>
          <p:nvPr/>
        </p:nvGrpSpPr>
        <p:grpSpPr bwMode="auto">
          <a:xfrm>
            <a:off x="5234909" y="1998911"/>
            <a:ext cx="1216025" cy="1079500"/>
            <a:chOff x="3305" y="1508"/>
            <a:chExt cx="766" cy="680"/>
          </a:xfrm>
        </p:grpSpPr>
        <p:grpSp>
          <p:nvGrpSpPr>
            <p:cNvPr id="115" name="Group 106"/>
            <p:cNvGrpSpPr/>
            <p:nvPr/>
          </p:nvGrpSpPr>
          <p:grpSpPr bwMode="auto">
            <a:xfrm>
              <a:off x="3447" y="1756"/>
              <a:ext cx="624" cy="432"/>
              <a:chOff x="3447" y="1756"/>
              <a:chExt cx="624" cy="432"/>
            </a:xfrm>
          </p:grpSpPr>
          <p:sp>
            <p:nvSpPr>
              <p:cNvPr id="117" name="Oval 107"/>
              <p:cNvSpPr>
                <a:spLocks noChangeArrowheads="1"/>
              </p:cNvSpPr>
              <p:nvPr/>
            </p:nvSpPr>
            <p:spPr bwMode="auto">
              <a:xfrm>
                <a:off x="3659" y="1756"/>
                <a:ext cx="185" cy="2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Text Box 108"/>
              <p:cNvSpPr txBox="1">
                <a:spLocks noChangeArrowheads="1"/>
              </p:cNvSpPr>
              <p:nvPr/>
            </p:nvSpPr>
            <p:spPr bwMode="auto">
              <a:xfrm>
                <a:off x="3447" y="1900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>
                    <a:solidFill>
                      <a:schemeClr val="tx2"/>
                    </a:solidFill>
                    <a:ea typeface="楷体_GB2312" panose="02010609030101010101" pitchFamily="49" charset="-122"/>
                    <a:cs typeface="楷体_GB2312" panose="02010609030101010101" pitchFamily="49" charset="-122"/>
                  </a:rPr>
                  <a:t>小 莹</a:t>
                </a:r>
              </a:p>
            </p:txBody>
          </p:sp>
        </p:grpSp>
        <p:sp>
          <p:nvSpPr>
            <p:cNvPr id="116" name="Text Box 109"/>
            <p:cNvSpPr txBox="1">
              <a:spLocks noChangeArrowheads="1"/>
            </p:cNvSpPr>
            <p:nvPr/>
          </p:nvSpPr>
          <p:spPr bwMode="auto">
            <a:xfrm>
              <a:off x="3305" y="1508"/>
              <a:ext cx="7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tx2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en-US">
                  <a:solidFill>
                    <a:schemeClr val="tx2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>
                  <a:solidFill>
                    <a:schemeClr val="tx2"/>
                  </a:solidFill>
                  <a:latin typeface="宋体" panose="02010600030101010101" pitchFamily="2" charset="-122"/>
                </a:rPr>
                <a:t>6,3</a:t>
              </a:r>
              <a:r>
                <a:rPr lang="zh-CN" altLang="en-US">
                  <a:solidFill>
                    <a:schemeClr val="tx2"/>
                  </a:solidFill>
                  <a:latin typeface="宋体" panose="02010600030101010101" pitchFamily="2" charset="-122"/>
                </a:rPr>
                <a:t>）</a:t>
              </a:r>
            </a:p>
          </p:txBody>
        </p:sp>
      </p:grpSp>
      <p:sp>
        <p:nvSpPr>
          <p:cNvPr id="119" name="Text Box 111"/>
          <p:cNvSpPr txBox="1">
            <a:spLocks noChangeArrowheads="1"/>
          </p:cNvSpPr>
          <p:nvPr/>
        </p:nvSpPr>
        <p:spPr bwMode="auto">
          <a:xfrm>
            <a:off x="6510879" y="1482588"/>
            <a:ext cx="2712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小强  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20" name="Text Box 112"/>
          <p:cNvSpPr txBox="1">
            <a:spLocks noChangeArrowheads="1"/>
          </p:cNvSpPr>
          <p:nvPr/>
        </p:nvSpPr>
        <p:spPr bwMode="auto">
          <a:xfrm>
            <a:off x="6493417" y="2203313"/>
            <a:ext cx="2712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小英  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21" name="Text Box 113"/>
          <p:cNvSpPr txBox="1">
            <a:spLocks noChangeArrowheads="1"/>
          </p:cNvSpPr>
          <p:nvPr/>
        </p:nvSpPr>
        <p:spPr bwMode="auto">
          <a:xfrm>
            <a:off x="6510879" y="2876413"/>
            <a:ext cx="2712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小青  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23" name="对象 114"/>
          <p:cNvGraphicFramePr>
            <a:graphicFrameLocks noChangeAspect="1"/>
          </p:cNvGraphicFramePr>
          <p:nvPr/>
        </p:nvGraphicFramePr>
        <p:xfrm>
          <a:off x="4233196" y="24815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2743200" imgH="5181600" progId="Equation.3">
                  <p:embed/>
                </p:oleObj>
              </mc:Choice>
              <mc:Fallback>
                <p:oleObj r:id="rId3" imgW="2743200" imgH="5181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196" y="24815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" name="组合 1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4" name="图片 1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98" grpId="0" animBg="1"/>
      <p:bldP spid="99" grpId="0" animBg="1"/>
      <p:bldP spid="100" grpId="0"/>
      <p:bldP spid="101" grpId="0" animBg="1"/>
      <p:bldP spid="105" grpId="0"/>
      <p:bldP spid="112" grpId="0"/>
      <p:bldP spid="113" grpId="0"/>
      <p:bldP spid="119" grpId="0"/>
      <p:bldP spid="120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496" y="339502"/>
            <a:ext cx="8664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下面是实验小学所在街区的平面图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用数对表示实验小学和糖城广场的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Group 5"/>
          <p:cNvGrpSpPr/>
          <p:nvPr/>
        </p:nvGrpSpPr>
        <p:grpSpPr bwMode="auto">
          <a:xfrm>
            <a:off x="2390465" y="1027056"/>
            <a:ext cx="4618038" cy="3660775"/>
            <a:chOff x="1296" y="1359"/>
            <a:chExt cx="2909" cy="2306"/>
          </a:xfrm>
        </p:grpSpPr>
        <p:grpSp>
          <p:nvGrpSpPr>
            <p:cNvPr id="12" name="Group 6"/>
            <p:cNvGrpSpPr/>
            <p:nvPr/>
          </p:nvGrpSpPr>
          <p:grpSpPr bwMode="auto">
            <a:xfrm>
              <a:off x="1296" y="1369"/>
              <a:ext cx="2909" cy="2287"/>
              <a:chOff x="1152" y="1271"/>
              <a:chExt cx="3776" cy="2459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152" y="1271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152" y="1578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1152" y="1885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152" y="2193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1152" y="2500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152" y="2807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152" y="3115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152" y="3422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1152" y="3730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16"/>
            <p:cNvGrpSpPr/>
            <p:nvPr/>
          </p:nvGrpSpPr>
          <p:grpSpPr bwMode="auto">
            <a:xfrm>
              <a:off x="1296" y="1359"/>
              <a:ext cx="2904" cy="2306"/>
              <a:chOff x="1152" y="1260"/>
              <a:chExt cx="3342" cy="2450"/>
            </a:xfrm>
          </p:grpSpPr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1152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1484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816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2149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481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2814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3146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3478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143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811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4476" y="126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Group 28"/>
          <p:cNvGrpSpPr/>
          <p:nvPr/>
        </p:nvGrpSpPr>
        <p:grpSpPr bwMode="auto">
          <a:xfrm>
            <a:off x="2703203" y="4576706"/>
            <a:ext cx="4721225" cy="523875"/>
            <a:chOff x="1493" y="3559"/>
            <a:chExt cx="2974" cy="330"/>
          </a:xfrm>
        </p:grpSpPr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1493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1769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2087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2359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2651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2948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48" name="Text Box 35"/>
            <p:cNvSpPr txBox="1">
              <a:spLocks noChangeArrowheads="1"/>
            </p:cNvSpPr>
            <p:nvPr/>
          </p:nvSpPr>
          <p:spPr bwMode="auto">
            <a:xfrm>
              <a:off x="3221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3493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3774" y="3559"/>
              <a:ext cx="3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4001" y="3559"/>
              <a:ext cx="4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</a:p>
          </p:txBody>
        </p:sp>
      </p:grp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2709317" y="4567585"/>
            <a:ext cx="53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53" name="Group 40"/>
          <p:cNvGrpSpPr/>
          <p:nvPr/>
        </p:nvGrpSpPr>
        <p:grpSpPr bwMode="auto">
          <a:xfrm>
            <a:off x="2123728" y="843558"/>
            <a:ext cx="546100" cy="4156075"/>
            <a:chOff x="982" y="1123"/>
            <a:chExt cx="344" cy="2618"/>
          </a:xfrm>
        </p:grpSpPr>
        <p:sp>
          <p:nvSpPr>
            <p:cNvPr id="54" name="Text Box 41"/>
            <p:cNvSpPr txBox="1">
              <a:spLocks noChangeArrowheads="1"/>
            </p:cNvSpPr>
            <p:nvPr/>
          </p:nvSpPr>
          <p:spPr bwMode="auto">
            <a:xfrm>
              <a:off x="982" y="3450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</a:p>
          </p:txBody>
        </p:sp>
        <p:sp>
          <p:nvSpPr>
            <p:cNvPr id="55" name="Text Box 42"/>
            <p:cNvSpPr txBox="1">
              <a:spLocks noChangeArrowheads="1"/>
            </p:cNvSpPr>
            <p:nvPr/>
          </p:nvSpPr>
          <p:spPr bwMode="auto">
            <a:xfrm>
              <a:off x="982" y="3106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982" y="2834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auto">
            <a:xfrm>
              <a:off x="982" y="2516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58" name="Text Box 45"/>
            <p:cNvSpPr txBox="1">
              <a:spLocks noChangeArrowheads="1"/>
            </p:cNvSpPr>
            <p:nvPr/>
          </p:nvSpPr>
          <p:spPr bwMode="auto">
            <a:xfrm>
              <a:off x="982" y="1382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59" name="Text Box 46"/>
            <p:cNvSpPr txBox="1">
              <a:spLocks noChangeArrowheads="1"/>
            </p:cNvSpPr>
            <p:nvPr/>
          </p:nvSpPr>
          <p:spPr bwMode="auto">
            <a:xfrm>
              <a:off x="982" y="1654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60" name="Text Box 47"/>
            <p:cNvSpPr txBox="1">
              <a:spLocks noChangeArrowheads="1"/>
            </p:cNvSpPr>
            <p:nvPr/>
          </p:nvSpPr>
          <p:spPr bwMode="auto">
            <a:xfrm>
              <a:off x="982" y="1927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>
              <a:off x="982" y="2225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62" name="Text Box 49"/>
            <p:cNvSpPr txBox="1">
              <a:spLocks noChangeArrowheads="1"/>
            </p:cNvSpPr>
            <p:nvPr/>
          </p:nvSpPr>
          <p:spPr bwMode="auto">
            <a:xfrm>
              <a:off x="988" y="1123"/>
              <a:ext cx="3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</p:grpSp>
      <p:grpSp>
        <p:nvGrpSpPr>
          <p:cNvPr id="63" name="Group 50"/>
          <p:cNvGrpSpPr/>
          <p:nvPr/>
        </p:nvGrpSpPr>
        <p:grpSpPr bwMode="auto">
          <a:xfrm>
            <a:off x="7768407" y="1137023"/>
            <a:ext cx="682625" cy="1187450"/>
            <a:chOff x="4782" y="1126"/>
            <a:chExt cx="430" cy="748"/>
          </a:xfrm>
        </p:grpSpPr>
        <p:sp>
          <p:nvSpPr>
            <p:cNvPr id="64" name="Line 51"/>
            <p:cNvSpPr>
              <a:spLocks noChangeShapeType="1"/>
            </p:cNvSpPr>
            <p:nvPr/>
          </p:nvSpPr>
          <p:spPr bwMode="auto">
            <a:xfrm flipV="1">
              <a:off x="4992" y="1490"/>
              <a:ext cx="0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4782" y="1126"/>
              <a:ext cx="4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>
                  <a:solidFill>
                    <a:srgbClr val="CC0000"/>
                  </a:solidFill>
                </a:rPr>
                <a:t>北</a:t>
              </a:r>
            </a:p>
          </p:txBody>
        </p:sp>
      </p:grpSp>
      <p:sp>
        <p:nvSpPr>
          <p:cNvPr id="66" name="Oval 55"/>
          <p:cNvSpPr>
            <a:spLocks noChangeArrowheads="1"/>
          </p:cNvSpPr>
          <p:nvPr/>
        </p:nvSpPr>
        <p:spPr bwMode="auto">
          <a:xfrm>
            <a:off x="2798453" y="3676593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Oval 56"/>
          <p:cNvSpPr>
            <a:spLocks noChangeArrowheads="1"/>
          </p:cNvSpPr>
          <p:nvPr/>
        </p:nvSpPr>
        <p:spPr bwMode="auto">
          <a:xfrm>
            <a:off x="3260415" y="4108393"/>
            <a:ext cx="173038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Oval 57"/>
          <p:cNvSpPr>
            <a:spLocks noChangeArrowheads="1"/>
          </p:cNvSpPr>
          <p:nvPr/>
        </p:nvSpPr>
        <p:spPr bwMode="auto">
          <a:xfrm>
            <a:off x="4598678" y="1847793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Oval 58"/>
          <p:cNvSpPr>
            <a:spLocks noChangeArrowheads="1"/>
          </p:cNvSpPr>
          <p:nvPr/>
        </p:nvSpPr>
        <p:spPr bwMode="auto">
          <a:xfrm>
            <a:off x="4598678" y="2301818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Oval 59"/>
          <p:cNvSpPr>
            <a:spLocks noChangeArrowheads="1"/>
          </p:cNvSpPr>
          <p:nvPr/>
        </p:nvSpPr>
        <p:spPr bwMode="auto">
          <a:xfrm>
            <a:off x="5535303" y="2304993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528953" y="3676593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 Box 61"/>
          <p:cNvSpPr txBox="1">
            <a:spLocks noChangeArrowheads="1"/>
          </p:cNvSpPr>
          <p:nvPr/>
        </p:nvSpPr>
        <p:spPr bwMode="auto">
          <a:xfrm>
            <a:off x="2461903" y="374961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书店</a:t>
            </a:r>
          </a:p>
        </p:txBody>
      </p: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4771715" y="1876368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面粉厂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820678" y="4227456"/>
            <a:ext cx="123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ea typeface="楷体_GB2312" panose="02010609030101010101" pitchFamily="49" charset="-122"/>
                <a:cs typeface="楷体_GB2312" panose="02010609030101010101" pitchFamily="49" charset="-122"/>
              </a:rPr>
              <a:t>影剧院</a:t>
            </a:r>
          </a:p>
        </p:txBody>
      </p:sp>
      <p:sp>
        <p:nvSpPr>
          <p:cNvPr id="75" name="Text Box 64"/>
          <p:cNvSpPr txBox="1">
            <a:spLocks noChangeArrowheads="1"/>
          </p:cNvSpPr>
          <p:nvPr/>
        </p:nvSpPr>
        <p:spPr bwMode="auto">
          <a:xfrm>
            <a:off x="3973203" y="2351031"/>
            <a:ext cx="181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实验小学</a:t>
            </a:r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auto">
          <a:xfrm>
            <a:off x="4700278" y="3749618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中国银行</a:t>
            </a:r>
          </a:p>
        </p:txBody>
      </p:sp>
      <p:sp>
        <p:nvSpPr>
          <p:cNvPr id="77" name="Text Box 66"/>
          <p:cNvSpPr txBox="1">
            <a:spLocks noChangeArrowheads="1"/>
          </p:cNvSpPr>
          <p:nvPr/>
        </p:nvSpPr>
        <p:spPr bwMode="auto">
          <a:xfrm>
            <a:off x="5347978" y="238119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马庄新村</a:t>
            </a:r>
          </a:p>
        </p:txBody>
      </p:sp>
      <p:sp>
        <p:nvSpPr>
          <p:cNvPr id="78" name="AutoShape 67"/>
          <p:cNvSpPr>
            <a:spLocks noChangeArrowheads="1"/>
          </p:cNvSpPr>
          <p:nvPr/>
        </p:nvSpPr>
        <p:spPr bwMode="auto">
          <a:xfrm>
            <a:off x="4628840" y="2895543"/>
            <a:ext cx="2232025" cy="722313"/>
          </a:xfrm>
          <a:prstGeom prst="wedgeRoundRectCallout">
            <a:avLst>
              <a:gd name="adj1" fmla="val -44949"/>
              <a:gd name="adj2" fmla="val -116815"/>
              <a:gd name="adj3" fmla="val 16667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9" name="Oval 71"/>
          <p:cNvSpPr>
            <a:spLocks noChangeArrowheads="1"/>
          </p:cNvSpPr>
          <p:nvPr/>
        </p:nvSpPr>
        <p:spPr bwMode="auto">
          <a:xfrm>
            <a:off x="6470340" y="3676593"/>
            <a:ext cx="173038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Text Box 72"/>
          <p:cNvSpPr txBox="1">
            <a:spLocks noChangeArrowheads="1"/>
          </p:cNvSpPr>
          <p:nvPr/>
        </p:nvSpPr>
        <p:spPr bwMode="auto">
          <a:xfrm>
            <a:off x="6067115" y="3749618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楷体_GB2312" panose="02010609030101010101" pitchFamily="49" charset="-122"/>
                <a:cs typeface="楷体_GB2312" panose="02010609030101010101" pitchFamily="49" charset="-122"/>
              </a:rPr>
              <a:t>糖城广场</a:t>
            </a: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auto">
          <a:xfrm>
            <a:off x="7165949" y="3262577"/>
            <a:ext cx="1887539" cy="606643"/>
          </a:xfrm>
          <a:prstGeom prst="wedgeRoundRectCallout">
            <a:avLst>
              <a:gd name="adj1" fmla="val -75570"/>
              <a:gd name="adj2" fmla="val 35338"/>
              <a:gd name="adj3" fmla="val 16667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3" name="图片 8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6200000">
            <a:off x="3842543" y="-88914"/>
            <a:ext cx="4587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6D3D6"/>
              </a:clrFrom>
              <a:clrTo>
                <a:srgbClr val="D6D3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864716"/>
            <a:ext cx="79200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 rot="16200000">
            <a:off x="3292723" y="1082203"/>
            <a:ext cx="6111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3 , 4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5885111" y="1082203"/>
            <a:ext cx="6111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6 , 4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16200000">
            <a:off x="3292723" y="2344266"/>
            <a:ext cx="6111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3 , 2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16200000">
            <a:off x="5885111" y="2307753"/>
            <a:ext cx="6111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6 , 2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6864" y="389261"/>
            <a:ext cx="8353425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2400" b="1" dirty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下图是小明家厨房贴的瓷砖，用数对表示</a:t>
            </a:r>
            <a:r>
              <a:rPr lang="en-US" altLang="zh-CN" sz="2400" b="1" dirty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块装饰瓷砖的位置。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-180528" y="650909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28104" y="504534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6200000">
            <a:off x="4071448" y="155526"/>
            <a:ext cx="4587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618" y="456357"/>
            <a:ext cx="5643563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52532" y="4121149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20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>
                <a:solidFill>
                  <a:srgbClr val="00020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数对表示红花的位置。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6200000">
            <a:off x="2260905" y="1335832"/>
            <a:ext cx="6143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2, 4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6200000">
            <a:off x="3268967" y="880219"/>
            <a:ext cx="6143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4,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5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6200000">
            <a:off x="4349260" y="326976"/>
            <a:ext cx="6143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6,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6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6200000">
            <a:off x="5428761" y="849263"/>
            <a:ext cx="615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</a:rPr>
              <a:t>8,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6200000">
            <a:off x="6354274" y="1425525"/>
            <a:ext cx="615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10,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16200000">
            <a:off x="3268968" y="1929556"/>
            <a:ext cx="6143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</a:rPr>
              <a:t>4,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16200000">
            <a:off x="4348467" y="2432794"/>
            <a:ext cx="6159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</a:rPr>
              <a:t>6,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 rot="16200000">
            <a:off x="5387486" y="1901776"/>
            <a:ext cx="615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8,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4349260" y="1352501"/>
            <a:ext cx="6143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400" b="1">
                <a:solidFill>
                  <a:srgbClr val="000000"/>
                </a:solidFill>
              </a:rPr>
              <a:t>6,</a:t>
            </a:r>
            <a:r>
              <a:rPr lang="en-US" altLang="zh-CN" sz="2800" b="1">
                <a:solidFill>
                  <a:srgbClr val="00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utoUpdateAnimBg="0"/>
      <p:bldP spid="16" grpId="0" autoUpdateAnimBg="0"/>
      <p:bldP spid="17" grpId="0" autoUpdateAnimBg="0"/>
      <p:bldP spid="18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4267200" y="381000"/>
          <a:ext cx="4343400" cy="3197225"/>
        </p:xfrm>
        <a:graphic>
          <a:graphicData uri="http://schemas.openxmlformats.org/drawingml/2006/table">
            <a:tbl>
              <a:tblPr/>
              <a:tblGrid>
                <a:gridCol w="86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endParaRPr lang="zh-CN" altLang="en-US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48"/>
          <p:cNvGrpSpPr/>
          <p:nvPr/>
        </p:nvGrpSpPr>
        <p:grpSpPr bwMode="auto">
          <a:xfrm>
            <a:off x="3581400" y="381000"/>
            <a:ext cx="685800" cy="2667000"/>
            <a:chOff x="2256" y="240"/>
            <a:chExt cx="432" cy="1680"/>
          </a:xfrm>
        </p:grpSpPr>
        <p:sp>
          <p:nvSpPr>
            <p:cNvPr id="9" name="Rectangle 49"/>
            <p:cNvSpPr>
              <a:spLocks noChangeArrowheads="1"/>
            </p:cNvSpPr>
            <p:nvPr/>
          </p:nvSpPr>
          <p:spPr bwMode="auto">
            <a:xfrm>
              <a:off x="2256" y="240"/>
              <a:ext cx="4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Rectangle 50"/>
            <p:cNvSpPr>
              <a:spLocks noChangeArrowheads="1"/>
            </p:cNvSpPr>
            <p:nvPr/>
          </p:nvSpPr>
          <p:spPr bwMode="auto">
            <a:xfrm>
              <a:off x="2256" y="576"/>
              <a:ext cx="4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Rectangle 51"/>
            <p:cNvSpPr>
              <a:spLocks noChangeArrowheads="1"/>
            </p:cNvSpPr>
            <p:nvPr/>
          </p:nvSpPr>
          <p:spPr bwMode="auto">
            <a:xfrm>
              <a:off x="2256" y="912"/>
              <a:ext cx="4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52"/>
            <p:cNvSpPr>
              <a:spLocks noChangeArrowheads="1"/>
            </p:cNvSpPr>
            <p:nvPr/>
          </p:nvSpPr>
          <p:spPr bwMode="auto">
            <a:xfrm>
              <a:off x="2256" y="1248"/>
              <a:ext cx="4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>
              <a:off x="2256" y="1584"/>
              <a:ext cx="43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2352" y="158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/>
                <a:t>1</a:t>
              </a: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2352" y="124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/>
                <a:t>2</a:t>
              </a:r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2352" y="91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/>
                <a:t>3</a:t>
              </a:r>
            </a:p>
          </p:txBody>
        </p:sp>
        <p:sp>
          <p:nvSpPr>
            <p:cNvPr id="17" name="Text Box 57"/>
            <p:cNvSpPr txBox="1">
              <a:spLocks noChangeArrowheads="1"/>
            </p:cNvSpPr>
            <p:nvPr/>
          </p:nvSpPr>
          <p:spPr bwMode="auto">
            <a:xfrm>
              <a:off x="2352" y="57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/>
                <a:t>4</a:t>
              </a:r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2352" y="24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/>
                <a:t>5</a:t>
              </a:r>
            </a:p>
          </p:txBody>
        </p:sp>
      </p:grp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251520" y="541005"/>
            <a:ext cx="31683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如图：方块中有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个汉字，如：用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(5,3)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表示“天”，请按下列排列组成一句话！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308248" y="3723878"/>
            <a:ext cx="876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34109" y="4120753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     们     班      是     最       棒     的</a:t>
            </a:r>
            <a:endParaRPr lang="zh-CN" altLang="en-US" sz="2400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全屏显示(16:9)</PresentationFormat>
  <Paragraphs>188</Paragraphs>
  <Slides>11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947E825305DD4C3995B7DF55784D83F7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