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478" r:id="rId3"/>
    <p:sldId id="479" r:id="rId4"/>
    <p:sldId id="480" r:id="rId5"/>
    <p:sldId id="481" r:id="rId6"/>
    <p:sldId id="482" r:id="rId7"/>
    <p:sldId id="483" r:id="rId8"/>
    <p:sldId id="484" r:id="rId9"/>
    <p:sldId id="485" r:id="rId10"/>
    <p:sldId id="486" r:id="rId11"/>
    <p:sldId id="487" r:id="rId12"/>
    <p:sldId id="258" r:id="rId13"/>
  </p:sldIdLst>
  <p:sldSz cx="12192000" cy="6858000"/>
  <p:notesSz cx="6858000" cy="9144000"/>
  <p:embeddedFontLst>
    <p:embeddedFont>
      <p:font typeface="庞门正道粗书体6.0" panose="02010600030101010101" charset="-122"/>
      <p:regular r:id="rId15"/>
    </p:embeddedFont>
    <p:embeddedFont>
      <p:font typeface="等线" panose="02010600030101010101" pitchFamily="2" charset="-122"/>
      <p:regular r:id="rId16"/>
      <p:bold r:id="rId1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660"/>
  </p:normalViewPr>
  <p:slideViewPr>
    <p:cSldViewPr snapToGrid="0">
      <p:cViewPr varScale="1">
        <p:scale>
          <a:sx n="97" d="100"/>
          <a:sy n="97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BB21F8D3-C39F-46A4-99AD-6B0ADF6450B4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154B394-720E-467D-ABFF-8F7550BC726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4B394-720E-467D-ABFF-8F7550BC726F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4B394-720E-467D-ABFF-8F7550BC726F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, 麦克风, 游戏机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7" y="229113"/>
            <a:ext cx="983976" cy="655984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993677" y="395778"/>
            <a:ext cx="2154876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10" name="矩形: 圆角 9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, 麦克风, 游戏机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7166" y="1167295"/>
            <a:ext cx="6785114" cy="452341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401963" y="715955"/>
            <a:ext cx="6707750" cy="3354004"/>
            <a:chOff x="662385" y="613093"/>
            <a:chExt cx="6707750" cy="3354004"/>
          </a:xfrm>
        </p:grpSpPr>
        <p:sp>
          <p:nvSpPr>
            <p:cNvPr id="6" name="文本框 5"/>
            <p:cNvSpPr txBox="1"/>
            <p:nvPr/>
          </p:nvSpPr>
          <p:spPr>
            <a:xfrm>
              <a:off x="662385" y="613093"/>
              <a:ext cx="2664788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9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sym typeface="Arial" panose="020B0604020202020204" pitchFamily="34" charset="0"/>
                </a:rPr>
                <a:t>口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18784" y="1905755"/>
              <a:ext cx="174122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sym typeface="Arial" panose="020B0604020202020204" pitchFamily="34" charset="0"/>
                </a:rPr>
                <a:t>语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599844" y="1028856"/>
              <a:ext cx="176653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sym typeface="Arial" panose="020B0604020202020204" pitchFamily="34" charset="0"/>
                </a:rPr>
                <a:t>交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705347" y="1320219"/>
              <a:ext cx="266478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sym typeface="Arial" panose="020B0604020202020204" pitchFamily="34" charset="0"/>
                </a:rPr>
                <a:t>际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42902" y="3868061"/>
            <a:ext cx="4825872" cy="1143653"/>
            <a:chOff x="1601376" y="4316270"/>
            <a:chExt cx="4825872" cy="1143653"/>
          </a:xfrm>
        </p:grpSpPr>
        <p:sp>
          <p:nvSpPr>
            <p:cNvPr id="12" name="文本框 11"/>
            <p:cNvSpPr txBox="1"/>
            <p:nvPr/>
          </p:nvSpPr>
          <p:spPr>
            <a:xfrm>
              <a:off x="1601376" y="5182924"/>
              <a:ext cx="4825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语文精品课件 四年级下册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01376" y="4316270"/>
              <a:ext cx="4825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——</a:t>
              </a:r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朋友相处的秘诀</a:t>
              </a:r>
            </a:p>
          </p:txBody>
        </p:sp>
        <p:sp>
          <p:nvSpPr>
            <p:cNvPr id="14" name="矩形: 圆角 13"/>
            <p:cNvSpPr/>
            <p:nvPr/>
          </p:nvSpPr>
          <p:spPr>
            <a:xfrm flipH="1">
              <a:off x="1601376" y="5032283"/>
              <a:ext cx="4825872" cy="1940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81894" y="5413706"/>
            <a:ext cx="3547888" cy="276999"/>
            <a:chOff x="842479" y="5462070"/>
            <a:chExt cx="3547888" cy="276999"/>
          </a:xfrm>
        </p:grpSpPr>
        <p:sp>
          <p:nvSpPr>
            <p:cNvPr id="20" name="矩形 19"/>
            <p:cNvSpPr/>
            <p:nvPr/>
          </p:nvSpPr>
          <p:spPr>
            <a:xfrm>
              <a:off x="842479" y="5462070"/>
              <a:ext cx="1564092" cy="276999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475748" y="481326"/>
            <a:ext cx="1182852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某某实验小学</a:t>
            </a:r>
            <a:endParaRPr kumimoji="0" lang="zh-CN" altLang="en-US" sz="12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交际指导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026685" y="1805663"/>
            <a:ext cx="4138630" cy="790148"/>
            <a:chOff x="1498361" y="2401627"/>
            <a:chExt cx="1175473" cy="79014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361" y="2401627"/>
              <a:ext cx="1175473" cy="790148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635489" y="2556745"/>
              <a:ext cx="8901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与朋友相处的秘诀</a:t>
              </a:r>
            </a:p>
          </p:txBody>
        </p:sp>
      </p:grpSp>
      <p:sp>
        <p:nvSpPr>
          <p:cNvPr id="16" name="圆角矩形 44"/>
          <p:cNvSpPr/>
          <p:nvPr/>
        </p:nvSpPr>
        <p:spPr>
          <a:xfrm>
            <a:off x="1592981" y="2946670"/>
            <a:ext cx="8246109" cy="2569210"/>
          </a:xfrm>
          <a:prstGeom prst="roundRect">
            <a:avLst>
              <a:gd name="adj" fmla="val 48071"/>
            </a:avLst>
          </a:prstGeom>
          <a:grpFill/>
          <a:ln>
            <a:solidFill>
              <a:srgbClr val="00B050"/>
            </a:solidFill>
            <a:prstDash val="sysDash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1.真诚相待，不虚情假意。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2.彼此信任，打心底信任对方。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3.相互尊重，做到“己所不欲，勿施于人”。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交际指导</a:t>
            </a:r>
          </a:p>
        </p:txBody>
      </p:sp>
      <p:sp>
        <p:nvSpPr>
          <p:cNvPr id="2" name="流程图: 可选过程 1"/>
          <p:cNvSpPr/>
          <p:nvPr/>
        </p:nvSpPr>
        <p:spPr>
          <a:xfrm>
            <a:off x="1256449" y="1946438"/>
            <a:ext cx="9450880" cy="3875405"/>
          </a:xfrm>
          <a:prstGeom prst="flowChartAlternateProcess">
            <a:avLst/>
          </a:prstGeom>
          <a:grpFill/>
          <a:ln>
            <a:solidFill>
              <a:srgbClr val="92D050"/>
            </a:solidFill>
            <a:prstDash val="sysDash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72009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marL="0" marR="0" lvl="0" indent="72009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4.直言不讳。说真话的不一定是朋友，但不说真话的一定不是真正的朋友。</a:t>
            </a:r>
          </a:p>
          <a:p>
            <a:pPr marL="0" marR="0" lvl="0" indent="72009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5.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患难与共。有福同享的不一定是朋友，有难同当才是真朋友。</a:t>
            </a:r>
          </a:p>
          <a:p>
            <a:pPr marL="0" marR="0" lvl="0" indent="72009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6.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要舍得分享，不要吝啬自己的付出。</a:t>
            </a:r>
          </a:p>
          <a:p>
            <a:pPr marL="0" marR="0" lvl="0" indent="72009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marL="0" marR="0" lvl="0" indent="7200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, 麦克风, 游戏机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7166" y="1167295"/>
            <a:ext cx="6785114" cy="452341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353762" y="874555"/>
            <a:ext cx="6555426" cy="3195404"/>
            <a:chOff x="614184" y="771693"/>
            <a:chExt cx="6555426" cy="3195404"/>
          </a:xfrm>
        </p:grpSpPr>
        <p:sp>
          <p:nvSpPr>
            <p:cNvPr id="6" name="文本框 5"/>
            <p:cNvSpPr txBox="1"/>
            <p:nvPr/>
          </p:nvSpPr>
          <p:spPr>
            <a:xfrm>
              <a:off x="614184" y="771693"/>
              <a:ext cx="266478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sym typeface="Arial" panose="020B0604020202020204" pitchFamily="34" charset="0"/>
                </a:rPr>
                <a:t>谢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18784" y="1905755"/>
              <a:ext cx="174122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sym typeface="Arial" panose="020B0604020202020204" pitchFamily="34" charset="0"/>
                </a:rPr>
                <a:t>谢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30665" y="855951"/>
              <a:ext cx="176653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sym typeface="Arial" panose="020B0604020202020204" pitchFamily="34" charset="0"/>
                </a:rPr>
                <a:t>观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04822" y="1320219"/>
              <a:ext cx="266478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sym typeface="Arial" panose="020B0604020202020204" pitchFamily="34" charset="0"/>
                </a:rPr>
                <a:t>看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42902" y="3868061"/>
            <a:ext cx="4825872" cy="1143653"/>
            <a:chOff x="1601376" y="4316270"/>
            <a:chExt cx="4825872" cy="1143653"/>
          </a:xfrm>
        </p:grpSpPr>
        <p:sp>
          <p:nvSpPr>
            <p:cNvPr id="12" name="文本框 11"/>
            <p:cNvSpPr txBox="1"/>
            <p:nvPr/>
          </p:nvSpPr>
          <p:spPr>
            <a:xfrm>
              <a:off x="1601376" y="5182924"/>
              <a:ext cx="4825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语文精品课件 四年级下册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01376" y="4316270"/>
              <a:ext cx="4825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——</a:t>
              </a:r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朋友相处的秘诀</a:t>
              </a:r>
            </a:p>
          </p:txBody>
        </p:sp>
        <p:sp>
          <p:nvSpPr>
            <p:cNvPr id="14" name="矩形: 圆角 13"/>
            <p:cNvSpPr/>
            <p:nvPr/>
          </p:nvSpPr>
          <p:spPr>
            <a:xfrm flipH="1">
              <a:off x="1601376" y="5032283"/>
              <a:ext cx="4825872" cy="1940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81894" y="5413706"/>
            <a:ext cx="3547888" cy="276999"/>
            <a:chOff x="842479" y="5462070"/>
            <a:chExt cx="3547888" cy="276999"/>
          </a:xfrm>
        </p:grpSpPr>
        <p:sp>
          <p:nvSpPr>
            <p:cNvPr id="20" name="矩形 19"/>
            <p:cNvSpPr/>
            <p:nvPr/>
          </p:nvSpPr>
          <p:spPr>
            <a:xfrm>
              <a:off x="842479" y="5462070"/>
              <a:ext cx="1564092" cy="276999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475748" y="481326"/>
            <a:ext cx="1182852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某某实验小学</a:t>
            </a:r>
            <a:endParaRPr kumimoji="0" lang="zh-CN" altLang="en-US" sz="12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2" name="矩形 1"/>
          <p:cNvSpPr/>
          <p:nvPr/>
        </p:nvSpPr>
        <p:spPr>
          <a:xfrm>
            <a:off x="1160684" y="2688632"/>
            <a:ext cx="52648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你一定有很多朋友吧，谁愿意来分享一下你和朋友之间的事呢？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352" y="2074607"/>
            <a:ext cx="3474464" cy="3362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交际内容</a:t>
            </a:r>
          </a:p>
        </p:txBody>
      </p:sp>
      <p:sp>
        <p:nvSpPr>
          <p:cNvPr id="5" name="矩形 4"/>
          <p:cNvSpPr/>
          <p:nvPr/>
        </p:nvSpPr>
        <p:spPr>
          <a:xfrm>
            <a:off x="1144685" y="2665792"/>
            <a:ext cx="6096000" cy="19552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和朋友相处，最重要的是什么呢？有人认为是彼此信任；有人认为是愿意分享，不自私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你的看法是什么呢？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46" y="2181071"/>
            <a:ext cx="3028950" cy="4010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交际内容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92252" y="2745059"/>
            <a:ext cx="6347585" cy="2201528"/>
            <a:chOff x="1092252" y="2745059"/>
            <a:chExt cx="6347585" cy="2201528"/>
          </a:xfrm>
        </p:grpSpPr>
        <p:sp>
          <p:nvSpPr>
            <p:cNvPr id="8" name="矩形 7"/>
            <p:cNvSpPr/>
            <p:nvPr/>
          </p:nvSpPr>
          <p:spPr>
            <a:xfrm>
              <a:off x="1343837" y="2864667"/>
              <a:ext cx="6096000" cy="20313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围绕“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朋友相处的秘诀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”这个话题，分小组讨论，至少提出三条大家认为最重要的意见。</a:t>
              </a:r>
            </a:p>
          </p:txBody>
        </p:sp>
        <p:sp>
          <p:nvSpPr>
            <p:cNvPr id="9" name="对角圆角矩形 7"/>
            <p:cNvSpPr/>
            <p:nvPr/>
          </p:nvSpPr>
          <p:spPr>
            <a:xfrm>
              <a:off x="1092252" y="2745059"/>
              <a:ext cx="6166925" cy="2201528"/>
            </a:xfrm>
            <a:prstGeom prst="round2DiagRect">
              <a:avLst>
                <a:gd name="adj1" fmla="val 37043"/>
                <a:gd name="adj2" fmla="val 0"/>
              </a:avLst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46" y="2181071"/>
            <a:ext cx="3028950" cy="4010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交际指导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116353" y="1427446"/>
            <a:ext cx="1624402" cy="790148"/>
            <a:chOff x="1498361" y="2401627"/>
            <a:chExt cx="1624402" cy="79014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361" y="2401627"/>
              <a:ext cx="1624402" cy="790148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691501" y="2556745"/>
              <a:ext cx="12907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讨论时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48525" y="4265624"/>
            <a:ext cx="9807231" cy="1239387"/>
            <a:chOff x="-721651" y="2407324"/>
            <a:chExt cx="9807231" cy="123938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1651" y="2407324"/>
              <a:ext cx="9807231" cy="1239387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256917" y="2611159"/>
              <a:ext cx="79542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记录每个同学的想法，再把相近的整合在一起，然后标出大多数同学认同的想法。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312002" y="2697302"/>
            <a:ext cx="9131953" cy="890903"/>
            <a:chOff x="-721651" y="2407324"/>
            <a:chExt cx="9131953" cy="89090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1651" y="2407324"/>
              <a:ext cx="9131953" cy="89090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256917" y="2611159"/>
              <a:ext cx="7954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发表看法不跑题，判断别人的发言是否与话题有关。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交际事例</a:t>
            </a:r>
          </a:p>
        </p:txBody>
      </p:sp>
      <p:sp>
        <p:nvSpPr>
          <p:cNvPr id="2" name="矩形 1"/>
          <p:cNvSpPr/>
          <p:nvPr/>
        </p:nvSpPr>
        <p:spPr>
          <a:xfrm>
            <a:off x="1466491" y="2692384"/>
            <a:ext cx="54537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怎样才能更好地汇总小组意见呢？下面是某小组在讨论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“怎样表达对父母的爱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”时作的记录。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交际事例</a:t>
            </a:r>
          </a:p>
        </p:txBody>
      </p:sp>
      <p:sp>
        <p:nvSpPr>
          <p:cNvPr id="3" name="矩形 2"/>
          <p:cNvSpPr/>
          <p:nvPr/>
        </p:nvSpPr>
        <p:spPr>
          <a:xfrm>
            <a:off x="1368169" y="1835721"/>
            <a:ext cx="5838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帮父母分担一些家务事。（小光）</a:t>
            </a:r>
          </a:p>
        </p:txBody>
      </p:sp>
      <p:sp>
        <p:nvSpPr>
          <p:cNvPr id="4" name="矩形 3"/>
          <p:cNvSpPr/>
          <p:nvPr/>
        </p:nvSpPr>
        <p:spPr>
          <a:xfrm>
            <a:off x="1437181" y="2575102"/>
            <a:ext cx="7633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父母生病了，给他们递上一杯热水。（小光）</a:t>
            </a:r>
          </a:p>
        </p:txBody>
      </p:sp>
      <p:sp>
        <p:nvSpPr>
          <p:cNvPr id="5" name="矩形 4"/>
          <p:cNvSpPr/>
          <p:nvPr/>
        </p:nvSpPr>
        <p:spPr>
          <a:xfrm>
            <a:off x="1431757" y="3439105"/>
            <a:ext cx="8351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父母过生日时送上我们的礼物。（小文）（小丽）</a:t>
            </a:r>
          </a:p>
        </p:txBody>
      </p:sp>
      <p:sp>
        <p:nvSpPr>
          <p:cNvPr id="6" name="矩形 5"/>
          <p:cNvSpPr/>
          <p:nvPr/>
        </p:nvSpPr>
        <p:spPr>
          <a:xfrm>
            <a:off x="1485913" y="4355707"/>
            <a:ext cx="5120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提醒父母增减衣服。（小杰）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23952" y="5227045"/>
            <a:ext cx="637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给父母准备一件生日礼物。（小丽）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00468" y="1835721"/>
            <a:ext cx="385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10680" y="2591759"/>
            <a:ext cx="385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10680" y="3452103"/>
            <a:ext cx="385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33492" y="4317069"/>
            <a:ext cx="385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651055" y="5488655"/>
            <a:ext cx="5714420" cy="433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交际指导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088817" y="1832677"/>
            <a:ext cx="7834281" cy="1525414"/>
            <a:chOff x="639855" y="1904257"/>
            <a:chExt cx="7834281" cy="152541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55" y="1904257"/>
              <a:ext cx="7834281" cy="1525414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2728584" y="2392330"/>
              <a:ext cx="45202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根据讨论的目的，记录重要信息。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39470" y="3925842"/>
            <a:ext cx="7834281" cy="1525414"/>
            <a:chOff x="639855" y="1904257"/>
            <a:chExt cx="7834281" cy="152541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55" y="1904257"/>
              <a:ext cx="7834281" cy="1525414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2728584" y="2392330"/>
              <a:ext cx="45202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分类整理小组意见，有条理地汇报。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交际指导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461328" y="1884481"/>
            <a:ext cx="5719229" cy="790148"/>
            <a:chOff x="1498361" y="2401627"/>
            <a:chExt cx="1624402" cy="79014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361" y="2401627"/>
              <a:ext cx="1624402" cy="790148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635489" y="2556745"/>
              <a:ext cx="14137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判断下面的情形是好朋友吗？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378" y="2698790"/>
            <a:ext cx="3107827" cy="311404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9597" y="2944824"/>
            <a:ext cx="3721320" cy="2621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宽屏</PresentationFormat>
  <Paragraphs>68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庞门正道粗书体6.0</vt:lpstr>
      <vt:lpstr>宋体</vt:lpstr>
      <vt:lpstr>Arial</vt:lpstr>
      <vt:lpstr>思源黑体 CN Bold</vt:lpstr>
      <vt:lpstr>等线</vt:lpstr>
      <vt:lpstr>思源黑体 CN Regular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32</cp:revision>
  <dcterms:created xsi:type="dcterms:W3CDTF">2020-06-05T01:58:00Z</dcterms:created>
  <dcterms:modified xsi:type="dcterms:W3CDTF">2023-01-10T05:22:45Z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5BA333397DA544B5933673730493EC1D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