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258" autoAdjust="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68AD8-12DD-4F7D-8B9F-A11DADA26A9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95FC2-B4D9-4BF0-AA8E-4945A8E304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F8B94-7637-460D-9D59-F457E73614A0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6B5AD-304D-4F1F-8962-C714FF6162E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0973" y="275403"/>
            <a:ext cx="2056553" cy="58503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6475" y="275403"/>
            <a:ext cx="6019652" cy="58503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CD965-58ED-40D0-B629-BB671845CD3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060D8-2559-4661-BBA5-9178C4C7A17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617" y="4406440"/>
            <a:ext cx="7771351" cy="136268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617" y="2906850"/>
            <a:ext cx="7771351" cy="1499591"/>
          </a:xfrm>
        </p:spPr>
        <p:txBody>
          <a:bodyPr anchor="b"/>
          <a:lstStyle>
            <a:lvl1pPr marL="0" indent="0">
              <a:buNone/>
              <a:defRPr sz="2000"/>
            </a:lvl1pPr>
            <a:lvl2pPr marL="461645" indent="0">
              <a:buNone/>
              <a:defRPr sz="1800"/>
            </a:lvl2pPr>
            <a:lvl3pPr marL="923925" indent="0">
              <a:buNone/>
              <a:defRPr sz="1600"/>
            </a:lvl3pPr>
            <a:lvl4pPr marL="1385570" indent="0">
              <a:buNone/>
              <a:defRPr sz="1400"/>
            </a:lvl4pPr>
            <a:lvl5pPr marL="1847850" indent="0">
              <a:buNone/>
              <a:defRPr sz="1400"/>
            </a:lvl5pPr>
            <a:lvl6pPr marL="2309495" indent="0">
              <a:buNone/>
              <a:defRPr sz="1400"/>
            </a:lvl6pPr>
            <a:lvl7pPr marL="2771140" indent="0">
              <a:buNone/>
              <a:defRPr sz="1400"/>
            </a:lvl7pPr>
            <a:lvl8pPr marL="3233420" indent="0">
              <a:buNone/>
              <a:defRPr sz="1400"/>
            </a:lvl8pPr>
            <a:lvl9pPr marL="3695065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BF616-BC5C-4A00-9DBE-17A104EC245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6475" y="1599882"/>
            <a:ext cx="4037295" cy="45258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616" y="1599882"/>
            <a:ext cx="4038909" cy="45258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43B56-4379-4B11-A286-12F819452E6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6475" y="1534613"/>
            <a:ext cx="4040521" cy="639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1645" indent="0">
              <a:buNone/>
              <a:defRPr sz="2000" b="1"/>
            </a:lvl2pPr>
            <a:lvl3pPr marL="923925" indent="0">
              <a:buNone/>
              <a:defRPr sz="1800" b="1"/>
            </a:lvl3pPr>
            <a:lvl4pPr marL="1385570" indent="0">
              <a:buNone/>
              <a:defRPr sz="1600" b="1"/>
            </a:lvl4pPr>
            <a:lvl5pPr marL="1847850" indent="0">
              <a:buNone/>
              <a:defRPr sz="1600" b="1"/>
            </a:lvl5pPr>
            <a:lvl6pPr marL="2309495" indent="0">
              <a:buNone/>
              <a:defRPr sz="1600" b="1"/>
            </a:lvl6pPr>
            <a:lvl7pPr marL="2771140" indent="0">
              <a:buNone/>
              <a:defRPr sz="1600" b="1"/>
            </a:lvl7pPr>
            <a:lvl8pPr marL="3233420" indent="0">
              <a:buNone/>
              <a:defRPr sz="1600" b="1"/>
            </a:lvl8pPr>
            <a:lvl9pPr marL="3695065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6475" y="2174566"/>
            <a:ext cx="4040521" cy="39511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391" y="1534613"/>
            <a:ext cx="4042135" cy="639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1645" indent="0">
              <a:buNone/>
              <a:defRPr sz="2000" b="1"/>
            </a:lvl2pPr>
            <a:lvl3pPr marL="923925" indent="0">
              <a:buNone/>
              <a:defRPr sz="1800" b="1"/>
            </a:lvl3pPr>
            <a:lvl4pPr marL="1385570" indent="0">
              <a:buNone/>
              <a:defRPr sz="1600" b="1"/>
            </a:lvl4pPr>
            <a:lvl5pPr marL="1847850" indent="0">
              <a:buNone/>
              <a:defRPr sz="1600" b="1"/>
            </a:lvl5pPr>
            <a:lvl6pPr marL="2309495" indent="0">
              <a:buNone/>
              <a:defRPr sz="1600" b="1"/>
            </a:lvl6pPr>
            <a:lvl7pPr marL="2771140" indent="0">
              <a:buNone/>
              <a:defRPr sz="1600" b="1"/>
            </a:lvl7pPr>
            <a:lvl8pPr marL="3233420" indent="0">
              <a:buNone/>
              <a:defRPr sz="1600" b="1"/>
            </a:lvl8pPr>
            <a:lvl9pPr marL="3695065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391" y="2174566"/>
            <a:ext cx="4042135" cy="39511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BB08B-FE9A-4E98-AC0B-DB9D27008E0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83E9D-7AB4-47EF-B845-7B23E82AE73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6B4D6-A29F-463C-ACF3-5957592FF30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475" y="273810"/>
            <a:ext cx="3009826" cy="11605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4371" y="273811"/>
            <a:ext cx="5113155" cy="58519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6475" y="1434322"/>
            <a:ext cx="3009826" cy="4691394"/>
          </a:xfrm>
        </p:spPr>
        <p:txBody>
          <a:bodyPr/>
          <a:lstStyle>
            <a:lvl1pPr marL="0" indent="0">
              <a:buNone/>
              <a:defRPr sz="1400"/>
            </a:lvl1pPr>
            <a:lvl2pPr marL="461645" indent="0">
              <a:buNone/>
              <a:defRPr sz="1200"/>
            </a:lvl2pPr>
            <a:lvl3pPr marL="923925" indent="0">
              <a:buNone/>
              <a:defRPr sz="1000"/>
            </a:lvl3pPr>
            <a:lvl4pPr marL="1385570" indent="0">
              <a:buNone/>
              <a:defRPr sz="900"/>
            </a:lvl4pPr>
            <a:lvl5pPr marL="1847850" indent="0">
              <a:buNone/>
              <a:defRPr sz="900"/>
            </a:lvl5pPr>
            <a:lvl6pPr marL="2309495" indent="0">
              <a:buNone/>
              <a:defRPr sz="900"/>
            </a:lvl6pPr>
            <a:lvl7pPr marL="2771140" indent="0">
              <a:buNone/>
              <a:defRPr sz="900"/>
            </a:lvl7pPr>
            <a:lvl8pPr marL="3233420" indent="0">
              <a:buNone/>
              <a:defRPr sz="900"/>
            </a:lvl8pPr>
            <a:lvl9pPr marL="3695065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AC009-0116-4880-A6F9-485E264E08B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025" y="4801237"/>
            <a:ext cx="5487367" cy="5667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025" y="612891"/>
            <a:ext cx="5487367" cy="4115118"/>
          </a:xfrm>
        </p:spPr>
        <p:txBody>
          <a:bodyPr/>
          <a:lstStyle>
            <a:lvl1pPr marL="0" indent="0">
              <a:buNone/>
              <a:defRPr sz="3200"/>
            </a:lvl1pPr>
            <a:lvl2pPr marL="461645" indent="0">
              <a:buNone/>
              <a:defRPr sz="2800"/>
            </a:lvl2pPr>
            <a:lvl3pPr marL="923925" indent="0">
              <a:buNone/>
              <a:defRPr sz="2400"/>
            </a:lvl3pPr>
            <a:lvl4pPr marL="1385570" indent="0">
              <a:buNone/>
              <a:defRPr sz="2000"/>
            </a:lvl4pPr>
            <a:lvl5pPr marL="1847850" indent="0">
              <a:buNone/>
              <a:defRPr sz="2000"/>
            </a:lvl5pPr>
            <a:lvl6pPr marL="2309495" indent="0">
              <a:buNone/>
              <a:defRPr sz="2000"/>
            </a:lvl6pPr>
            <a:lvl7pPr marL="2771140" indent="0">
              <a:buNone/>
              <a:defRPr sz="2000"/>
            </a:lvl7pPr>
            <a:lvl8pPr marL="3233420" indent="0">
              <a:buNone/>
              <a:defRPr sz="2000"/>
            </a:lvl8pPr>
            <a:lvl9pPr marL="3695065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025" y="5367961"/>
            <a:ext cx="5487367" cy="803921"/>
          </a:xfrm>
        </p:spPr>
        <p:txBody>
          <a:bodyPr/>
          <a:lstStyle>
            <a:lvl1pPr marL="0" indent="0">
              <a:buNone/>
              <a:defRPr sz="1400"/>
            </a:lvl1pPr>
            <a:lvl2pPr marL="461645" indent="0">
              <a:buNone/>
              <a:defRPr sz="1200"/>
            </a:lvl2pPr>
            <a:lvl3pPr marL="923925" indent="0">
              <a:buNone/>
              <a:defRPr sz="1000"/>
            </a:lvl3pPr>
            <a:lvl4pPr marL="1385570" indent="0">
              <a:buNone/>
              <a:defRPr sz="900"/>
            </a:lvl4pPr>
            <a:lvl5pPr marL="1847850" indent="0">
              <a:buNone/>
              <a:defRPr sz="900"/>
            </a:lvl5pPr>
            <a:lvl6pPr marL="2309495" indent="0">
              <a:buNone/>
              <a:defRPr sz="900"/>
            </a:lvl6pPr>
            <a:lvl7pPr marL="2771140" indent="0">
              <a:buNone/>
              <a:defRPr sz="900"/>
            </a:lvl7pPr>
            <a:lvl8pPr marL="3233420" indent="0">
              <a:buNone/>
              <a:defRPr sz="900"/>
            </a:lvl8pPr>
            <a:lvl9pPr marL="3695065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36709-B7C0-4F89-B327-61CCFD465D2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6475" y="275404"/>
            <a:ext cx="823105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75" y="1599882"/>
            <a:ext cx="8231051" cy="4525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6475" y="6245111"/>
            <a:ext cx="2133976" cy="47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/>
          <a:lstStyle>
            <a:lvl1pPr defTabSz="91440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348" y="6245111"/>
            <a:ext cx="2895304" cy="47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/>
          <a:lstStyle>
            <a:lvl1pPr algn="ctr" defTabSz="91440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549" y="6245111"/>
            <a:ext cx="2133976" cy="47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/>
          <a:lstStyle>
            <a:lvl1pPr algn="r" defTabSz="91440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40DAF55-AA71-46A6-B3D7-CFD35CBD57D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61645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23925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8557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4785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3535" indent="-343535" algn="l" defTabSz="914400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315" indent="-285750" algn="l" defTabSz="914400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635" indent="-229235" algn="l" defTabSz="914400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835" indent="-229235" algn="l" defTabSz="914400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8035" indent="-229235" algn="l" defTabSz="9144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9680" indent="-229235" algn="l" defTabSz="9144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81325" indent="-229235" algn="l" defTabSz="9144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43605" indent="-229235" algn="l" defTabSz="9144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905250" indent="-229235" algn="l" defTabSz="9144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23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1645" algn="l" defTabSz="923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3925" algn="l" defTabSz="923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5570" algn="l" defTabSz="923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47850" algn="l" defTabSz="923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09495" algn="l" defTabSz="923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71140" algn="l" defTabSz="923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33420" algn="l" defTabSz="923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95065" algn="l" defTabSz="923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image" Target="../media/image5.jpe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408346" y="2427931"/>
            <a:ext cx="4151500" cy="503653"/>
          </a:xfrm>
          <a:prstGeom prst="rect">
            <a:avLst/>
          </a:prstGeom>
        </p:spPr>
        <p:txBody>
          <a:bodyPr wrap="none" lIns="92382" tIns="46191" rIns="92382" bIns="46191">
            <a:spAutoFit/>
          </a:bodyPr>
          <a:lstStyle/>
          <a:p>
            <a:pPr algn="ctr" fontAlgn="base">
              <a:lnSpc>
                <a:spcPts val="3235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9700" spc="606" dirty="0">
                <a:solidFill>
                  <a:srgbClr val="FF9900"/>
                </a:solidFill>
                <a:latin typeface="方正粗倩简体" pitchFamily="65" charset="-122"/>
                <a:ea typeface="方正粗倩简体" pitchFamily="65" charset="-122"/>
              </a:rPr>
              <a:t>平方根</a:t>
            </a:r>
          </a:p>
        </p:txBody>
      </p:sp>
      <p:sp>
        <p:nvSpPr>
          <p:cNvPr id="4" name="矩形 3"/>
          <p:cNvSpPr/>
          <p:nvPr/>
        </p:nvSpPr>
        <p:spPr>
          <a:xfrm>
            <a:off x="2725411" y="5067813"/>
            <a:ext cx="3556082" cy="533405"/>
          </a:xfrm>
          <a:prstGeom prst="rect">
            <a:avLst/>
          </a:prstGeom>
        </p:spPr>
        <p:txBody>
          <a:bodyPr wrap="none" lIns="92382" tIns="46191" rIns="92382" bIns="46191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s_B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7770" y="990175"/>
            <a:ext cx="2567869" cy="59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ws_B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80763" y="1907123"/>
            <a:ext cx="1083924" cy="343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93583" y="2574139"/>
            <a:ext cx="7938452" cy="1414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558800" algn="l"/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558800" algn="l"/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558800" algn="l"/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558800" algn="l"/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558800" algn="l"/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lnSpc>
                <a:spcPts val="2385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ea typeface="黑体" panose="02010609060101010101" pitchFamily="49" charset="-122"/>
              </a:rPr>
              <a:t>算术平方根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algn="ctr"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ctr" fontAlgn="base">
              <a:lnSpc>
                <a:spcPts val="332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算术平方根的概念：一般地，如果一个正数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的平方等</a:t>
            </a:r>
          </a:p>
          <a:p>
            <a:pPr algn="ctr"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fontAlgn="base">
              <a:lnSpc>
                <a:spcPts val="331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于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，即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，那么这个正数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就叫做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的算术平方根，记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93583" y="4205858"/>
            <a:ext cx="384720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385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为“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，读作“根号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054941" y="3623214"/>
            <a:ext cx="64280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385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2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22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798427" y="4119894"/>
          <a:ext cx="7740704" cy="511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5" imgW="7632700" imgH="511175" progId="Word.Document.8">
                  <p:embed/>
                </p:oleObj>
              </mc:Choice>
              <mc:Fallback>
                <p:oleObj r:id="rId5" imgW="7632700" imgH="511175" progId="Word.Document.8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427" y="4119894"/>
                        <a:ext cx="7740704" cy="5110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788749" y="4702538"/>
          <a:ext cx="7742317" cy="1103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7" imgW="7632700" imgH="1103630" progId="Word.Document.8">
                  <p:embed/>
                </p:oleObj>
              </mc:Choice>
              <mc:Fallback>
                <p:oleObj r:id="rId7" imgW="7632700" imgH="1103630" progId="Word.Document.8">
                  <p:embed/>
                  <p:pic>
                    <p:nvPicPr>
                      <p:cNvPr id="0" name="图片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749" y="4702538"/>
                        <a:ext cx="7742317" cy="11032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1819445" y="5299510"/>
            <a:ext cx="282272" cy="159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82" tIns="46191" rIns="92382" bIns="46191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4099" name="Picture 3" descr="ws_B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48572" y="1327663"/>
            <a:ext cx="387116" cy="20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ws_B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16401" y="1327663"/>
            <a:ext cx="387116" cy="20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101717" y="5159420"/>
            <a:ext cx="394979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385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的算术平方根是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861333" y="1195534"/>
            <a:ext cx="6912149" cy="859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297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297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297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297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297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ts val="221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</a:rPr>
              <a:t>	</a:t>
            </a:r>
            <a:r>
              <a:rPr lang="zh-CN" altLang="en-US" sz="2200" dirty="0">
                <a:solidFill>
                  <a:srgbClr val="000000"/>
                </a:solidFill>
                <a:ea typeface="黑体" panose="02010609060101010101" pitchFamily="49" charset="-122"/>
              </a:rPr>
              <a:t>随堂小练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200" dirty="0">
              <a:solidFill>
                <a:srgbClr val="000000"/>
              </a:solidFill>
              <a:ea typeface="黑体" panose="02010609060101010101" pitchFamily="49" charset="-122"/>
            </a:endParaRP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200" dirty="0">
              <a:solidFill>
                <a:srgbClr val="000000"/>
              </a:solidFill>
              <a:ea typeface="黑体" panose="02010609060101010101" pitchFamily="49" charset="-122"/>
            </a:endParaRPr>
          </a:p>
          <a:p>
            <a:pPr fontAlgn="base">
              <a:lnSpc>
                <a:spcPts val="2475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．如果一个数的</a:t>
            </a:r>
            <a:r>
              <a:rPr lang="zh-CN" altLang="en-US" sz="2200" dirty="0">
                <a:solidFill>
                  <a:srgbClr val="000000"/>
                </a:solidFill>
              </a:rPr>
              <a:t>算术平方根等于它本身，那么这个数是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74227" y="2386292"/>
            <a:ext cx="94578" cy="256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01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980694" y="2434049"/>
            <a:ext cx="203582" cy="256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01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238771" y="2386292"/>
            <a:ext cx="1191032" cy="2423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8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8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8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8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8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ts val="201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</a:rPr>
              <a:t>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ts val="298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ts val="331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ts val="331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ts val="3295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1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或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238772" y="5159420"/>
            <a:ext cx="5642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385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819445" y="5044802"/>
            <a:ext cx="283885" cy="574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76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76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76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76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76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6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6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6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6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ts val="201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000000"/>
                </a:solidFill>
              </a:rPr>
              <a:t>	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</a:p>
          <a:p>
            <a:pPr fontAlgn="base">
              <a:lnSpc>
                <a:spcPts val="254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16</a:t>
            </a:r>
          </a:p>
        </p:txBody>
      </p:sp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4322795" y="4817156"/>
          <a:ext cx="7739091" cy="816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r:id="rId5" imgW="7632700" imgH="816610" progId="Word.Document.8">
                  <p:embed/>
                </p:oleObj>
              </mc:Choice>
              <mc:Fallback>
                <p:oleObj r:id="rId5" imgW="7632700" imgH="816610" progId="Word.Document.8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2795" y="4817156"/>
                        <a:ext cx="7739091" cy="8166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101" grpId="0" autoUpdateAnimBg="0"/>
      <p:bldP spid="4102" grpId="0" autoUpdateAnimBg="0"/>
      <p:bldP spid="4103" grpId="0" autoUpdateAnimBg="0"/>
      <p:bldP spid="4104" grpId="0" autoUpdateAnimBg="0"/>
      <p:bldP spid="4105" grpId="0" autoUpdateAnimBg="0"/>
      <p:bldP spid="4106" grpId="0" autoUpdateAnimBg="0"/>
      <p:bldP spid="410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90357" y="1362685"/>
          <a:ext cx="7745543" cy="138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r:id="rId3" imgW="7632700" imgH="1381760" progId="Word.Document.8">
                  <p:embed/>
                </p:oleObj>
              </mc:Choice>
              <mc:Fallback>
                <p:oleObj r:id="rId3" imgW="7632700" imgH="1381760" progId="Word.Document.8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357" y="1362685"/>
                        <a:ext cx="7745543" cy="138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691971" y="2693532"/>
          <a:ext cx="7743930" cy="2502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r:id="rId5" imgW="7632700" imgH="2500630" progId="Word.Document.8">
                  <p:embed/>
                </p:oleObj>
              </mc:Choice>
              <mc:Fallback>
                <p:oleObj r:id="rId5" imgW="7632700" imgH="2500630" progId="Word.Document.8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971" y="2693532"/>
                        <a:ext cx="7743930" cy="25025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ws_B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22641" y="980624"/>
            <a:ext cx="1083924" cy="343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64549" y="1068180"/>
            <a:ext cx="7671972" cy="1410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558800" algn="l"/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558800" algn="l"/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558800" algn="l"/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558800" algn="l"/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558800" algn="l"/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ts val="2385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</a:rPr>
              <a:t>		</a:t>
            </a:r>
            <a:r>
              <a:rPr lang="zh-CN" altLang="en-US" sz="2200" dirty="0">
                <a:solidFill>
                  <a:srgbClr val="000000"/>
                </a:solidFill>
                <a:ea typeface="黑体" panose="02010609060101010101" pitchFamily="49" charset="-122"/>
              </a:rPr>
              <a:t>平方根和开平方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重难点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fontAlgn="base">
              <a:lnSpc>
                <a:spcPts val="331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	1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平方根的概念：一般地，如果一个数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的平方等于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ts val="3295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即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2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，那么这个数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就叫做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也叫二次方根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229093" y="2699900"/>
            <a:ext cx="23980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385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．平方根的性质：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208322" y="2126808"/>
            <a:ext cx="846386" cy="282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21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平方根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345327" y="3234786"/>
            <a:ext cx="282272" cy="280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21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两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64549" y="3244337"/>
            <a:ext cx="7758534" cy="251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ts val="2385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</a:rPr>
              <a:t>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(1)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一个正数有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个平方根，且它们互为相反数．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ts val="3295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(2)0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只有一个平方根，它是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0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本身．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ts val="331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(3)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负数没有平方根．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ts val="332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．开平方：求一个数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的平方根的运算，叫做开平方，其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ts val="3295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中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叫做被开方数．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utoUpdateAnimBg="0"/>
      <p:bldP spid="615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ws_B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58250" y="837351"/>
            <a:ext cx="387116" cy="191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 descr="ws_B0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26079" y="837351"/>
            <a:ext cx="387116" cy="191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267952" y="772083"/>
            <a:ext cx="1128514" cy="282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21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ea typeface="黑体" panose="02010609060101010101" pitchFamily="49" charset="-122"/>
              </a:rPr>
              <a:t>随堂小练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248449" y="1314927"/>
            <a:ext cx="277479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385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．下列说法正确的是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580872" y="1361094"/>
            <a:ext cx="94578" cy="256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01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214725" y="1380197"/>
            <a:ext cx="188718" cy="254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01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837287" y="4446239"/>
            <a:ext cx="423193" cy="256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01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±4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163257" y="4474893"/>
            <a:ext cx="140329" cy="254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01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7539082" y="4950877"/>
            <a:ext cx="42319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385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703360" y="5531929"/>
            <a:ext cx="140330" cy="254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01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248449" y="1859365"/>
            <a:ext cx="295433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385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0.09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是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0.3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的平方根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706486" y="4425543"/>
            <a:ext cx="7688002" cy="1410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ts val="2385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</a:rPr>
              <a:t>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16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的平方根是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，算术平方根是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ts val="332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．一个正数的平方根是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1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和－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，则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ts val="3295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这个正数是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693583" y="2427682"/>
          <a:ext cx="7739091" cy="837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5" imgW="7632700" imgH="838200" progId="Word.Document.8">
                  <p:embed/>
                </p:oleObj>
              </mc:Choice>
              <mc:Fallback>
                <p:oleObj r:id="rId5" imgW="7632700" imgH="838200" progId="Word.Document.8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583" y="2427682"/>
                        <a:ext cx="7739091" cy="8373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685519" y="3370099"/>
            <a:ext cx="4066819" cy="859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ts val="2385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</a:rPr>
              <a:t>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0.3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是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0.09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的算术平方根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ts val="331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2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的平方根是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3" grpId="0" autoUpdateAnimBg="0"/>
      <p:bldP spid="7174" grpId="0" autoUpdateAnimBg="0"/>
      <p:bldP spid="7175" grpId="0" autoUpdateAnimBg="0"/>
      <p:bldP spid="7176" grpId="0" autoUpdateAnimBg="0"/>
      <p:bldP spid="7177" grpId="0" autoUpdateAnimBg="0"/>
      <p:bldP spid="7178" grpId="0" autoUpdateAnimBg="0"/>
      <p:bldP spid="7179" grpId="0" autoUpdateAnimBg="0"/>
      <p:bldP spid="7180" grpId="0" autoUpdateAnimBg="0"/>
      <p:bldP spid="718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ws_B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006" y="1542573"/>
            <a:ext cx="2219464" cy="58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345227" y="2324206"/>
            <a:ext cx="3949799" cy="83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21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ea typeface="黑体" panose="02010609060101010101" pitchFamily="49" charset="-122"/>
              </a:rPr>
              <a:t>注意区分平方根与算术平方根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200" dirty="0">
              <a:solidFill>
                <a:srgbClr val="000000"/>
              </a:solidFill>
              <a:ea typeface="黑体" panose="02010609060101010101" pitchFamily="49" charset="-122"/>
            </a:endParaRP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200" dirty="0">
              <a:solidFill>
                <a:srgbClr val="000000"/>
              </a:solidFill>
              <a:ea typeface="黑体" panose="02010609060101010101" pitchFamily="49" charset="-122"/>
            </a:endParaRPr>
          </a:p>
          <a:p>
            <a:pPr fontAlgn="base">
              <a:lnSpc>
                <a:spcPts val="2285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200" dirty="0">
                <a:solidFill>
                  <a:srgbClr val="000000"/>
                </a:solidFill>
                <a:ea typeface="黑体" panose="02010609060101010101" pitchFamily="49" charset="-122"/>
              </a:rPr>
              <a:t>例题</a:t>
            </a:r>
            <a:r>
              <a:rPr lang="en-US" altLang="zh-CN" sz="2200" dirty="0">
                <a:solidFill>
                  <a:srgbClr val="000000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求下列各数的平方根．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345228" y="4533794"/>
            <a:ext cx="5642570" cy="282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21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FF0000"/>
                </a:solidFill>
                <a:ea typeface="黑体" panose="02010609060101010101" pitchFamily="49" charset="-122"/>
              </a:rPr>
              <a:t>思路点拨：</a:t>
            </a:r>
            <a:r>
              <a:rPr lang="zh-CN" altLang="en-US" sz="2200" dirty="0">
                <a:solidFill>
                  <a:srgbClr val="FF0000"/>
                </a:solidFill>
                <a:ea typeface="楷体_GB2312" pitchFamily="49" charset="-122"/>
              </a:rPr>
              <a:t>根据平方与开平方互逆关系求解．</a:t>
            </a:r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895206" y="3427409"/>
          <a:ext cx="7740704" cy="982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r:id="rId4" imgW="7632700" imgH="981710" progId="Word.Document.8">
                  <p:embed/>
                </p:oleObj>
              </mc:Choice>
              <mc:Fallback>
                <p:oleObj r:id="rId4" imgW="7632700" imgH="981710" progId="Word.Document.8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206" y="3427409"/>
                        <a:ext cx="7740704" cy="9822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93582" y="3734649"/>
            <a:ext cx="7788609" cy="2263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ts val="2385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</a:rPr>
              <a:t>	</a:t>
            </a:r>
            <a:r>
              <a:rPr lang="en-US" altLang="zh-CN" sz="2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规律总结</a:t>
            </a:r>
            <a:r>
              <a:rPr lang="en-US" altLang="zh-CN" sz="2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2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一个正数的平方根总是成对出现的，且它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2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fontAlgn="base">
              <a:lnSpc>
                <a:spcPts val="2565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们互为相反数；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2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fontAlgn="base">
              <a:lnSpc>
                <a:spcPts val="2905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	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(2)</a:t>
            </a:r>
            <a:r>
              <a:rPr lang="zh-CN" altLang="en-US" sz="22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求一个带分数的平方根应先将带分数化成假分数；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2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fontAlgn="base">
              <a:lnSpc>
                <a:spcPts val="2715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	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(3)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求一个运算式的平方应先算出这个算式具体的值，然后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200" dirty="0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 fontAlgn="base">
              <a:lnSpc>
                <a:spcPts val="3145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FF0000"/>
                </a:solidFill>
                <a:ea typeface="楷体_GB2312" pitchFamily="49" charset="-122"/>
              </a:rPr>
              <a:t>求这个值的平方根．  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804880" y="784818"/>
          <a:ext cx="7745543" cy="2882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r:id="rId3" imgW="7632700" imgH="2882265" progId="Word.Document.8">
                  <p:embed/>
                </p:oleObj>
              </mc:Choice>
              <mc:Fallback>
                <p:oleObj r:id="rId3" imgW="7632700" imgH="2882265" progId="Word.Document.8">
                  <p:embed/>
                  <p:pic>
                    <p:nvPicPr>
                      <p:cNvPr id="0" name="图片 6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880" y="784818"/>
                        <a:ext cx="7745543" cy="28829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全屏显示(4:3)</PresentationFormat>
  <Paragraphs>77</Paragraphs>
  <Slides>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方正粗倩简体</vt:lpstr>
      <vt:lpstr>黑体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Microsoft Word 97 - 2003 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2017-09-18T05:30:00Z</dcterms:created>
  <dcterms:modified xsi:type="dcterms:W3CDTF">2023-01-16T15:38:22Z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16CC069827EB48F08FCD2F34B7C3DE38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