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3.xml" ContentType="application/vnd.openxmlformats-officedocument.presentationml.notesSlide+xml"/>
  <Override PartName="/ppt/tags/tag62.xml" ContentType="application/vnd.openxmlformats-officedocument.presentationml.tags+xml"/>
  <Override PartName="/ppt/notesSlides/notesSlide4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5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6.xml" ContentType="application/vnd.openxmlformats-officedocument.presentationml.notesSlide+xml"/>
  <Override PartName="/ppt/tags/tag89.xml" ContentType="application/vnd.openxmlformats-officedocument.presentationml.tags+xml"/>
  <Override PartName="/ppt/notesSlides/notesSlide7.xml" ContentType="application/vnd.openxmlformats-officedocument.presentationml.notesSlide+xml"/>
  <Override PartName="/ppt/tags/tag90.xml" ContentType="application/vnd.openxmlformats-officedocument.presentationml.tags+xml"/>
  <Override PartName="/ppt/notesSlides/notesSlide8.xml" ContentType="application/vnd.openxmlformats-officedocument.presentationml.notesSlide+xml"/>
  <Override PartName="/ppt/tags/tag91.xml" ContentType="application/vnd.openxmlformats-officedocument.presentationml.tags+xml"/>
  <Override PartName="/ppt/notesSlides/notesSlide9.xml" ContentType="application/vnd.openxmlformats-officedocument.presentationml.notesSlide+xml"/>
  <Override PartName="/ppt/tags/tag92.xml" ContentType="application/vnd.openxmlformats-officedocument.presentationml.tags+xml"/>
  <Override PartName="/ppt/notesSlides/notesSlide10.xml" ContentType="application/vnd.openxmlformats-officedocument.presentationml.notesSlide+xml"/>
  <Override PartName="/ppt/tags/tag93.xml" ContentType="application/vnd.openxmlformats-officedocument.presentationml.tags+xml"/>
  <Override PartName="/ppt/notesSlides/notesSlide11.xml" ContentType="application/vnd.openxmlformats-officedocument.presentationml.notesSlide+xml"/>
  <Override PartName="/ppt/tags/tag94.xml" ContentType="application/vnd.openxmlformats-officedocument.presentationml.tags+xml"/>
  <Override PartName="/ppt/notesSlides/notesSlide12.xml" ContentType="application/vnd.openxmlformats-officedocument.presentationml.notesSlide+xml"/>
  <Override PartName="/ppt/tags/tag95.xml" ContentType="application/vnd.openxmlformats-officedocument.presentationml.tags+xml"/>
  <Override PartName="/ppt/notesSlides/notesSlide13.xml" ContentType="application/vnd.openxmlformats-officedocument.presentationml.notesSlide+xml"/>
  <Override PartName="/ppt/tags/tag96.xml" ContentType="application/vnd.openxmlformats-officedocument.presentationml.tags+xml"/>
  <Override PartName="/ppt/notesSlides/notesSlide14.xml" ContentType="application/vnd.openxmlformats-officedocument.presentationml.notesSlide+xml"/>
  <Override PartName="/ppt/tags/tag97.xml" ContentType="application/vnd.openxmlformats-officedocument.presentationml.tags+xml"/>
  <Override PartName="/ppt/notesSlides/notesSlide15.xml" ContentType="application/vnd.openxmlformats-officedocument.presentationml.notesSlide+xml"/>
  <Override PartName="/ppt/tags/tag98.xml" ContentType="application/vnd.openxmlformats-officedocument.presentationml.tags+xml"/>
  <Override PartName="/ppt/notesSlides/notesSlide16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7.xml" ContentType="application/vnd.openxmlformats-officedocument.presentationml.notesSlide+xml"/>
  <Override PartName="/ppt/tags/tag10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3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57" r:id="rId21"/>
  </p:sldIdLst>
  <p:sldSz cx="12192000" cy="6858000"/>
  <p:notesSz cx="6858000" cy="9144000"/>
  <p:embeddedFontLst>
    <p:embeddedFont>
      <p:font typeface="微软雅黑" panose="020B0503020204020204" pitchFamily="34" charset="-122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FandolFang R" panose="02010600030101010101" charset="-122"/>
      <p:regular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5864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146" y="9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7D9BA1B1-11CE-4D33-826A-BBD1F1659ADB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BDF1D8E9-EA8C-4602-8168-E663E7D1C2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8E9-EA8C-4602-8168-E663E7D1C23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8E9-EA8C-4602-8168-E663E7D1C23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8E9-EA8C-4602-8168-E663E7D1C23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8E9-EA8C-4602-8168-E663E7D1C23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8E9-EA8C-4602-8168-E663E7D1C23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8E9-EA8C-4602-8168-E663E7D1C23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8E9-EA8C-4602-8168-E663E7D1C23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8E9-EA8C-4602-8168-E663E7D1C23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8E9-EA8C-4602-8168-E663E7D1C23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8E9-EA8C-4602-8168-E663E7D1C23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8E9-EA8C-4602-8168-E663E7D1C23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8E9-EA8C-4602-8168-E663E7D1C23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8E9-EA8C-4602-8168-E663E7D1C23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8E9-EA8C-4602-8168-E663E7D1C23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8E9-EA8C-4602-8168-E663E7D1C23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8E9-EA8C-4602-8168-E663E7D1C23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8E9-EA8C-4602-8168-E663E7D1C23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8E9-EA8C-4602-8168-E663E7D1C23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8E9-EA8C-4602-8168-E663E7D1C23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ags" Target="../tags/tag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6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8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01.xml"/><Relationship Id="rId7" Type="http://schemas.openxmlformats.org/officeDocument/2006/relationships/image" Target="../media/image3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3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18" Type="http://schemas.openxmlformats.org/officeDocument/2006/relationships/tags" Target="../tags/tag80.xml"/><Relationship Id="rId3" Type="http://schemas.openxmlformats.org/officeDocument/2006/relationships/tags" Target="../tags/tag65.xml"/><Relationship Id="rId21" Type="http://schemas.openxmlformats.org/officeDocument/2006/relationships/tags" Target="../tags/tag83.xml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tags" Target="../tags/tag79.xml"/><Relationship Id="rId25" Type="http://schemas.openxmlformats.org/officeDocument/2006/relationships/image" Target="../media/image3.png"/><Relationship Id="rId2" Type="http://schemas.openxmlformats.org/officeDocument/2006/relationships/tags" Target="../tags/tag64.xml"/><Relationship Id="rId16" Type="http://schemas.openxmlformats.org/officeDocument/2006/relationships/tags" Target="../tags/tag78.xml"/><Relationship Id="rId20" Type="http://schemas.openxmlformats.org/officeDocument/2006/relationships/tags" Target="../tags/tag82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24" Type="http://schemas.openxmlformats.org/officeDocument/2006/relationships/image" Target="../media/image5.png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23" Type="http://schemas.openxmlformats.org/officeDocument/2006/relationships/notesSlide" Target="../notesSlides/notesSlide5.xml"/><Relationship Id="rId10" Type="http://schemas.openxmlformats.org/officeDocument/2006/relationships/tags" Target="../tags/tag72.xml"/><Relationship Id="rId19" Type="http://schemas.openxmlformats.org/officeDocument/2006/relationships/tags" Target="../tags/tag81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Relationship Id="rId22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86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9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0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67428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7000">
                <a:srgbClr val="FAFAFA"/>
              </a:gs>
              <a:gs pos="0">
                <a:srgbClr val="FAFAFA">
                  <a:alpha val="0"/>
                </a:srgbClr>
              </a:gs>
              <a:gs pos="100000">
                <a:srgbClr val="FAFAF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87595" y="2279875"/>
            <a:ext cx="7301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i="1" dirty="0">
                <a:solidFill>
                  <a:srgbClr val="FB5864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5400" b="1" i="1" dirty="0">
                <a:solidFill>
                  <a:srgbClr val="FB5864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阿西莫夫短文两篇</a:t>
            </a:r>
            <a:r>
              <a:rPr lang="en-US" altLang="zh-CN" sz="5400" b="1" i="1" dirty="0">
                <a:solidFill>
                  <a:srgbClr val="FB5864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endParaRPr lang="zh-CN" altLang="en-US" sz="5400" b="1" i="1" dirty="0">
              <a:solidFill>
                <a:srgbClr val="FB5864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99317" y="3341939"/>
            <a:ext cx="5944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THE LANGUAGE OF NATURE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715736" y="307163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下册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538855" y="5064340"/>
            <a:ext cx="416937" cy="379036"/>
            <a:chOff x="891974" y="4415843"/>
            <a:chExt cx="450443" cy="450443"/>
          </a:xfrm>
        </p:grpSpPr>
        <p:sp>
          <p:nvSpPr>
            <p:cNvPr id="11" name="椭圆 10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B58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椭圆 39"/>
            <p:cNvSpPr/>
            <p:nvPr/>
          </p:nvSpPr>
          <p:spPr>
            <a:xfrm>
              <a:off x="993275" y="4502064"/>
              <a:ext cx="247839" cy="278000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3" name="文本框 11"/>
          <p:cNvSpPr txBox="1"/>
          <p:nvPr/>
        </p:nvSpPr>
        <p:spPr>
          <a:xfrm>
            <a:off x="6027652" y="5065632"/>
            <a:ext cx="1744219" cy="338552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/>
            <a:r>
              <a:rPr lang="zh-CN" altLang="en-US" sz="1600" smtClean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汇报人：</a:t>
            </a:r>
            <a:r>
              <a:rPr lang="en-US" altLang="zh-CN" sz="1600" smtClean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PPT818</a:t>
            </a:r>
            <a:endParaRPr lang="en-US" altLang="zh-CN" sz="160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559377" y="5064340"/>
            <a:ext cx="416937" cy="379036"/>
            <a:chOff x="891974" y="4415843"/>
            <a:chExt cx="450443" cy="450443"/>
          </a:xfrm>
        </p:grpSpPr>
        <p:sp>
          <p:nvSpPr>
            <p:cNvPr id="15" name="椭圆 14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B58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椭圆 44"/>
            <p:cNvSpPr/>
            <p:nvPr/>
          </p:nvSpPr>
          <p:spPr>
            <a:xfrm>
              <a:off x="978196" y="4510710"/>
              <a:ext cx="278000" cy="260708"/>
            </a:xfrm>
            <a:custGeom>
              <a:avLst/>
              <a:gdLst>
                <a:gd name="connsiteX0" fmla="*/ 249749 w 331788"/>
                <a:gd name="connsiteY0" fmla="*/ 163513 h 311151"/>
                <a:gd name="connsiteX1" fmla="*/ 243291 w 331788"/>
                <a:gd name="connsiteY1" fmla="*/ 171424 h 311151"/>
                <a:gd name="connsiteX2" fmla="*/ 243291 w 331788"/>
                <a:gd name="connsiteY2" fmla="*/ 218888 h 311151"/>
                <a:gd name="connsiteX3" fmla="*/ 238125 w 331788"/>
                <a:gd name="connsiteY3" fmla="*/ 229435 h 311151"/>
                <a:gd name="connsiteX4" fmla="*/ 249749 w 331788"/>
                <a:gd name="connsiteY4" fmla="*/ 241301 h 311151"/>
                <a:gd name="connsiteX5" fmla="*/ 260081 w 331788"/>
                <a:gd name="connsiteY5" fmla="*/ 236027 h 311151"/>
                <a:gd name="connsiteX6" fmla="*/ 288495 w 331788"/>
                <a:gd name="connsiteY6" fmla="*/ 236027 h 311151"/>
                <a:gd name="connsiteX7" fmla="*/ 307868 w 331788"/>
                <a:gd name="connsiteY7" fmla="*/ 236027 h 311151"/>
                <a:gd name="connsiteX8" fmla="*/ 314325 w 331788"/>
                <a:gd name="connsiteY8" fmla="*/ 229435 h 311151"/>
                <a:gd name="connsiteX9" fmla="*/ 307868 w 331788"/>
                <a:gd name="connsiteY9" fmla="*/ 221525 h 311151"/>
                <a:gd name="connsiteX10" fmla="*/ 260081 w 331788"/>
                <a:gd name="connsiteY10" fmla="*/ 221525 h 311151"/>
                <a:gd name="connsiteX11" fmla="*/ 257498 w 331788"/>
                <a:gd name="connsiteY11" fmla="*/ 218888 h 311151"/>
                <a:gd name="connsiteX12" fmla="*/ 257498 w 331788"/>
                <a:gd name="connsiteY12" fmla="*/ 171424 h 311151"/>
                <a:gd name="connsiteX13" fmla="*/ 249749 w 331788"/>
                <a:gd name="connsiteY13" fmla="*/ 163513 h 311151"/>
                <a:gd name="connsiteX14" fmla="*/ 250178 w 331788"/>
                <a:gd name="connsiteY14" fmla="*/ 147638 h 311151"/>
                <a:gd name="connsiteX15" fmla="*/ 289040 w 331788"/>
                <a:gd name="connsiteY15" fmla="*/ 158020 h 311151"/>
                <a:gd name="connsiteX16" fmla="*/ 331788 w 331788"/>
                <a:gd name="connsiteY16" fmla="*/ 229395 h 311151"/>
                <a:gd name="connsiteX17" fmla="*/ 250178 w 331788"/>
                <a:gd name="connsiteY17" fmla="*/ 311151 h 311151"/>
                <a:gd name="connsiteX18" fmla="*/ 175044 w 331788"/>
                <a:gd name="connsiteY18" fmla="*/ 260540 h 311151"/>
                <a:gd name="connsiteX19" fmla="*/ 169863 w 331788"/>
                <a:gd name="connsiteY19" fmla="*/ 229395 h 311151"/>
                <a:gd name="connsiteX20" fmla="*/ 250178 w 331788"/>
                <a:gd name="connsiteY20" fmla="*/ 147638 h 311151"/>
                <a:gd name="connsiteX21" fmla="*/ 22336 w 331788"/>
                <a:gd name="connsiteY21" fmla="*/ 44450 h 311151"/>
                <a:gd name="connsiteX22" fmla="*/ 15875 w 331788"/>
                <a:gd name="connsiteY22" fmla="*/ 49630 h 311151"/>
                <a:gd name="connsiteX23" fmla="*/ 15875 w 331788"/>
                <a:gd name="connsiteY23" fmla="*/ 93663 h 311151"/>
                <a:gd name="connsiteX24" fmla="*/ 273050 w 331788"/>
                <a:gd name="connsiteY24" fmla="*/ 93663 h 311151"/>
                <a:gd name="connsiteX25" fmla="*/ 273050 w 331788"/>
                <a:gd name="connsiteY25" fmla="*/ 49630 h 311151"/>
                <a:gd name="connsiteX26" fmla="*/ 267881 w 331788"/>
                <a:gd name="connsiteY26" fmla="*/ 44450 h 311151"/>
                <a:gd name="connsiteX27" fmla="*/ 245911 w 331788"/>
                <a:gd name="connsiteY27" fmla="*/ 44450 h 311151"/>
                <a:gd name="connsiteX28" fmla="*/ 245911 w 331788"/>
                <a:gd name="connsiteY28" fmla="*/ 53515 h 311151"/>
                <a:gd name="connsiteX29" fmla="*/ 231695 w 331788"/>
                <a:gd name="connsiteY29" fmla="*/ 67761 h 311151"/>
                <a:gd name="connsiteX30" fmla="*/ 212310 w 331788"/>
                <a:gd name="connsiteY30" fmla="*/ 67761 h 311151"/>
                <a:gd name="connsiteX31" fmla="*/ 198094 w 331788"/>
                <a:gd name="connsiteY31" fmla="*/ 53515 h 311151"/>
                <a:gd name="connsiteX32" fmla="*/ 198094 w 331788"/>
                <a:gd name="connsiteY32" fmla="*/ 44450 h 311151"/>
                <a:gd name="connsiteX33" fmla="*/ 168370 w 331788"/>
                <a:gd name="connsiteY33" fmla="*/ 44450 h 311151"/>
                <a:gd name="connsiteX34" fmla="*/ 168370 w 331788"/>
                <a:gd name="connsiteY34" fmla="*/ 53515 h 311151"/>
                <a:gd name="connsiteX35" fmla="*/ 154155 w 331788"/>
                <a:gd name="connsiteY35" fmla="*/ 67761 h 311151"/>
                <a:gd name="connsiteX36" fmla="*/ 134770 w 331788"/>
                <a:gd name="connsiteY36" fmla="*/ 67761 h 311151"/>
                <a:gd name="connsiteX37" fmla="*/ 120554 w 331788"/>
                <a:gd name="connsiteY37" fmla="*/ 53515 h 311151"/>
                <a:gd name="connsiteX38" fmla="*/ 120554 w 331788"/>
                <a:gd name="connsiteY38" fmla="*/ 44450 h 311151"/>
                <a:gd name="connsiteX39" fmla="*/ 92123 w 331788"/>
                <a:gd name="connsiteY39" fmla="*/ 44450 h 311151"/>
                <a:gd name="connsiteX40" fmla="*/ 92123 w 331788"/>
                <a:gd name="connsiteY40" fmla="*/ 53515 h 311151"/>
                <a:gd name="connsiteX41" fmla="*/ 77907 w 331788"/>
                <a:gd name="connsiteY41" fmla="*/ 67761 h 311151"/>
                <a:gd name="connsiteX42" fmla="*/ 58522 w 331788"/>
                <a:gd name="connsiteY42" fmla="*/ 67761 h 311151"/>
                <a:gd name="connsiteX43" fmla="*/ 44306 w 331788"/>
                <a:gd name="connsiteY43" fmla="*/ 53515 h 311151"/>
                <a:gd name="connsiteX44" fmla="*/ 44306 w 331788"/>
                <a:gd name="connsiteY44" fmla="*/ 44450 h 311151"/>
                <a:gd name="connsiteX45" fmla="*/ 22336 w 331788"/>
                <a:gd name="connsiteY45" fmla="*/ 44450 h 311151"/>
                <a:gd name="connsiteX46" fmla="*/ 58303 w 331788"/>
                <a:gd name="connsiteY46" fmla="*/ 0 h 311151"/>
                <a:gd name="connsiteX47" fmla="*/ 77737 w 331788"/>
                <a:gd name="connsiteY47" fmla="*/ 0 h 311151"/>
                <a:gd name="connsiteX48" fmla="*/ 91989 w 331788"/>
                <a:gd name="connsiteY48" fmla="*/ 14248 h 311151"/>
                <a:gd name="connsiteX49" fmla="*/ 91989 w 331788"/>
                <a:gd name="connsiteY49" fmla="*/ 29791 h 311151"/>
                <a:gd name="connsiteX50" fmla="*/ 120493 w 331788"/>
                <a:gd name="connsiteY50" fmla="*/ 29791 h 311151"/>
                <a:gd name="connsiteX51" fmla="*/ 120493 w 331788"/>
                <a:gd name="connsiteY51" fmla="*/ 14248 h 311151"/>
                <a:gd name="connsiteX52" fmla="*/ 134745 w 331788"/>
                <a:gd name="connsiteY52" fmla="*/ 0 h 311151"/>
                <a:gd name="connsiteX53" fmla="*/ 154179 w 331788"/>
                <a:gd name="connsiteY53" fmla="*/ 0 h 311151"/>
                <a:gd name="connsiteX54" fmla="*/ 168431 w 331788"/>
                <a:gd name="connsiteY54" fmla="*/ 14248 h 311151"/>
                <a:gd name="connsiteX55" fmla="*/ 168431 w 331788"/>
                <a:gd name="connsiteY55" fmla="*/ 29791 h 311151"/>
                <a:gd name="connsiteX56" fmla="*/ 198231 w 331788"/>
                <a:gd name="connsiteY56" fmla="*/ 29791 h 311151"/>
                <a:gd name="connsiteX57" fmla="*/ 198231 w 331788"/>
                <a:gd name="connsiteY57" fmla="*/ 14248 h 311151"/>
                <a:gd name="connsiteX58" fmla="*/ 212483 w 331788"/>
                <a:gd name="connsiteY58" fmla="*/ 0 h 311151"/>
                <a:gd name="connsiteX59" fmla="*/ 231917 w 331788"/>
                <a:gd name="connsiteY59" fmla="*/ 0 h 311151"/>
                <a:gd name="connsiteX60" fmla="*/ 246170 w 331788"/>
                <a:gd name="connsiteY60" fmla="*/ 14248 h 311151"/>
                <a:gd name="connsiteX61" fmla="*/ 246170 w 331788"/>
                <a:gd name="connsiteY61" fmla="*/ 29791 h 311151"/>
                <a:gd name="connsiteX62" fmla="*/ 268195 w 331788"/>
                <a:gd name="connsiteY62" fmla="*/ 29791 h 311151"/>
                <a:gd name="connsiteX63" fmla="*/ 288925 w 331788"/>
                <a:gd name="connsiteY63" fmla="*/ 50516 h 311151"/>
                <a:gd name="connsiteX64" fmla="*/ 288925 w 331788"/>
                <a:gd name="connsiteY64" fmla="*/ 146366 h 311151"/>
                <a:gd name="connsiteX65" fmla="*/ 286334 w 331788"/>
                <a:gd name="connsiteY65" fmla="*/ 143775 h 311151"/>
                <a:gd name="connsiteX66" fmla="*/ 250056 w 331788"/>
                <a:gd name="connsiteY66" fmla="*/ 137299 h 311151"/>
                <a:gd name="connsiteX67" fmla="*/ 215074 w 331788"/>
                <a:gd name="connsiteY67" fmla="*/ 143775 h 311151"/>
                <a:gd name="connsiteX68" fmla="*/ 185275 w 331788"/>
                <a:gd name="connsiteY68" fmla="*/ 164500 h 311151"/>
                <a:gd name="connsiteX69" fmla="*/ 165840 w 331788"/>
                <a:gd name="connsiteY69" fmla="*/ 192996 h 311151"/>
                <a:gd name="connsiteX70" fmla="*/ 158066 w 331788"/>
                <a:gd name="connsiteY70" fmla="*/ 229264 h 311151"/>
                <a:gd name="connsiteX71" fmla="*/ 163249 w 331788"/>
                <a:gd name="connsiteY71" fmla="*/ 260350 h 311151"/>
                <a:gd name="connsiteX72" fmla="*/ 22025 w 331788"/>
                <a:gd name="connsiteY72" fmla="*/ 260350 h 311151"/>
                <a:gd name="connsiteX73" fmla="*/ 0 w 331788"/>
                <a:gd name="connsiteY73" fmla="*/ 238330 h 311151"/>
                <a:gd name="connsiteX74" fmla="*/ 0 w 331788"/>
                <a:gd name="connsiteY74" fmla="*/ 50516 h 311151"/>
                <a:gd name="connsiteX75" fmla="*/ 22025 w 331788"/>
                <a:gd name="connsiteY75" fmla="*/ 29791 h 311151"/>
                <a:gd name="connsiteX76" fmla="*/ 44051 w 331788"/>
                <a:gd name="connsiteY76" fmla="*/ 29791 h 311151"/>
                <a:gd name="connsiteX77" fmla="*/ 44051 w 331788"/>
                <a:gd name="connsiteY77" fmla="*/ 14248 h 311151"/>
                <a:gd name="connsiteX78" fmla="*/ 58303 w 331788"/>
                <a:gd name="connsiteY78" fmla="*/ 0 h 31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311151">
                  <a:moveTo>
                    <a:pt x="249749" y="163513"/>
                  </a:moveTo>
                  <a:cubicBezTo>
                    <a:pt x="245874" y="163513"/>
                    <a:pt x="243291" y="167468"/>
                    <a:pt x="243291" y="171424"/>
                  </a:cubicBezTo>
                  <a:cubicBezTo>
                    <a:pt x="243291" y="171424"/>
                    <a:pt x="243291" y="171424"/>
                    <a:pt x="243291" y="218888"/>
                  </a:cubicBezTo>
                  <a:cubicBezTo>
                    <a:pt x="239417" y="221525"/>
                    <a:pt x="238125" y="225480"/>
                    <a:pt x="238125" y="229435"/>
                  </a:cubicBezTo>
                  <a:cubicBezTo>
                    <a:pt x="238125" y="236027"/>
                    <a:pt x="243291" y="241301"/>
                    <a:pt x="249749" y="241301"/>
                  </a:cubicBezTo>
                  <a:cubicBezTo>
                    <a:pt x="253624" y="241301"/>
                    <a:pt x="257498" y="239983"/>
                    <a:pt x="260081" y="236027"/>
                  </a:cubicBezTo>
                  <a:cubicBezTo>
                    <a:pt x="260081" y="236027"/>
                    <a:pt x="260081" y="236027"/>
                    <a:pt x="288495" y="236027"/>
                  </a:cubicBezTo>
                  <a:lnTo>
                    <a:pt x="307868" y="236027"/>
                  </a:lnTo>
                  <a:cubicBezTo>
                    <a:pt x="311742" y="236027"/>
                    <a:pt x="314325" y="233390"/>
                    <a:pt x="314325" y="229435"/>
                  </a:cubicBezTo>
                  <a:cubicBezTo>
                    <a:pt x="314325" y="225480"/>
                    <a:pt x="311742" y="221525"/>
                    <a:pt x="307868" y="221525"/>
                  </a:cubicBezTo>
                  <a:cubicBezTo>
                    <a:pt x="307868" y="221525"/>
                    <a:pt x="307868" y="221525"/>
                    <a:pt x="260081" y="221525"/>
                  </a:cubicBezTo>
                  <a:cubicBezTo>
                    <a:pt x="258790" y="221525"/>
                    <a:pt x="257498" y="220206"/>
                    <a:pt x="257498" y="218888"/>
                  </a:cubicBezTo>
                  <a:cubicBezTo>
                    <a:pt x="257498" y="218888"/>
                    <a:pt x="257498" y="218888"/>
                    <a:pt x="257498" y="171424"/>
                  </a:cubicBezTo>
                  <a:cubicBezTo>
                    <a:pt x="257498" y="167468"/>
                    <a:pt x="253624" y="163513"/>
                    <a:pt x="249749" y="163513"/>
                  </a:cubicBezTo>
                  <a:close/>
                  <a:moveTo>
                    <a:pt x="250178" y="147638"/>
                  </a:moveTo>
                  <a:cubicBezTo>
                    <a:pt x="264427" y="147638"/>
                    <a:pt x="277381" y="151531"/>
                    <a:pt x="289040" y="158020"/>
                  </a:cubicBezTo>
                  <a:cubicBezTo>
                    <a:pt x="314948" y="172295"/>
                    <a:pt x="331788" y="198249"/>
                    <a:pt x="331788" y="229395"/>
                  </a:cubicBezTo>
                  <a:cubicBezTo>
                    <a:pt x="331788" y="274815"/>
                    <a:pt x="295517" y="311151"/>
                    <a:pt x="250178" y="311151"/>
                  </a:cubicBezTo>
                  <a:cubicBezTo>
                    <a:pt x="216497" y="311151"/>
                    <a:pt x="186703" y="289090"/>
                    <a:pt x="175044" y="260540"/>
                  </a:cubicBezTo>
                  <a:cubicBezTo>
                    <a:pt x="171158" y="250158"/>
                    <a:pt x="169863" y="239776"/>
                    <a:pt x="169863" y="229395"/>
                  </a:cubicBezTo>
                  <a:cubicBezTo>
                    <a:pt x="169863" y="183974"/>
                    <a:pt x="206134" y="147638"/>
                    <a:pt x="250178" y="147638"/>
                  </a:cubicBezTo>
                  <a:close/>
                  <a:moveTo>
                    <a:pt x="22336" y="44450"/>
                  </a:moveTo>
                  <a:cubicBezTo>
                    <a:pt x="18459" y="44450"/>
                    <a:pt x="15875" y="47040"/>
                    <a:pt x="15875" y="49630"/>
                  </a:cubicBezTo>
                  <a:lnTo>
                    <a:pt x="15875" y="93663"/>
                  </a:lnTo>
                  <a:cubicBezTo>
                    <a:pt x="15875" y="93663"/>
                    <a:pt x="15875" y="93663"/>
                    <a:pt x="273050" y="93663"/>
                  </a:cubicBezTo>
                  <a:cubicBezTo>
                    <a:pt x="273050" y="93663"/>
                    <a:pt x="273050" y="93663"/>
                    <a:pt x="273050" y="49630"/>
                  </a:cubicBezTo>
                  <a:cubicBezTo>
                    <a:pt x="273050" y="47040"/>
                    <a:pt x="270466" y="44450"/>
                    <a:pt x="267881" y="44450"/>
                  </a:cubicBezTo>
                  <a:cubicBezTo>
                    <a:pt x="267881" y="44450"/>
                    <a:pt x="267881" y="44450"/>
                    <a:pt x="245911" y="44450"/>
                  </a:cubicBezTo>
                  <a:cubicBezTo>
                    <a:pt x="245911" y="44450"/>
                    <a:pt x="245911" y="44450"/>
                    <a:pt x="245911" y="53515"/>
                  </a:cubicBezTo>
                  <a:cubicBezTo>
                    <a:pt x="245911" y="61286"/>
                    <a:pt x="239449" y="67761"/>
                    <a:pt x="231695" y="67761"/>
                  </a:cubicBezTo>
                  <a:cubicBezTo>
                    <a:pt x="231695" y="67761"/>
                    <a:pt x="231695" y="67761"/>
                    <a:pt x="212310" y="67761"/>
                  </a:cubicBezTo>
                  <a:cubicBezTo>
                    <a:pt x="204556" y="67761"/>
                    <a:pt x="198094" y="61286"/>
                    <a:pt x="198094" y="53515"/>
                  </a:cubicBezTo>
                  <a:cubicBezTo>
                    <a:pt x="198094" y="53515"/>
                    <a:pt x="198094" y="53515"/>
                    <a:pt x="198094" y="44450"/>
                  </a:cubicBezTo>
                  <a:cubicBezTo>
                    <a:pt x="198094" y="44450"/>
                    <a:pt x="198094" y="44450"/>
                    <a:pt x="168370" y="44450"/>
                  </a:cubicBezTo>
                  <a:cubicBezTo>
                    <a:pt x="168370" y="44450"/>
                    <a:pt x="168370" y="44450"/>
                    <a:pt x="168370" y="53515"/>
                  </a:cubicBezTo>
                  <a:cubicBezTo>
                    <a:pt x="168370" y="61286"/>
                    <a:pt x="161909" y="67761"/>
                    <a:pt x="154155" y="67761"/>
                  </a:cubicBezTo>
                  <a:cubicBezTo>
                    <a:pt x="154155" y="67761"/>
                    <a:pt x="154155" y="67761"/>
                    <a:pt x="134770" y="67761"/>
                  </a:cubicBezTo>
                  <a:cubicBezTo>
                    <a:pt x="127016" y="67761"/>
                    <a:pt x="120554" y="61286"/>
                    <a:pt x="120554" y="53515"/>
                  </a:cubicBezTo>
                  <a:cubicBezTo>
                    <a:pt x="120554" y="53515"/>
                    <a:pt x="120554" y="53515"/>
                    <a:pt x="120554" y="44450"/>
                  </a:cubicBezTo>
                  <a:cubicBezTo>
                    <a:pt x="120554" y="44450"/>
                    <a:pt x="120554" y="44450"/>
                    <a:pt x="92123" y="44450"/>
                  </a:cubicBezTo>
                  <a:cubicBezTo>
                    <a:pt x="92123" y="44450"/>
                    <a:pt x="92123" y="44450"/>
                    <a:pt x="92123" y="53515"/>
                  </a:cubicBezTo>
                  <a:cubicBezTo>
                    <a:pt x="92123" y="61286"/>
                    <a:pt x="85661" y="67761"/>
                    <a:pt x="77907" y="67761"/>
                  </a:cubicBezTo>
                  <a:cubicBezTo>
                    <a:pt x="77907" y="67761"/>
                    <a:pt x="77907" y="67761"/>
                    <a:pt x="58522" y="67761"/>
                  </a:cubicBezTo>
                  <a:cubicBezTo>
                    <a:pt x="50768" y="67761"/>
                    <a:pt x="44306" y="61286"/>
                    <a:pt x="44306" y="53515"/>
                  </a:cubicBezTo>
                  <a:cubicBezTo>
                    <a:pt x="44306" y="53515"/>
                    <a:pt x="44306" y="53515"/>
                    <a:pt x="44306" y="44450"/>
                  </a:cubicBezTo>
                  <a:cubicBezTo>
                    <a:pt x="44306" y="44450"/>
                    <a:pt x="44306" y="44450"/>
                    <a:pt x="22336" y="44450"/>
                  </a:cubicBezTo>
                  <a:close/>
                  <a:moveTo>
                    <a:pt x="58303" y="0"/>
                  </a:moveTo>
                  <a:cubicBezTo>
                    <a:pt x="58303" y="0"/>
                    <a:pt x="58303" y="0"/>
                    <a:pt x="77737" y="0"/>
                  </a:cubicBezTo>
                  <a:cubicBezTo>
                    <a:pt x="85511" y="0"/>
                    <a:pt x="91989" y="6476"/>
                    <a:pt x="91989" y="14248"/>
                  </a:cubicBezTo>
                  <a:cubicBezTo>
                    <a:pt x="91989" y="14248"/>
                    <a:pt x="91989" y="14248"/>
                    <a:pt x="91989" y="29791"/>
                  </a:cubicBezTo>
                  <a:cubicBezTo>
                    <a:pt x="91989" y="29791"/>
                    <a:pt x="91989" y="29791"/>
                    <a:pt x="120493" y="29791"/>
                  </a:cubicBezTo>
                  <a:cubicBezTo>
                    <a:pt x="120493" y="29791"/>
                    <a:pt x="120493" y="29791"/>
                    <a:pt x="120493" y="14248"/>
                  </a:cubicBezTo>
                  <a:cubicBezTo>
                    <a:pt x="120493" y="6476"/>
                    <a:pt x="126971" y="0"/>
                    <a:pt x="134745" y="0"/>
                  </a:cubicBezTo>
                  <a:cubicBezTo>
                    <a:pt x="134745" y="0"/>
                    <a:pt x="134745" y="0"/>
                    <a:pt x="154179" y="0"/>
                  </a:cubicBezTo>
                  <a:cubicBezTo>
                    <a:pt x="161953" y="0"/>
                    <a:pt x="168431" y="6476"/>
                    <a:pt x="168431" y="14248"/>
                  </a:cubicBezTo>
                  <a:cubicBezTo>
                    <a:pt x="168431" y="14248"/>
                    <a:pt x="168431" y="14248"/>
                    <a:pt x="168431" y="29791"/>
                  </a:cubicBezTo>
                  <a:cubicBezTo>
                    <a:pt x="168431" y="29791"/>
                    <a:pt x="168431" y="29791"/>
                    <a:pt x="198231" y="29791"/>
                  </a:cubicBezTo>
                  <a:cubicBezTo>
                    <a:pt x="198231" y="29791"/>
                    <a:pt x="198231" y="29791"/>
                    <a:pt x="198231" y="14248"/>
                  </a:cubicBezTo>
                  <a:cubicBezTo>
                    <a:pt x="198231" y="6476"/>
                    <a:pt x="204709" y="0"/>
                    <a:pt x="212483" y="0"/>
                  </a:cubicBezTo>
                  <a:cubicBezTo>
                    <a:pt x="212483" y="0"/>
                    <a:pt x="212483" y="0"/>
                    <a:pt x="231917" y="0"/>
                  </a:cubicBezTo>
                  <a:cubicBezTo>
                    <a:pt x="239691" y="0"/>
                    <a:pt x="246170" y="6476"/>
                    <a:pt x="246170" y="14248"/>
                  </a:cubicBezTo>
                  <a:cubicBezTo>
                    <a:pt x="246170" y="14248"/>
                    <a:pt x="246170" y="14248"/>
                    <a:pt x="246170" y="29791"/>
                  </a:cubicBezTo>
                  <a:cubicBezTo>
                    <a:pt x="246170" y="29791"/>
                    <a:pt x="246170" y="29791"/>
                    <a:pt x="268195" y="29791"/>
                  </a:cubicBezTo>
                  <a:cubicBezTo>
                    <a:pt x="279856" y="29791"/>
                    <a:pt x="288925" y="38858"/>
                    <a:pt x="288925" y="50516"/>
                  </a:cubicBezTo>
                  <a:cubicBezTo>
                    <a:pt x="288925" y="50516"/>
                    <a:pt x="288925" y="50516"/>
                    <a:pt x="288925" y="146366"/>
                  </a:cubicBezTo>
                  <a:cubicBezTo>
                    <a:pt x="288925" y="145071"/>
                    <a:pt x="287630" y="145071"/>
                    <a:pt x="286334" y="143775"/>
                  </a:cubicBezTo>
                  <a:cubicBezTo>
                    <a:pt x="274673" y="139889"/>
                    <a:pt x="263013" y="137299"/>
                    <a:pt x="250056" y="137299"/>
                  </a:cubicBezTo>
                  <a:cubicBezTo>
                    <a:pt x="238396" y="137299"/>
                    <a:pt x="225439" y="139889"/>
                    <a:pt x="215074" y="143775"/>
                  </a:cubicBezTo>
                  <a:cubicBezTo>
                    <a:pt x="203413" y="148956"/>
                    <a:pt x="194344" y="155433"/>
                    <a:pt x="185275" y="164500"/>
                  </a:cubicBezTo>
                  <a:cubicBezTo>
                    <a:pt x="177501" y="172272"/>
                    <a:pt x="169727" y="182634"/>
                    <a:pt x="165840" y="192996"/>
                  </a:cubicBezTo>
                  <a:cubicBezTo>
                    <a:pt x="160658" y="204653"/>
                    <a:pt x="158066" y="216311"/>
                    <a:pt x="158066" y="229264"/>
                  </a:cubicBezTo>
                  <a:cubicBezTo>
                    <a:pt x="158066" y="239626"/>
                    <a:pt x="160658" y="249988"/>
                    <a:pt x="163249" y="260350"/>
                  </a:cubicBezTo>
                  <a:cubicBezTo>
                    <a:pt x="163249" y="260350"/>
                    <a:pt x="163249" y="260350"/>
                    <a:pt x="22025" y="260350"/>
                  </a:cubicBezTo>
                  <a:cubicBezTo>
                    <a:pt x="9069" y="260350"/>
                    <a:pt x="0" y="249988"/>
                    <a:pt x="0" y="238330"/>
                  </a:cubicBezTo>
                  <a:cubicBezTo>
                    <a:pt x="0" y="238330"/>
                    <a:pt x="0" y="238330"/>
                    <a:pt x="0" y="50516"/>
                  </a:cubicBezTo>
                  <a:cubicBezTo>
                    <a:pt x="0" y="38858"/>
                    <a:pt x="9069" y="29791"/>
                    <a:pt x="22025" y="29791"/>
                  </a:cubicBezTo>
                  <a:cubicBezTo>
                    <a:pt x="22025" y="29791"/>
                    <a:pt x="22025" y="29791"/>
                    <a:pt x="44051" y="29791"/>
                  </a:cubicBezTo>
                  <a:cubicBezTo>
                    <a:pt x="44051" y="29791"/>
                    <a:pt x="44051" y="29791"/>
                    <a:pt x="44051" y="14248"/>
                  </a:cubicBezTo>
                  <a:cubicBezTo>
                    <a:pt x="44051" y="6476"/>
                    <a:pt x="50529" y="0"/>
                    <a:pt x="58303" y="0"/>
                  </a:cubicBezTo>
                  <a:close/>
                </a:path>
              </a:pathLst>
            </a:cu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" name="文本框 15"/>
          <p:cNvSpPr txBox="1"/>
          <p:nvPr/>
        </p:nvSpPr>
        <p:spPr>
          <a:xfrm>
            <a:off x="9030054" y="5065632"/>
            <a:ext cx="1688113" cy="338552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/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20XX.X.X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49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49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49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49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49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829463" y="1296845"/>
            <a:ext cx="4362297" cy="548781"/>
          </a:xfrm>
          <a:prstGeom prst="rect">
            <a:avLst/>
          </a:prstGeom>
          <a:solidFill>
            <a:srgbClr val="FB5864"/>
          </a:solidFill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71575" eaLnBrk="1" hangingPunct="1"/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为什么说恐龙无处不在？</a:t>
            </a: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14" name="等腰三角形 13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内容探究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829463" y="2367032"/>
            <a:ext cx="8395817" cy="2645343"/>
          </a:xfrm>
          <a:prstGeom prst="rect">
            <a:avLst/>
          </a:prstGeom>
          <a:noFill/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1986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月，阿根廷南极研究所的专家在南极发现一些化石骨骼，而这些骨骼属于鸟臀目恐龙。</a:t>
            </a:r>
            <a:b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在地球的其他大陆上也都发现有恐龙化石。这些古老的爬行动物在南极的出现，说明恐龙确实遍布于世界各地。 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30" y="258421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829463" y="1296845"/>
            <a:ext cx="6953097" cy="548781"/>
          </a:xfrm>
          <a:prstGeom prst="rect">
            <a:avLst/>
          </a:prstGeom>
          <a:solidFill>
            <a:srgbClr val="FB5864"/>
          </a:solidFill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71575" eaLnBrk="1" hangingPunct="1"/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作者由恐龙化石的发现联想到什么问题？</a:t>
            </a: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14" name="等腰三角形 13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内容探究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829463" y="2367032"/>
            <a:ext cx="8395817" cy="2645343"/>
          </a:xfrm>
          <a:prstGeom prst="rect">
            <a:avLst/>
          </a:prstGeom>
          <a:noFill/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恐龙这样的两栖动物不适应南极气候。恐龙如何能在南极地区生存呢？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恐龙是如何越过大洋到另一个大陆上去的呢？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30" y="258421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829463" y="1296845"/>
            <a:ext cx="10722457" cy="1070187"/>
          </a:xfrm>
          <a:prstGeom prst="rect">
            <a:avLst/>
          </a:prstGeom>
          <a:solidFill>
            <a:srgbClr val="FB5864"/>
          </a:solidFill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71575" eaLnBrk="1" hangingPunct="1"/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“是大陆在漂移而不是恐龙自在迁移”一句中“移”与”迁移”能否互换</a:t>
            </a: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为什么</a:t>
            </a: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14" name="等腰三角形 13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品味赏析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829463" y="2809179"/>
            <a:ext cx="8395817" cy="2645343"/>
          </a:xfrm>
          <a:prstGeom prst="rect">
            <a:avLst/>
          </a:prstGeom>
          <a:noFill/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不能。因为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:“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漂移”是指漂浮的物体朝某个方向移动；“迁移”是指离开原来的所在地而另换地点。“迁移”多指有生命的东西；“漂移”多指无生命的东西。板块构造理论中的大陆就像漂浮在海洋上的物体一样。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30" y="258421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14" name="等腰三角形 13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归纳总结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799670" y="2000683"/>
            <a:ext cx="8131657" cy="2645343"/>
          </a:xfrm>
          <a:prstGeom prst="rect">
            <a:avLst/>
          </a:prstGeom>
          <a:noFill/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恐龙无处不有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是一篇说明文，根据在南极发现恐龙化石的事实，证明了大陆漂移的假说，说明不同领域的科学发现可以相互启发，从而发现新的论据或得到新的结论。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30" y="258421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14" name="等腰三角形 13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整体感知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799670" y="2284423"/>
            <a:ext cx="8131657" cy="3276731"/>
          </a:xfrm>
          <a:prstGeom prst="rect">
            <a:avLst/>
          </a:prstGeom>
          <a:noFill/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第一部分（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1--5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）：介绍“撞击说”和“火山说”及研究地球生物大灭绝原因的深远意义。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第二部分（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6--17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）：通过被压扁的沙子，证明撞击地球是恐龙灭绝的原因。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30" y="2584215"/>
            <a:ext cx="2667000" cy="35814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29463" y="1296846"/>
            <a:ext cx="3269569" cy="550004"/>
          </a:xfrm>
          <a:prstGeom prst="rect">
            <a:avLst/>
          </a:prstGeom>
          <a:solidFill>
            <a:srgbClr val="FB5864"/>
          </a:solidFill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71575" eaLnBrk="1" hangingPunct="1"/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文章分为两个部分。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14" name="等腰三角形 13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内容探究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799670" y="2284423"/>
            <a:ext cx="8131657" cy="3384857"/>
          </a:xfrm>
          <a:prstGeom prst="rect">
            <a:avLst/>
          </a:prstGeom>
          <a:noFill/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被压扁的沙子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作者从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1980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年的一则报道谈起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继续探讨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6500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万年前的那次“大灭绝”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 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介绍了两种不同的解释：“撞击说”和“火山说”。进而指出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:“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这不仅仅是一个学术问题，因为我们将来也许还会遇到这样或那样的大灾难。”这就揭示出研究这一问题的重要意义。行文至此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才引出“被压扁的沙子”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斯石英的话题。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30" y="2584215"/>
            <a:ext cx="2667000" cy="35814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29463" y="1296846"/>
            <a:ext cx="3269569" cy="550004"/>
          </a:xfrm>
          <a:prstGeom prst="rect">
            <a:avLst/>
          </a:prstGeom>
          <a:solidFill>
            <a:srgbClr val="FB5864"/>
          </a:solidFill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71575" eaLnBrk="1" hangingPunct="1"/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１</a:t>
            </a: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主要内容梳理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14" name="等腰三角形 13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内容探究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698930" y="1638065"/>
            <a:ext cx="8131657" cy="4299359"/>
          </a:xfrm>
          <a:prstGeom prst="rect">
            <a:avLst/>
          </a:prstGeom>
          <a:noFill/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作者在解释了被压扁的沙子及形成原因之后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便重点说明斯石英的性质。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第一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斯石英并不十分稳定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它会变为普通沙子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但在自然状态下的“反弹”非常缓慢，可以保持数百万年；另一方面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斯石英在很高的温度下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又会很快恢复为普通沙子。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第二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斯石英“只出现在被强烈挤压的地方”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它的形成来自于巨大的压力。作者讨论这些问题似乎与开头提出的问题没有什么关系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再看下文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才恍然大悟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原来这是为排除“火山说”并确认“撞击说”提供科学根据。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30" y="258421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14" name="等腰三角形 13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内容探究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30" y="2584215"/>
            <a:ext cx="2667000" cy="35814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29463" y="1296846"/>
            <a:ext cx="7989417" cy="550004"/>
          </a:xfrm>
          <a:prstGeom prst="rect">
            <a:avLst/>
          </a:prstGeom>
          <a:solidFill>
            <a:srgbClr val="FB5864"/>
          </a:solidFill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71575" eaLnBrk="1" hangingPunct="1"/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这篇文章中作者的看法是什么？根据又是什么？</a:t>
            </a:r>
          </a:p>
        </p:txBody>
      </p:sp>
      <p:sp>
        <p:nvSpPr>
          <p:cNvPr id="11" name="Rectangle 5"/>
          <p:cNvSpPr/>
          <p:nvPr>
            <p:custDataLst>
              <p:tags r:id="rId2"/>
            </p:custDataLst>
          </p:nvPr>
        </p:nvSpPr>
        <p:spPr>
          <a:xfrm>
            <a:off x="736170" y="2584215"/>
            <a:ext cx="7989159" cy="44839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ts val="3000"/>
              </a:lnSpc>
              <a:spcBef>
                <a:spcPct val="50000"/>
              </a:spcBef>
            </a:pP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“造成恐龙灭绝的原因不是火山活动，而应该是撞击。”</a:t>
            </a:r>
            <a:endParaRPr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48131"/>
          <p:cNvSpPr txBox="1"/>
          <p:nvPr>
            <p:custDataLst>
              <p:tags r:id="rId3"/>
            </p:custDataLst>
          </p:nvPr>
        </p:nvSpPr>
        <p:spPr>
          <a:xfrm>
            <a:off x="736171" y="3398748"/>
            <a:ext cx="7444230" cy="708025"/>
          </a:xfrm>
          <a:prstGeom prst="rect">
            <a:avLst/>
          </a:prstGeom>
          <a:noFill/>
          <a:ln w="55000" cap="flat" cmpd="thickThin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证据</a:t>
            </a:r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</a:t>
            </a: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因为在恐龙灭绝的那个年代的岩石层中，发现了斯石英 </a:t>
            </a:r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压扁的沙子。</a:t>
            </a:r>
            <a:endParaRPr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48132"/>
          <p:cNvSpPr txBox="1"/>
          <p:nvPr>
            <p:custDataLst>
              <p:tags r:id="rId4"/>
            </p:custDataLst>
          </p:nvPr>
        </p:nvSpPr>
        <p:spPr>
          <a:xfrm>
            <a:off x="736171" y="4497152"/>
            <a:ext cx="7446570" cy="707886"/>
          </a:xfrm>
          <a:prstGeom prst="rect">
            <a:avLst/>
          </a:prstGeom>
          <a:noFill/>
          <a:ln w="55000" cap="flat" cmpd="thickThin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证据</a:t>
            </a:r>
            <a:r>
              <a:rPr lang="en-US"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斯石英只在被撞击后才形成，所以如果是火山爆发吞没了恐龙，就不会有“斯石英”存在。</a:t>
            </a:r>
            <a:endParaRPr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14" name="等腰三角形 13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归纳总结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1086065" y="2637673"/>
            <a:ext cx="10019870" cy="1582655"/>
          </a:xfrm>
          <a:prstGeom prst="rect">
            <a:avLst/>
          </a:prstGeom>
          <a:noFill/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被压扁的沙子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是一篇说明文，通过对“被压扁的沙子”的产生、分布、特性等的介绍，证明了外星体撞击地球导致了恐龙灭绝的观点。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67428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7000">
                <a:srgbClr val="FAFAFA"/>
              </a:gs>
              <a:gs pos="0">
                <a:srgbClr val="FAFAFA">
                  <a:alpha val="0"/>
                </a:srgbClr>
              </a:gs>
              <a:gs pos="100000">
                <a:srgbClr val="FAFAF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55196" y="2279875"/>
            <a:ext cx="5166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i="1" dirty="0">
                <a:solidFill>
                  <a:srgbClr val="FB5864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感谢各位的聆听</a:t>
            </a:r>
          </a:p>
        </p:txBody>
      </p:sp>
      <p:sp>
        <p:nvSpPr>
          <p:cNvPr id="8" name="矩形 7"/>
          <p:cNvSpPr/>
          <p:nvPr/>
        </p:nvSpPr>
        <p:spPr>
          <a:xfrm>
            <a:off x="4999317" y="3341939"/>
            <a:ext cx="5944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THE LANGUAGE OF NATURE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715736" y="307163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下册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538855" y="5064340"/>
            <a:ext cx="416937" cy="379036"/>
            <a:chOff x="891974" y="4415843"/>
            <a:chExt cx="450443" cy="450443"/>
          </a:xfrm>
        </p:grpSpPr>
        <p:sp>
          <p:nvSpPr>
            <p:cNvPr id="11" name="椭圆 10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B58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椭圆 39"/>
            <p:cNvSpPr/>
            <p:nvPr/>
          </p:nvSpPr>
          <p:spPr>
            <a:xfrm>
              <a:off x="993275" y="4502064"/>
              <a:ext cx="247839" cy="278000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3" name="文本框 11"/>
          <p:cNvSpPr txBox="1"/>
          <p:nvPr/>
        </p:nvSpPr>
        <p:spPr>
          <a:xfrm>
            <a:off x="6027652" y="5065632"/>
            <a:ext cx="1744219" cy="338552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/>
            <a:r>
              <a:rPr lang="zh-CN" altLang="en-US" sz="1600" smtClean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汇报人：</a:t>
            </a:r>
            <a:r>
              <a:rPr lang="en-US" altLang="zh-CN" sz="1600" smtClean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PPT818</a:t>
            </a:r>
            <a:endParaRPr lang="en-US" altLang="zh-CN" sz="160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559377" y="5064340"/>
            <a:ext cx="416937" cy="379036"/>
            <a:chOff x="891974" y="4415843"/>
            <a:chExt cx="450443" cy="450443"/>
          </a:xfrm>
        </p:grpSpPr>
        <p:sp>
          <p:nvSpPr>
            <p:cNvPr id="15" name="椭圆 14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B58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椭圆 44"/>
            <p:cNvSpPr/>
            <p:nvPr/>
          </p:nvSpPr>
          <p:spPr>
            <a:xfrm>
              <a:off x="978196" y="4510710"/>
              <a:ext cx="278000" cy="260708"/>
            </a:xfrm>
            <a:custGeom>
              <a:avLst/>
              <a:gdLst>
                <a:gd name="connsiteX0" fmla="*/ 249749 w 331788"/>
                <a:gd name="connsiteY0" fmla="*/ 163513 h 311151"/>
                <a:gd name="connsiteX1" fmla="*/ 243291 w 331788"/>
                <a:gd name="connsiteY1" fmla="*/ 171424 h 311151"/>
                <a:gd name="connsiteX2" fmla="*/ 243291 w 331788"/>
                <a:gd name="connsiteY2" fmla="*/ 218888 h 311151"/>
                <a:gd name="connsiteX3" fmla="*/ 238125 w 331788"/>
                <a:gd name="connsiteY3" fmla="*/ 229435 h 311151"/>
                <a:gd name="connsiteX4" fmla="*/ 249749 w 331788"/>
                <a:gd name="connsiteY4" fmla="*/ 241301 h 311151"/>
                <a:gd name="connsiteX5" fmla="*/ 260081 w 331788"/>
                <a:gd name="connsiteY5" fmla="*/ 236027 h 311151"/>
                <a:gd name="connsiteX6" fmla="*/ 288495 w 331788"/>
                <a:gd name="connsiteY6" fmla="*/ 236027 h 311151"/>
                <a:gd name="connsiteX7" fmla="*/ 307868 w 331788"/>
                <a:gd name="connsiteY7" fmla="*/ 236027 h 311151"/>
                <a:gd name="connsiteX8" fmla="*/ 314325 w 331788"/>
                <a:gd name="connsiteY8" fmla="*/ 229435 h 311151"/>
                <a:gd name="connsiteX9" fmla="*/ 307868 w 331788"/>
                <a:gd name="connsiteY9" fmla="*/ 221525 h 311151"/>
                <a:gd name="connsiteX10" fmla="*/ 260081 w 331788"/>
                <a:gd name="connsiteY10" fmla="*/ 221525 h 311151"/>
                <a:gd name="connsiteX11" fmla="*/ 257498 w 331788"/>
                <a:gd name="connsiteY11" fmla="*/ 218888 h 311151"/>
                <a:gd name="connsiteX12" fmla="*/ 257498 w 331788"/>
                <a:gd name="connsiteY12" fmla="*/ 171424 h 311151"/>
                <a:gd name="connsiteX13" fmla="*/ 249749 w 331788"/>
                <a:gd name="connsiteY13" fmla="*/ 163513 h 311151"/>
                <a:gd name="connsiteX14" fmla="*/ 250178 w 331788"/>
                <a:gd name="connsiteY14" fmla="*/ 147638 h 311151"/>
                <a:gd name="connsiteX15" fmla="*/ 289040 w 331788"/>
                <a:gd name="connsiteY15" fmla="*/ 158020 h 311151"/>
                <a:gd name="connsiteX16" fmla="*/ 331788 w 331788"/>
                <a:gd name="connsiteY16" fmla="*/ 229395 h 311151"/>
                <a:gd name="connsiteX17" fmla="*/ 250178 w 331788"/>
                <a:gd name="connsiteY17" fmla="*/ 311151 h 311151"/>
                <a:gd name="connsiteX18" fmla="*/ 175044 w 331788"/>
                <a:gd name="connsiteY18" fmla="*/ 260540 h 311151"/>
                <a:gd name="connsiteX19" fmla="*/ 169863 w 331788"/>
                <a:gd name="connsiteY19" fmla="*/ 229395 h 311151"/>
                <a:gd name="connsiteX20" fmla="*/ 250178 w 331788"/>
                <a:gd name="connsiteY20" fmla="*/ 147638 h 311151"/>
                <a:gd name="connsiteX21" fmla="*/ 22336 w 331788"/>
                <a:gd name="connsiteY21" fmla="*/ 44450 h 311151"/>
                <a:gd name="connsiteX22" fmla="*/ 15875 w 331788"/>
                <a:gd name="connsiteY22" fmla="*/ 49630 h 311151"/>
                <a:gd name="connsiteX23" fmla="*/ 15875 w 331788"/>
                <a:gd name="connsiteY23" fmla="*/ 93663 h 311151"/>
                <a:gd name="connsiteX24" fmla="*/ 273050 w 331788"/>
                <a:gd name="connsiteY24" fmla="*/ 93663 h 311151"/>
                <a:gd name="connsiteX25" fmla="*/ 273050 w 331788"/>
                <a:gd name="connsiteY25" fmla="*/ 49630 h 311151"/>
                <a:gd name="connsiteX26" fmla="*/ 267881 w 331788"/>
                <a:gd name="connsiteY26" fmla="*/ 44450 h 311151"/>
                <a:gd name="connsiteX27" fmla="*/ 245911 w 331788"/>
                <a:gd name="connsiteY27" fmla="*/ 44450 h 311151"/>
                <a:gd name="connsiteX28" fmla="*/ 245911 w 331788"/>
                <a:gd name="connsiteY28" fmla="*/ 53515 h 311151"/>
                <a:gd name="connsiteX29" fmla="*/ 231695 w 331788"/>
                <a:gd name="connsiteY29" fmla="*/ 67761 h 311151"/>
                <a:gd name="connsiteX30" fmla="*/ 212310 w 331788"/>
                <a:gd name="connsiteY30" fmla="*/ 67761 h 311151"/>
                <a:gd name="connsiteX31" fmla="*/ 198094 w 331788"/>
                <a:gd name="connsiteY31" fmla="*/ 53515 h 311151"/>
                <a:gd name="connsiteX32" fmla="*/ 198094 w 331788"/>
                <a:gd name="connsiteY32" fmla="*/ 44450 h 311151"/>
                <a:gd name="connsiteX33" fmla="*/ 168370 w 331788"/>
                <a:gd name="connsiteY33" fmla="*/ 44450 h 311151"/>
                <a:gd name="connsiteX34" fmla="*/ 168370 w 331788"/>
                <a:gd name="connsiteY34" fmla="*/ 53515 h 311151"/>
                <a:gd name="connsiteX35" fmla="*/ 154155 w 331788"/>
                <a:gd name="connsiteY35" fmla="*/ 67761 h 311151"/>
                <a:gd name="connsiteX36" fmla="*/ 134770 w 331788"/>
                <a:gd name="connsiteY36" fmla="*/ 67761 h 311151"/>
                <a:gd name="connsiteX37" fmla="*/ 120554 w 331788"/>
                <a:gd name="connsiteY37" fmla="*/ 53515 h 311151"/>
                <a:gd name="connsiteX38" fmla="*/ 120554 w 331788"/>
                <a:gd name="connsiteY38" fmla="*/ 44450 h 311151"/>
                <a:gd name="connsiteX39" fmla="*/ 92123 w 331788"/>
                <a:gd name="connsiteY39" fmla="*/ 44450 h 311151"/>
                <a:gd name="connsiteX40" fmla="*/ 92123 w 331788"/>
                <a:gd name="connsiteY40" fmla="*/ 53515 h 311151"/>
                <a:gd name="connsiteX41" fmla="*/ 77907 w 331788"/>
                <a:gd name="connsiteY41" fmla="*/ 67761 h 311151"/>
                <a:gd name="connsiteX42" fmla="*/ 58522 w 331788"/>
                <a:gd name="connsiteY42" fmla="*/ 67761 h 311151"/>
                <a:gd name="connsiteX43" fmla="*/ 44306 w 331788"/>
                <a:gd name="connsiteY43" fmla="*/ 53515 h 311151"/>
                <a:gd name="connsiteX44" fmla="*/ 44306 w 331788"/>
                <a:gd name="connsiteY44" fmla="*/ 44450 h 311151"/>
                <a:gd name="connsiteX45" fmla="*/ 22336 w 331788"/>
                <a:gd name="connsiteY45" fmla="*/ 44450 h 311151"/>
                <a:gd name="connsiteX46" fmla="*/ 58303 w 331788"/>
                <a:gd name="connsiteY46" fmla="*/ 0 h 311151"/>
                <a:gd name="connsiteX47" fmla="*/ 77737 w 331788"/>
                <a:gd name="connsiteY47" fmla="*/ 0 h 311151"/>
                <a:gd name="connsiteX48" fmla="*/ 91989 w 331788"/>
                <a:gd name="connsiteY48" fmla="*/ 14248 h 311151"/>
                <a:gd name="connsiteX49" fmla="*/ 91989 w 331788"/>
                <a:gd name="connsiteY49" fmla="*/ 29791 h 311151"/>
                <a:gd name="connsiteX50" fmla="*/ 120493 w 331788"/>
                <a:gd name="connsiteY50" fmla="*/ 29791 h 311151"/>
                <a:gd name="connsiteX51" fmla="*/ 120493 w 331788"/>
                <a:gd name="connsiteY51" fmla="*/ 14248 h 311151"/>
                <a:gd name="connsiteX52" fmla="*/ 134745 w 331788"/>
                <a:gd name="connsiteY52" fmla="*/ 0 h 311151"/>
                <a:gd name="connsiteX53" fmla="*/ 154179 w 331788"/>
                <a:gd name="connsiteY53" fmla="*/ 0 h 311151"/>
                <a:gd name="connsiteX54" fmla="*/ 168431 w 331788"/>
                <a:gd name="connsiteY54" fmla="*/ 14248 h 311151"/>
                <a:gd name="connsiteX55" fmla="*/ 168431 w 331788"/>
                <a:gd name="connsiteY55" fmla="*/ 29791 h 311151"/>
                <a:gd name="connsiteX56" fmla="*/ 198231 w 331788"/>
                <a:gd name="connsiteY56" fmla="*/ 29791 h 311151"/>
                <a:gd name="connsiteX57" fmla="*/ 198231 w 331788"/>
                <a:gd name="connsiteY57" fmla="*/ 14248 h 311151"/>
                <a:gd name="connsiteX58" fmla="*/ 212483 w 331788"/>
                <a:gd name="connsiteY58" fmla="*/ 0 h 311151"/>
                <a:gd name="connsiteX59" fmla="*/ 231917 w 331788"/>
                <a:gd name="connsiteY59" fmla="*/ 0 h 311151"/>
                <a:gd name="connsiteX60" fmla="*/ 246170 w 331788"/>
                <a:gd name="connsiteY60" fmla="*/ 14248 h 311151"/>
                <a:gd name="connsiteX61" fmla="*/ 246170 w 331788"/>
                <a:gd name="connsiteY61" fmla="*/ 29791 h 311151"/>
                <a:gd name="connsiteX62" fmla="*/ 268195 w 331788"/>
                <a:gd name="connsiteY62" fmla="*/ 29791 h 311151"/>
                <a:gd name="connsiteX63" fmla="*/ 288925 w 331788"/>
                <a:gd name="connsiteY63" fmla="*/ 50516 h 311151"/>
                <a:gd name="connsiteX64" fmla="*/ 288925 w 331788"/>
                <a:gd name="connsiteY64" fmla="*/ 146366 h 311151"/>
                <a:gd name="connsiteX65" fmla="*/ 286334 w 331788"/>
                <a:gd name="connsiteY65" fmla="*/ 143775 h 311151"/>
                <a:gd name="connsiteX66" fmla="*/ 250056 w 331788"/>
                <a:gd name="connsiteY66" fmla="*/ 137299 h 311151"/>
                <a:gd name="connsiteX67" fmla="*/ 215074 w 331788"/>
                <a:gd name="connsiteY67" fmla="*/ 143775 h 311151"/>
                <a:gd name="connsiteX68" fmla="*/ 185275 w 331788"/>
                <a:gd name="connsiteY68" fmla="*/ 164500 h 311151"/>
                <a:gd name="connsiteX69" fmla="*/ 165840 w 331788"/>
                <a:gd name="connsiteY69" fmla="*/ 192996 h 311151"/>
                <a:gd name="connsiteX70" fmla="*/ 158066 w 331788"/>
                <a:gd name="connsiteY70" fmla="*/ 229264 h 311151"/>
                <a:gd name="connsiteX71" fmla="*/ 163249 w 331788"/>
                <a:gd name="connsiteY71" fmla="*/ 260350 h 311151"/>
                <a:gd name="connsiteX72" fmla="*/ 22025 w 331788"/>
                <a:gd name="connsiteY72" fmla="*/ 260350 h 311151"/>
                <a:gd name="connsiteX73" fmla="*/ 0 w 331788"/>
                <a:gd name="connsiteY73" fmla="*/ 238330 h 311151"/>
                <a:gd name="connsiteX74" fmla="*/ 0 w 331788"/>
                <a:gd name="connsiteY74" fmla="*/ 50516 h 311151"/>
                <a:gd name="connsiteX75" fmla="*/ 22025 w 331788"/>
                <a:gd name="connsiteY75" fmla="*/ 29791 h 311151"/>
                <a:gd name="connsiteX76" fmla="*/ 44051 w 331788"/>
                <a:gd name="connsiteY76" fmla="*/ 29791 h 311151"/>
                <a:gd name="connsiteX77" fmla="*/ 44051 w 331788"/>
                <a:gd name="connsiteY77" fmla="*/ 14248 h 311151"/>
                <a:gd name="connsiteX78" fmla="*/ 58303 w 331788"/>
                <a:gd name="connsiteY78" fmla="*/ 0 h 31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311151">
                  <a:moveTo>
                    <a:pt x="249749" y="163513"/>
                  </a:moveTo>
                  <a:cubicBezTo>
                    <a:pt x="245874" y="163513"/>
                    <a:pt x="243291" y="167468"/>
                    <a:pt x="243291" y="171424"/>
                  </a:cubicBezTo>
                  <a:cubicBezTo>
                    <a:pt x="243291" y="171424"/>
                    <a:pt x="243291" y="171424"/>
                    <a:pt x="243291" y="218888"/>
                  </a:cubicBezTo>
                  <a:cubicBezTo>
                    <a:pt x="239417" y="221525"/>
                    <a:pt x="238125" y="225480"/>
                    <a:pt x="238125" y="229435"/>
                  </a:cubicBezTo>
                  <a:cubicBezTo>
                    <a:pt x="238125" y="236027"/>
                    <a:pt x="243291" y="241301"/>
                    <a:pt x="249749" y="241301"/>
                  </a:cubicBezTo>
                  <a:cubicBezTo>
                    <a:pt x="253624" y="241301"/>
                    <a:pt x="257498" y="239983"/>
                    <a:pt x="260081" y="236027"/>
                  </a:cubicBezTo>
                  <a:cubicBezTo>
                    <a:pt x="260081" y="236027"/>
                    <a:pt x="260081" y="236027"/>
                    <a:pt x="288495" y="236027"/>
                  </a:cubicBezTo>
                  <a:lnTo>
                    <a:pt x="307868" y="236027"/>
                  </a:lnTo>
                  <a:cubicBezTo>
                    <a:pt x="311742" y="236027"/>
                    <a:pt x="314325" y="233390"/>
                    <a:pt x="314325" y="229435"/>
                  </a:cubicBezTo>
                  <a:cubicBezTo>
                    <a:pt x="314325" y="225480"/>
                    <a:pt x="311742" y="221525"/>
                    <a:pt x="307868" y="221525"/>
                  </a:cubicBezTo>
                  <a:cubicBezTo>
                    <a:pt x="307868" y="221525"/>
                    <a:pt x="307868" y="221525"/>
                    <a:pt x="260081" y="221525"/>
                  </a:cubicBezTo>
                  <a:cubicBezTo>
                    <a:pt x="258790" y="221525"/>
                    <a:pt x="257498" y="220206"/>
                    <a:pt x="257498" y="218888"/>
                  </a:cubicBezTo>
                  <a:cubicBezTo>
                    <a:pt x="257498" y="218888"/>
                    <a:pt x="257498" y="218888"/>
                    <a:pt x="257498" y="171424"/>
                  </a:cubicBezTo>
                  <a:cubicBezTo>
                    <a:pt x="257498" y="167468"/>
                    <a:pt x="253624" y="163513"/>
                    <a:pt x="249749" y="163513"/>
                  </a:cubicBezTo>
                  <a:close/>
                  <a:moveTo>
                    <a:pt x="250178" y="147638"/>
                  </a:moveTo>
                  <a:cubicBezTo>
                    <a:pt x="264427" y="147638"/>
                    <a:pt x="277381" y="151531"/>
                    <a:pt x="289040" y="158020"/>
                  </a:cubicBezTo>
                  <a:cubicBezTo>
                    <a:pt x="314948" y="172295"/>
                    <a:pt x="331788" y="198249"/>
                    <a:pt x="331788" y="229395"/>
                  </a:cubicBezTo>
                  <a:cubicBezTo>
                    <a:pt x="331788" y="274815"/>
                    <a:pt x="295517" y="311151"/>
                    <a:pt x="250178" y="311151"/>
                  </a:cubicBezTo>
                  <a:cubicBezTo>
                    <a:pt x="216497" y="311151"/>
                    <a:pt x="186703" y="289090"/>
                    <a:pt x="175044" y="260540"/>
                  </a:cubicBezTo>
                  <a:cubicBezTo>
                    <a:pt x="171158" y="250158"/>
                    <a:pt x="169863" y="239776"/>
                    <a:pt x="169863" y="229395"/>
                  </a:cubicBezTo>
                  <a:cubicBezTo>
                    <a:pt x="169863" y="183974"/>
                    <a:pt x="206134" y="147638"/>
                    <a:pt x="250178" y="147638"/>
                  </a:cubicBezTo>
                  <a:close/>
                  <a:moveTo>
                    <a:pt x="22336" y="44450"/>
                  </a:moveTo>
                  <a:cubicBezTo>
                    <a:pt x="18459" y="44450"/>
                    <a:pt x="15875" y="47040"/>
                    <a:pt x="15875" y="49630"/>
                  </a:cubicBezTo>
                  <a:lnTo>
                    <a:pt x="15875" y="93663"/>
                  </a:lnTo>
                  <a:cubicBezTo>
                    <a:pt x="15875" y="93663"/>
                    <a:pt x="15875" y="93663"/>
                    <a:pt x="273050" y="93663"/>
                  </a:cubicBezTo>
                  <a:cubicBezTo>
                    <a:pt x="273050" y="93663"/>
                    <a:pt x="273050" y="93663"/>
                    <a:pt x="273050" y="49630"/>
                  </a:cubicBezTo>
                  <a:cubicBezTo>
                    <a:pt x="273050" y="47040"/>
                    <a:pt x="270466" y="44450"/>
                    <a:pt x="267881" y="44450"/>
                  </a:cubicBezTo>
                  <a:cubicBezTo>
                    <a:pt x="267881" y="44450"/>
                    <a:pt x="267881" y="44450"/>
                    <a:pt x="245911" y="44450"/>
                  </a:cubicBezTo>
                  <a:cubicBezTo>
                    <a:pt x="245911" y="44450"/>
                    <a:pt x="245911" y="44450"/>
                    <a:pt x="245911" y="53515"/>
                  </a:cubicBezTo>
                  <a:cubicBezTo>
                    <a:pt x="245911" y="61286"/>
                    <a:pt x="239449" y="67761"/>
                    <a:pt x="231695" y="67761"/>
                  </a:cubicBezTo>
                  <a:cubicBezTo>
                    <a:pt x="231695" y="67761"/>
                    <a:pt x="231695" y="67761"/>
                    <a:pt x="212310" y="67761"/>
                  </a:cubicBezTo>
                  <a:cubicBezTo>
                    <a:pt x="204556" y="67761"/>
                    <a:pt x="198094" y="61286"/>
                    <a:pt x="198094" y="53515"/>
                  </a:cubicBezTo>
                  <a:cubicBezTo>
                    <a:pt x="198094" y="53515"/>
                    <a:pt x="198094" y="53515"/>
                    <a:pt x="198094" y="44450"/>
                  </a:cubicBezTo>
                  <a:cubicBezTo>
                    <a:pt x="198094" y="44450"/>
                    <a:pt x="198094" y="44450"/>
                    <a:pt x="168370" y="44450"/>
                  </a:cubicBezTo>
                  <a:cubicBezTo>
                    <a:pt x="168370" y="44450"/>
                    <a:pt x="168370" y="44450"/>
                    <a:pt x="168370" y="53515"/>
                  </a:cubicBezTo>
                  <a:cubicBezTo>
                    <a:pt x="168370" y="61286"/>
                    <a:pt x="161909" y="67761"/>
                    <a:pt x="154155" y="67761"/>
                  </a:cubicBezTo>
                  <a:cubicBezTo>
                    <a:pt x="154155" y="67761"/>
                    <a:pt x="154155" y="67761"/>
                    <a:pt x="134770" y="67761"/>
                  </a:cubicBezTo>
                  <a:cubicBezTo>
                    <a:pt x="127016" y="67761"/>
                    <a:pt x="120554" y="61286"/>
                    <a:pt x="120554" y="53515"/>
                  </a:cubicBezTo>
                  <a:cubicBezTo>
                    <a:pt x="120554" y="53515"/>
                    <a:pt x="120554" y="53515"/>
                    <a:pt x="120554" y="44450"/>
                  </a:cubicBezTo>
                  <a:cubicBezTo>
                    <a:pt x="120554" y="44450"/>
                    <a:pt x="120554" y="44450"/>
                    <a:pt x="92123" y="44450"/>
                  </a:cubicBezTo>
                  <a:cubicBezTo>
                    <a:pt x="92123" y="44450"/>
                    <a:pt x="92123" y="44450"/>
                    <a:pt x="92123" y="53515"/>
                  </a:cubicBezTo>
                  <a:cubicBezTo>
                    <a:pt x="92123" y="61286"/>
                    <a:pt x="85661" y="67761"/>
                    <a:pt x="77907" y="67761"/>
                  </a:cubicBezTo>
                  <a:cubicBezTo>
                    <a:pt x="77907" y="67761"/>
                    <a:pt x="77907" y="67761"/>
                    <a:pt x="58522" y="67761"/>
                  </a:cubicBezTo>
                  <a:cubicBezTo>
                    <a:pt x="50768" y="67761"/>
                    <a:pt x="44306" y="61286"/>
                    <a:pt x="44306" y="53515"/>
                  </a:cubicBezTo>
                  <a:cubicBezTo>
                    <a:pt x="44306" y="53515"/>
                    <a:pt x="44306" y="53515"/>
                    <a:pt x="44306" y="44450"/>
                  </a:cubicBezTo>
                  <a:cubicBezTo>
                    <a:pt x="44306" y="44450"/>
                    <a:pt x="44306" y="44450"/>
                    <a:pt x="22336" y="44450"/>
                  </a:cubicBezTo>
                  <a:close/>
                  <a:moveTo>
                    <a:pt x="58303" y="0"/>
                  </a:moveTo>
                  <a:cubicBezTo>
                    <a:pt x="58303" y="0"/>
                    <a:pt x="58303" y="0"/>
                    <a:pt x="77737" y="0"/>
                  </a:cubicBezTo>
                  <a:cubicBezTo>
                    <a:pt x="85511" y="0"/>
                    <a:pt x="91989" y="6476"/>
                    <a:pt x="91989" y="14248"/>
                  </a:cubicBezTo>
                  <a:cubicBezTo>
                    <a:pt x="91989" y="14248"/>
                    <a:pt x="91989" y="14248"/>
                    <a:pt x="91989" y="29791"/>
                  </a:cubicBezTo>
                  <a:cubicBezTo>
                    <a:pt x="91989" y="29791"/>
                    <a:pt x="91989" y="29791"/>
                    <a:pt x="120493" y="29791"/>
                  </a:cubicBezTo>
                  <a:cubicBezTo>
                    <a:pt x="120493" y="29791"/>
                    <a:pt x="120493" y="29791"/>
                    <a:pt x="120493" y="14248"/>
                  </a:cubicBezTo>
                  <a:cubicBezTo>
                    <a:pt x="120493" y="6476"/>
                    <a:pt x="126971" y="0"/>
                    <a:pt x="134745" y="0"/>
                  </a:cubicBezTo>
                  <a:cubicBezTo>
                    <a:pt x="134745" y="0"/>
                    <a:pt x="134745" y="0"/>
                    <a:pt x="154179" y="0"/>
                  </a:cubicBezTo>
                  <a:cubicBezTo>
                    <a:pt x="161953" y="0"/>
                    <a:pt x="168431" y="6476"/>
                    <a:pt x="168431" y="14248"/>
                  </a:cubicBezTo>
                  <a:cubicBezTo>
                    <a:pt x="168431" y="14248"/>
                    <a:pt x="168431" y="14248"/>
                    <a:pt x="168431" y="29791"/>
                  </a:cubicBezTo>
                  <a:cubicBezTo>
                    <a:pt x="168431" y="29791"/>
                    <a:pt x="168431" y="29791"/>
                    <a:pt x="198231" y="29791"/>
                  </a:cubicBezTo>
                  <a:cubicBezTo>
                    <a:pt x="198231" y="29791"/>
                    <a:pt x="198231" y="29791"/>
                    <a:pt x="198231" y="14248"/>
                  </a:cubicBezTo>
                  <a:cubicBezTo>
                    <a:pt x="198231" y="6476"/>
                    <a:pt x="204709" y="0"/>
                    <a:pt x="212483" y="0"/>
                  </a:cubicBezTo>
                  <a:cubicBezTo>
                    <a:pt x="212483" y="0"/>
                    <a:pt x="212483" y="0"/>
                    <a:pt x="231917" y="0"/>
                  </a:cubicBezTo>
                  <a:cubicBezTo>
                    <a:pt x="239691" y="0"/>
                    <a:pt x="246170" y="6476"/>
                    <a:pt x="246170" y="14248"/>
                  </a:cubicBezTo>
                  <a:cubicBezTo>
                    <a:pt x="246170" y="14248"/>
                    <a:pt x="246170" y="14248"/>
                    <a:pt x="246170" y="29791"/>
                  </a:cubicBezTo>
                  <a:cubicBezTo>
                    <a:pt x="246170" y="29791"/>
                    <a:pt x="246170" y="29791"/>
                    <a:pt x="268195" y="29791"/>
                  </a:cubicBezTo>
                  <a:cubicBezTo>
                    <a:pt x="279856" y="29791"/>
                    <a:pt x="288925" y="38858"/>
                    <a:pt x="288925" y="50516"/>
                  </a:cubicBezTo>
                  <a:cubicBezTo>
                    <a:pt x="288925" y="50516"/>
                    <a:pt x="288925" y="50516"/>
                    <a:pt x="288925" y="146366"/>
                  </a:cubicBezTo>
                  <a:cubicBezTo>
                    <a:pt x="288925" y="145071"/>
                    <a:pt x="287630" y="145071"/>
                    <a:pt x="286334" y="143775"/>
                  </a:cubicBezTo>
                  <a:cubicBezTo>
                    <a:pt x="274673" y="139889"/>
                    <a:pt x="263013" y="137299"/>
                    <a:pt x="250056" y="137299"/>
                  </a:cubicBezTo>
                  <a:cubicBezTo>
                    <a:pt x="238396" y="137299"/>
                    <a:pt x="225439" y="139889"/>
                    <a:pt x="215074" y="143775"/>
                  </a:cubicBezTo>
                  <a:cubicBezTo>
                    <a:pt x="203413" y="148956"/>
                    <a:pt x="194344" y="155433"/>
                    <a:pt x="185275" y="164500"/>
                  </a:cubicBezTo>
                  <a:cubicBezTo>
                    <a:pt x="177501" y="172272"/>
                    <a:pt x="169727" y="182634"/>
                    <a:pt x="165840" y="192996"/>
                  </a:cubicBezTo>
                  <a:cubicBezTo>
                    <a:pt x="160658" y="204653"/>
                    <a:pt x="158066" y="216311"/>
                    <a:pt x="158066" y="229264"/>
                  </a:cubicBezTo>
                  <a:cubicBezTo>
                    <a:pt x="158066" y="239626"/>
                    <a:pt x="160658" y="249988"/>
                    <a:pt x="163249" y="260350"/>
                  </a:cubicBezTo>
                  <a:cubicBezTo>
                    <a:pt x="163249" y="260350"/>
                    <a:pt x="163249" y="260350"/>
                    <a:pt x="22025" y="260350"/>
                  </a:cubicBezTo>
                  <a:cubicBezTo>
                    <a:pt x="9069" y="260350"/>
                    <a:pt x="0" y="249988"/>
                    <a:pt x="0" y="238330"/>
                  </a:cubicBezTo>
                  <a:cubicBezTo>
                    <a:pt x="0" y="238330"/>
                    <a:pt x="0" y="238330"/>
                    <a:pt x="0" y="50516"/>
                  </a:cubicBezTo>
                  <a:cubicBezTo>
                    <a:pt x="0" y="38858"/>
                    <a:pt x="9069" y="29791"/>
                    <a:pt x="22025" y="29791"/>
                  </a:cubicBezTo>
                  <a:cubicBezTo>
                    <a:pt x="22025" y="29791"/>
                    <a:pt x="22025" y="29791"/>
                    <a:pt x="44051" y="29791"/>
                  </a:cubicBezTo>
                  <a:cubicBezTo>
                    <a:pt x="44051" y="29791"/>
                    <a:pt x="44051" y="29791"/>
                    <a:pt x="44051" y="14248"/>
                  </a:cubicBezTo>
                  <a:cubicBezTo>
                    <a:pt x="44051" y="6476"/>
                    <a:pt x="50529" y="0"/>
                    <a:pt x="58303" y="0"/>
                  </a:cubicBezTo>
                  <a:close/>
                </a:path>
              </a:pathLst>
            </a:cu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" name="文本框 15"/>
          <p:cNvSpPr txBox="1"/>
          <p:nvPr/>
        </p:nvSpPr>
        <p:spPr>
          <a:xfrm>
            <a:off x="9030054" y="5065632"/>
            <a:ext cx="1688113" cy="338552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/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20XX.X.X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5" name="等腰三角形 4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作者介绍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2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670279" y="1668865"/>
            <a:ext cx="6537365" cy="4000500"/>
          </a:xfrm>
          <a:prstGeom prst="rect">
            <a:avLst/>
          </a:prstGeom>
          <a:ln w="9525" algn="ctr">
            <a:solidFill>
              <a:srgbClr val="FB5864"/>
            </a:solidFill>
            <a:miter lim="1000000"/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阿西莫夫（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1920—1992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年）  美国科普作家、科幻小说家。曾获得代表科幻界最高荣誉的雨果奖和星云奖。其代表作有“基地”系列、“银河帝国”系列、“机器人系列”等。他提出的“机器人学三定律”被称为“现代机器人学的基石”。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680" y="1668864"/>
            <a:ext cx="3000374" cy="4000499"/>
          </a:xfrm>
          <a:prstGeom prst="rect">
            <a:avLst/>
          </a:prstGeom>
          <a:ln>
            <a:solidFill>
              <a:srgbClr val="FB586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25" name="等腰三角形 24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等腰三角形 25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等腰三角形 26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写作背景</a:t>
              </a:r>
            </a:p>
          </p:txBody>
        </p:sp>
      </p:grpSp>
      <p:pic>
        <p:nvPicPr>
          <p:cNvPr id="29" name="图片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30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513786" y="1668865"/>
            <a:ext cx="8920761" cy="4000500"/>
          </a:xfrm>
          <a:prstGeom prst="rect">
            <a:avLst/>
          </a:prstGeom>
          <a:ln w="9525" algn="ctr">
            <a:solidFill>
              <a:srgbClr val="FB5864"/>
            </a:solidFill>
            <a:miter lim="1000000"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长期以来，人们试图解释地球上陆地和海洋的起源，曾提出各种各样的假说。现在，地质学家们普遍认为，在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亿年前，地球上所有的大陆都是连在一起的，后来由于某种原因，这块超级古大陆一分为二，继而又四分五裂，相继形成了北美洲和亚欧大陆、南极洲、非洲、南美洲、大洋洲、新西兰和印度次大陆。这就是在地质学上曾引起一场深刻革命的大陆漂移学说。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1986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年，阿根廷南极研究所的专家在南极发现的恐龙化石，就为这一学说提供了有力证据。   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美国科普作家阿西莫夫从不同领域的科学发现中受到启发，追寻恐龙灭绝原因，写成此文。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824" y="2788634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829463" y="2559708"/>
            <a:ext cx="8101177" cy="3194123"/>
          </a:xfrm>
          <a:prstGeom prst="rect">
            <a:avLst/>
          </a:prstGeom>
          <a:noFill/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恐龙无处不有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用双重否定的形式，突出强调了恐龙哪里都有的事实，揭示了文章内容。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被压扁的沙子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中的“沙子”点明了文章的说明对象，“被压扁”说明了沙子的状态，也引起了读者的阅读兴趣。</a:t>
            </a:r>
          </a:p>
        </p:txBody>
      </p:sp>
      <p:sp>
        <p:nvSpPr>
          <p:cNvPr id="24" name="矩形 23"/>
          <p:cNvSpPr/>
          <p:nvPr/>
        </p:nvSpPr>
        <p:spPr>
          <a:xfrm>
            <a:off x="829463" y="1462899"/>
            <a:ext cx="1781657" cy="548781"/>
          </a:xfrm>
          <a:prstGeom prst="rect">
            <a:avLst/>
          </a:prstGeom>
          <a:solidFill>
            <a:srgbClr val="FB5864"/>
          </a:solidFill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71575" eaLnBrk="1" hangingPunct="1"/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题目解说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30" y="2584215"/>
            <a:ext cx="2667000" cy="3581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14" name="等腰三角形 13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知识链接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829463" y="1296845"/>
            <a:ext cx="2939897" cy="548781"/>
          </a:xfrm>
          <a:prstGeom prst="rect">
            <a:avLst/>
          </a:prstGeom>
          <a:solidFill>
            <a:srgbClr val="FB5864"/>
          </a:solidFill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71575" eaLnBrk="1" hangingPunct="1"/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给下列字注音。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30" y="2584215"/>
            <a:ext cx="2667000" cy="3581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14" name="等腰三角形 13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检查预习</a:t>
              </a:r>
            </a:p>
          </p:txBody>
        </p:sp>
      </p:grpSp>
      <p:sp>
        <p:nvSpPr>
          <p:cNvPr id="11" name="矩形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99670" y="2975118"/>
            <a:ext cx="958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鸟</a:t>
            </a:r>
            <a:r>
              <a:rPr lang="zh-CN" altLang="en-US" sz="2000" u="sng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臀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22536"/>
          <p:cNvSpPr/>
          <p:nvPr>
            <p:custDataLst>
              <p:tags r:id="rId3"/>
            </p:custDataLst>
          </p:nvPr>
        </p:nvSpPr>
        <p:spPr>
          <a:xfrm>
            <a:off x="1679145" y="2884630"/>
            <a:ext cx="906462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tún</a:t>
            </a:r>
            <a:endParaRPr lang="en-US" altLang="zh-CN" sz="20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85607" y="3011630"/>
            <a:ext cx="70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骨</a:t>
            </a:r>
            <a:r>
              <a:rPr lang="zh-CN" altLang="en-US" sz="2000" u="sng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骼</a:t>
            </a:r>
            <a:endParaRPr lang="zh-CN" altLang="en-US" sz="2000" u="sng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22536"/>
          <p:cNvSpPr/>
          <p:nvPr>
            <p:custDataLst>
              <p:tags r:id="rId5"/>
            </p:custDataLst>
          </p:nvPr>
        </p:nvSpPr>
        <p:spPr>
          <a:xfrm>
            <a:off x="3312682" y="2940193"/>
            <a:ext cx="906463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gé</a:t>
            </a:r>
            <a:endParaRPr lang="en-US" altLang="zh-CN" sz="20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1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08020" y="3011630"/>
            <a:ext cx="701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流</a:t>
            </a:r>
            <a:r>
              <a:rPr lang="zh-CN" altLang="en-US" sz="2000" u="sng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逝</a:t>
            </a:r>
            <a:endParaRPr lang="zh-CN" altLang="en-US" sz="2000" u="sng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536"/>
          <p:cNvSpPr/>
          <p:nvPr>
            <p:custDataLst>
              <p:tags r:id="rId7"/>
            </p:custDataLst>
          </p:nvPr>
        </p:nvSpPr>
        <p:spPr>
          <a:xfrm>
            <a:off x="4809695" y="2975118"/>
            <a:ext cx="906462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shì</a:t>
            </a:r>
            <a:endParaRPr lang="en-US" altLang="zh-CN" sz="20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40945" y="3619643"/>
            <a:ext cx="70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 u="sng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褶皱</a:t>
            </a:r>
            <a:endParaRPr lang="zh-CN" altLang="en-US" sz="2000" u="sng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22532"/>
          <p:cNvSpPr/>
          <p:nvPr>
            <p:custDataLst>
              <p:tags r:id="rId9"/>
            </p:custDataLst>
          </p:nvPr>
        </p:nvSpPr>
        <p:spPr>
          <a:xfrm>
            <a:off x="1485470" y="3573605"/>
            <a:ext cx="2327275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zhě zhòu</a:t>
            </a:r>
          </a:p>
        </p:txBody>
      </p:sp>
      <p:sp>
        <p:nvSpPr>
          <p:cNvPr id="28" name="矩形 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744357" y="3619643"/>
            <a:ext cx="701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两</a:t>
            </a:r>
            <a:r>
              <a:rPr lang="zh-CN" altLang="en-US" sz="2000" u="sng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栖</a:t>
            </a:r>
            <a:endParaRPr lang="zh-CN" altLang="en-US" sz="2000" u="sng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22535"/>
          <p:cNvSpPr/>
          <p:nvPr>
            <p:custDataLst>
              <p:tags r:id="rId11"/>
            </p:custDataLst>
          </p:nvPr>
        </p:nvSpPr>
        <p:spPr>
          <a:xfrm>
            <a:off x="3446032" y="3573605"/>
            <a:ext cx="652463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qī</a:t>
            </a:r>
            <a:endParaRPr lang="en-US" altLang="zh-CN" sz="20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68345" y="3605355"/>
            <a:ext cx="70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 u="sng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彗</a:t>
            </a:r>
            <a:r>
              <a: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星</a:t>
            </a:r>
            <a:endParaRPr lang="zh-CN" altLang="en-US" sz="20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22535"/>
          <p:cNvSpPr/>
          <p:nvPr>
            <p:custDataLst>
              <p:tags r:id="rId13"/>
            </p:custDataLst>
          </p:nvPr>
        </p:nvSpPr>
        <p:spPr>
          <a:xfrm>
            <a:off x="4877957" y="3538680"/>
            <a:ext cx="1000125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huì</a:t>
            </a:r>
            <a:endParaRPr lang="en-US" altLang="zh-CN" sz="20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2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66345" y="4281630"/>
            <a:ext cx="768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 u="sng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劫</a:t>
            </a:r>
            <a:r>
              <a: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难</a:t>
            </a:r>
            <a:r>
              <a:rPr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0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22535"/>
          <p:cNvSpPr/>
          <p:nvPr>
            <p:custDataLst>
              <p:tags r:id="rId15"/>
            </p:custDataLst>
          </p:nvPr>
        </p:nvSpPr>
        <p:spPr>
          <a:xfrm>
            <a:off x="1633107" y="4195905"/>
            <a:ext cx="998538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jié</a:t>
            </a:r>
            <a:endParaRPr lang="en-US" altLang="zh-CN" sz="20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2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44357" y="4195905"/>
            <a:ext cx="768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 u="sng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陨</a:t>
            </a:r>
            <a:r>
              <a: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石</a:t>
            </a:r>
            <a:r>
              <a:rPr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0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22535"/>
          <p:cNvSpPr/>
          <p:nvPr>
            <p:custDataLst>
              <p:tags r:id="rId17"/>
            </p:custDataLst>
          </p:nvPr>
        </p:nvSpPr>
        <p:spPr>
          <a:xfrm>
            <a:off x="3446032" y="4124468"/>
            <a:ext cx="1000125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yǔn</a:t>
            </a:r>
            <a:endParaRPr lang="en-US" altLang="zh-CN" sz="20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98507" y="4068905"/>
            <a:ext cx="697627" cy="50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潮</a:t>
            </a:r>
            <a:r>
              <a:rPr lang="en-US" altLang="en-US" sz="2000" u="sng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汐</a:t>
            </a:r>
          </a:p>
        </p:txBody>
      </p:sp>
      <p:sp>
        <p:nvSpPr>
          <p:cNvPr id="37" name="文本框 22535"/>
          <p:cNvSpPr/>
          <p:nvPr>
            <p:custDataLst>
              <p:tags r:id="rId19"/>
            </p:custDataLst>
          </p:nvPr>
        </p:nvSpPr>
        <p:spPr>
          <a:xfrm>
            <a:off x="4881132" y="4108593"/>
            <a:ext cx="652463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xī</a:t>
            </a:r>
            <a:endParaRPr lang="en-US" altLang="zh-CN" sz="20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矩形 2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52057" y="5007118"/>
            <a:ext cx="697627" cy="50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en-US" sz="2000" u="sng" dirty="0" err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衍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射</a:t>
            </a: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框 22535"/>
          <p:cNvSpPr/>
          <p:nvPr>
            <p:custDataLst>
              <p:tags r:id="rId21"/>
            </p:custDataLst>
          </p:nvPr>
        </p:nvSpPr>
        <p:spPr>
          <a:xfrm>
            <a:off x="1591832" y="5103147"/>
            <a:ext cx="993775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yǎn</a:t>
            </a:r>
            <a:endParaRPr lang="en-US" altLang="zh-CN" sz="20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829463" y="1296845"/>
            <a:ext cx="2076297" cy="548781"/>
          </a:xfrm>
          <a:prstGeom prst="rect">
            <a:avLst/>
          </a:prstGeom>
          <a:solidFill>
            <a:srgbClr val="FB5864"/>
          </a:solidFill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71575" eaLnBrk="1" hangingPunct="1"/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重点词语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30" y="2584215"/>
            <a:ext cx="2667000" cy="3581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14" name="等腰三角形 13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检查预习</a:t>
              </a:r>
            </a:p>
          </p:txBody>
        </p:sp>
      </p:grpSp>
      <p:sp>
        <p:nvSpPr>
          <p:cNvPr id="40" name="文本框 1"/>
          <p:cNvSpPr/>
          <p:nvPr>
            <p:custDataLst>
              <p:tags r:id="rId2"/>
            </p:custDataLst>
          </p:nvPr>
        </p:nvSpPr>
        <p:spPr>
          <a:xfrm>
            <a:off x="641349" y="2657793"/>
            <a:ext cx="11572875" cy="50610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天衣无缝：</a:t>
            </a:r>
            <a:endParaRPr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7"/>
          <p:cNvSpPr/>
          <p:nvPr>
            <p:custDataLst>
              <p:tags r:id="rId3"/>
            </p:custDataLst>
          </p:nvPr>
        </p:nvSpPr>
        <p:spPr>
          <a:xfrm>
            <a:off x="1878012" y="2657793"/>
            <a:ext cx="9255125" cy="50610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形容事物严密，没有一点儿破绽。</a:t>
            </a:r>
            <a:endParaRPr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文本框 1"/>
          <p:cNvSpPr/>
          <p:nvPr>
            <p:custDataLst>
              <p:tags r:id="rId4"/>
            </p:custDataLst>
          </p:nvPr>
        </p:nvSpPr>
        <p:spPr>
          <a:xfrm>
            <a:off x="655637" y="3310255"/>
            <a:ext cx="11572875" cy="50610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追溯：</a:t>
            </a:r>
            <a:endParaRPr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9"/>
          <p:cNvSpPr/>
          <p:nvPr>
            <p:custDataLst>
              <p:tags r:id="rId5"/>
            </p:custDataLst>
          </p:nvPr>
        </p:nvSpPr>
        <p:spPr>
          <a:xfrm>
            <a:off x="1468437" y="3310255"/>
            <a:ext cx="9255125" cy="9677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逆流而上，向江河发源处走。</a:t>
            </a:r>
            <a:endParaRPr lang="en-US" altLang="zh-CN" sz="20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比喻探索事物的由来。</a:t>
            </a:r>
            <a:endParaRPr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-6543" y="123221"/>
            <a:ext cx="784501" cy="969646"/>
            <a:chOff x="-6543" y="123221"/>
            <a:chExt cx="784501" cy="969646"/>
          </a:xfrm>
        </p:grpSpPr>
        <p:sp>
          <p:nvSpPr>
            <p:cNvPr id="14" name="等腰三角形 13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045460" y="2604254"/>
            <a:ext cx="61010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5400" b="1" dirty="0">
                <a:solidFill>
                  <a:srgbClr val="FB5864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&lt;</a:t>
            </a:r>
            <a:r>
              <a:rPr lang="zh-CN" altLang="en-US" sz="5400" b="1" dirty="0">
                <a:solidFill>
                  <a:srgbClr val="FB5864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恐龙无处不有</a:t>
            </a:r>
            <a:r>
              <a:rPr lang="en-US" altLang="zh-CN" sz="5400" b="1" dirty="0">
                <a:solidFill>
                  <a:srgbClr val="FB5864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829463" y="1296845"/>
            <a:ext cx="3064917" cy="548781"/>
          </a:xfrm>
          <a:prstGeom prst="rect">
            <a:avLst/>
          </a:prstGeom>
          <a:solidFill>
            <a:srgbClr val="FB5864"/>
          </a:solidFill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71575" eaLnBrk="1" hangingPunct="1"/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文章分为三部分。</a:t>
            </a: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14" name="等腰三角形 13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整体感知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829463" y="2367032"/>
            <a:ext cx="8395817" cy="3194123"/>
          </a:xfrm>
          <a:prstGeom prst="rect">
            <a:avLst/>
          </a:prstGeom>
          <a:noFill/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第一部分（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1--6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）：由在南极洲发现恐龙化石引出本文的核心问题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—“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恐龙无处不有”是支持“板块构造”理论的有力证据。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第二部分（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7--14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）：用南极恐龙化石的发现，证明了大陆漂移假说。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第三部分（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15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）：总结全文，突出主旨，再次点明南极恐龙化石的发现，是“板块”学说的有力证据。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30" y="258421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829463" y="1296845"/>
            <a:ext cx="3064917" cy="548781"/>
          </a:xfrm>
          <a:prstGeom prst="rect">
            <a:avLst/>
          </a:prstGeom>
          <a:solidFill>
            <a:srgbClr val="FB5864"/>
          </a:solidFill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71575" eaLnBrk="1" hangingPunct="1"/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１</a:t>
            </a: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 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主要内容梳理</a:t>
            </a: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14" name="等腰三角形 13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内容探究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829463" y="2367032"/>
            <a:ext cx="8395817" cy="3194123"/>
          </a:xfrm>
          <a:prstGeom prst="rect">
            <a:avLst/>
          </a:prstGeom>
          <a:noFill/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恐龙无处不有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这篇短文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隐含着一个逻辑推理过程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恐龙的化石在现存各个分离的大陆上都有发现。这说明：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恐龙曾经生活在每一块大陆上；但是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恐龙不可能是在每块大陆上独立生存的；所以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现在的各块大陆在远古曾经是联结在一起的一整块大陆或者说“泛大陆”。这块“泛大陆”在恐龙出现之后逐渐分裂成为现在的各块大陆。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30" y="258421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1069</Words>
  <Application>Microsoft Office PowerPoint</Application>
  <PresentationFormat>宽屏</PresentationFormat>
  <Paragraphs>107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思源黑体 CN Regular</vt:lpstr>
      <vt:lpstr>Calibri</vt:lpstr>
      <vt:lpstr>FandolFang R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2020-12-16T07:42:00Z</dcterms:created>
  <dcterms:modified xsi:type="dcterms:W3CDTF">2023-01-10T10:18:07Z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98A1015A18B34E19A4EAE33F69792790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