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6" r:id="rId3"/>
    <p:sldMasterId id="2147483690" r:id="rId4"/>
  </p:sldMasterIdLst>
  <p:notesMasterIdLst>
    <p:notesMasterId r:id="rId36"/>
  </p:notesMasterIdLst>
  <p:handoutMasterIdLst>
    <p:handoutMasterId r:id="rId37"/>
  </p:handoutMasterIdLst>
  <p:sldIdLst>
    <p:sldId id="804" r:id="rId5"/>
    <p:sldId id="1584" r:id="rId6"/>
    <p:sldId id="1585" r:id="rId7"/>
    <p:sldId id="1586" r:id="rId8"/>
    <p:sldId id="564" r:id="rId9"/>
    <p:sldId id="614" r:id="rId10"/>
    <p:sldId id="563" r:id="rId11"/>
    <p:sldId id="757" r:id="rId12"/>
    <p:sldId id="793" r:id="rId13"/>
    <p:sldId id="800" r:id="rId14"/>
    <p:sldId id="801" r:id="rId15"/>
    <p:sldId id="802" r:id="rId16"/>
    <p:sldId id="1587" r:id="rId17"/>
    <p:sldId id="1588" r:id="rId18"/>
    <p:sldId id="1590" r:id="rId19"/>
    <p:sldId id="1589" r:id="rId20"/>
    <p:sldId id="1591" r:id="rId21"/>
    <p:sldId id="1592" r:id="rId22"/>
    <p:sldId id="1595" r:id="rId23"/>
    <p:sldId id="1593" r:id="rId24"/>
    <p:sldId id="1596" r:id="rId25"/>
    <p:sldId id="1597" r:id="rId26"/>
    <p:sldId id="1594" r:id="rId27"/>
    <p:sldId id="1598" r:id="rId28"/>
    <p:sldId id="1599" r:id="rId29"/>
    <p:sldId id="1600" r:id="rId30"/>
    <p:sldId id="1601" r:id="rId31"/>
    <p:sldId id="1602" r:id="rId32"/>
    <p:sldId id="1604" r:id="rId33"/>
    <p:sldId id="565" r:id="rId34"/>
    <p:sldId id="572" r:id="rId35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2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9" autoAdjust="0"/>
    <p:restoredTop sz="83666" autoAdjust="0"/>
  </p:normalViewPr>
  <p:slideViewPr>
    <p:cSldViewPr snapToGrid="0">
      <p:cViewPr>
        <p:scale>
          <a:sx n="110" d="100"/>
          <a:sy n="110" d="100"/>
        </p:scale>
        <p:origin x="-1644" y="-384"/>
      </p:cViewPr>
      <p:guideLst>
        <p:guide orient="horz" pos="1722"/>
        <p:guide pos="2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78"/>
            <a:ext cx="2949315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71" y="740736"/>
            <a:ext cx="4629365" cy="36560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447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399"/>
            <a:ext cx="2949315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447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1369528"/>
            <a:ext cx="7887066" cy="326424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79" y="273906"/>
            <a:ext cx="1971766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273906"/>
            <a:ext cx="5800994" cy="435986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92"/>
            <a:ext cx="7887066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544"/>
            <a:ext cx="3924808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56"/>
            <a:ext cx="8226900" cy="5292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79" y="1369289"/>
            <a:ext cx="7887066" cy="32636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6" y="1282370"/>
            <a:ext cx="7887066" cy="213966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916" y="3442274"/>
            <a:ext cx="7887066" cy="11251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79" y="1369528"/>
            <a:ext cx="7887066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79" y="1369289"/>
            <a:ext cx="3886380" cy="32636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365" y="1369289"/>
            <a:ext cx="3886380" cy="32636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70" y="1260937"/>
            <a:ext cx="3868520" cy="61796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70" y="1878903"/>
            <a:ext cx="3868520" cy="27635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365" y="1260937"/>
            <a:ext cx="3887571" cy="61796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365" y="1878903"/>
            <a:ext cx="3887571" cy="27635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18"/>
            <a:ext cx="2949315" cy="12002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571" y="740607"/>
            <a:ext cx="4629365" cy="36554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129"/>
            <a:ext cx="2949315" cy="28588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18"/>
            <a:ext cx="2949315" cy="12002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71" y="740607"/>
            <a:ext cx="4629365" cy="365540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129"/>
            <a:ext cx="2949315" cy="28588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1369289"/>
            <a:ext cx="7887066" cy="326367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79" y="273858"/>
            <a:ext cx="1971766" cy="43591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273858"/>
            <a:ext cx="5800994" cy="435910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58"/>
            <a:ext cx="7887066" cy="9942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6" y="1282594"/>
            <a:ext cx="7887066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916" y="3442876"/>
            <a:ext cx="7887066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1AE6-9A7D-446C-A4B2-715F7777DB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5E5B-B713-4102-8861-C8377D95EE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1FF6-E686-4A57-8F69-9303C60CC6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69FC-85C3-4AD0-AD11-3C34733F38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F3A8-A130-46AF-A799-EE97504AED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8F50-4828-4A97-AEBF-0B9D5D50AD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7ACC-1345-4C18-9BA8-4EF411ADA1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C8646-23FF-4CB4-B8A3-4DD6DC4FA0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8F4E-292C-4606-8FBA-8003D32E92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D8D3E-E6F8-4C44-9250-C3833FA676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79" y="1369528"/>
            <a:ext cx="388638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365" y="1369528"/>
            <a:ext cx="388638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E565-3332-46C1-830D-CEC77CF9FD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70" y="1261158"/>
            <a:ext cx="3868520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447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70" y="1879232"/>
            <a:ext cx="3868520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365" y="1261158"/>
            <a:ext cx="3887571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447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365" y="1879232"/>
            <a:ext cx="3887571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78"/>
            <a:ext cx="2949315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571" y="740736"/>
            <a:ext cx="4629365" cy="36560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399"/>
            <a:ext cx="2949315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447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79" y="4768341"/>
            <a:ext cx="2057495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90" y="4768341"/>
            <a:ext cx="3086243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50" y="4768341"/>
            <a:ext cx="2057495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79" y="4767507"/>
            <a:ext cx="2057495" cy="273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90" y="4767507"/>
            <a:ext cx="3086243" cy="273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50" y="4767507"/>
            <a:ext cx="2057495" cy="273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effectLst/>
              </a:defRPr>
            </a:lvl1pPr>
          </a:lstStyle>
          <a:p>
            <a:fld id="{6EE4DE75-B7B5-4331-91B5-2D49D80A54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794" y="1367977"/>
            <a:ext cx="9156795" cy="1835677"/>
          </a:xfrm>
          <a:prstGeom prst="rect">
            <a:avLst/>
          </a:prstGeom>
          <a:solidFill>
            <a:srgbClr val="22B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68567" tIns="34283" rIns="68567" bIns="34283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2793" y="1432102"/>
            <a:ext cx="9156794" cy="170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68567" tIns="34283" rIns="68567" bIns="34283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629" y="1533205"/>
            <a:ext cx="8649970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BED4"/>
                </a:solidFill>
                <a:effectLst/>
                <a:uLnTx/>
                <a:uFillTx/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Unit2 Vienna is the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BED4"/>
                </a:solidFill>
                <a:effectLst/>
                <a:uLnTx/>
                <a:uFillTx/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centre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BED4"/>
                </a:solidFill>
                <a:effectLst/>
                <a:uLnTx/>
                <a:uFillTx/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 of European classical music.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BED4"/>
              </a:solidFill>
              <a:effectLst/>
              <a:uLnTx/>
              <a:uFillTx/>
              <a:latin typeface="Times New Roman" panose="02020603050405020304" pitchFamily="18" charset="0"/>
              <a:ea typeface="方正粗黑宋简体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794" y="4355428"/>
            <a:ext cx="915679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191712"/>
            <a:ext cx="8759190" cy="45076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1]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the capital city of Austria and the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centre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European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classical music.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它是奥地利的首都和欧洲古典音乐的中心。</a:t>
            </a:r>
          </a:p>
          <a:p>
            <a:pPr lvl="0">
              <a:lnSpc>
                <a:spcPct val="140000"/>
              </a:lnSpc>
              <a:defRPr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Britain is in 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Europe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it is a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European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country. 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英国在欧洲，它是一个欧洲国家。</a:t>
            </a:r>
          </a:p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European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作形容词，意为“欧洲的”，其名词形式为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，意为“欧洲”。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European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是以辅音音素开头的单词，该词前面表示“一个”时，要用不定冠词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5016" y="3608400"/>
            <a:ext cx="1183657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 Europe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99913" y="4163572"/>
            <a:ext cx="369332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1287295"/>
            <a:ext cx="8759190" cy="17068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拓展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European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还可用作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 (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词性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，意为“欧洲人”。例如：</a:t>
            </a:r>
          </a:p>
          <a:p>
            <a:pPr lvl="0">
              <a:lnSpc>
                <a:spcPct val="14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His best friend is a European.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他最好的朋友是一个欧洲人。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99238" y="1417978"/>
            <a:ext cx="921335" cy="8694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名词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zh-CN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359691" y="1196266"/>
            <a:ext cx="8209544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Mike travelled to several ________ countries last year. He visited ________ European museum.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Asia; a                        B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European; an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African; an                D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European; a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16098" y="1280998"/>
            <a:ext cx="378950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751416"/>
            <a:ext cx="8759190" cy="3388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2]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father, Johann Strauss the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elder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wrote and played music for traditional dances, called the waltz. 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父亲，老约翰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施特劳斯创作并演奏了传统舞蹈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华尔兹的伴奏曲。</a:t>
            </a:r>
          </a:p>
          <a:p>
            <a:pPr lvl="0">
              <a:lnSpc>
                <a:spcPct val="140000"/>
              </a:lnSpc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has an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elder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brother.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他有一个哥哥。</a:t>
            </a:r>
          </a:p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elder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指“年长的”，多用于家庭成员之间。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04700" y="322999"/>
            <a:ext cx="8759190" cy="5874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辨析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elder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older 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04700" y="1376642"/>
          <a:ext cx="8692070" cy="2613534"/>
        </p:xfrm>
        <a:graphic>
          <a:graphicData uri="http://schemas.openxmlformats.org/drawingml/2006/table">
            <a:tbl>
              <a:tblPr/>
              <a:tblGrid>
                <a:gridCol w="83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5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elder </a:t>
                      </a:r>
                      <a:endParaRPr lang="zh-CN" sz="2400" b="0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只用于指人，多指兄弟姐妹之间年纪较长的。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elder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只用作定语，不用作表语，也不能与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连用。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5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older </a:t>
                      </a:r>
                      <a:endParaRPr lang="zh-CN" sz="24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old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的比较级形式，可用于指人或物。指人时，指实际年龄较大的；指物时，意为“较旧的”。该词既可以作定语和表语，也可与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连用。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80637" y="406960"/>
            <a:ext cx="8759190" cy="33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His elder sister went to Canada last year.  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他姐姐去年去了加拿大。</a:t>
            </a: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am two years older than my brother.  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我比我弟弟大两岁。</a:t>
            </a: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This book is older than that one.  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这本书比那本旧。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355996" y="1088698"/>
            <a:ext cx="8788004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(1)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我哥哥比我大两岁。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My ________ ________ is two years ________ than me.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(2)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我们应该向长辈学习。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We should learn from ________ ________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10" name="矩形 9"/>
          <p:cNvSpPr/>
          <p:nvPr/>
        </p:nvSpPr>
        <p:spPr>
          <a:xfrm>
            <a:off x="1231041" y="1746753"/>
            <a:ext cx="23118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elder      brother</a:t>
            </a:r>
          </a:p>
        </p:txBody>
      </p:sp>
      <p:sp>
        <p:nvSpPr>
          <p:cNvPr id="11" name="矩形 10"/>
          <p:cNvSpPr/>
          <p:nvPr/>
        </p:nvSpPr>
        <p:spPr>
          <a:xfrm>
            <a:off x="5601110" y="1746752"/>
            <a:ext cx="8691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older</a:t>
            </a:r>
          </a:p>
        </p:txBody>
      </p:sp>
      <p:sp>
        <p:nvSpPr>
          <p:cNvPr id="13" name="矩形 12"/>
          <p:cNvSpPr/>
          <p:nvPr/>
        </p:nvSpPr>
        <p:spPr>
          <a:xfrm>
            <a:off x="3542892" y="3013327"/>
            <a:ext cx="23407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the/our     elders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1312017"/>
            <a:ext cx="8759190" cy="22670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3]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Mozart was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another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very important composer.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莫扎特是另一位很重要的作曲家。</a:t>
            </a:r>
          </a:p>
          <a:p>
            <a:pPr lvl="0">
              <a:lnSpc>
                <a:spcPct val="140000"/>
              </a:lnSpc>
              <a:defRPr/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don’t like this one. Could you show me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another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我不喜欢这个。你能再给我拿一个吗？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4" y="0"/>
            <a:ext cx="8759190" cy="5874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辨析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another, other, the other, others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others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2087" y="1237931"/>
          <a:ext cx="8379823" cy="3153856"/>
        </p:xfrm>
        <a:graphic>
          <a:graphicData uri="http://schemas.openxmlformats.org/drawingml/2006/table">
            <a:tbl>
              <a:tblPr/>
              <a:tblGrid>
                <a:gridCol w="1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560"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another</a:t>
                      </a:r>
                      <a:endParaRPr lang="zh-CN" sz="2400" b="0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又一个；再一个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，指三者或三者以上不定数目中的另一个人或物。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60"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</a:t>
                      </a:r>
                      <a:endParaRPr lang="zh-CN" sz="24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别的，其他的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，指不确定的其他的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人或物</a:t>
                      </a: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；不可单独使用，后面需加名词。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560"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4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other</a:t>
                      </a:r>
                      <a:endParaRPr lang="zh-CN" sz="24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另一个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，指两者中的另一个，或两部分之中的另一部分；常用结构为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…， 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the other…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，意为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一个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，另一个</a:t>
                      </a:r>
                      <a:r>
                        <a:rPr lang="en-US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……”</a:t>
                      </a:r>
                      <a:r>
                        <a:rPr lang="zh-CN" sz="24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2088" y="964458"/>
          <a:ext cx="8379823" cy="2819400"/>
        </p:xfrm>
        <a:graphic>
          <a:graphicData uri="http://schemas.openxmlformats.org/drawingml/2006/table">
            <a:tbl>
              <a:tblPr/>
              <a:tblGrid>
                <a:gridCol w="1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9985"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others</a:t>
                      </a:r>
                      <a:endParaRPr lang="zh-CN" sz="26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其他的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别的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其余的人或物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，指在无明确范围情况下所剩余的人或事物；常用结构为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some…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others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…，意为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一些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，其余的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……”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79"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endParaRPr lang="zh-CN" sz="26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others</a:t>
                      </a:r>
                      <a:endParaRPr lang="zh-CN" sz="26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700"/>
                        </a:lnSpc>
                        <a:spcAft>
                          <a:spcPct val="0"/>
                        </a:spcAft>
                      </a:pP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其余的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剩余的人或事物</a:t>
                      </a:r>
                      <a:r>
                        <a:rPr lang="en-US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，指在明确的范围中，除去一部分后其余全部的人或事物。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3973240" cy="1150620"/>
            <a:chOff x="268" y="43"/>
            <a:chExt cx="542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4317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416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+mn-cs"/>
                  <a:sym typeface="+mn-ea"/>
                </a:rPr>
                <a:t>Who is he?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474785" y="3947747"/>
            <a:ext cx="8414238" cy="104628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He is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Johann Strauss the elder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He wrote and played music for traditional dances, called the waltz.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626022" y="1036974"/>
            <a:ext cx="2111763" cy="2815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194428" y="4470889"/>
            <a:ext cx="848551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9044" y="2892669"/>
            <a:ext cx="2111763" cy="895156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华尔兹舞（曲）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80637" y="687037"/>
            <a:ext cx="8759190" cy="2827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don’t like the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colour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of this jacket. Please show me another.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我不喜欢这件夹克的颜色，请给我拿一件别的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颜色的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看看。</a:t>
            </a: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Other people went to the supermarket. 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其余的人去了超市。</a:t>
            </a: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has two sisters. One is a doctor, and the other is a teacher.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他有两个姐姐。一个是医生，另一个是老师。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80637" y="126884"/>
            <a:ext cx="8759190" cy="3947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There are lots of people in the park. Some are boating, some are dancing, and others are playing chess. 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公园里有许多人，一些在划船，一些在跳舞，其余的在下国际象棋。</a:t>
            </a: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There are ten cars here. Six (of them) are red, and the others are black.</a:t>
            </a:r>
          </a:p>
          <a:p>
            <a:pPr lvl="0">
              <a:lnSpc>
                <a:spcPct val="14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这儿有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辆小汽车，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辆是红色的，其余的是黑色的。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1021104"/>
            <a:ext cx="8759190" cy="22670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拓展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another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还可用作形容词，意为“再一的，又一的”；用于单数可数名词前时，名词前不再使用冠词、物主代词、指示代词等。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another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也可以用于“数词＋复数可数名词”前，表示“又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391882" y="1220265"/>
            <a:ext cx="8509231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(1)2017·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呼和浩特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There are fifty students in Class One. Twenty of them are boys; ________ are girls.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other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                 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others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others                      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another </a:t>
            </a:r>
          </a:p>
        </p:txBody>
      </p:sp>
      <p:sp>
        <p:nvSpPr>
          <p:cNvPr id="15" name="矩形 14"/>
          <p:cNvSpPr/>
          <p:nvPr/>
        </p:nvSpPr>
        <p:spPr>
          <a:xfrm>
            <a:off x="4214040" y="1821708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en-US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85350" y="808785"/>
            <a:ext cx="8509231" cy="30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(2)2019·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云南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—I like the coat but not the colour. Have you got ________ one?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—Yes, I'll show you.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other                              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others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other                 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another</a:t>
            </a:r>
          </a:p>
        </p:txBody>
      </p:sp>
      <p:sp>
        <p:nvSpPr>
          <p:cNvPr id="10" name="矩形 9"/>
          <p:cNvSpPr/>
          <p:nvPr/>
        </p:nvSpPr>
        <p:spPr>
          <a:xfrm>
            <a:off x="961389" y="143635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en-US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471787"/>
            <a:ext cx="8759190" cy="3947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4]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 dance music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made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him famous all over Europe.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他的舞曲使他闻名于全欧洲。</a:t>
            </a:r>
          </a:p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在该句中用作使役动词，此时它的用法主要有以下两种：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(1)make sb./sth. do sth.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意为“让某人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物做某事”。例如：</a:t>
            </a:r>
          </a:p>
          <a:p>
            <a:pPr lvl="0">
              <a:lnSpc>
                <a:spcPct val="140000"/>
              </a:lnSpc>
              <a:defRPr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boss made him work for 12 hours every day. 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老板让他每天工作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个小时。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1301180"/>
            <a:ext cx="8759190" cy="17068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(2)“make sb./sth.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adj.”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意为“使某人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物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例如：</a:t>
            </a:r>
          </a:p>
          <a:p>
            <a:pPr lvl="0">
              <a:lnSpc>
                <a:spcPct val="14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music made us relaxed. </a:t>
            </a:r>
          </a:p>
          <a:p>
            <a:pPr lvl="0">
              <a:lnSpc>
                <a:spcPct val="140000"/>
              </a:lnSpc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音乐使我们感到放松。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440189" y="1127700"/>
            <a:ext cx="8425547" cy="198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—Who made him________the classroom? </a:t>
            </a:r>
          </a:p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—His teacher.</a:t>
            </a:r>
          </a:p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cleaning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                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cleaned</a:t>
            </a:r>
          </a:p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to clean                 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clean</a:t>
            </a:r>
          </a:p>
        </p:txBody>
      </p:sp>
      <p:sp>
        <p:nvSpPr>
          <p:cNvPr id="10" name="矩形 9"/>
          <p:cNvSpPr/>
          <p:nvPr/>
        </p:nvSpPr>
        <p:spPr>
          <a:xfrm>
            <a:off x="3603971" y="102682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405" y="469318"/>
            <a:ext cx="8759190" cy="39524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5]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he was six, he played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piano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but also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violin.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在六岁之前，他不但会弹钢琴，而且会拉小提琴。</a:t>
            </a:r>
          </a:p>
          <a:p>
            <a:pPr lvl="0">
              <a:lnSpc>
                <a:spcPct val="140000"/>
              </a:lnSpc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该句中的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 only…but also…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意为“不但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而且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，连接的并列成分要保持一致。该短语在连接并列主语时，谓语动词的单复数应与离其最近的主语保持一致，即遵循“就近原则”。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40189" y="1127700"/>
            <a:ext cx="8425547" cy="15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2017·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长沙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Not only my parents but also my sister ________ crazy about the TV play </a:t>
            </a:r>
            <a:r>
              <a:rPr lang="en-US" altLang="zh-CN" sz="2600" i="1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In the Name of People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</a:p>
          <a:p>
            <a:pPr defTabSz="685800">
              <a:lnSpc>
                <a:spcPts val="375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　　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are          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have been</a:t>
            </a:r>
          </a:p>
        </p:txBody>
      </p:sp>
      <p:sp>
        <p:nvSpPr>
          <p:cNvPr id="13" name="矩形 12"/>
          <p:cNvSpPr/>
          <p:nvPr/>
        </p:nvSpPr>
        <p:spPr>
          <a:xfrm>
            <a:off x="1113205" y="1631908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3973240" cy="1150620"/>
            <a:chOff x="268" y="43"/>
            <a:chExt cx="542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4317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416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+mn-cs"/>
                  <a:sym typeface="+mn-ea"/>
                </a:rPr>
                <a:t>Who is he?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474785" y="3947747"/>
            <a:ext cx="8414238" cy="104628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He is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Johann Strauss the younger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He wrote </a:t>
            </a:r>
            <a:r>
              <a:rPr kumimoji="0" lang="en-US" altLang="zh-CN" sz="2800" b="1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The Blue Danube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waltz.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5405" y="1150620"/>
            <a:ext cx="3033189" cy="2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694104" y="141655"/>
            <a:ext cx="7903210" cy="9300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959534" y="179121"/>
            <a:ext cx="79032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Complete the passage with the correct form of the words from the box.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13289" y="73649"/>
            <a:ext cx="746245" cy="703385"/>
            <a:chOff x="581" y="3015"/>
            <a:chExt cx="1567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02870" y="1278742"/>
            <a:ext cx="9350375" cy="630629"/>
          </a:xfrm>
          <a:prstGeom prst="rect">
            <a:avLst/>
          </a:prstGeom>
          <a:solidFill>
            <a:srgbClr val="75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989" name="文本框 73732"/>
          <p:cNvSpPr txBox="1"/>
          <p:nvPr/>
        </p:nvSpPr>
        <p:spPr>
          <a:xfrm>
            <a:off x="54608" y="1310862"/>
            <a:ext cx="9034780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another   elder   European   perfect   poor   popular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3289" y="1980569"/>
            <a:ext cx="9033577" cy="302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Both Strauss the (1) ______ and Strauss the younger wrote some very (2) _______ music. (3) _______ successful composer from Vienna was Mozart, but he became very (4) ______ and died at the age of thirty-five. Many people think Mozart’s music is (5) _______. All three were great (6) _________ musicians.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054131" y="2079307"/>
            <a:ext cx="15178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elder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33507" y="2684217"/>
            <a:ext cx="20500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popular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031721" y="2705272"/>
            <a:ext cx="19747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Another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150007" y="3294341"/>
            <a:ext cx="1290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poor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92350" y="4471936"/>
            <a:ext cx="167015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perfect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67638" y="4471935"/>
            <a:ext cx="22776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European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直接连接符 123"/>
          <p:cNvCxnSpPr/>
          <p:nvPr/>
        </p:nvCxnSpPr>
        <p:spPr>
          <a:xfrm flipH="1" flipV="1">
            <a:off x="3081811" y="-61820"/>
            <a:ext cx="0" cy="449502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958585" y="-61820"/>
            <a:ext cx="0" cy="449502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1068436" y="1181296"/>
            <a:ext cx="673" cy="1134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958585" y="3186976"/>
            <a:ext cx="0" cy="129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68436" y="1181296"/>
            <a:ext cx="2160103" cy="20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667035" y="2608643"/>
            <a:ext cx="94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958585" y="4482976"/>
            <a:ext cx="180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19"/>
          <p:cNvSpPr txBox="1"/>
          <p:nvPr/>
        </p:nvSpPr>
        <p:spPr>
          <a:xfrm>
            <a:off x="185633" y="2294424"/>
            <a:ext cx="1481402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city of music</a:t>
            </a:r>
            <a:endParaRPr lang="zh-CN" altLang="en-US" sz="2600" dirty="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7" name="TextBox 20"/>
          <p:cNvSpPr txBox="1"/>
          <p:nvPr/>
        </p:nvSpPr>
        <p:spPr>
          <a:xfrm>
            <a:off x="3225935" y="792094"/>
            <a:ext cx="5743241" cy="8925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Vienna: the 1.</a:t>
            </a:r>
            <a:r>
              <a:rPr lang="en-US" altLang="zh-CN" sz="2600" u="sng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			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of European classical music</a:t>
            </a:r>
            <a:endParaRPr lang="zh-CN" altLang="en-US" sz="2600" dirty="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2612034" y="1836424"/>
            <a:ext cx="6450407" cy="169277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Strauss family: Johann Strauss the elder—his 2.</a:t>
            </a:r>
            <a:r>
              <a:rPr lang="en-US" altLang="zh-CN" sz="2600" u="sng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		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music made him famous all over 3.</a:t>
            </a:r>
            <a:r>
              <a:rPr lang="en-US" altLang="zh-CN" sz="2600" u="sng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		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; Johann Strauss the younger—wrote the famous </a:t>
            </a:r>
            <a:r>
              <a:rPr lang="en-US" altLang="zh-CN" sz="2600" i="1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 Blue Danube 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waltz</a:t>
            </a:r>
            <a:endParaRPr lang="zh-CN" altLang="en-US" sz="2600" dirty="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2799251" y="3824333"/>
            <a:ext cx="6169925" cy="129266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Mozart: worte 4.</a:t>
            </a:r>
            <a:r>
              <a:rPr lang="en-US" altLang="zh-CN" sz="2600" u="sng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		 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of wonderful pieces of music; became very 5.</a:t>
            </a:r>
            <a:r>
              <a:rPr lang="en-US" altLang="zh-CN" sz="2600" u="sng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		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and died in 1791</a:t>
            </a:r>
            <a:endParaRPr lang="zh-CN" altLang="en-US" sz="260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88812" y="745927"/>
            <a:ext cx="9973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centre</a:t>
            </a:r>
          </a:p>
        </p:txBody>
      </p:sp>
      <p:sp>
        <p:nvSpPr>
          <p:cNvPr id="51" name="矩形 50"/>
          <p:cNvSpPr/>
          <p:nvPr/>
        </p:nvSpPr>
        <p:spPr>
          <a:xfrm>
            <a:off x="3584380" y="2121604"/>
            <a:ext cx="9605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dance</a:t>
            </a:r>
          </a:p>
        </p:txBody>
      </p:sp>
      <p:sp>
        <p:nvSpPr>
          <p:cNvPr id="52" name="矩形 51"/>
          <p:cNvSpPr/>
          <p:nvPr/>
        </p:nvSpPr>
        <p:spPr>
          <a:xfrm>
            <a:off x="3584380" y="2644823"/>
            <a:ext cx="1479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Europe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　</a:t>
            </a:r>
          </a:p>
        </p:txBody>
      </p:sp>
      <p:sp>
        <p:nvSpPr>
          <p:cNvPr id="53" name="矩形 52"/>
          <p:cNvSpPr/>
          <p:nvPr/>
        </p:nvSpPr>
        <p:spPr>
          <a:xfrm>
            <a:off x="5134160" y="3809460"/>
            <a:ext cx="14061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hundreds</a:t>
            </a:r>
          </a:p>
        </p:txBody>
      </p:sp>
      <p:sp>
        <p:nvSpPr>
          <p:cNvPr id="54" name="矩形 53"/>
          <p:cNvSpPr/>
          <p:nvPr/>
        </p:nvSpPr>
        <p:spPr>
          <a:xfrm>
            <a:off x="7390004" y="4163452"/>
            <a:ext cx="7954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poor</a:t>
            </a:r>
          </a:p>
        </p:txBody>
      </p:sp>
      <p:grpSp>
        <p:nvGrpSpPr>
          <p:cNvPr id="99" name="组合 44"/>
          <p:cNvGrpSpPr/>
          <p:nvPr/>
        </p:nvGrpSpPr>
        <p:grpSpPr>
          <a:xfrm>
            <a:off x="564320" y="215308"/>
            <a:ext cx="2946994" cy="892812"/>
            <a:chOff x="13772370" y="9890148"/>
            <a:chExt cx="3260171" cy="1044000"/>
          </a:xfrm>
        </p:grpSpPr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13772370" y="9890148"/>
              <a:ext cx="3260171" cy="1044000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prstDash val="sysDash"/>
              <a:round/>
            </a:ln>
            <a:effectLst>
              <a:outerShdw blurRad="50800" dist="38100" dir="7680000" sx="104000" sy="104000" algn="tl" rotWithShape="0">
                <a:schemeClr val="bg2">
                  <a:lumMod val="25000"/>
                  <a:alpha val="40000"/>
                </a:schemeClr>
              </a:out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  <p:sp>
          <p:nvSpPr>
            <p:cNvPr id="118" name="Oval 11"/>
            <p:cNvSpPr>
              <a:spLocks noChangeArrowheads="1"/>
            </p:cNvSpPr>
            <p:nvPr/>
          </p:nvSpPr>
          <p:spPr bwMode="auto">
            <a:xfrm>
              <a:off x="14024784" y="10018736"/>
              <a:ext cx="2786082" cy="785818"/>
            </a:xfrm>
            <a:prstGeom prst="ellipse">
              <a:avLst/>
            </a:prstGeom>
            <a:solidFill>
              <a:srgbClr val="1EBED4"/>
            </a:solidFill>
            <a:ln w="38100">
              <a:noFill/>
              <a:prstDash val="sysDash"/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13920008" y="9951550"/>
              <a:ext cx="2916000" cy="900000"/>
            </a:xfrm>
            <a:prstGeom prst="ellipse">
              <a:avLst/>
            </a:prstGeom>
            <a:noFill/>
            <a:ln w="12700">
              <a:solidFill>
                <a:schemeClr val="bg2">
                  <a:lumMod val="25000"/>
                </a:schemeClr>
              </a:solidFill>
              <a:prstDash val="sys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29945" y="387985"/>
            <a:ext cx="241617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方正艺黑简体" panose="03000509000000000000" pitchFamily="65" charset="-122"/>
              </a:rPr>
              <a:t>Summary</a:t>
            </a:r>
          </a:p>
        </p:txBody>
      </p:sp>
      <p:pic>
        <p:nvPicPr>
          <p:cNvPr id="12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63400" y="107061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3973240" cy="1150620"/>
            <a:chOff x="268" y="43"/>
            <a:chExt cx="542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4317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416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charset="-122"/>
                  <a:cs typeface="+mn-cs"/>
                  <a:sym typeface="+mn-ea"/>
                </a:rPr>
                <a:t>Who is he?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474785" y="3947747"/>
            <a:ext cx="8414238" cy="104628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He is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Mozart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He was a very important composer. He wrote hundreds of wonderful pieces of music.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6902" y="1577601"/>
            <a:ext cx="4310195" cy="1988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633263" y="4107669"/>
            <a:ext cx="1457203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27097" y="3316147"/>
            <a:ext cx="1665194" cy="499501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作曲家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85496" y="300355"/>
            <a:ext cx="7909930" cy="9268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1082040" y="334645"/>
            <a:ext cx="73341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Describe the picture. Use the words from the box to help you.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5063" y="300616"/>
            <a:ext cx="746245" cy="703385"/>
            <a:chOff x="581" y="3015"/>
            <a:chExt cx="1567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194" name="Rectangle 2"/>
          <p:cNvSpPr/>
          <p:nvPr/>
        </p:nvSpPr>
        <p:spPr>
          <a:xfrm>
            <a:off x="1081307" y="1477987"/>
            <a:ext cx="7315199" cy="8165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concert     musician     piano     violin</a:t>
            </a:r>
          </a:p>
        </p:txBody>
      </p:sp>
      <p:sp>
        <p:nvSpPr>
          <p:cNvPr id="31" name="矩形 30"/>
          <p:cNvSpPr/>
          <p:nvPr/>
        </p:nvSpPr>
        <p:spPr>
          <a:xfrm>
            <a:off x="3661903" y="1704644"/>
            <a:ext cx="1191451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71800" y="1261226"/>
            <a:ext cx="2716823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乐手，音乐家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44261" y="2571750"/>
            <a:ext cx="5809721" cy="2404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18" name="Text Box 7"/>
          <p:cNvSpPr txBox="1"/>
          <p:nvPr/>
        </p:nvSpPr>
        <p:spPr>
          <a:xfrm>
            <a:off x="914662" y="1264890"/>
            <a:ext cx="8229338" cy="38928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Many musicians came to study and work in Vienna.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Strauss the younger played the piano, the violin and the drums at the age of six.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Mozart’s family took him around Europe.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The father, Johann Strauss, died in 1791.                                                                          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Mozart wrote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Blue Danube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4" name="矩形 23"/>
          <p:cNvSpPr/>
          <p:nvPr/>
        </p:nvSpPr>
        <p:spPr>
          <a:xfrm>
            <a:off x="2906815" y="1184531"/>
            <a:ext cx="2762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矩形 24"/>
          <p:cNvSpPr/>
          <p:nvPr/>
        </p:nvSpPr>
        <p:spPr>
          <a:xfrm>
            <a:off x="6650140" y="1184531"/>
            <a:ext cx="433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矩形 25"/>
          <p:cNvSpPr/>
          <p:nvPr/>
        </p:nvSpPr>
        <p:spPr>
          <a:xfrm>
            <a:off x="6578702" y="1759206"/>
            <a:ext cx="4318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6650140" y="2551368"/>
            <a:ext cx="360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315914" y="1447738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315914" y="2105329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315914" y="3369749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62456" y="1478940"/>
            <a:ext cx="3754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√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05054" y="3364841"/>
            <a:ext cx="3754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√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39382" y="3974656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39382" y="4632247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785495" y="300355"/>
            <a:ext cx="7860630" cy="588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82040" y="334645"/>
            <a:ext cx="74606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Read the passage and check (√) the true sentences.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40315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5062" y="229173"/>
            <a:ext cx="746245" cy="703385"/>
            <a:chOff x="581" y="3015"/>
            <a:chExt cx="1567" cy="1477"/>
          </a:xfrm>
        </p:grpSpPr>
        <p:sp>
          <p:nvSpPr>
            <p:cNvPr id="35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2" name="Unit 2-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3183" y="95660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3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8799" y="1059330"/>
            <a:ext cx="8697425" cy="36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His dance music</a:t>
            </a:r>
            <a:r>
              <a:rPr kumimoji="0" lang="en-US" altLang="zh-CN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made him _________ all over the Europe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  <a:p>
            <a:pPr marL="257175" marR="0" lvl="0" indent="-257175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Mozart was another</a:t>
            </a:r>
            <a:r>
              <a:rPr kumimoji="0" lang="en-US" altLang="zh-CN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very important_________.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Before</a:t>
            </a:r>
            <a:r>
              <a:rPr kumimoji="0" lang="en-US" altLang="zh-CN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he was six, he played not only the piano but also the _______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4. His family</a:t>
            </a:r>
            <a:r>
              <a:rPr kumimoji="0" lang="en-US" altLang="zh-CN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took him around Europe and he gave ________ in many cities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99620" y="1187039"/>
            <a:ext cx="1683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famous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97254" y="263934"/>
            <a:ext cx="7793484" cy="657860"/>
            <a:chOff x="1177" y="555"/>
            <a:chExt cx="11097" cy="1812"/>
          </a:xfrm>
        </p:grpSpPr>
        <p:grpSp>
          <p:nvGrpSpPr>
            <p:cNvPr id="29" name="组合 28"/>
            <p:cNvGrpSpPr/>
            <p:nvPr/>
          </p:nvGrpSpPr>
          <p:grpSpPr>
            <a:xfrm>
              <a:off x="1177" y="555"/>
              <a:ext cx="5858" cy="1812"/>
              <a:chOff x="2003" y="739"/>
              <a:chExt cx="5156" cy="201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057" y="828"/>
                <a:ext cx="5102" cy="19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003" y="739"/>
                <a:ext cx="5096" cy="19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842" y="745"/>
              <a:ext cx="10432" cy="1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Tx/>
                <a:defRPr/>
              </a:pPr>
              <a:r>
                <a:rPr lang="en-US" altLang="zh-CN" sz="2600" b="1" dirty="0">
                  <a:solidFill>
                    <a:prstClr val="white"/>
                  </a:solidFill>
                  <a:latin typeface="Times New Roman" panose="02020603050405020304" pitchFamily="18" charset="0"/>
                  <a:sym typeface="+mn-ea"/>
                </a:rPr>
                <a:t>Complete the sentences. </a:t>
              </a:r>
            </a:p>
          </p:txBody>
        </p:sp>
      </p:grpSp>
      <p:pic>
        <p:nvPicPr>
          <p:cNvPr id="33" name="Picture 2" descr="F:\文件\png（数学）\feather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07719" y="293144"/>
            <a:ext cx="591820" cy="591820"/>
          </a:xfrm>
          <a:prstGeom prst="rect">
            <a:avLst/>
          </a:prstGeom>
          <a:noFill/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341155" y="1781343"/>
            <a:ext cx="1683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composer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07719" y="2975827"/>
            <a:ext cx="1683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violin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182130" y="3577139"/>
            <a:ext cx="1683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concerts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85495" y="300355"/>
            <a:ext cx="3786505" cy="588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2040" y="334645"/>
            <a:ext cx="74606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Answer the questions.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40315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5062" y="229173"/>
            <a:ext cx="746245" cy="703385"/>
            <a:chOff x="581" y="3015"/>
            <a:chExt cx="1567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1" name="流程图: 可选过程 12291"/>
          <p:cNvSpPr/>
          <p:nvPr/>
        </p:nvSpPr>
        <p:spPr>
          <a:xfrm>
            <a:off x="158791" y="1020892"/>
            <a:ext cx="8826417" cy="399097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1. Where is Vienna?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Vienna is on the River Danube in the </a:t>
            </a:r>
            <a:r>
              <a:rPr lang="en-US" altLang="zh-CN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centre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of Europe.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2. What music did Johann Strauss the elder write?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He wrote music for traditional dances, called the waltz.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3. How many waltzes did Johann Strauss the younger write?</a:t>
            </a:r>
          </a:p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He wrote over 150 waltzes.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11" name="流程图: 可选过程 12291"/>
          <p:cNvSpPr/>
          <p:nvPr/>
        </p:nvSpPr>
        <p:spPr>
          <a:xfrm>
            <a:off x="158791" y="576262"/>
            <a:ext cx="8826417" cy="399097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4. When was Mozart born?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He was born in Austria in1756 .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5. How old was Mozart when he died?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He was only thirty-five.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2.4377952755904,&quot;width&quot;:7428.4614173228347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m2lx4w1">
      <a:majorFont>
        <a:latin typeface="Agency FB"/>
        <a:ea typeface="微软雅黑"/>
        <a:cs typeface="Arial"/>
      </a:majorFont>
      <a:minorFont>
        <a:latin typeface="Agency FB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A34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>
                <a:lumMod val="65000"/>
                <a:lumOff val="35000"/>
              </a:schemeClr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m2lx4w1">
      <a:majorFont>
        <a:latin typeface="Agency FB"/>
        <a:ea typeface="微软雅黑"/>
        <a:cs typeface="Arial"/>
      </a:majorFont>
      <a:minorFont>
        <a:latin typeface="Agency FB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A34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>
                <a:lumMod val="65000"/>
                <a:lumOff val="35000"/>
              </a:schemeClr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全屏显示(16:9)</PresentationFormat>
  <Paragraphs>193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等线</vt:lpstr>
      <vt:lpstr>方正粗黑宋简体</vt:lpstr>
      <vt:lpstr>方正艺黑简体</vt:lpstr>
      <vt:lpstr>黑体</vt:lpstr>
      <vt:lpstr>宋体</vt:lpstr>
      <vt:lpstr>微软雅黑</vt:lpstr>
      <vt:lpstr>叶根友毛笔行书2.0版</vt:lpstr>
      <vt:lpstr>Agency FB</vt:lpstr>
      <vt:lpstr>Arial</vt:lpstr>
      <vt:lpstr>Calibri</vt:lpstr>
      <vt:lpstr>Comic Sans MS</vt:lpstr>
      <vt:lpstr>Times New Roman</vt:lpstr>
      <vt:lpstr>Wingdings</vt:lpstr>
      <vt:lpstr>WWW.2PPT.COM
</vt:lpstr>
      <vt:lpstr>自定义设计方案</vt:lpstr>
      <vt:lpstr>1_Office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2021-04-02T15:36:00Z</cp:lastPrinted>
  <dcterms:created xsi:type="dcterms:W3CDTF">2021-04-02T15:36:00Z</dcterms:created>
  <dcterms:modified xsi:type="dcterms:W3CDTF">2023-01-16T15:38:36Z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546C438859704316B04CA5FC7A291887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