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63" r:id="rId2"/>
    <p:sldId id="464" r:id="rId3"/>
    <p:sldId id="455" r:id="rId4"/>
    <p:sldId id="479" r:id="rId5"/>
    <p:sldId id="429" r:id="rId6"/>
    <p:sldId id="480" r:id="rId7"/>
    <p:sldId id="481" r:id="rId8"/>
    <p:sldId id="482" r:id="rId9"/>
    <p:sldId id="465" r:id="rId10"/>
    <p:sldId id="467" r:id="rId11"/>
    <p:sldId id="468" r:id="rId12"/>
    <p:sldId id="469" r:id="rId13"/>
    <p:sldId id="309" r:id="rId14"/>
    <p:sldId id="383" r:id="rId15"/>
    <p:sldId id="483" r:id="rId16"/>
    <p:sldId id="484" r:id="rId17"/>
    <p:sldId id="485" r:id="rId18"/>
    <p:sldId id="447" r:id="rId19"/>
    <p:sldId id="486" r:id="rId20"/>
    <p:sldId id="487" r:id="rId21"/>
    <p:sldId id="488" r:id="rId22"/>
    <p:sldId id="489" r:id="rId23"/>
    <p:sldId id="490" r:id="rId24"/>
    <p:sldId id="491" r:id="rId25"/>
  </p:sldIdLst>
  <p:sldSz cx="12192000" cy="6858000"/>
  <p:notesSz cx="6858000" cy="9144000"/>
  <p:embeddedFontLst>
    <p:embeddedFont>
      <p:font typeface="Roboto Bold" pitchFamily="2" charset="0"/>
      <p:bold r:id="rId27"/>
    </p:embeddedFont>
    <p:embeddedFont>
      <p:font typeface="OPPOSans R" panose="02010600030101010101" charset="-122"/>
      <p:regular r:id="rId28"/>
    </p:embeddedFont>
    <p:embeddedFont>
      <p:font typeface="Roboto Regular" pitchFamily="2" charset="0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572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FFD146"/>
    <a:srgbClr val="E8681A"/>
    <a:srgbClr val="FDB00D"/>
    <a:srgbClr val="F5B700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3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1512" y="684"/>
      </p:cViewPr>
      <p:guideLst>
        <p:guide pos="416"/>
        <p:guide pos="7219"/>
        <p:guide orient="horz" pos="572"/>
        <p:guide orient="horz" pos="777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 userDrawn="1"/>
        </p:nvSpPr>
        <p:spPr>
          <a:xfrm>
            <a:off x="660400" y="370841"/>
            <a:ext cx="2489200" cy="589036"/>
          </a:xfrm>
          <a:prstGeom prst="homePlate">
            <a:avLst/>
          </a:prstGeom>
          <a:gradFill>
            <a:gsLst>
              <a:gs pos="0">
                <a:srgbClr val="E4B684"/>
              </a:gs>
              <a:gs pos="100000">
                <a:srgbClr val="C0936B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箭头: 五边形 6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E4B684">
                    <a:alpha val="7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532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 userDrawn="1"/>
        </p:nvSpPr>
        <p:spPr>
          <a:xfrm>
            <a:off x="660400" y="370841"/>
            <a:ext cx="2489200" cy="589036"/>
          </a:xfrm>
          <a:prstGeom prst="homePlate">
            <a:avLst/>
          </a:prstGeom>
          <a:gradFill>
            <a:gsLst>
              <a:gs pos="0">
                <a:srgbClr val="E4B684"/>
              </a:gs>
              <a:gs pos="100000">
                <a:srgbClr val="C0936B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箭头: 五边形 6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E4B684">
                    <a:alpha val="7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532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字词揭秘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 userDrawn="1"/>
        </p:nvSpPr>
        <p:spPr>
          <a:xfrm>
            <a:off x="660400" y="370841"/>
            <a:ext cx="2489200" cy="589036"/>
          </a:xfrm>
          <a:prstGeom prst="homePlate">
            <a:avLst/>
          </a:prstGeom>
          <a:gradFill>
            <a:gsLst>
              <a:gs pos="0">
                <a:srgbClr val="E4B684"/>
              </a:gs>
              <a:gs pos="100000">
                <a:srgbClr val="C0936B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箭头: 五边形 6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E4B684">
                    <a:alpha val="7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532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课文精讲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 userDrawn="1"/>
        </p:nvSpPr>
        <p:spPr>
          <a:xfrm>
            <a:off x="660400" y="370841"/>
            <a:ext cx="2489200" cy="589036"/>
          </a:xfrm>
          <a:prstGeom prst="homePlate">
            <a:avLst/>
          </a:prstGeom>
          <a:gradFill>
            <a:gsLst>
              <a:gs pos="0">
                <a:srgbClr val="E4B684"/>
              </a:gs>
              <a:gs pos="100000">
                <a:srgbClr val="C0936B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箭头: 五边形 6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E4B684">
                    <a:alpha val="7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532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课文小结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 userDrawn="1"/>
        </p:nvSpPr>
        <p:spPr>
          <a:xfrm>
            <a:off x="660400" y="370841"/>
            <a:ext cx="2489200" cy="589036"/>
          </a:xfrm>
          <a:prstGeom prst="homePlate">
            <a:avLst/>
          </a:prstGeom>
          <a:gradFill>
            <a:gsLst>
              <a:gs pos="0">
                <a:srgbClr val="E4B684"/>
              </a:gs>
              <a:gs pos="100000">
                <a:srgbClr val="C0936B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箭头: 五边形 6"/>
            <p:cNvSpPr/>
            <p:nvPr/>
          </p:nvSpPr>
          <p:spPr>
            <a:xfrm flipH="1">
              <a:off x="8674100" y="1052513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flipH="1">
              <a:off x="8183915" y="1455776"/>
              <a:ext cx="3857380" cy="504825"/>
            </a:xfrm>
            <a:prstGeom prst="homePlate">
              <a:avLst/>
            </a:prstGeom>
            <a:gradFill>
              <a:gsLst>
                <a:gs pos="0">
                  <a:srgbClr val="E4B684">
                    <a:alpha val="7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6532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课文练习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96901" y="1609449"/>
            <a:ext cx="11998198" cy="3495951"/>
          </a:xfrm>
          <a:prstGeom prst="homePlate">
            <a:avLst>
              <a:gd name="adj" fmla="val 40409"/>
            </a:avLst>
          </a:prstGeom>
          <a:solidFill>
            <a:srgbClr val="E4B684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箭头: 五边形 2"/>
          <p:cNvSpPr/>
          <p:nvPr/>
        </p:nvSpPr>
        <p:spPr>
          <a:xfrm>
            <a:off x="-1" y="1609449"/>
            <a:ext cx="11689211" cy="3495951"/>
          </a:xfrm>
          <a:prstGeom prst="homePlate">
            <a:avLst>
              <a:gd name="adj" fmla="val 40409"/>
            </a:avLst>
          </a:prstGeom>
          <a:solidFill>
            <a:srgbClr val="C0936B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6133311" y="384689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6" name="箭头: 五边形 5"/>
          <p:cNvSpPr/>
          <p:nvPr/>
        </p:nvSpPr>
        <p:spPr>
          <a:xfrm>
            <a:off x="0" y="1134426"/>
            <a:ext cx="5856160" cy="36576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箭头: 五边形 6"/>
          <p:cNvSpPr/>
          <p:nvPr/>
        </p:nvSpPr>
        <p:spPr>
          <a:xfrm>
            <a:off x="-1" y="5159693"/>
            <a:ext cx="4635789" cy="36067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箭头: 五边形 7"/>
          <p:cNvSpPr/>
          <p:nvPr/>
        </p:nvSpPr>
        <p:spPr>
          <a:xfrm>
            <a:off x="8597590" y="5339507"/>
            <a:ext cx="1788124" cy="311688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>
                  <a:alpha val="86000"/>
                </a:srgb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箭头: 五边形 8"/>
          <p:cNvSpPr/>
          <p:nvPr/>
        </p:nvSpPr>
        <p:spPr>
          <a:xfrm>
            <a:off x="-1" y="625175"/>
            <a:ext cx="3759194" cy="36576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箭头: 五边形 9"/>
          <p:cNvSpPr/>
          <p:nvPr/>
        </p:nvSpPr>
        <p:spPr>
          <a:xfrm>
            <a:off x="-1" y="5651195"/>
            <a:ext cx="3759194" cy="36576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9" y="1817381"/>
            <a:ext cx="4762500" cy="3171825"/>
          </a:xfrm>
          <a:prstGeom prst="rect">
            <a:avLst/>
          </a:prstGeom>
        </p:spPr>
      </p:pic>
      <p:sp>
        <p:nvSpPr>
          <p:cNvPr id="12" name="箭头: 五边形 11"/>
          <p:cNvSpPr/>
          <p:nvPr/>
        </p:nvSpPr>
        <p:spPr>
          <a:xfrm>
            <a:off x="9311267" y="942476"/>
            <a:ext cx="2148895" cy="342848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33313" y="186289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5265289" y="2611394"/>
            <a:ext cx="5911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  </a:t>
            </a:r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草船借箭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458044" y="245370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520120" y="310348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4499" y="4052057"/>
            <a:ext cx="726440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两部分要写紧凑，上下要和谐，书写时要注意。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惩罚     惩前毖后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546506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违反交通规则的人应受到惩罚。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1308513" y="254454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354124" y="229190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惩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537753" y="1575152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chéng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372968" y="306176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016182" y="4304031"/>
            <a:ext cx="644398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“鱼”中间的“田”上宽下窄，末笔横宜长。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994411" y="2121895"/>
            <a:ext cx="3116743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994410" y="2937870"/>
            <a:ext cx="542658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粗鲁        鲁莽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994410" y="3369670"/>
            <a:ext cx="596283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他是个急性子，说话粗鲁，你不要介意。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994411" y="2506070"/>
            <a:ext cx="386949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1211069" y="250282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233874" y="225018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鲁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060222" y="1533432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lǔ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470411" y="2925337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782262" y="4231265"/>
            <a:ext cx="66061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辶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”取斜势，捺有充分斜度，托住被包部分。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782262" y="2049129"/>
            <a:ext cx="319519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半包围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782262" y="2865104"/>
            <a:ext cx="556317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遮起来     遮掩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782262" y="3296904"/>
            <a:ext cx="617868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我用塑料布把小苗遮起来。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782262" y="2433304"/>
            <a:ext cx="396689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辶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1308512" y="2366396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331317" y="2113761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遮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901986" y="1397006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zhē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5209" y="1959430"/>
            <a:ext cx="6183087" cy="1327608"/>
          </a:xfrm>
          <a:prstGeom prst="rect">
            <a:avLst/>
          </a:prstGeom>
          <a:ln w="44450">
            <a:solidFill>
              <a:srgbClr val="E4B68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妒忌：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形容由于别人某一方面胜过他人而产生不愉快的情绪而排斥。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75208" y="3660762"/>
            <a:ext cx="6183087" cy="1310103"/>
            <a:chOff x="1731961" y="4539834"/>
            <a:chExt cx="7225701" cy="1310103"/>
          </a:xfrm>
        </p:grpSpPr>
        <p:sp>
          <p:nvSpPr>
            <p:cNvPr id="4" name="矩形 3"/>
            <p:cNvSpPr/>
            <p:nvPr/>
          </p:nvSpPr>
          <p:spPr>
            <a:xfrm>
              <a:off x="1743357" y="4669078"/>
              <a:ext cx="7214305" cy="1101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造句：他</a:t>
              </a:r>
              <a:r>
                <a:rPr lang="zh-CN" altLang="en-US" sz="28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妒忌</a:t>
              </a: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我的才华，不分青红皂白打了我。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731961" y="4539834"/>
              <a:ext cx="7225701" cy="1310103"/>
            </a:xfrm>
            <a:prstGeom prst="roundRect">
              <a:avLst/>
            </a:prstGeom>
            <a:ln>
              <a:solidFill>
                <a:srgbClr val="C093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54" y="1959430"/>
            <a:ext cx="4324226" cy="288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14845" y="4216169"/>
            <a:ext cx="10001795" cy="1455144"/>
            <a:chOff x="1490620" y="4190573"/>
            <a:chExt cx="7122159" cy="1455144"/>
          </a:xfrm>
        </p:grpSpPr>
        <p:sp>
          <p:nvSpPr>
            <p:cNvPr id="4" name="矩形 3"/>
            <p:cNvSpPr/>
            <p:nvPr/>
          </p:nvSpPr>
          <p:spPr>
            <a:xfrm>
              <a:off x="1658340" y="4265806"/>
              <a:ext cx="6899022" cy="681277"/>
            </a:xfrm>
            <a:prstGeom prst="rect">
              <a:avLst/>
            </a:prstGeom>
            <a:ln>
              <a:solidFill>
                <a:srgbClr val="C0936B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造句：诸葛亮神机妙算，周瑜自叹不如。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490620" y="4190573"/>
              <a:ext cx="7122159" cy="1455144"/>
            </a:xfrm>
            <a:prstGeom prst="roundRect">
              <a:avLst/>
            </a:prstGeom>
            <a:ln>
              <a:solidFill>
                <a:srgbClr val="C093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6" name="图片 55" descr="图片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228" y="1757497"/>
            <a:ext cx="6094555" cy="2061028"/>
          </a:xfrm>
          <a:prstGeom prst="rect">
            <a:avLst/>
          </a:prstGeom>
        </p:spPr>
      </p:pic>
      <p:sp>
        <p:nvSpPr>
          <p:cNvPr id="58" name="文本框 8"/>
          <p:cNvSpPr txBox="1"/>
          <p:nvPr/>
        </p:nvSpPr>
        <p:spPr>
          <a:xfrm rot="21180000">
            <a:off x="3775573" y="1236117"/>
            <a:ext cx="2961649" cy="938153"/>
          </a:xfrm>
          <a:prstGeom prst="star7">
            <a:avLst/>
          </a:prstGeom>
          <a:solidFill>
            <a:srgbClr val="E4B684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2025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神机妙算：</a:t>
            </a:r>
            <a:endParaRPr lang="zh-CN" altLang="en-US" sz="2800" dirty="0">
              <a:solidFill>
                <a:srgbClr val="02025E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29445" y="2273524"/>
            <a:ext cx="5268685" cy="1323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形容有预见性，善于估计客观情势，决定策略。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5008079" y="2853425"/>
            <a:ext cx="6210557" cy="1474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自由读课文，说说</a:t>
            </a:r>
            <a:r>
              <a:rPr 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草船借箭</a:t>
            </a:r>
            <a:r>
              <a:rPr 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这个故事的</a:t>
            </a:r>
            <a:endParaRPr lang="en-US" altLang="zh-CN" sz="2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起因、经过、结果如何？ 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03" y="1623569"/>
            <a:ext cx="2747941" cy="4121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6"/>
          <p:cNvSpPr txBox="1"/>
          <p:nvPr/>
        </p:nvSpPr>
        <p:spPr>
          <a:xfrm>
            <a:off x="1768693" y="2434161"/>
            <a:ext cx="9595962" cy="8669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   讲周瑜妒忌诸葛亮的才干，用十天造十万支箭的任务为难诸葛亮，诸葛亮接受任务并保证三天造好。</a:t>
            </a:r>
          </a:p>
        </p:txBody>
      </p:sp>
      <p:sp>
        <p:nvSpPr>
          <p:cNvPr id="59" name="矩形 58"/>
          <p:cNvSpPr/>
          <p:nvPr/>
        </p:nvSpPr>
        <p:spPr>
          <a:xfrm>
            <a:off x="1163399" y="2354620"/>
            <a:ext cx="1691085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（起因）</a:t>
            </a:r>
          </a:p>
        </p:txBody>
      </p:sp>
      <p:sp>
        <p:nvSpPr>
          <p:cNvPr id="66" name="文本框 4"/>
          <p:cNvSpPr txBox="1"/>
          <p:nvPr/>
        </p:nvSpPr>
        <p:spPr>
          <a:xfrm>
            <a:off x="2373987" y="3787000"/>
            <a:ext cx="360226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诸葛亮利用草船向曹操借箭。</a:t>
            </a:r>
          </a:p>
        </p:txBody>
      </p:sp>
      <p:sp>
        <p:nvSpPr>
          <p:cNvPr id="67" name="文本框 8"/>
          <p:cNvSpPr txBox="1"/>
          <p:nvPr/>
        </p:nvSpPr>
        <p:spPr>
          <a:xfrm>
            <a:off x="2373987" y="4522529"/>
            <a:ext cx="4128053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诸葛亮如期交箭，周瑜自叹不如。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69" name="文本框 9"/>
          <p:cNvSpPr txBox="1"/>
          <p:nvPr/>
        </p:nvSpPr>
        <p:spPr>
          <a:xfrm>
            <a:off x="1163399" y="3787000"/>
            <a:ext cx="197358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（经过）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70" name="文本框 10"/>
          <p:cNvSpPr txBox="1"/>
          <p:nvPr/>
        </p:nvSpPr>
        <p:spPr>
          <a:xfrm>
            <a:off x="1163399" y="4522529"/>
            <a:ext cx="123623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（结果）</a:t>
            </a:r>
            <a:endParaRPr lang="zh-CN" altLang="en-US" sz="16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6" grpId="0"/>
      <p:bldP spid="67" grpId="0"/>
      <p:bldP spid="69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00954" y="1705442"/>
            <a:ext cx="3032613" cy="680068"/>
            <a:chOff x="3803616" y="1460500"/>
            <a:chExt cx="3032613" cy="680068"/>
          </a:xfrm>
        </p:grpSpPr>
        <p:grpSp>
          <p:nvGrpSpPr>
            <p:cNvPr id="61" name="组合 5"/>
            <p:cNvGrpSpPr/>
            <p:nvPr/>
          </p:nvGrpSpPr>
          <p:grpSpPr bwMode="auto">
            <a:xfrm>
              <a:off x="3803616" y="1460500"/>
              <a:ext cx="2622583" cy="680068"/>
              <a:chOff x="2557977" y="171603"/>
              <a:chExt cx="4097359" cy="565979"/>
            </a:xfrm>
          </p:grpSpPr>
          <p:pic>
            <p:nvPicPr>
              <p:cNvPr id="62" name="Picture 2" descr="C:\Users\Administrator\Desktop\资源 3@3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7977" y="199276"/>
                <a:ext cx="4097359" cy="53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矩形 7"/>
              <p:cNvSpPr>
                <a:spLocks noChangeArrowheads="1"/>
              </p:cNvSpPr>
              <p:nvPr/>
            </p:nvSpPr>
            <p:spPr bwMode="auto">
              <a:xfrm>
                <a:off x="2848412" y="171603"/>
                <a:ext cx="288612" cy="486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4464841" y="1466334"/>
              <a:ext cx="23713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起因</a:t>
              </a:r>
            </a:p>
          </p:txBody>
        </p:sp>
      </p:grpSp>
      <p:sp>
        <p:nvSpPr>
          <p:cNvPr id="64" name="矩形 63"/>
          <p:cNvSpPr/>
          <p:nvPr/>
        </p:nvSpPr>
        <p:spPr>
          <a:xfrm>
            <a:off x="639855" y="2639031"/>
            <a:ext cx="7258939" cy="281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有一天，周瑜请诸葛亮商议军事，说：“我们就要跟曹军交战。水上交战，用什么兵器最好？”诸葛亮说：“用弓箭最好。”周瑜说：“对，先生跟我想的一样。现在军中缺箭，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想请先生负责赶造十万只。这是公事，希望先生不要推却。”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 rot="16200000" flipH="1">
            <a:off x="6040968" y="4363491"/>
            <a:ext cx="3744683" cy="29026"/>
          </a:xfrm>
          <a:prstGeom prst="line">
            <a:avLst/>
          </a:prstGeom>
          <a:ln w="34925">
            <a:solidFill>
              <a:srgbClr val="E4B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5"/>
          <p:cNvSpPr txBox="1">
            <a:spLocks noChangeArrowheads="1"/>
          </p:cNvSpPr>
          <p:nvPr/>
        </p:nvSpPr>
        <p:spPr bwMode="auto">
          <a:xfrm>
            <a:off x="8464638" y="2580881"/>
            <a:ext cx="3396734" cy="2481941"/>
          </a:xfrm>
          <a:prstGeom prst="callout1">
            <a:avLst>
              <a:gd name="adj1" fmla="val 50096"/>
              <a:gd name="adj2" fmla="val -496"/>
              <a:gd name="adj3" fmla="val 23393"/>
              <a:gd name="adj4" fmla="val -16101"/>
            </a:avLst>
          </a:prstGeom>
          <a:solidFill>
            <a:srgbClr val="E4B684"/>
          </a:solidFill>
          <a:ln w="19050">
            <a:solidFill>
              <a:schemeClr val="accent6">
                <a:lumMod val="60000"/>
                <a:lumOff val="40000"/>
              </a:schemeClr>
            </a:solidFill>
            <a:prstDash val="sysDot"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周瑜假借“公事”逼迫诸葛亮承担造箭任务。从周瑜不动声色的话中反映出他的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险恶用心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660400" y="3837965"/>
            <a:ext cx="10662920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在三国时期，曹操率八十万大军想要征服东吴。孙权、刘备便打算联手伐魏。孙权手下有位大将叫周瑜，智勇双全，可是心胸狭窄，妒忌刘备手下诸葛亮的才干。周瑜曾说：“既生瑜何生亮”。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27" y="1424321"/>
            <a:ext cx="3629747" cy="2413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079043" y="1420583"/>
            <a:ext cx="3202651" cy="680067"/>
            <a:chOff x="3803616" y="1460500"/>
            <a:chExt cx="3202651" cy="680067"/>
          </a:xfrm>
        </p:grpSpPr>
        <p:grpSp>
          <p:nvGrpSpPr>
            <p:cNvPr id="60" name="组合 5"/>
            <p:cNvGrpSpPr/>
            <p:nvPr/>
          </p:nvGrpSpPr>
          <p:grpSpPr bwMode="auto">
            <a:xfrm>
              <a:off x="3803616" y="1460500"/>
              <a:ext cx="2622583" cy="680067"/>
              <a:chOff x="2557977" y="171603"/>
              <a:chExt cx="4097359" cy="565979"/>
            </a:xfrm>
          </p:grpSpPr>
          <p:pic>
            <p:nvPicPr>
              <p:cNvPr id="62" name="Picture 2" descr="C:\Users\Administrator\Desktop\资源 3@3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7977" y="199276"/>
                <a:ext cx="4097359" cy="538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矩形 7"/>
              <p:cNvSpPr>
                <a:spLocks noChangeArrowheads="1"/>
              </p:cNvSpPr>
              <p:nvPr/>
            </p:nvSpPr>
            <p:spPr bwMode="auto">
              <a:xfrm>
                <a:off x="2848412" y="171603"/>
                <a:ext cx="288612" cy="486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defTabSz="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4634879" y="1560858"/>
              <a:ext cx="237138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经过</a:t>
              </a:r>
              <a:endPara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660400" y="2576426"/>
            <a:ext cx="10541000" cy="170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诸葛亮说：“你借给我二十条船，每条船上要三十名多军士。船用青布幔子遮起来，还要一千多个草把子，排在船的两边。我自有妙用。第三天管保有十万支箭。不过不能让都督知道，他要是知道了，我的计划就完了。”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" name="矩形: 对角圆角 1"/>
          <p:cNvSpPr/>
          <p:nvPr/>
        </p:nvSpPr>
        <p:spPr>
          <a:xfrm>
            <a:off x="3751198" y="5013215"/>
            <a:ext cx="3444240" cy="781902"/>
          </a:xfrm>
          <a:prstGeom prst="round2DiagRect">
            <a:avLst/>
          </a:prstGeom>
          <a:solidFill>
            <a:srgbClr val="E4B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16"/>
          <p:cNvSpPr/>
          <p:nvPr/>
        </p:nvSpPr>
        <p:spPr>
          <a:xfrm>
            <a:off x="3290492" y="4954390"/>
            <a:ext cx="3904946" cy="765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胸有成竹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0" y="1134427"/>
            <a:ext cx="2280213" cy="225376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箭头: 五边形 2"/>
          <p:cNvSpPr/>
          <p:nvPr/>
        </p:nvSpPr>
        <p:spPr>
          <a:xfrm>
            <a:off x="-1" y="5159693"/>
            <a:ext cx="1782693" cy="225376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箭头: 五边形 3"/>
          <p:cNvSpPr/>
          <p:nvPr/>
        </p:nvSpPr>
        <p:spPr>
          <a:xfrm flipH="1">
            <a:off x="10486663" y="5073381"/>
            <a:ext cx="973500" cy="225376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>
                  <a:alpha val="86000"/>
                </a:srgb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箭头: 五边形 4"/>
          <p:cNvSpPr/>
          <p:nvPr/>
        </p:nvSpPr>
        <p:spPr>
          <a:xfrm>
            <a:off x="0" y="625175"/>
            <a:ext cx="1574158" cy="329437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箭头: 五边形 5"/>
          <p:cNvSpPr/>
          <p:nvPr/>
        </p:nvSpPr>
        <p:spPr>
          <a:xfrm>
            <a:off x="-1" y="5651195"/>
            <a:ext cx="2591979" cy="252193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箭头: 五边形 6"/>
          <p:cNvSpPr/>
          <p:nvPr/>
        </p:nvSpPr>
        <p:spPr>
          <a:xfrm flipH="1">
            <a:off x="10144839" y="953829"/>
            <a:ext cx="1878957" cy="311688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2617" y="492367"/>
            <a:ext cx="171075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48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5089997" y="1280391"/>
            <a:ext cx="22959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zh-CN" sz="1600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</a:t>
            </a:r>
            <a:endParaRPr lang="zh-CN" altLang="en-US" sz="1600" spc="600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84378" y="1822194"/>
            <a:ext cx="3419030" cy="626755"/>
            <a:chOff x="925975" y="2043295"/>
            <a:chExt cx="3419030" cy="626755"/>
          </a:xfrm>
        </p:grpSpPr>
        <p:sp>
          <p:nvSpPr>
            <p:cNvPr id="12" name="箭头: 五边形 11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rgbClr val="C0936B">
                    <a:alpha val="70000"/>
                  </a:srgbClr>
                </a:gs>
                <a:gs pos="100000">
                  <a:srgbClr val="E4B684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课前导读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84378" y="2652083"/>
            <a:ext cx="3419030" cy="626755"/>
            <a:chOff x="925975" y="2043295"/>
            <a:chExt cx="3419030" cy="626755"/>
          </a:xfrm>
        </p:grpSpPr>
        <p:sp>
          <p:nvSpPr>
            <p:cNvPr id="15" name="箭头: 五边形 14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rgbClr val="C0936B">
                    <a:alpha val="70000"/>
                  </a:srgbClr>
                </a:gs>
                <a:gs pos="100000">
                  <a:srgbClr val="E4B684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字词揭秘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02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84378" y="3481972"/>
            <a:ext cx="3419030" cy="626755"/>
            <a:chOff x="925975" y="2043295"/>
            <a:chExt cx="3419030" cy="626755"/>
          </a:xfrm>
        </p:grpSpPr>
        <p:sp>
          <p:nvSpPr>
            <p:cNvPr id="19" name="箭头: 五边形 18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rgbClr val="C0936B">
                    <a:alpha val="70000"/>
                  </a:srgbClr>
                </a:gs>
                <a:gs pos="100000">
                  <a:srgbClr val="E4B684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课文精讲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03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84378" y="4311861"/>
            <a:ext cx="3419030" cy="626755"/>
            <a:chOff x="925975" y="2043295"/>
            <a:chExt cx="3419030" cy="626755"/>
          </a:xfrm>
        </p:grpSpPr>
        <p:sp>
          <p:nvSpPr>
            <p:cNvPr id="23" name="箭头: 五边形 22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rgbClr val="C0936B">
                    <a:alpha val="70000"/>
                  </a:srgbClr>
                </a:gs>
                <a:gs pos="100000">
                  <a:srgbClr val="E4B684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课堂小结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04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84378" y="5141751"/>
            <a:ext cx="3419030" cy="626755"/>
            <a:chOff x="925975" y="2043295"/>
            <a:chExt cx="3419030" cy="626755"/>
          </a:xfrm>
        </p:grpSpPr>
        <p:sp>
          <p:nvSpPr>
            <p:cNvPr id="27" name="箭头: 五边形 26"/>
            <p:cNvSpPr/>
            <p:nvPr/>
          </p:nvSpPr>
          <p:spPr>
            <a:xfrm>
              <a:off x="925975" y="2043295"/>
              <a:ext cx="3419030" cy="626755"/>
            </a:xfrm>
            <a:prstGeom prst="homePlate">
              <a:avLst/>
            </a:prstGeom>
            <a:gradFill>
              <a:gsLst>
                <a:gs pos="0">
                  <a:srgbClr val="C0936B">
                    <a:alpha val="70000"/>
                  </a:srgbClr>
                </a:gs>
                <a:gs pos="100000">
                  <a:srgbClr val="E4B684"/>
                </a:gs>
              </a:gsLst>
              <a:lin ang="0" scaled="0"/>
            </a:gra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229529" y="2143045"/>
              <a:ext cx="1821563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课堂练习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297015" y="2112267"/>
              <a:ext cx="609141" cy="49244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05</a:t>
              </a:r>
              <a:endParaRPr lang="zh-CN" altLang="en-US" sz="32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15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箭头: 五边形 29"/>
          <p:cNvSpPr/>
          <p:nvPr/>
        </p:nvSpPr>
        <p:spPr>
          <a:xfrm flipH="1">
            <a:off x="9795808" y="5676935"/>
            <a:ext cx="1664355" cy="252193"/>
          </a:xfrm>
          <a:prstGeom prst="homePlate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2097314" y="2612346"/>
            <a:ext cx="7997372" cy="1327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1.雾这样大，曹操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一定不敢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派兵出来。</a:t>
            </a:r>
          </a:p>
          <a:p>
            <a:pPr algn="ctr"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2.雾这样大，曹操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不一定敢</a:t>
            </a: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派兵出来。</a:t>
            </a:r>
          </a:p>
        </p:txBody>
      </p:sp>
      <p:sp>
        <p:nvSpPr>
          <p:cNvPr id="59" name="矩形 58"/>
          <p:cNvSpPr/>
          <p:nvPr/>
        </p:nvSpPr>
        <p:spPr>
          <a:xfrm>
            <a:off x="4900254" y="1705442"/>
            <a:ext cx="2391492" cy="584775"/>
          </a:xfrm>
          <a:prstGeom prst="rect">
            <a:avLst/>
          </a:prstGeom>
          <a:solidFill>
            <a:srgbClr val="C0936B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比较句子</a:t>
            </a:r>
          </a:p>
        </p:txBody>
      </p:sp>
      <p:sp>
        <p:nvSpPr>
          <p:cNvPr id="62" name="文本框 6"/>
          <p:cNvSpPr txBox="1"/>
          <p:nvPr/>
        </p:nvSpPr>
        <p:spPr>
          <a:xfrm>
            <a:off x="978453" y="4262083"/>
            <a:ext cx="10235094" cy="1151149"/>
          </a:xfrm>
          <a:prstGeom prst="rect">
            <a:avLst/>
          </a:prstGeom>
          <a:solidFill>
            <a:srgbClr val="C0936B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   我从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一定不敢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看出诸葛亮的果敢，遇事有预见性，从曹操的性格判断他不会派兵出来。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71027" y="2918027"/>
            <a:ext cx="5437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69" name="文本框 9"/>
          <p:cNvSpPr txBox="1">
            <a:spLocks noChangeArrowheads="1"/>
          </p:cNvSpPr>
          <p:nvPr/>
        </p:nvSpPr>
        <p:spPr bwMode="auto">
          <a:xfrm>
            <a:off x="2798417" y="1919167"/>
            <a:ext cx="120702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起因</a:t>
            </a:r>
          </a:p>
        </p:txBody>
      </p:sp>
      <p:sp>
        <p:nvSpPr>
          <p:cNvPr id="70" name="文本框 10"/>
          <p:cNvSpPr txBox="1">
            <a:spLocks noChangeArrowheads="1"/>
          </p:cNvSpPr>
          <p:nvPr/>
        </p:nvSpPr>
        <p:spPr bwMode="auto">
          <a:xfrm>
            <a:off x="4920893" y="1605470"/>
            <a:ext cx="4930775" cy="1268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665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周瑜妒忌诸葛亮的才干，要诸葛亮十天造十万支箭，陷害诸葛亮。</a:t>
            </a:r>
          </a:p>
        </p:txBody>
      </p:sp>
      <p:sp>
        <p:nvSpPr>
          <p:cNvPr id="72" name="文本框 3"/>
          <p:cNvSpPr txBox="1">
            <a:spLocks noChangeArrowheads="1"/>
          </p:cNvSpPr>
          <p:nvPr/>
        </p:nvSpPr>
        <p:spPr bwMode="auto">
          <a:xfrm>
            <a:off x="1489859" y="2869005"/>
            <a:ext cx="82807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noProof="1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草</a:t>
            </a:r>
            <a:endParaRPr lang="en-US" altLang="zh-CN" sz="2800" noProof="1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noProof="1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船</a:t>
            </a:r>
            <a:endParaRPr lang="en-US" altLang="zh-CN" sz="2800" noProof="1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noProof="1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借</a:t>
            </a:r>
            <a:endParaRPr lang="en-US" altLang="zh-CN" sz="2800" noProof="1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noProof="1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箭</a:t>
            </a:r>
          </a:p>
        </p:txBody>
      </p:sp>
      <p:sp>
        <p:nvSpPr>
          <p:cNvPr id="73" name="文本框 16"/>
          <p:cNvSpPr txBox="1">
            <a:spLocks noChangeArrowheads="1"/>
          </p:cNvSpPr>
          <p:nvPr/>
        </p:nvSpPr>
        <p:spPr bwMode="auto">
          <a:xfrm>
            <a:off x="2773412" y="3241193"/>
            <a:ext cx="123202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经过</a:t>
            </a:r>
          </a:p>
        </p:txBody>
      </p:sp>
      <p:sp>
        <p:nvSpPr>
          <p:cNvPr id="74" name="文本框 19"/>
          <p:cNvSpPr txBox="1">
            <a:spLocks noChangeArrowheads="1"/>
          </p:cNvSpPr>
          <p:nvPr/>
        </p:nvSpPr>
        <p:spPr bwMode="auto">
          <a:xfrm>
            <a:off x="2773412" y="4504931"/>
            <a:ext cx="121787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结果</a:t>
            </a:r>
          </a:p>
        </p:txBody>
      </p:sp>
      <p:sp>
        <p:nvSpPr>
          <p:cNvPr id="75" name="右箭头 74"/>
          <p:cNvSpPr/>
          <p:nvPr/>
        </p:nvSpPr>
        <p:spPr>
          <a:xfrm>
            <a:off x="3834584" y="2140293"/>
            <a:ext cx="1056640" cy="293793"/>
          </a:xfrm>
          <a:prstGeom prst="rightArrow">
            <a:avLst/>
          </a:prstGeom>
          <a:solidFill>
            <a:srgbClr val="E4B68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左大括号 75"/>
          <p:cNvSpPr/>
          <p:nvPr/>
        </p:nvSpPr>
        <p:spPr>
          <a:xfrm>
            <a:off x="2180251" y="2263761"/>
            <a:ext cx="546328" cy="2574228"/>
          </a:xfrm>
          <a:prstGeom prst="leftBrace">
            <a:avLst/>
          </a:prstGeom>
          <a:ln w="19050">
            <a:solidFill>
              <a:srgbClr val="C093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右箭头 76"/>
          <p:cNvSpPr/>
          <p:nvPr/>
        </p:nvSpPr>
        <p:spPr>
          <a:xfrm>
            <a:off x="3834584" y="3483153"/>
            <a:ext cx="1056640" cy="293793"/>
          </a:xfrm>
          <a:prstGeom prst="rightArrow">
            <a:avLst/>
          </a:prstGeom>
          <a:solidFill>
            <a:srgbClr val="E4B68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文本框 3"/>
          <p:cNvSpPr txBox="1"/>
          <p:nvPr/>
        </p:nvSpPr>
        <p:spPr>
          <a:xfrm>
            <a:off x="4942831" y="3002182"/>
            <a:ext cx="4384675" cy="1268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665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诸葛亮算准神机妙算，利用草船向曹操借箭成功。</a:t>
            </a:r>
          </a:p>
        </p:txBody>
      </p:sp>
      <p:sp>
        <p:nvSpPr>
          <p:cNvPr id="79" name="右箭头 78"/>
          <p:cNvSpPr/>
          <p:nvPr/>
        </p:nvSpPr>
        <p:spPr>
          <a:xfrm>
            <a:off x="3834584" y="4746414"/>
            <a:ext cx="1056640" cy="293793"/>
          </a:xfrm>
          <a:prstGeom prst="rightArrow">
            <a:avLst/>
          </a:prstGeom>
          <a:solidFill>
            <a:srgbClr val="E4B68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" name="文本框 6"/>
          <p:cNvSpPr txBox="1"/>
          <p:nvPr/>
        </p:nvSpPr>
        <p:spPr>
          <a:xfrm>
            <a:off x="4945502" y="4625307"/>
            <a:ext cx="4988560" cy="501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665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诸葛亮如期交箭，周瑜自叹不如。</a:t>
            </a:r>
          </a:p>
        </p:txBody>
      </p:sp>
      <p:sp>
        <p:nvSpPr>
          <p:cNvPr id="81" name="右大括号 80"/>
          <p:cNvSpPr/>
          <p:nvPr/>
        </p:nvSpPr>
        <p:spPr>
          <a:xfrm>
            <a:off x="10113010" y="2249013"/>
            <a:ext cx="137146" cy="262712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文本框 9"/>
          <p:cNvSpPr txBox="1">
            <a:spLocks noChangeArrowheads="1"/>
          </p:cNvSpPr>
          <p:nvPr/>
        </p:nvSpPr>
        <p:spPr bwMode="auto">
          <a:xfrm>
            <a:off x="10439299" y="2809425"/>
            <a:ext cx="774584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顾全大局</a:t>
            </a:r>
          </a:p>
        </p:txBody>
      </p:sp>
      <p:sp>
        <p:nvSpPr>
          <p:cNvPr id="90" name="文本框 9"/>
          <p:cNvSpPr txBox="1">
            <a:spLocks noChangeArrowheads="1"/>
          </p:cNvSpPr>
          <p:nvPr/>
        </p:nvSpPr>
        <p:spPr bwMode="auto">
          <a:xfrm>
            <a:off x="11035660" y="2809425"/>
            <a:ext cx="450076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神机妙算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" grpId="0"/>
      <p:bldP spid="70" grpId="0"/>
      <p:bldP spid="72" grpId="0"/>
      <p:bldP spid="73" grpId="0"/>
      <p:bldP spid="74" grpId="0"/>
      <p:bldP spid="75" grpId="0" animBg="1"/>
      <p:bldP spid="76" grpId="0" animBg="1"/>
      <p:bldP spid="77" grpId="0" animBg="1"/>
      <p:bldP spid="78" grpId="0"/>
      <p:bldP spid="79" grpId="0" animBg="1"/>
      <p:bldP spid="80" grpId="0"/>
      <p:bldP spid="81" grpId="0" animBg="1"/>
      <p:bldP spid="82" grpId="0"/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2486147" y="2873092"/>
            <a:ext cx="8382059" cy="14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督军   （    ）     擂鼓（    ）    </a:t>
            </a:r>
            <a:endParaRPr lang="en-US" altLang="zh-CN" sz="3200" b="1" dirty="0">
              <a:solidFill>
                <a:srgbClr val="C0936B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C0936B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弓弩手（    ）      呐喊（    ）   </a:t>
            </a:r>
          </a:p>
        </p:txBody>
      </p:sp>
      <p:sp>
        <p:nvSpPr>
          <p:cNvPr id="58" name="矩形 20"/>
          <p:cNvSpPr/>
          <p:nvPr/>
        </p:nvSpPr>
        <p:spPr>
          <a:xfrm>
            <a:off x="843791" y="1594340"/>
            <a:ext cx="5833386" cy="58432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一、给加点的字注音</a:t>
            </a:r>
          </a:p>
        </p:txBody>
      </p:sp>
      <p:sp>
        <p:nvSpPr>
          <p:cNvPr id="59" name="矩形 58"/>
          <p:cNvSpPr/>
          <p:nvPr/>
        </p:nvSpPr>
        <p:spPr>
          <a:xfrm>
            <a:off x="4207477" y="3053274"/>
            <a:ext cx="939831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ū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561120" y="3053274"/>
            <a:ext cx="1238259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3600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éi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207477" y="3721098"/>
            <a:ext cx="80157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ǔ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561120" y="3721098"/>
            <a:ext cx="78133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683674" y="177072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二、按要求改写句子</a:t>
            </a:r>
          </a:p>
        </p:txBody>
      </p:sp>
      <p:sp>
        <p:nvSpPr>
          <p:cNvPr id="82" name="文本框 2"/>
          <p:cNvSpPr txBox="1"/>
          <p:nvPr/>
        </p:nvSpPr>
        <p:spPr>
          <a:xfrm>
            <a:off x="899784" y="2853269"/>
            <a:ext cx="7311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、十万支箭，三天怎么造得成呢？（改为陈述句）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1660437" y="4200043"/>
            <a:ext cx="4428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6"/>
          <p:cNvSpPr txBox="1"/>
          <p:nvPr/>
        </p:nvSpPr>
        <p:spPr>
          <a:xfrm>
            <a:off x="1506014" y="3647657"/>
            <a:ext cx="3658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十万支箭，三天造不成。</a:t>
            </a:r>
          </a:p>
        </p:txBody>
      </p:sp>
      <p:cxnSp>
        <p:nvCxnSpPr>
          <p:cNvPr id="85" name="直接连接符 84"/>
          <p:cNvCxnSpPr/>
          <p:nvPr/>
        </p:nvCxnSpPr>
        <p:spPr>
          <a:xfrm>
            <a:off x="1593685" y="5757747"/>
            <a:ext cx="701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本框 9"/>
          <p:cNvSpPr txBox="1"/>
          <p:nvPr/>
        </p:nvSpPr>
        <p:spPr>
          <a:xfrm>
            <a:off x="1506014" y="5092853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诸葛亮神机妙算，难道我真比不上他吗？</a:t>
            </a:r>
          </a:p>
        </p:txBody>
      </p:sp>
      <p:sp>
        <p:nvSpPr>
          <p:cNvPr id="87" name="文本框 7"/>
          <p:cNvSpPr txBox="1"/>
          <p:nvPr/>
        </p:nvSpPr>
        <p:spPr>
          <a:xfrm>
            <a:off x="875517" y="4397480"/>
            <a:ext cx="762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、诸葛亮神机妙算，我真比不上他！（改为反问句）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6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五边形 1"/>
          <p:cNvSpPr/>
          <p:nvPr/>
        </p:nvSpPr>
        <p:spPr>
          <a:xfrm>
            <a:off x="96901" y="1609449"/>
            <a:ext cx="11998198" cy="3495951"/>
          </a:xfrm>
          <a:prstGeom prst="homePlate">
            <a:avLst>
              <a:gd name="adj" fmla="val 40409"/>
            </a:avLst>
          </a:prstGeom>
          <a:solidFill>
            <a:srgbClr val="E4B684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箭头: 五边形 2"/>
          <p:cNvSpPr/>
          <p:nvPr/>
        </p:nvSpPr>
        <p:spPr>
          <a:xfrm>
            <a:off x="-1" y="1609449"/>
            <a:ext cx="11689211" cy="3495951"/>
          </a:xfrm>
          <a:prstGeom prst="homePlate">
            <a:avLst>
              <a:gd name="adj" fmla="val 40409"/>
            </a:avLst>
          </a:prstGeom>
          <a:solidFill>
            <a:srgbClr val="C0936B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6133311" y="384689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6" name="箭头: 五边形 5"/>
          <p:cNvSpPr/>
          <p:nvPr/>
        </p:nvSpPr>
        <p:spPr>
          <a:xfrm>
            <a:off x="0" y="1134426"/>
            <a:ext cx="5856160" cy="36576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箭头: 五边形 6"/>
          <p:cNvSpPr/>
          <p:nvPr/>
        </p:nvSpPr>
        <p:spPr>
          <a:xfrm>
            <a:off x="-1" y="5159693"/>
            <a:ext cx="4635789" cy="36067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箭头: 五边形 7"/>
          <p:cNvSpPr/>
          <p:nvPr/>
        </p:nvSpPr>
        <p:spPr>
          <a:xfrm>
            <a:off x="8597590" y="5339507"/>
            <a:ext cx="1788124" cy="311688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>
                  <a:alpha val="86000"/>
                </a:srgb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箭头: 五边形 8"/>
          <p:cNvSpPr/>
          <p:nvPr/>
        </p:nvSpPr>
        <p:spPr>
          <a:xfrm>
            <a:off x="-1" y="625175"/>
            <a:ext cx="3759194" cy="36576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箭头: 五边形 9"/>
          <p:cNvSpPr/>
          <p:nvPr/>
        </p:nvSpPr>
        <p:spPr>
          <a:xfrm>
            <a:off x="-1" y="5651195"/>
            <a:ext cx="3759194" cy="365760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89" y="1817381"/>
            <a:ext cx="4762500" cy="3171825"/>
          </a:xfrm>
          <a:prstGeom prst="rect">
            <a:avLst/>
          </a:prstGeom>
        </p:spPr>
      </p:pic>
      <p:sp>
        <p:nvSpPr>
          <p:cNvPr id="12" name="箭头: 五边形 11"/>
          <p:cNvSpPr/>
          <p:nvPr/>
        </p:nvSpPr>
        <p:spPr>
          <a:xfrm>
            <a:off x="9311267" y="942476"/>
            <a:ext cx="2148895" cy="342848"/>
          </a:xfrm>
          <a:prstGeom prst="homePlate">
            <a:avLst/>
          </a:prstGeom>
          <a:gradFill>
            <a:gsLst>
              <a:gs pos="0">
                <a:srgbClr val="C0936B">
                  <a:alpha val="0"/>
                </a:srgbClr>
              </a:gs>
              <a:gs pos="100000">
                <a:srgbClr val="E4B684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33313" y="186289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5265289" y="2611394"/>
            <a:ext cx="59118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感谢观看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458044" y="245370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9119" y="4526404"/>
            <a:ext cx="10291044" cy="11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中国有着悠久的文化历史。在这条文化长河中，有四大名著始终闪烁着耀眼的光芒，你们知道是哪四大名著吗？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38" y="1681891"/>
            <a:ext cx="1922780" cy="254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6418" y="1737135"/>
            <a:ext cx="1882775" cy="2431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9193" y="1737135"/>
            <a:ext cx="2002790" cy="243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rcRect l="14933" r="17233"/>
          <a:stretch>
            <a:fillRect/>
          </a:stretch>
        </p:blipFill>
        <p:spPr>
          <a:xfrm>
            <a:off x="8150697" y="1737134"/>
            <a:ext cx="2036084" cy="245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1430494"/>
            <a:ext cx="1856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C0936B"/>
                </a:solidFill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走近作者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-142236" y="1975353"/>
            <a:ext cx="9168249" cy="3253872"/>
            <a:chOff x="-1350240" y="1162819"/>
            <a:chExt cx="16541912" cy="4144399"/>
          </a:xfrm>
        </p:grpSpPr>
        <p:pic>
          <p:nvPicPr>
            <p:cNvPr id="9" name="矩形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0240" y="1162819"/>
              <a:ext cx="16541912" cy="4144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1045107" y="1774111"/>
              <a:ext cx="11662971" cy="2414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u="sng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罗贯中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，生于元末明初，汉族，名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本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，字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贯中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，号湖海散人。元末明初著名小说家、戏曲家，是中国章回小说的鼻祖，主要作品有：剧本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赵太祖龙虎风云会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》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等，代表作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《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三国演义</a:t>
              </a:r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》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cs typeface="OPPOSans R" panose="00020600040101010101" pitchFamily="18" charset="-122"/>
                  <a:sym typeface="Arial" panose="020B0604020202020204" pitchFamily="34" charset="0"/>
                </a:rPr>
                <a:t>等。</a:t>
              </a:r>
              <a:endParaRPr 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3838" y="1430494"/>
            <a:ext cx="2628599" cy="3755142"/>
          </a:xfrm>
          <a:prstGeom prst="ellipse">
            <a:avLst/>
          </a:prstGeom>
          <a:ln>
            <a:solidFill>
              <a:srgbClr val="C0936B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44860" y="2053544"/>
            <a:ext cx="10293411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带着问题，有感情地朗读课文：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①读准字音，把课文读正确，读通顺。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②看看通过自学，能读懂什么？有不明白的，做上记号，提出来大家共同讨论。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0400" y="1430494"/>
            <a:ext cx="1856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C0936B"/>
                </a:solidFill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自读要求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635661" y="4483804"/>
            <a:ext cx="7205663" cy="51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“女”第三笔右端不出头；“户”长撇伸展。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613890" y="2301668"/>
            <a:ext cx="2339975" cy="513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613890" y="3117643"/>
            <a:ext cx="3497262" cy="5130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妒忌      嫉贤妒能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613890" y="3549443"/>
            <a:ext cx="6633892" cy="5130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同学之间不要因互相妒忌而影响团结。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613890" y="2685843"/>
            <a:ext cx="2905125" cy="5130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女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妒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69725" y="1971232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dù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4499" y="4295897"/>
            <a:ext cx="712142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“己”略扁，竖弯钩不宜过分伸展；“心”卧钩正。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肆无忌惮     忌恨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昨天，狂风肆无忌惮地刮了一夜。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507034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944679" y="199535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5582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4500" y="4295897"/>
            <a:ext cx="676402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上部“口”上宽下窄，横竖布白均匀。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曹冲      曹操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曹冲真是一个聪明的孩子。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44218" y="2990502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89829" y="2737867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97936" y="1995354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cáo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1136735" y="3060399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0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4254500" y="4295897"/>
            <a:ext cx="75869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书写指导：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上宽下窄。“叔”左部书写宜正；“目”宜扁宽。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4232728" y="2113761"/>
            <a:ext cx="233997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4232728" y="2929736"/>
            <a:ext cx="34972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督促     监督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4232728" y="3361536"/>
            <a:ext cx="663389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造句：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已经布置的工作，应当认真督促检查。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4232728" y="2497936"/>
            <a:ext cx="290512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部首：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925128" y="2501458"/>
          <a:ext cx="2359065" cy="2279650"/>
        </p:xfrm>
        <a:graphic>
          <a:graphicData uri="http://schemas.openxmlformats.org/drawingml/2006/table">
            <a:tbl>
              <a:tblPr/>
              <a:tblGrid>
                <a:gridCol w="1169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70739" y="2248823"/>
            <a:ext cx="231345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6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督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09475" y="152082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dū</a:t>
            </a:r>
            <a:endParaRPr lang="zh-CN" altLang="en-US" sz="4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1" grpId="0"/>
      <p:bldP spid="84" grpId="0" animBg="1"/>
      <p:bldP spid="85" grpId="0"/>
      <p:bldP spid="86" grpId="0"/>
      <p:bldP spid="87" grpId="0"/>
      <p:bldP spid="15" grpId="0"/>
      <p:bldP spid="28" grpId="0"/>
    </p:bldLst>
  </p:timing>
</p:sld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宽屏</PresentationFormat>
  <Paragraphs>157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Roboto Bold</vt:lpstr>
      <vt:lpstr>OPPOSans R</vt:lpstr>
      <vt:lpstr>Roboto Regular</vt:lpstr>
      <vt:lpstr>思源黑体 CN Regular</vt:lpstr>
      <vt:lpstr>思源宋体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2021-05-12T01:02:29Z</dcterms:created>
  <dcterms:modified xsi:type="dcterms:W3CDTF">2023-01-10T05:22:58Z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92EDFC4909C54FD082F8180C5CA72A47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