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65.xml" ContentType="application/vnd.openxmlformats-officedocument.presentationml.tags+xml"/>
  <Override PartName="/ppt/notesSlides/notesSlide17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0" r:id="rId2"/>
    <p:sldId id="566" r:id="rId3"/>
    <p:sldId id="567" r:id="rId4"/>
    <p:sldId id="562" r:id="rId5"/>
    <p:sldId id="568" r:id="rId6"/>
    <p:sldId id="569" r:id="rId7"/>
    <p:sldId id="570" r:id="rId8"/>
    <p:sldId id="561" r:id="rId9"/>
    <p:sldId id="571" r:id="rId10"/>
    <p:sldId id="572" r:id="rId11"/>
    <p:sldId id="574" r:id="rId12"/>
    <p:sldId id="584" r:id="rId13"/>
    <p:sldId id="585" r:id="rId14"/>
    <p:sldId id="573" r:id="rId15"/>
    <p:sldId id="577" r:id="rId16"/>
    <p:sldId id="586" r:id="rId17"/>
    <p:sldId id="587" r:id="rId18"/>
    <p:sldId id="588" r:id="rId19"/>
    <p:sldId id="589" r:id="rId20"/>
    <p:sldId id="590" r:id="rId21"/>
    <p:sldId id="591" r:id="rId22"/>
    <p:sldId id="592" r:id="rId23"/>
    <p:sldId id="593" r:id="rId24"/>
    <p:sldId id="594" r:id="rId25"/>
    <p:sldId id="595" r:id="rId26"/>
    <p:sldId id="606" r:id="rId27"/>
    <p:sldId id="607" r:id="rId28"/>
    <p:sldId id="596" r:id="rId29"/>
    <p:sldId id="563" r:id="rId30"/>
    <p:sldId id="580" r:id="rId31"/>
    <p:sldId id="564" r:id="rId32"/>
    <p:sldId id="552" r:id="rId33"/>
    <p:sldId id="443" r:id="rId34"/>
  </p:sldIdLst>
  <p:sldSz cx="9144000" cy="5143500" type="screen16x9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7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5B7E6"/>
    <a:srgbClr val="A3D3C3"/>
    <a:srgbClr val="89C7B2"/>
    <a:srgbClr val="5FB398"/>
    <a:srgbClr val="33CCCC"/>
    <a:srgbClr val="EEC985"/>
    <a:srgbClr val="BF898A"/>
    <a:srgbClr val="88BED2"/>
    <a:srgbClr val="C8C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44" autoAdjust="0"/>
  </p:normalViewPr>
  <p:slideViewPr>
    <p:cSldViewPr snapToGrid="0">
      <p:cViewPr varScale="1">
        <p:scale>
          <a:sx n="153" d="100"/>
          <a:sy n="153" d="100"/>
        </p:scale>
        <p:origin x="-414" y="-84"/>
      </p:cViewPr>
      <p:guideLst>
        <p:guide orient="horz" pos="1619"/>
        <p:guide pos="27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5C6F0-B5B9-4E5B-BE48-682C293DE26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F86D4-CD65-4638-B5DE-85256906A7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BE7BC-C6E2-4499-B460-A8BDCD30B79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BE7BC-C6E2-4499-B460-A8BDCD30B79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BE7BC-C6E2-4499-B460-A8BDCD30B79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6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4.xml"/><Relationship Id="rId40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6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7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3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3.png"/><Relationship Id="rId2" Type="http://schemas.openxmlformats.org/officeDocument/2006/relationships/audio" Target="file:///F:\1.ppt\ppt\2.&#22806;&#30740;\&#20061;&#19979;\Module2\unit1\Unit%201%20Activity%203&#35838;&#25991;&#24405;&#38899;.wav" TargetMode="External"/><Relationship Id="rId1" Type="http://schemas.microsoft.com/office/2007/relationships/media" Target="file:///F:\1.ppt\ppt\2.&#22806;&#30740;\&#20061;&#19979;\Module2\unit1\Unit%201%20Activity%203&#35838;&#25991;&#24405;&#38899;.wav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audio" Target="file:///F:\1.ppt\ppt\2.&#22806;&#30740;\&#20061;&#19979;\Module2\unit1\Unit%201%20Activity%206&#35838;&#25991;&#24405;&#38899;.wav" TargetMode="External"/><Relationship Id="rId1" Type="http://schemas.microsoft.com/office/2007/relationships/media" Target="file:///F:\1.ppt\ppt\2.&#22806;&#30740;\&#20061;&#19979;\Module2\unit1\Unit%201%20Activity%206&#35838;&#25991;&#24405;&#38899;.wav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1.ppt\ppt\2.&#22806;&#30740;\&#20061;&#19979;\Module2\unit1\Unit%201%20Activity%202&#35838;&#25991;&#24405;&#38899;.wav" TargetMode="External"/><Relationship Id="rId1" Type="http://schemas.microsoft.com/office/2007/relationships/media" Target="file:///F:\1.ppt\ppt\2.&#22806;&#30740;\&#20061;&#19979;\Module2\unit1\Unit%201%20Activity%202&#35838;&#25991;&#24405;&#38899;.wav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audio" Target="file:///F:\1.ppt\ppt\2.&#22806;&#30740;\&#20061;&#19979;\Module2\unit1\Unit%201%20Activity%203&#35838;&#25991;&#24405;&#38899;.wav" TargetMode="External"/><Relationship Id="rId1" Type="http://schemas.microsoft.com/office/2007/relationships/media" Target="file:///F:\1.ppt\ppt\2.&#22806;&#30740;\&#20061;&#19979;\Module2\unit1\Unit%201%20Activity%203&#35838;&#25991;&#24405;&#38899;.wav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1336619"/>
            <a:ext cx="9144001" cy="1835677"/>
          </a:xfrm>
          <a:prstGeom prst="rect">
            <a:avLst/>
          </a:prstGeom>
          <a:solidFill>
            <a:srgbClr val="22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" y="1393759"/>
            <a:ext cx="9144001" cy="170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7485" y="1802130"/>
            <a:ext cx="8649970" cy="83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</a:pPr>
            <a:r>
              <a:rPr lang="en-US" altLang="zh-CN" sz="4050" b="1" smtClean="0">
                <a:solidFill>
                  <a:srgbClr val="1EBED4"/>
                </a:solidFill>
                <a:effectLst/>
                <a:latin typeface="Times New Roman" panose="02020603050405020304" pitchFamily="18" charset="0"/>
                <a:ea typeface="方正粗黑宋简体" panose="02000000000000000000" charset="-122"/>
                <a:cs typeface="Times New Roman" panose="02020603050405020304" pitchFamily="18" charset="0"/>
                <a:sym typeface="+mn-ea"/>
              </a:rPr>
              <a:t>Unit1  They don't sit in rows</a:t>
            </a:r>
            <a:endParaRPr lang="zh-CN" altLang="en-US" sz="4050" b="1" smtClean="0">
              <a:solidFill>
                <a:srgbClr val="1EBED4"/>
              </a:solidFill>
              <a:effectLst/>
              <a:latin typeface="Times New Roman" panose="02020603050405020304" pitchFamily="18" charset="0"/>
              <a:ea typeface="方正粗黑宋简体" panose="02000000000000000000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684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91820" y="146685"/>
            <a:ext cx="5618480" cy="657860"/>
            <a:chOff x="1177" y="555"/>
            <a:chExt cx="11032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2224" y="726"/>
              <a:ext cx="9985" cy="1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en-US" altLang="zh-CN" sz="2600" b="1">
                  <a:solidFill>
                    <a:schemeClr val="bg1"/>
                  </a:solidFill>
                  <a:latin typeface="Times New Roman" panose="02020603050405020304" pitchFamily="18" charset="0"/>
                  <a:sym typeface="+mn-ea"/>
                </a:rPr>
                <a:t>Listen and answer the questions</a:t>
              </a:r>
            </a:p>
          </p:txBody>
        </p:sp>
      </p:grpSp>
      <p:pic>
        <p:nvPicPr>
          <p:cNvPr id="38" name="Picture 2" descr="F:\1.ppt\pictures\Headphone.pngHeadphone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506413" y="146685"/>
            <a:ext cx="475615" cy="591820"/>
          </a:xfrm>
          <a:prstGeom prst="rect">
            <a:avLst/>
          </a:prstGeom>
          <a:noFill/>
        </p:spPr>
      </p:pic>
      <p:sp>
        <p:nvSpPr>
          <p:cNvPr id="658441" name="文本框 658440"/>
          <p:cNvSpPr txBox="1"/>
          <p:nvPr/>
        </p:nvSpPr>
        <p:spPr>
          <a:xfrm>
            <a:off x="147955" y="948055"/>
            <a:ext cx="8848090" cy="3448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</a:rPr>
              <a:t>1.How many pupils are there in Susie’s  school?</a:t>
            </a:r>
          </a:p>
          <a:p>
            <a:pPr>
              <a:lnSpc>
                <a:spcPct val="120000"/>
              </a:lnSpc>
            </a:pPr>
            <a:endParaRPr lang="en-US" altLang="zh-CN" sz="26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2.Is everyone sitting around tables or sitting in rows in England?</a:t>
            </a:r>
          </a:p>
          <a:p>
            <a:pPr>
              <a:lnSpc>
                <a:spcPct val="120000"/>
              </a:lnSpc>
            </a:pPr>
            <a:endParaRPr lang="en-US" altLang="zh-CN" sz="2600" dirty="0">
              <a:latin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3.Does every student wear school clothes in England? </a:t>
            </a:r>
          </a:p>
          <a:p>
            <a:pPr>
              <a:lnSpc>
                <a:spcPct val="120000"/>
              </a:lnSpc>
            </a:pPr>
            <a:endParaRPr lang="en-US" altLang="zh-CN" sz="2600" dirty="0">
              <a:latin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4.What kind of sports do students in England like?</a:t>
            </a:r>
          </a:p>
        </p:txBody>
      </p:sp>
      <p:sp>
        <p:nvSpPr>
          <p:cNvPr id="13318" name="文本框 13317"/>
          <p:cNvSpPr txBox="1"/>
          <p:nvPr/>
        </p:nvSpPr>
        <p:spPr>
          <a:xfrm>
            <a:off x="506730" y="1443673"/>
            <a:ext cx="1725152" cy="53059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700 pupils.</a:t>
            </a:r>
          </a:p>
        </p:txBody>
      </p:sp>
      <p:sp>
        <p:nvSpPr>
          <p:cNvPr id="13347" name="文本框 13346"/>
          <p:cNvSpPr txBox="1"/>
          <p:nvPr/>
        </p:nvSpPr>
        <p:spPr>
          <a:xfrm>
            <a:off x="591820" y="2386648"/>
            <a:ext cx="3246786" cy="53059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Sitting around tables.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1820" y="3359468"/>
            <a:ext cx="1962332" cy="53059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Yes, they do.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6585" y="4396423"/>
            <a:ext cx="3911648" cy="53059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They like playing football.</a:t>
            </a:r>
          </a:p>
        </p:txBody>
      </p:sp>
      <p:pic>
        <p:nvPicPr>
          <p:cNvPr id="18" name="Unit 1 Activity 3课文录音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269271" y="427711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9375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3318" grpId="0"/>
      <p:bldP spid="13347" grpId="1"/>
      <p:bldP spid="2" grpId="2"/>
      <p:bldP spid="3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7287847" y="-31960"/>
            <a:ext cx="2070627" cy="1164847"/>
            <a:chOff x="234" y="27"/>
            <a:chExt cx="4348" cy="2446"/>
          </a:xfrm>
        </p:grpSpPr>
        <p:pic>
          <p:nvPicPr>
            <p:cNvPr id="30" name="Picture 3" descr="F:\萌\素材\标题框\55.png"/>
            <p:cNvPicPr>
              <a:picLocks noChangeAspect="1" noChangeArrowheads="1"/>
            </p:cNvPicPr>
            <p:nvPr/>
          </p:nvPicPr>
          <p:blipFill>
            <a:blip r:embed="rId3" cstate="email"/>
            <a:stretch>
              <a:fillRect/>
            </a:stretch>
          </p:blipFill>
          <p:spPr bwMode="auto">
            <a:xfrm rot="20626554">
              <a:off x="234" y="27"/>
              <a:ext cx="4348" cy="244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" name="文本框 1"/>
            <p:cNvSpPr txBox="1"/>
            <p:nvPr/>
          </p:nvSpPr>
          <p:spPr>
            <a:xfrm>
              <a:off x="698" y="863"/>
              <a:ext cx="3421" cy="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950">
                  <a:solidFill>
                    <a:srgbClr val="FFFF00"/>
                  </a:solidFill>
                  <a:uFillTx/>
                  <a:latin typeface="Aharoni" panose="02010803020104030203" charset="0"/>
                  <a:ea typeface="杨任东竹石体-Medium" panose="02000000000000000000" pitchFamily="2" charset="-122"/>
                  <a:cs typeface="Aharoni" panose="02010803020104030203" charset="0"/>
                  <a:sym typeface="+mn-ea"/>
                </a:rPr>
                <a:t>Role-play</a:t>
              </a:r>
            </a:p>
          </p:txBody>
        </p:sp>
      </p:grpSp>
      <p:sp>
        <p:nvSpPr>
          <p:cNvPr id="4" name="圆角矩形 3"/>
          <p:cNvSpPr/>
          <p:nvPr/>
        </p:nvSpPr>
        <p:spPr>
          <a:xfrm>
            <a:off x="71755" y="515620"/>
            <a:ext cx="8258810" cy="4112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lnSpc>
                <a:spcPct val="100000"/>
              </a:lnSpc>
            </a:pPr>
            <a:r>
              <a:rPr lang="en-US" altLang="zh-CN" sz="2600" b="1" dirty="0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Betty: 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Hey, Tony! Did you </a:t>
            </a:r>
            <a:r>
              <a:rPr lang="en-US" altLang="zh-CN" sz="2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enjoy yourself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in London?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 </a:t>
            </a:r>
            <a:r>
              <a:rPr lang="en-US" altLang="zh-CN" sz="2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Yes! I went to see my friend Susie. And I visited her school.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 err="1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Betty:</a:t>
            </a:r>
            <a:r>
              <a:rPr lang="en-US" altLang="zh-CN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What</a:t>
            </a:r>
            <a:r>
              <a:rPr lang="en-US" altLang="zh-CN" sz="2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are English schools like?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 </a:t>
            </a:r>
            <a:r>
              <a:rPr lang="en-US" altLang="zh-CN" sz="2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Here are a few photos. I took them myself.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 err="1">
                <a:solidFill>
                  <a:srgbClr val="A3D3C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Daming</a:t>
            </a:r>
            <a:r>
              <a:rPr lang="en-US" altLang="zh-CN" sz="2600" b="1" dirty="0">
                <a:solidFill>
                  <a:srgbClr val="A3D3C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en-US" altLang="zh-CN" sz="2600" b="1" dirty="0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Let’s have a look.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 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So this is Susie’s school. It’s got about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700 pupils, like most schools in England.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 dirty="0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Betty: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How many pupils are there in a class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in England?</a:t>
            </a:r>
          </a:p>
        </p:txBody>
      </p:sp>
      <p:pic>
        <p:nvPicPr>
          <p:cNvPr id="5" name="图片 4" descr="F:\1.ppt\ppt\2020堂堂(深色)\堂同q1-1s.png堂同q1-1s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86830" y="3240405"/>
            <a:ext cx="912495" cy="1903095"/>
          </a:xfrm>
          <a:prstGeom prst="rect">
            <a:avLst/>
          </a:prstGeom>
        </p:spPr>
      </p:pic>
      <p:pic>
        <p:nvPicPr>
          <p:cNvPr id="6" name="图片 5" descr="F:\1.ppt\ppt\2020堂堂(深色)\堂同2q-1s.png堂同2q-1s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330565" y="3157855"/>
            <a:ext cx="813435" cy="1925955"/>
          </a:xfrm>
          <a:prstGeom prst="rect">
            <a:avLst/>
          </a:prstGeom>
        </p:spPr>
      </p:pic>
      <p:pic>
        <p:nvPicPr>
          <p:cNvPr id="28" name="图片 27" descr="F:\1.ppt\ppt\2020堂堂(深色)\堂哥q-1s.png堂哥q-1s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418070" y="3199130"/>
            <a:ext cx="780415" cy="184340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93980" y="367665"/>
            <a:ext cx="8533765" cy="4112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lnSpc>
                <a:spcPct val="100000"/>
              </a:lnSpc>
            </a:pP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About thirty.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2600" b="1">
              <a:solidFill>
                <a:srgbClr val="A3D3C3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ct val="100000"/>
              </a:lnSpc>
            </a:pPr>
            <a:r>
              <a:rPr lang="en-US" altLang="zh-CN" sz="2600" b="1">
                <a:solidFill>
                  <a:srgbClr val="A3D3C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Daming:</a:t>
            </a: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 have forty in our class. So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ours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is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bit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bigger. Look, everyone is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wear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ing a jacket and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!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 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Yes, every student wears school clothes in England.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ct val="100000"/>
              </a:lnSpc>
            </a:pPr>
            <a:r>
              <a:rPr lang="en-US" altLang="zh-CN" sz="2600" b="1">
                <a:solidFill>
                  <a:srgbClr val="A3D3C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Daming:</a:t>
            </a:r>
            <a:r>
              <a:rPr lang="en-US" altLang="zh-CN" sz="2600" b="1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And everyone is sitting around tables in the classroom. 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That’s right. They don’t sit in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rows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 Look at the swimming pool and the huge sports ground.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Most English schools have sports grounds. </a:t>
            </a:r>
          </a:p>
          <a:p>
            <a:pPr algn="l" fontAlgn="auto">
              <a:lnSpc>
                <a:spcPct val="100000"/>
              </a:lnSpc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Kids there really enjoy playing football.    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" name="图片 4" descr="F:\1.ppt\ppt\2020堂堂(深色)\堂同q1-1s.png堂同q1-1s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01840" y="3409950"/>
            <a:ext cx="794385" cy="1657985"/>
          </a:xfrm>
          <a:prstGeom prst="rect">
            <a:avLst/>
          </a:prstGeom>
        </p:spPr>
      </p:pic>
      <p:pic>
        <p:nvPicPr>
          <p:cNvPr id="6" name="图片 5" descr="F:\1.ppt\ppt\2020堂堂(深色)\堂同2q-1s.png堂同2q-1s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88935" y="3404870"/>
            <a:ext cx="702310" cy="1663065"/>
          </a:xfrm>
          <a:prstGeom prst="rect">
            <a:avLst/>
          </a:prstGeom>
        </p:spPr>
      </p:pic>
      <p:pic>
        <p:nvPicPr>
          <p:cNvPr id="28" name="图片 27" descr="F:\1.ppt\ppt\2020堂堂(深色)\堂哥q-1s.png堂哥q-1s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93815" y="3409950"/>
            <a:ext cx="708025" cy="16738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71755" y="515620"/>
            <a:ext cx="8258810" cy="4112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lnSpc>
                <a:spcPct val="110000"/>
              </a:lnSpc>
            </a:pPr>
            <a:r>
              <a:rPr lang="en-US" altLang="zh-CN" sz="2600" b="1">
                <a:solidFill>
                  <a:srgbClr val="A3D3C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Daming:</a:t>
            </a: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 like playing football too. And we also have an excellent swimming team.</a:t>
            </a:r>
            <a:endParaRPr lang="en-US" altLang="zh-CN" sz="2600" b="1">
              <a:solidFill>
                <a:srgbClr val="FAFFB3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ct val="110000"/>
              </a:lnSpc>
            </a:pPr>
            <a:r>
              <a:rPr lang="en-US" altLang="zh-CN" sz="2600" b="1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Betty: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hope I can visit Susie’s school one day. It looks really great.</a:t>
            </a:r>
          </a:p>
          <a:p>
            <a:pPr algn="l" fontAlgn="auto">
              <a:lnSpc>
                <a:spcPct val="110000"/>
              </a:lnSpc>
            </a:pPr>
            <a:r>
              <a:rPr lang="en-US" altLang="zh-CN" sz="2600" b="1">
                <a:solidFill>
                  <a:srgbClr val="9FE6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Tony: 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 school is great too, and we have more students here. This means more people to play with. </a:t>
            </a:r>
          </a:p>
          <a:p>
            <a:pPr algn="l" fontAlgn="auto">
              <a:lnSpc>
                <a:spcPct val="110000"/>
              </a:lnSpc>
            </a:pPr>
            <a:r>
              <a:rPr lang="en-US" altLang="zh-CN" sz="2600" b="1">
                <a:solidFill>
                  <a:srgbClr val="FAFFB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Betty: 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And more friends too.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" name="图片 4" descr="F:\1.ppt\ppt\2020堂堂(深色)\堂同q1-1s.png堂同q1-1s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86830" y="3240405"/>
            <a:ext cx="912495" cy="1903095"/>
          </a:xfrm>
          <a:prstGeom prst="rect">
            <a:avLst/>
          </a:prstGeom>
        </p:spPr>
      </p:pic>
      <p:pic>
        <p:nvPicPr>
          <p:cNvPr id="6" name="图片 5" descr="F:\1.ppt\ppt\2020堂堂(深色)\堂同2q-1s.png堂同2q-1s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330565" y="3157855"/>
            <a:ext cx="813435" cy="1925955"/>
          </a:xfrm>
          <a:prstGeom prst="rect">
            <a:avLst/>
          </a:prstGeom>
        </p:spPr>
      </p:pic>
      <p:pic>
        <p:nvPicPr>
          <p:cNvPr id="28" name="图片 27" descr="F:\1.ppt\ppt\2020堂堂(深色)\堂哥q-1s.png堂哥q-1s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18070" y="3199130"/>
            <a:ext cx="780415" cy="184340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44" name="表格 2994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4785" y="1176020"/>
          <a:ext cx="8786495" cy="3825875"/>
        </p:xfrm>
        <a:graphic>
          <a:graphicData uri="http://schemas.openxmlformats.org/drawingml/2006/table">
            <a:tbl>
              <a:tblPr/>
              <a:tblGrid>
                <a:gridCol w="309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53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Susie’s school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 school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4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pupils in the school</a:t>
                      </a: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4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pupils in a class</a:t>
                      </a: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8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 of seats in the classroom</a:t>
                      </a: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Sports areas</a:t>
                      </a: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931" name="文本框 29930"/>
          <p:cNvSpPr txBox="1"/>
          <p:nvPr/>
        </p:nvSpPr>
        <p:spPr>
          <a:xfrm>
            <a:off x="3291205" y="1752600"/>
            <a:ext cx="2593975" cy="530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About 700 pupils.</a:t>
            </a:r>
          </a:p>
        </p:txBody>
      </p:sp>
      <p:sp>
        <p:nvSpPr>
          <p:cNvPr id="29933" name="文本框 29932"/>
          <p:cNvSpPr txBox="1"/>
          <p:nvPr/>
        </p:nvSpPr>
        <p:spPr>
          <a:xfrm>
            <a:off x="3291205" y="2691130"/>
            <a:ext cx="2437130" cy="530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About 30 pupils.</a:t>
            </a:r>
          </a:p>
        </p:txBody>
      </p:sp>
      <p:sp>
        <p:nvSpPr>
          <p:cNvPr id="29934" name="文本框 29933"/>
          <p:cNvSpPr txBox="1"/>
          <p:nvPr/>
        </p:nvSpPr>
        <p:spPr>
          <a:xfrm>
            <a:off x="3291205" y="3582670"/>
            <a:ext cx="3416300" cy="530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Pupils sit around tables.</a:t>
            </a:r>
          </a:p>
        </p:txBody>
      </p:sp>
      <p:sp>
        <p:nvSpPr>
          <p:cNvPr id="29935" name="文本框 29934"/>
          <p:cNvSpPr txBox="1"/>
          <p:nvPr/>
        </p:nvSpPr>
        <p:spPr>
          <a:xfrm>
            <a:off x="3291205" y="4358640"/>
            <a:ext cx="2735580" cy="530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Sports grounds.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91820" y="245110"/>
            <a:ext cx="7808595" cy="657860"/>
            <a:chOff x="1177" y="555"/>
            <a:chExt cx="11421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2224" y="726"/>
              <a:ext cx="10374" cy="1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en-US" altLang="zh-CN" sz="2600" b="1">
                  <a:solidFill>
                    <a:schemeClr val="bg1"/>
                  </a:solidFill>
                  <a:latin typeface="Times New Roman" panose="02020603050405020304" pitchFamily="18" charset="0"/>
                  <a:sym typeface="+mn-ea"/>
                </a:rPr>
                <a:t>Now complete Susie's column in the table.</a:t>
              </a:r>
            </a:p>
          </p:txBody>
        </p:sp>
      </p:grpSp>
      <p:pic>
        <p:nvPicPr>
          <p:cNvPr id="13" name="Picture 2" descr="F:\文件\png（数学）\feather.pn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591820" y="263525"/>
            <a:ext cx="591820" cy="5918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31" grpId="0"/>
      <p:bldP spid="29933" grpId="1"/>
      <p:bldP spid="29934" grpId="2"/>
      <p:bldP spid="29935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755650" y="152400"/>
            <a:ext cx="4448810" cy="659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156335" y="236220"/>
            <a:ext cx="4606290" cy="49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Answer the questions.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35063" y="42171"/>
            <a:ext cx="746245" cy="703385"/>
            <a:chOff x="581" y="3015"/>
            <a:chExt cx="1567" cy="1477"/>
          </a:xfrm>
        </p:grpSpPr>
        <p:sp>
          <p:nvSpPr>
            <p:cNvPr id="4" name="圆角矩形 3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39938" name="文本框 32773"/>
          <p:cNvSpPr txBox="1"/>
          <p:nvPr/>
        </p:nvSpPr>
        <p:spPr>
          <a:xfrm>
            <a:off x="202565" y="859790"/>
            <a:ext cx="8738870" cy="35921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42900" indent="-342900" eaLnBrk="0" hangingPunct="0">
              <a:lnSpc>
                <a:spcPct val="12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</a:rPr>
              <a:t>1. Who did Tony visit in London?</a:t>
            </a:r>
          </a:p>
          <a:p>
            <a:pPr marL="342900" indent="-342900" eaLnBrk="0" hangingPunct="0">
              <a:lnSpc>
                <a:spcPct val="125000"/>
              </a:lnSpc>
            </a:pPr>
            <a:endParaRPr lang="en-US" altLang="zh-CN" sz="2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eaLnBrk="0" hangingPunct="0">
              <a:lnSpc>
                <a:spcPct val="12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</a:rPr>
              <a:t>2. How did Tony get the photos of Susie’s school?</a:t>
            </a:r>
          </a:p>
          <a:p>
            <a:pPr marL="342900" indent="-342900" eaLnBrk="0" hangingPunct="0">
              <a:lnSpc>
                <a:spcPct val="125000"/>
              </a:lnSpc>
            </a:pPr>
            <a:endParaRPr lang="en-US" altLang="zh-CN" sz="2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eaLnBrk="0" hangingPunct="0">
              <a:lnSpc>
                <a:spcPct val="12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</a:rPr>
              <a:t>3. Which class is a bit bigger, Susie’s or Daming’s?</a:t>
            </a:r>
          </a:p>
          <a:p>
            <a:pPr marL="342900" indent="-342900" eaLnBrk="0" hangingPunct="0">
              <a:lnSpc>
                <a:spcPct val="125000"/>
              </a:lnSpc>
            </a:pPr>
            <a:endParaRPr lang="en-US" altLang="zh-CN" sz="2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eaLnBrk="0" hangingPunct="0">
              <a:lnSpc>
                <a:spcPct val="12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</a:rPr>
              <a:t>4. What does Betty hope to do one day?</a:t>
            </a:r>
          </a:p>
        </p:txBody>
      </p:sp>
      <p:sp>
        <p:nvSpPr>
          <p:cNvPr id="23556" name="文本框 23555"/>
          <p:cNvSpPr txBox="1"/>
          <p:nvPr/>
        </p:nvSpPr>
        <p:spPr>
          <a:xfrm>
            <a:off x="591820" y="1367473"/>
            <a:ext cx="5516236" cy="560595"/>
          </a:xfrm>
          <a:prstGeom prst="rect">
            <a:avLst/>
          </a:prstGeom>
          <a:noFill/>
          <a:ln w="9525">
            <a:noFill/>
          </a:ln>
        </p:spPr>
        <p:txBody>
          <a:bodyPr wrap="none" lIns="91431" tIns="45716" rIns="91431" bIns="45716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He visited his friend Susie in London.</a:t>
            </a:r>
          </a:p>
        </p:txBody>
      </p:sp>
      <p:sp>
        <p:nvSpPr>
          <p:cNvPr id="23557" name="文本框 23556"/>
          <p:cNvSpPr txBox="1"/>
          <p:nvPr/>
        </p:nvSpPr>
        <p:spPr>
          <a:xfrm>
            <a:off x="591820" y="2351405"/>
            <a:ext cx="5332339" cy="560595"/>
          </a:xfrm>
          <a:prstGeom prst="rect">
            <a:avLst/>
          </a:prstGeom>
          <a:noFill/>
          <a:ln w="9525">
            <a:noFill/>
          </a:ln>
        </p:spPr>
        <p:txBody>
          <a:bodyPr wrap="none" lIns="91431" tIns="45716" rIns="91431" bIns="45716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He took the photos of Susie’s school.</a:t>
            </a:r>
          </a:p>
        </p:txBody>
      </p:sp>
      <p:sp>
        <p:nvSpPr>
          <p:cNvPr id="73734" name="文本框 73733"/>
          <p:cNvSpPr txBox="1"/>
          <p:nvPr/>
        </p:nvSpPr>
        <p:spPr>
          <a:xfrm>
            <a:off x="591820" y="3334703"/>
            <a:ext cx="4365601" cy="560595"/>
          </a:xfrm>
          <a:prstGeom prst="rect">
            <a:avLst/>
          </a:prstGeom>
          <a:noFill/>
          <a:ln w="9525">
            <a:noFill/>
          </a:ln>
        </p:spPr>
        <p:txBody>
          <a:bodyPr wrap="none" lIns="91431" tIns="45716" rIns="91431" bIns="45716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Daming’s class is a bit bigger.</a:t>
            </a:r>
          </a:p>
        </p:txBody>
      </p:sp>
      <p:sp>
        <p:nvSpPr>
          <p:cNvPr id="73735" name="文本框 73734"/>
          <p:cNvSpPr txBox="1"/>
          <p:nvPr/>
        </p:nvSpPr>
        <p:spPr>
          <a:xfrm>
            <a:off x="591820" y="4377690"/>
            <a:ext cx="7437755" cy="560595"/>
          </a:xfrm>
          <a:prstGeom prst="rect">
            <a:avLst/>
          </a:prstGeom>
          <a:noFill/>
          <a:ln w="9525">
            <a:noFill/>
          </a:ln>
        </p:spPr>
        <p:txBody>
          <a:bodyPr wrap="square" lIns="91431" tIns="45716" rIns="91431" bIns="45716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She hopes she can visit Susie’s school one day.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1"/>
      <p:bldP spid="73734" grpId="2"/>
      <p:bldP spid="73735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7325" y="409893"/>
            <a:ext cx="8462645" cy="43230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2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Ours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a bit bigger. 我们的（学校）大一点儿。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ours是名词性物主代词，可以单独使用，不能修饰名词，相当于“形容词性物主代词____________＋名词”。如：</a:t>
            </a:r>
          </a:p>
          <a:p>
            <a:pPr algn="l" fontAlgn="auto">
              <a:lnSpc>
                <a:spcPct val="125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This is ____ classroom. 这是我们的教室。</a:t>
            </a:r>
          </a:p>
          <a:p>
            <a:pPr algn="l" fontAlgn="auto">
              <a:lnSpc>
                <a:spcPct val="125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This classroom is ______. 这间教室是我们的。</a:t>
            </a:r>
          </a:p>
          <a:p>
            <a:pPr algn="l" fontAlgn="auto">
              <a:lnSpc>
                <a:spcPct val="12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Their house is just like our house, but _______ (we) has a bigger balcony.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6251457" y="1584741"/>
            <a:ext cx="65659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268612" y="2579151"/>
            <a:ext cx="65659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2990097" y="3047146"/>
            <a:ext cx="79502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5527557" y="3508156"/>
            <a:ext cx="79502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1"/>
      <p:bldP spid="3" grpId="2"/>
      <p:bldP spid="4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3355" y="463550"/>
            <a:ext cx="8743950" cy="40690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1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2]</a:t>
            </a:r>
            <a:r>
              <a:rPr lang="en-US" sz="2400" smtClean="0"/>
              <a:t>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 mother feels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bit/a little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better today.</a:t>
            </a:r>
          </a:p>
          <a:p>
            <a:pPr algn="l" fontAlgn="auto">
              <a:lnSpc>
                <a:spcPct val="11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她母亲今天感觉好一些。</a:t>
            </a:r>
          </a:p>
          <a:p>
            <a:pPr algn="l" fontAlgn="auto">
              <a:lnSpc>
                <a:spcPct val="11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Please give me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bit of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paper.</a:t>
            </a:r>
          </a:p>
          <a:p>
            <a:pPr algn="l" fontAlgn="auto">
              <a:lnSpc>
                <a:spcPct val="11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请给我一点纸。</a:t>
            </a:r>
          </a:p>
          <a:p>
            <a:pPr algn="l" fontAlgn="auto">
              <a:lnSpc>
                <a:spcPct val="75000"/>
              </a:lnSpc>
            </a:pPr>
            <a:endParaRPr lang="en-US" altLang="zh-CN" sz="26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ct val="11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（1）a bit与a little都可用作程度副词，表示“稍微，有点儿”，修饰动词、形容词或副词比较级等，二者可</a:t>
            </a:r>
            <a:r>
              <a:rPr lang="zh-CN" altLang="en-US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互换。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</a:t>
            </a:r>
          </a:p>
          <a:p>
            <a:pPr algn="l" fontAlgn="auto">
              <a:lnSpc>
                <a:spcPct val="11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（2）a little可以直接修饰不可数名词，而a bit修饰不可数名词时，只能用_________.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　　</a:t>
            </a:r>
            <a:endParaRPr lang="zh-CN" altLang="en-US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34427" y="3979685"/>
            <a:ext cx="1262380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30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bit 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1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29" name="MH_SubTitle_3"/>
            <p:cNvSpPr/>
            <p:nvPr>
              <p:custDataLst>
                <p:tags r:id="rId2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9"/>
          <p:cNvSpPr/>
          <p:nvPr/>
        </p:nvSpPr>
        <p:spPr>
          <a:xfrm>
            <a:off x="705247" y="121444"/>
            <a:ext cx="1402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dirty="0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活学活用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7805" y="967740"/>
            <a:ext cx="8926195" cy="1710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1.Keep quiet！ I think it is _________ noisy.</a:t>
            </a: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A.a little of　			B.a bit</a:t>
            </a: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C.a bit of  			           D.a few 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4509637" y="967879"/>
            <a:ext cx="436880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30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7655" y="3026728"/>
            <a:ext cx="8079740" cy="1753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解析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]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考查短语辨析。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little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不与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of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搭配；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bit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后加形容词；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bit of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后加名词；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few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修饰可数名词复数。空后的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noisy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是形容词，故只能用</a:t>
            </a:r>
            <a:r>
              <a:rPr lang="en-US" altLang="zh-CN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bit</a:t>
            </a:r>
            <a:r>
              <a:rPr lang="zh-CN" altLang="en-US" sz="24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修饰。</a:t>
            </a: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0025" y="863918"/>
            <a:ext cx="8743950" cy="25711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5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3]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Look, everyone is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wear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ing a jacket and tie！</a:t>
            </a:r>
          </a:p>
          <a:p>
            <a:pPr algn="l" fontAlgn="auto">
              <a:lnSpc>
                <a:spcPct val="15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看，每个人都穿着夹克，戴着领带！</a:t>
            </a:r>
          </a:p>
          <a:p>
            <a:pPr algn="l" fontAlgn="auto">
              <a:lnSpc>
                <a:spcPct val="15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wear作动词，意为“穿；戴”，其过去式为</a:t>
            </a:r>
            <a:r>
              <a:rPr lang="en-US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</a:t>
            </a:r>
            <a:r>
              <a:rPr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过去分词为</a:t>
            </a:r>
            <a:r>
              <a:rPr lang="en-US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</a:t>
            </a:r>
            <a:r>
              <a:rPr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。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</a:t>
            </a:r>
            <a:endParaRPr lang="zh-CN" altLang="en-US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7073337" y="2230669"/>
            <a:ext cx="944245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30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wore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310897" y="2783835"/>
            <a:ext cx="965835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30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worn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图片 12292" descr="t011c6619273de154b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0" y="63500"/>
            <a:ext cx="2461895" cy="1771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4" name="图片 12293" descr="t019a2b328a27acc46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0808">
            <a:off x="3381375" y="910590"/>
            <a:ext cx="2884805" cy="1739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5" name="图片 12294" descr="t01730819c886b5ff5e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-397474">
            <a:off x="725170" y="657860"/>
            <a:ext cx="3043555" cy="183896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1957070" y="3143250"/>
            <a:ext cx="5391150" cy="1428750"/>
            <a:chOff x="3082" y="4950"/>
            <a:chExt cx="8490" cy="2250"/>
          </a:xfrm>
        </p:grpSpPr>
        <p:sp>
          <p:nvSpPr>
            <p:cNvPr id="14338" name="圆角矩形 12290"/>
            <p:cNvSpPr/>
            <p:nvPr/>
          </p:nvSpPr>
          <p:spPr>
            <a:xfrm>
              <a:off x="3082" y="4950"/>
              <a:ext cx="8490" cy="2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76200" cap="flat" cmpd="tri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3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37" name="文本框 12289"/>
            <p:cNvSpPr txBox="1"/>
            <p:nvPr/>
          </p:nvSpPr>
          <p:spPr>
            <a:xfrm>
              <a:off x="3320" y="5155"/>
              <a:ext cx="8015" cy="18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What do you think the English school could be?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" y="1154430"/>
          <a:ext cx="8987790" cy="3718560"/>
        </p:xfrm>
        <a:graphic>
          <a:graphicData uri="http://schemas.openxmlformats.org/drawingml/2006/table">
            <a:tbl>
              <a:tblPr/>
              <a:tblGrid>
                <a:gridCol w="111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0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用法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含义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宾语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4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wear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表示状态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穿着，戴着；留着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衣服、鞋帽、首饰、眼镜、胡须等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put 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表示动作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穿上，戴上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衣服、鞋帽等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dress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表示动作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给某人穿衣服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反身代词或其他表</a:t>
                      </a: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“</a:t>
                      </a: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人</a:t>
                      </a: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”</a:t>
                      </a: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的词</a:t>
                      </a:r>
                      <a:endParaRPr lang="zh-CN" sz="2500" b="1" kern="100">
                        <a:latin typeface="Times New Roman" panose="02020603050405020304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0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2500" b="1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be in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表示状态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穿着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25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衣服、颜色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5915" y="378143"/>
            <a:ext cx="8306435" cy="6724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3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辨析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wear, put on, dress与be 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0360" y="945515"/>
            <a:ext cx="8462645" cy="29991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defTabSz="685800" fontAlgn="auto">
              <a:lnSpc>
                <a:spcPct val="13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（1）put on 的反义短语是take off； put on还可译为“上演”，take off还可译为“（飞机）起飞”。</a:t>
            </a:r>
          </a:p>
          <a:p>
            <a:pPr algn="l" defTabSz="685800" fontAlgn="auto">
              <a:lnSpc>
                <a:spcPct val="135000"/>
              </a:lnSpc>
            </a:pPr>
            <a:r>
              <a:rPr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（2）be dressed in＝be wearing＝be in 穿着；get dressed 穿戴好；dress up（as）装扮成；dress oneself自己穿衣服。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1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29" name="MH_SubTitle_3"/>
            <p:cNvSpPr/>
            <p:nvPr>
              <p:custDataLst>
                <p:tags r:id="rId2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9"/>
          <p:cNvSpPr/>
          <p:nvPr/>
        </p:nvSpPr>
        <p:spPr>
          <a:xfrm>
            <a:off x="705247" y="121444"/>
            <a:ext cx="1402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dirty="0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活学活用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99085" y="1056640"/>
            <a:ext cx="8926195" cy="33724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用wear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, dress, put on 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或in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填空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（1）I don't like the girl ________ white.</a:t>
            </a: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（2）Why does your </a:t>
            </a:r>
            <a:r>
              <a:rPr lang="en-US" altLang="zh-CN" sz="2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maths</a:t>
            </a: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teacher often________ dark sunglasses？</a:t>
            </a: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（3）His father________ his coat and hat and went out.</a:t>
            </a:r>
          </a:p>
          <a:p>
            <a:pPr algn="l">
              <a:lnSpc>
                <a:spcPct val="135000"/>
              </a:lnSpc>
              <a:buClrTx/>
              <a:buSzTx/>
              <a:buFontTx/>
            </a:pP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（4）Lucy, help me __________ your little brother.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4029537" y="1690030"/>
            <a:ext cx="45974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in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6118974" y="2212018"/>
            <a:ext cx="87376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wear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669899" y="3262451"/>
            <a:ext cx="108204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put on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410105" y="3784299"/>
            <a:ext cx="91376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1"/>
      <p:bldP spid="10" grpId="2"/>
      <p:bldP spid="11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7325" y="404813"/>
            <a:ext cx="8462645" cy="43332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1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4]</a:t>
            </a:r>
            <a:r>
              <a:rPr lang="en-US" sz="2400" smtClean="0"/>
              <a:t>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Look， everyone is wearing a jacket and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tie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！</a:t>
            </a:r>
          </a:p>
          <a:p>
            <a:pPr algn="l" fontAlgn="auto">
              <a:lnSpc>
                <a:spcPct val="11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看，每个人都穿着夹克，戴着领带！ 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在本句中作名词，意为“领带”，其复数形式为_______。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ct val="13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作动词，意为“（在线、绳上）打结，系扣；（用线、绳等）系，拴，捆，绑”，其现在分词为______。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Mrs Li is helping her husband _____ his ______. 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李女士正在帮她丈夫打领带。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679332" y="1954946"/>
            <a:ext cx="67754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437168" y="3043278"/>
            <a:ext cx="91440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tying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425197" y="3624361"/>
            <a:ext cx="5391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5872362" y="3624361"/>
            <a:ext cx="5391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1"/>
      <p:bldP spid="6" grpId="2"/>
      <p:bldP spid="2" grpId="3"/>
      <p:bldP spid="3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7325" y="748348"/>
            <a:ext cx="8462645" cy="3646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7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5]</a:t>
            </a:r>
            <a:r>
              <a:rPr lang="en-US" sz="2400" smtClean="0"/>
              <a:t>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don't sit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rows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他们不是成排地坐着。</a:t>
            </a:r>
          </a:p>
          <a:p>
            <a:pPr algn="l" fontAlgn="auto">
              <a:lnSpc>
                <a:spcPct val="17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in rows意为“成排；成行”</a:t>
            </a:r>
          </a:p>
          <a:p>
            <a:pPr algn="l" fontAlgn="auto">
              <a:lnSpc>
                <a:spcPct val="17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stand in a row站成一排　in Row Five在第五排</a:t>
            </a:r>
          </a:p>
          <a:p>
            <a:pPr algn="l" fontAlgn="auto">
              <a:lnSpc>
                <a:spcPct val="17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students are standing ______ ______ on the playground.</a:t>
            </a:r>
          </a:p>
          <a:p>
            <a:pPr algn="l" fontAlgn="auto">
              <a:lnSpc>
                <a:spcPct val="17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学生们正一排排地站在操场上。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3940431" y="3009096"/>
            <a:ext cx="1791335" cy="553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30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in      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7325" y="75565"/>
            <a:ext cx="8462645" cy="49917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3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6]</a:t>
            </a:r>
            <a:r>
              <a:rPr lang="en-US" sz="2400" smtClean="0"/>
              <a:t>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Kids there really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enjoy playing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football.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那里的孩子真的喜欢踢足球。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enjoy doing sth.意为“____________”，其中enjoy表示“享受……的乐趣；欣赏”。如：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My sister enjoys reading picture books.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我的妹妹喜欢看图画书。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enjoy oneself 意为“玩得开心；过得愉快”，相当于have fun/have a good time。如：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Jane ______________ at the party. 简在聚会上玩得很开心。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952121" y="4471184"/>
            <a:ext cx="220853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6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enjoyed herself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156331" y="1223159"/>
            <a:ext cx="183388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6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喜欢做某事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7325" y="366078"/>
            <a:ext cx="8462645" cy="4410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35000"/>
              </a:lnSpc>
            </a:pPr>
            <a:r>
              <a:rPr lang="en-US" altLang="zh-CN" sz="2600" b="1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600" b="1" smtClean="0">
                <a:solidFill>
                  <a:srgbClr val="88E5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7]</a:t>
            </a:r>
            <a:r>
              <a:rPr lang="en-US" sz="2400" smtClean="0"/>
              <a:t>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hope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can visit Susie's school one day.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我希望有一天能参观苏茜的学校。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探究</a:t>
            </a:r>
            <a:r>
              <a:rPr lang="en-US" altLang="zh-CN" sz="2600" b="1" smtClean="0">
                <a:solidFill>
                  <a:srgbClr val="A1E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 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本句中含有“hope＋（that）从句”句型，意为“希望……”。如：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I hope (that) we can win the football match.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我希望我们能赢得这场足球比赛。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I _______ you can give up smoking.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我希望你能戒烟。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1616" y="3624027"/>
            <a:ext cx="87439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1620" y="558800"/>
            <a:ext cx="8462645" cy="33724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 fontAlgn="auto">
              <a:lnSpc>
                <a:spcPct val="135000"/>
              </a:lnSpc>
            </a:pP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zh-CN" altLang="en-US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800" b="1" smtClean="0">
                <a:solidFill>
                  <a:srgbClr val="FFE46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hope的常见用法：_______________希望做某事；hope for sth.期望某事发生。如：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He </a:t>
            </a: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hoped to visit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our school again.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他希望再次参观我们的学校。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We're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________ ______</a:t>
            </a: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good weather this weekend.</a:t>
            </a:r>
          </a:p>
          <a:p>
            <a:pPr algn="l" fontAlgn="auto">
              <a:lnSpc>
                <a:spcPct val="135000"/>
              </a:lnSpc>
            </a:pPr>
            <a:r>
              <a:rPr lang="en-US" altLang="zh-CN" sz="26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我们期望着这个周末有个好天气。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64596" y="633812"/>
            <a:ext cx="227774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hope to do sth.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9831" y="2800432"/>
            <a:ext cx="202946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hoping    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95250" y="1240790"/>
            <a:ext cx="9350375" cy="631190"/>
          </a:xfrm>
          <a:prstGeom prst="rect">
            <a:avLst/>
          </a:prstGeom>
          <a:solidFill>
            <a:srgbClr val="75B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755650" y="83820"/>
            <a:ext cx="7525385" cy="8915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335063" y="84081"/>
            <a:ext cx="746245" cy="703385"/>
            <a:chOff x="581" y="3015"/>
            <a:chExt cx="1567" cy="1477"/>
          </a:xfrm>
        </p:grpSpPr>
        <p:sp>
          <p:nvSpPr>
            <p:cNvPr id="4" name="圆角矩形 3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139190" y="83820"/>
            <a:ext cx="6882130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Complete the passage with the correct form of the words in the box.</a:t>
            </a:r>
          </a:p>
        </p:txBody>
      </p:sp>
      <p:sp>
        <p:nvSpPr>
          <p:cNvPr id="41989" name="文本框 73732"/>
          <p:cNvSpPr txBox="1"/>
          <p:nvPr/>
        </p:nvSpPr>
        <p:spPr>
          <a:xfrm>
            <a:off x="1250315" y="1240790"/>
            <a:ext cx="626999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/>
            <a:r>
              <a:rPr sz="3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      pool      row      tie      wear</a:t>
            </a:r>
          </a:p>
        </p:txBody>
      </p:sp>
      <p:sp>
        <p:nvSpPr>
          <p:cNvPr id="74756" name="文本框 74755"/>
          <p:cNvSpPr txBox="1"/>
          <p:nvPr/>
        </p:nvSpPr>
        <p:spPr>
          <a:xfrm>
            <a:off x="466725" y="1911350"/>
            <a:ext cx="8498840" cy="27609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Pupils in England do not sit in (1)_____ in the classroom. They sit around tables. Everyone (2)_______ a jacket and (3)____. Most schools have sports grounds, and English children (4)______ playing</a:t>
            </a:r>
          </a:p>
        </p:txBody>
      </p:sp>
      <p:sp>
        <p:nvSpPr>
          <p:cNvPr id="24581" name="文本框 24580"/>
          <p:cNvSpPr txBox="1"/>
          <p:nvPr/>
        </p:nvSpPr>
        <p:spPr>
          <a:xfrm>
            <a:off x="5376863" y="2026285"/>
            <a:ext cx="872490" cy="520700"/>
          </a:xfrm>
          <a:prstGeom prst="rect">
            <a:avLst/>
          </a:prstGeom>
          <a:noFill/>
          <a:ln w="9525">
            <a:noFill/>
          </a:ln>
        </p:spPr>
        <p:txBody>
          <a:bodyPr wrap="none" lIns="91422" tIns="45711" rIns="91422" bIns="45711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rows</a:t>
            </a:r>
          </a:p>
        </p:txBody>
      </p:sp>
      <p:sp>
        <p:nvSpPr>
          <p:cNvPr id="24582" name="文本框 24581"/>
          <p:cNvSpPr txBox="1"/>
          <p:nvPr/>
        </p:nvSpPr>
        <p:spPr>
          <a:xfrm>
            <a:off x="5890260" y="2712085"/>
            <a:ext cx="1010920" cy="520700"/>
          </a:xfrm>
          <a:prstGeom prst="rect">
            <a:avLst/>
          </a:prstGeom>
          <a:noFill/>
          <a:ln w="9525">
            <a:noFill/>
          </a:ln>
        </p:spPr>
        <p:txBody>
          <a:bodyPr wrap="none" lIns="91422" tIns="45711" rIns="91422" bIns="45711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wears</a:t>
            </a:r>
          </a:p>
        </p:txBody>
      </p:sp>
      <p:sp>
        <p:nvSpPr>
          <p:cNvPr id="24583" name="文本框 24582"/>
          <p:cNvSpPr txBox="1"/>
          <p:nvPr/>
        </p:nvSpPr>
        <p:spPr>
          <a:xfrm>
            <a:off x="1081405" y="3353435"/>
            <a:ext cx="537845" cy="520700"/>
          </a:xfrm>
          <a:prstGeom prst="rect">
            <a:avLst/>
          </a:prstGeom>
          <a:noFill/>
          <a:ln w="9525">
            <a:noFill/>
          </a:ln>
        </p:spPr>
        <p:txBody>
          <a:bodyPr wrap="none" lIns="91422" tIns="45711" rIns="91422" bIns="45711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tie</a:t>
            </a:r>
          </a:p>
        </p:txBody>
      </p:sp>
      <p:sp>
        <p:nvSpPr>
          <p:cNvPr id="24584" name="文本框 24583"/>
          <p:cNvSpPr txBox="1"/>
          <p:nvPr/>
        </p:nvSpPr>
        <p:spPr>
          <a:xfrm>
            <a:off x="2296795" y="3994150"/>
            <a:ext cx="972185" cy="520700"/>
          </a:xfrm>
          <a:prstGeom prst="rect">
            <a:avLst/>
          </a:prstGeom>
          <a:noFill/>
          <a:ln w="9525">
            <a:noFill/>
          </a:ln>
        </p:spPr>
        <p:txBody>
          <a:bodyPr wrap="none" lIns="91422" tIns="45711" rIns="91422" bIns="45711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1"/>
      <p:bldP spid="24583" grpId="2"/>
      <p:bldP spid="24584" grpId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7" name="文本框 117766"/>
          <p:cNvSpPr txBox="1"/>
          <p:nvPr/>
        </p:nvSpPr>
        <p:spPr>
          <a:xfrm>
            <a:off x="394970" y="1523365"/>
            <a:ext cx="8211185" cy="28898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600" dirty="0">
                <a:latin typeface="Times New Roman" panose="02020603050405020304" pitchFamily="18" charset="0"/>
              </a:rPr>
              <a:t>英语句子一般由多个单词构成，这些单词的重读一般遵循以下规律：名词、形容词、数词、动词、副词、代词和表达强烈思想感情的感叹词需要重读；人称代词、连词、冠词、介词、以及少数系动词和助动词等主要起语法作用的单词一般不重读（当然有少数例外）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36925" y="471805"/>
            <a:ext cx="26250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重读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3313" descr="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0280" y="1882140"/>
            <a:ext cx="2701925" cy="17913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图片 13314" descr="4"/>
          <p:cNvPicPr>
            <a:picLocks noChangeAspect="1"/>
          </p:cNvPicPr>
          <p:nvPr/>
        </p:nvPicPr>
        <p:blipFill>
          <a:blip r:embed="rId3" cstate="email"/>
          <a:srcRect r="10330"/>
          <a:stretch>
            <a:fillRect/>
          </a:stretch>
        </p:blipFill>
        <p:spPr>
          <a:xfrm>
            <a:off x="875665" y="2546985"/>
            <a:ext cx="2188210" cy="17729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图片 13315" descr="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90980" y="346710"/>
            <a:ext cx="2790190" cy="1950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文本框 13316"/>
          <p:cNvSpPr txBox="1"/>
          <p:nvPr/>
        </p:nvSpPr>
        <p:spPr>
          <a:xfrm>
            <a:off x="4400550" y="890905"/>
            <a:ext cx="32321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sit around tables</a:t>
            </a:r>
          </a:p>
        </p:txBody>
      </p:sp>
      <p:sp>
        <p:nvSpPr>
          <p:cNvPr id="13318" name="文本框 13317"/>
          <p:cNvSpPr txBox="1"/>
          <p:nvPr/>
        </p:nvSpPr>
        <p:spPr>
          <a:xfrm>
            <a:off x="1191895" y="4505008"/>
            <a:ext cx="1771650" cy="506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wear ties</a:t>
            </a:r>
          </a:p>
        </p:txBody>
      </p:sp>
      <p:sp>
        <p:nvSpPr>
          <p:cNvPr id="13319" name="文本框 13318"/>
          <p:cNvSpPr txBox="1"/>
          <p:nvPr/>
        </p:nvSpPr>
        <p:spPr>
          <a:xfrm>
            <a:off x="4914900" y="4091305"/>
            <a:ext cx="29546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play hockey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1"/>
      <p:bldP spid="1331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755650" y="99695"/>
            <a:ext cx="7466330" cy="858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335063" y="188856"/>
            <a:ext cx="746245" cy="703385"/>
            <a:chOff x="581" y="3015"/>
            <a:chExt cx="1567" cy="1477"/>
          </a:xfrm>
        </p:grpSpPr>
        <p:sp>
          <p:nvSpPr>
            <p:cNvPr id="4" name="圆角矩形 3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117600" y="99695"/>
            <a:ext cx="6571615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Read and predict which words the speaker is likely to stress.</a:t>
            </a:r>
          </a:p>
        </p:txBody>
      </p:sp>
      <p:sp>
        <p:nvSpPr>
          <p:cNvPr id="44033" name="文本框 34820"/>
          <p:cNvSpPr txBox="1"/>
          <p:nvPr/>
        </p:nvSpPr>
        <p:spPr>
          <a:xfrm>
            <a:off x="335280" y="957898"/>
            <a:ext cx="8135938" cy="2889885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Betty: Hey, Tony! Did you enjoy yourself in London?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Tony: Yes! I went to see my friend Susie. And I visited her school.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Betty: What are English schools like?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Tony: Here are a few photos. I took them myself.</a:t>
            </a:r>
          </a:p>
        </p:txBody>
      </p:sp>
      <p:sp>
        <p:nvSpPr>
          <p:cNvPr id="6" name="椭圆形标注 5"/>
          <p:cNvSpPr/>
          <p:nvPr/>
        </p:nvSpPr>
        <p:spPr>
          <a:xfrm>
            <a:off x="6453505" y="3848735"/>
            <a:ext cx="2461895" cy="1228090"/>
          </a:xfrm>
          <a:prstGeom prst="wedgeEllipseCallout">
            <a:avLst>
              <a:gd name="adj1" fmla="val -56061"/>
              <a:gd name="adj2" fmla="val -32213"/>
            </a:avLst>
          </a:prstGeom>
          <a:solidFill>
            <a:schemeClr val="bg1"/>
          </a:solidFill>
          <a:ln w="28575" cmpd="sng">
            <a:solidFill>
              <a:srgbClr val="75B7E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Now listen and check.</a:t>
            </a:r>
          </a:p>
        </p:txBody>
      </p:sp>
      <p:sp>
        <p:nvSpPr>
          <p:cNvPr id="49196" name="直接连接符 49195"/>
          <p:cNvSpPr/>
          <p:nvPr/>
        </p:nvSpPr>
        <p:spPr>
          <a:xfrm>
            <a:off x="2179955" y="1494155"/>
            <a:ext cx="838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197" name="直接连接符 49196"/>
          <p:cNvSpPr/>
          <p:nvPr/>
        </p:nvSpPr>
        <p:spPr>
          <a:xfrm>
            <a:off x="6725920" y="1494155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198" name="直接连接符 49197"/>
          <p:cNvSpPr/>
          <p:nvPr/>
        </p:nvSpPr>
        <p:spPr>
          <a:xfrm>
            <a:off x="1295400" y="2125345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199" name="直接连接符 49198"/>
          <p:cNvSpPr/>
          <p:nvPr/>
        </p:nvSpPr>
        <p:spPr>
          <a:xfrm>
            <a:off x="5401310" y="2125345"/>
            <a:ext cx="9144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200" name="直接连接符 49199"/>
          <p:cNvSpPr/>
          <p:nvPr/>
        </p:nvSpPr>
        <p:spPr>
          <a:xfrm>
            <a:off x="956310" y="2651760"/>
            <a:ext cx="1066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201" name="直接连接符 49200"/>
          <p:cNvSpPr/>
          <p:nvPr/>
        </p:nvSpPr>
        <p:spPr>
          <a:xfrm>
            <a:off x="2637155" y="3257550"/>
            <a:ext cx="34290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203" name="直接连接符 49202"/>
          <p:cNvSpPr/>
          <p:nvPr/>
        </p:nvSpPr>
        <p:spPr>
          <a:xfrm>
            <a:off x="3446780" y="3848100"/>
            <a:ext cx="11430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9204" name="直接连接符 49203"/>
          <p:cNvSpPr/>
          <p:nvPr/>
        </p:nvSpPr>
        <p:spPr>
          <a:xfrm>
            <a:off x="6315710" y="3797935"/>
            <a:ext cx="1219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pic>
        <p:nvPicPr>
          <p:cNvPr id="18" name="Unit 1 Activity 6课文录音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478033" y="653181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233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755650" y="386080"/>
            <a:ext cx="7466330" cy="858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335063" y="475241"/>
            <a:ext cx="746245" cy="703385"/>
            <a:chOff x="581" y="3015"/>
            <a:chExt cx="1567" cy="1477"/>
          </a:xfrm>
        </p:grpSpPr>
        <p:sp>
          <p:nvSpPr>
            <p:cNvPr id="4" name="圆角矩形 3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071880" y="386080"/>
            <a:ext cx="7150100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Work in pairs. Read the conversation in Activity 6 aloud.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755650" y="1573530"/>
            <a:ext cx="7466330" cy="858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8" name="组合 7"/>
          <p:cNvGrpSpPr/>
          <p:nvPr/>
        </p:nvGrpSpPr>
        <p:grpSpPr>
          <a:xfrm>
            <a:off x="335063" y="1662691"/>
            <a:ext cx="746245" cy="703385"/>
            <a:chOff x="581" y="3015"/>
            <a:chExt cx="1567" cy="1477"/>
          </a:xfrm>
        </p:grpSpPr>
        <p:sp>
          <p:nvSpPr>
            <p:cNvPr id="9" name="圆角矩形 8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071880" y="1573530"/>
            <a:ext cx="7150100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Now work in pairs and compare your school with Susie's school. Say:</a:t>
            </a:r>
          </a:p>
        </p:txBody>
      </p:sp>
      <p:sp>
        <p:nvSpPr>
          <p:cNvPr id="55321" name="文本框 55320"/>
          <p:cNvSpPr txBox="1"/>
          <p:nvPr/>
        </p:nvSpPr>
        <p:spPr>
          <a:xfrm>
            <a:off x="920115" y="2980055"/>
            <a:ext cx="703643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har char="•"/>
            </a:pPr>
            <a:r>
              <a:rPr lang="en-US" altLang="zh-CN" sz="3000">
                <a:latin typeface="Times New Roman" panose="02020603050405020304" pitchFamily="18" charset="0"/>
              </a:rPr>
              <a:t> what both schools have </a:t>
            </a:r>
          </a:p>
          <a:p>
            <a:pPr>
              <a:lnSpc>
                <a:spcPct val="120000"/>
              </a:lnSpc>
              <a:buChar char="•"/>
            </a:pPr>
            <a:r>
              <a:rPr lang="en-US" altLang="zh-CN" sz="3000">
                <a:latin typeface="Times New Roman" panose="02020603050405020304" pitchFamily="18" charset="0"/>
              </a:rPr>
              <a:t> what one school has but the other does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cxnSp>
        <p:nvCxnSpPr>
          <p:cNvPr id="124" name="直接连接符 123"/>
          <p:cNvCxnSpPr/>
          <p:nvPr/>
        </p:nvCxnSpPr>
        <p:spPr>
          <a:xfrm flipH="1" flipV="1">
            <a:off x="3081811" y="-61820"/>
            <a:ext cx="0" cy="449502"/>
          </a:xfrm>
          <a:prstGeom prst="line">
            <a:avLst/>
          </a:prstGeom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H="1" flipV="1">
            <a:off x="958585" y="-61820"/>
            <a:ext cx="0" cy="449502"/>
          </a:xfrm>
          <a:prstGeom prst="line">
            <a:avLst/>
          </a:prstGeom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组合 44"/>
          <p:cNvGrpSpPr/>
          <p:nvPr/>
        </p:nvGrpSpPr>
        <p:grpSpPr>
          <a:xfrm>
            <a:off x="564320" y="215308"/>
            <a:ext cx="2946994" cy="892812"/>
            <a:chOff x="13772370" y="9890148"/>
            <a:chExt cx="3260171" cy="1044000"/>
          </a:xfrm>
        </p:grpSpPr>
        <p:sp>
          <p:nvSpPr>
            <p:cNvPr id="100" name="Oval 11"/>
            <p:cNvSpPr>
              <a:spLocks noChangeArrowheads="1"/>
            </p:cNvSpPr>
            <p:nvPr/>
          </p:nvSpPr>
          <p:spPr bwMode="auto">
            <a:xfrm>
              <a:off x="13772370" y="9890148"/>
              <a:ext cx="3260171" cy="104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  <a:prstDash val="sysDash"/>
              <a:round/>
            </a:ln>
            <a:effectLst>
              <a:outerShdw blurRad="50800" dist="38100" dir="7680000" sx="104000" sy="104000" algn="tl" rotWithShape="0">
                <a:schemeClr val="bg2">
                  <a:lumMod val="25000"/>
                  <a:alpha val="40000"/>
                </a:schemeClr>
              </a:outerShdw>
            </a:effectLst>
          </p:spPr>
          <p:txBody>
            <a:bodyPr wrap="none" lIns="68553" tIns="34275" rIns="68553" bIns="34275" anchor="ctr"/>
            <a:lstStyle/>
            <a:p>
              <a:pPr>
                <a:lnSpc>
                  <a:spcPct val="150000"/>
                </a:lnSpc>
                <a:defRPr/>
              </a:pPr>
              <a:endParaRPr lang="zh-CN" alt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艺黑简体" panose="03000509000000000000" pitchFamily="65" charset="-122"/>
                <a:ea typeface="方正艺黑简体" panose="03000509000000000000" pitchFamily="65" charset="-122"/>
              </a:endParaRPr>
            </a:p>
          </p:txBody>
        </p:sp>
        <p:sp>
          <p:nvSpPr>
            <p:cNvPr id="118" name="Oval 11"/>
            <p:cNvSpPr>
              <a:spLocks noChangeArrowheads="1"/>
            </p:cNvSpPr>
            <p:nvPr/>
          </p:nvSpPr>
          <p:spPr bwMode="auto">
            <a:xfrm>
              <a:off x="14024784" y="10018736"/>
              <a:ext cx="2786082" cy="785818"/>
            </a:xfrm>
            <a:prstGeom prst="ellipse">
              <a:avLst/>
            </a:prstGeom>
            <a:solidFill>
              <a:srgbClr val="1EBED4"/>
            </a:solidFill>
            <a:ln w="38100">
              <a:noFill/>
              <a:prstDash val="sysDash"/>
              <a:rou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wrap="none" lIns="68553" tIns="34275" rIns="68553" bIns="34275" anchor="ctr"/>
            <a:lstStyle/>
            <a:p>
              <a:pPr>
                <a:lnSpc>
                  <a:spcPct val="150000"/>
                </a:lnSpc>
                <a:defRPr/>
              </a:pPr>
              <a:endParaRPr lang="zh-CN" altLang="en-US" sz="3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艺黑简体" panose="03000509000000000000" pitchFamily="65" charset="-122"/>
                <a:ea typeface="方正艺黑简体" panose="03000509000000000000" pitchFamily="65" charset="-122"/>
              </a:endParaRPr>
            </a:p>
          </p:txBody>
        </p:sp>
        <p:sp>
          <p:nvSpPr>
            <p:cNvPr id="122" name="Oval 11"/>
            <p:cNvSpPr>
              <a:spLocks noChangeArrowheads="1"/>
            </p:cNvSpPr>
            <p:nvPr/>
          </p:nvSpPr>
          <p:spPr bwMode="auto">
            <a:xfrm>
              <a:off x="13920008" y="9951550"/>
              <a:ext cx="2916000" cy="900000"/>
            </a:xfrm>
            <a:prstGeom prst="ellips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prstDash val="sys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68553" tIns="34275" rIns="68553" bIns="34275" anchor="ctr"/>
            <a:lstStyle/>
            <a:p>
              <a:pPr>
                <a:lnSpc>
                  <a:spcPct val="150000"/>
                </a:lnSpc>
                <a:defRPr/>
              </a:pPr>
              <a:endParaRPr lang="zh-CN" alt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艺黑简体" panose="03000509000000000000" pitchFamily="65" charset="-122"/>
                <a:ea typeface="方正艺黑简体" panose="03000509000000000000" pitchFamily="65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829945" y="387985"/>
            <a:ext cx="2416175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方正艺黑简体" panose="03000509000000000000" pitchFamily="65" charset="-122"/>
              </a:rPr>
              <a:t>Exercise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6550" y="863600"/>
            <a:ext cx="8471535" cy="4188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endParaRPr lang="en-US" altLang="zh-CN" sz="2600" dirty="0">
              <a:latin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1.Please ___ your coat. It’s very cold outside.   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A. dress                       B. be in 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C. put on                     D. wear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2.I like places where the weather is always warm. I hope 　 __________Hawaii someday.</a:t>
            </a:r>
          </a:p>
          <a:p>
            <a:pPr>
              <a:lnSpc>
                <a:spcPct val="12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A.visiting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			B.to visit</a:t>
            </a:r>
          </a:p>
          <a:p>
            <a:pPr>
              <a:lnSpc>
                <a:spcPct val="12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C.visited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		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D.visit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717675" y="1410335"/>
            <a:ext cx="80137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32865" y="3443605"/>
            <a:ext cx="80137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56845" y="1551305"/>
            <a:ext cx="8804910" cy="3080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endParaRPr lang="en-US" altLang="zh-CN" sz="2600" dirty="0">
              <a:latin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1. This is not our classroom. ________ is on the second floor.</a:t>
            </a:r>
          </a:p>
          <a:p>
            <a:pPr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2. The size of the ________ is fine, but I don’t like the </a:t>
            </a:r>
            <a:r>
              <a:rPr lang="en-US" altLang="zh-CN" sz="2600" dirty="0" err="1">
                <a:latin typeface="Times New Roman" panose="02020603050405020304" pitchFamily="18" charset="0"/>
                <a:sym typeface="+mn-ea"/>
              </a:rPr>
              <a:t>colour</a:t>
            </a: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________ of low houses behind the hospital.</a:t>
            </a: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Look! Some boys are swimming in the________ now.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6205" y="381635"/>
            <a:ext cx="8717479" cy="582930"/>
            <a:chOff x="1177" y="555"/>
            <a:chExt cx="10455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1551" y="636"/>
              <a:ext cx="10081" cy="14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en-US" altLang="zh-CN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sym typeface="+mn-ea"/>
                </a:rPr>
                <a:t>根据语境从方框中选择恰当的单词填空，有的需要变换形式</a:t>
              </a:r>
              <a:endPara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-96520" y="1233805"/>
            <a:ext cx="9336405" cy="660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pool       row        tie        ours</a:t>
            </a:r>
          </a:p>
        </p:txBody>
      </p:sp>
      <p:pic>
        <p:nvPicPr>
          <p:cNvPr id="13" name="Picture 2" descr="F:\文件\png（数学）\feather.pn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0" y="341630"/>
            <a:ext cx="591820" cy="591820"/>
          </a:xfrm>
          <a:prstGeom prst="rect">
            <a:avLst/>
          </a:prstGeom>
          <a:noFill/>
        </p:spPr>
      </p:pic>
      <p:sp>
        <p:nvSpPr>
          <p:cNvPr id="25652" name="矩形 25651"/>
          <p:cNvSpPr/>
          <p:nvPr/>
        </p:nvSpPr>
        <p:spPr>
          <a:xfrm>
            <a:off x="4333875" y="1985645"/>
            <a:ext cx="824865" cy="5708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Ours</a:t>
            </a:r>
          </a:p>
        </p:txBody>
      </p:sp>
      <p:sp>
        <p:nvSpPr>
          <p:cNvPr id="25653" name="矩形 25652"/>
          <p:cNvSpPr/>
          <p:nvPr/>
        </p:nvSpPr>
        <p:spPr>
          <a:xfrm>
            <a:off x="2922270" y="2454275"/>
            <a:ext cx="512445" cy="5708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tie</a:t>
            </a:r>
          </a:p>
        </p:txBody>
      </p:sp>
      <p:sp>
        <p:nvSpPr>
          <p:cNvPr id="102423" name="矩形 102422"/>
          <p:cNvSpPr/>
          <p:nvPr/>
        </p:nvSpPr>
        <p:spPr>
          <a:xfrm>
            <a:off x="3185795" y="2955608"/>
            <a:ext cx="824865" cy="570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rows</a:t>
            </a:r>
          </a:p>
        </p:txBody>
      </p:sp>
      <p:sp>
        <p:nvSpPr>
          <p:cNvPr id="102424" name="矩形 102423"/>
          <p:cNvSpPr/>
          <p:nvPr/>
        </p:nvSpPr>
        <p:spPr>
          <a:xfrm>
            <a:off x="6380480" y="3981768"/>
            <a:ext cx="769620" cy="5708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>
                <a:solidFill>
                  <a:srgbClr val="C00000"/>
                </a:solidFill>
                <a:latin typeface="Times New Roman" panose="02020603050405020304" pitchFamily="18" charset="0"/>
              </a:rPr>
              <a:t>pool</a:t>
            </a:r>
          </a:p>
        </p:txBody>
      </p:sp>
      <p:pic>
        <p:nvPicPr>
          <p:cNvPr id="1024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883900" y="103632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2" grpId="0"/>
      <p:bldP spid="102423" grpId="1"/>
      <p:bldP spid="10242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椭圆 7169"/>
          <p:cNvSpPr/>
          <p:nvPr/>
        </p:nvSpPr>
        <p:spPr>
          <a:xfrm>
            <a:off x="3758565" y="4156710"/>
            <a:ext cx="1494790" cy="57721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1" name="椭圆 7170"/>
          <p:cNvSpPr/>
          <p:nvPr/>
        </p:nvSpPr>
        <p:spPr>
          <a:xfrm>
            <a:off x="1868170" y="4157345"/>
            <a:ext cx="1233170" cy="48577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2" name="椭圆 7171"/>
          <p:cNvSpPr/>
          <p:nvPr/>
        </p:nvSpPr>
        <p:spPr>
          <a:xfrm>
            <a:off x="1303020" y="3168650"/>
            <a:ext cx="1400810" cy="56261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3" name="椭圆 7172"/>
          <p:cNvSpPr/>
          <p:nvPr/>
        </p:nvSpPr>
        <p:spPr>
          <a:xfrm>
            <a:off x="1331595" y="1978660"/>
            <a:ext cx="1886585" cy="59436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椭圆 7173"/>
          <p:cNvSpPr/>
          <p:nvPr/>
        </p:nvSpPr>
        <p:spPr>
          <a:xfrm>
            <a:off x="3719830" y="1633855"/>
            <a:ext cx="1533525" cy="72263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5" name="椭圆 7174"/>
          <p:cNvSpPr/>
          <p:nvPr/>
        </p:nvSpPr>
        <p:spPr>
          <a:xfrm>
            <a:off x="6080125" y="4193540"/>
            <a:ext cx="1581785" cy="48577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6" name="椭圆 7175"/>
          <p:cNvSpPr/>
          <p:nvPr/>
        </p:nvSpPr>
        <p:spPr>
          <a:xfrm>
            <a:off x="5972175" y="3021965"/>
            <a:ext cx="2022475" cy="63119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7" name="椭圆 7176"/>
          <p:cNvSpPr/>
          <p:nvPr/>
        </p:nvSpPr>
        <p:spPr>
          <a:xfrm>
            <a:off x="5972175" y="1875155"/>
            <a:ext cx="1450340" cy="66103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80" name="文本框 7179"/>
          <p:cNvSpPr txBox="1"/>
          <p:nvPr/>
        </p:nvSpPr>
        <p:spPr>
          <a:xfrm>
            <a:off x="3865960" y="1734106"/>
            <a:ext cx="13481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campus</a:t>
            </a:r>
          </a:p>
        </p:txBody>
      </p:sp>
      <p:sp>
        <p:nvSpPr>
          <p:cNvPr id="7181" name="文本框 7180"/>
          <p:cNvSpPr txBox="1"/>
          <p:nvPr/>
        </p:nvSpPr>
        <p:spPr>
          <a:xfrm>
            <a:off x="1385094" y="2013982"/>
            <a:ext cx="180213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homework</a:t>
            </a:r>
          </a:p>
        </p:txBody>
      </p:sp>
      <p:sp>
        <p:nvSpPr>
          <p:cNvPr id="7182" name="文本框 7181"/>
          <p:cNvSpPr txBox="1"/>
          <p:nvPr/>
        </p:nvSpPr>
        <p:spPr>
          <a:xfrm>
            <a:off x="6062980" y="3068320"/>
            <a:ext cx="169735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classroom</a:t>
            </a:r>
          </a:p>
        </p:txBody>
      </p:sp>
      <p:sp>
        <p:nvSpPr>
          <p:cNvPr id="7183" name="文本框 7182"/>
          <p:cNvSpPr txBox="1"/>
          <p:nvPr/>
        </p:nvSpPr>
        <p:spPr>
          <a:xfrm>
            <a:off x="6063139" y="1978422"/>
            <a:ext cx="126873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subject</a:t>
            </a:r>
          </a:p>
        </p:txBody>
      </p:sp>
      <p:sp>
        <p:nvSpPr>
          <p:cNvPr id="7184" name="文本框 7183"/>
          <p:cNvSpPr txBox="1"/>
          <p:nvPr/>
        </p:nvSpPr>
        <p:spPr>
          <a:xfrm>
            <a:off x="6189345" y="4157345"/>
            <a:ext cx="13963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teacher</a:t>
            </a:r>
          </a:p>
        </p:txBody>
      </p:sp>
      <p:sp>
        <p:nvSpPr>
          <p:cNvPr id="7185" name="文本框 7184"/>
          <p:cNvSpPr txBox="1"/>
          <p:nvPr/>
        </p:nvSpPr>
        <p:spPr>
          <a:xfrm>
            <a:off x="3931365" y="4212035"/>
            <a:ext cx="111125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friend</a:t>
            </a:r>
          </a:p>
        </p:txBody>
      </p:sp>
      <p:sp>
        <p:nvSpPr>
          <p:cNvPr id="7186" name="文本框 7185"/>
          <p:cNvSpPr txBox="1"/>
          <p:nvPr/>
        </p:nvSpPr>
        <p:spPr>
          <a:xfrm>
            <a:off x="1506776" y="3168333"/>
            <a:ext cx="9925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exam</a:t>
            </a:r>
          </a:p>
        </p:txBody>
      </p:sp>
      <p:sp>
        <p:nvSpPr>
          <p:cNvPr id="7187" name="文本框 7186"/>
          <p:cNvSpPr txBox="1"/>
          <p:nvPr/>
        </p:nvSpPr>
        <p:spPr>
          <a:xfrm>
            <a:off x="2025571" y="4071303"/>
            <a:ext cx="83502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club</a:t>
            </a:r>
          </a:p>
        </p:txBody>
      </p:sp>
      <p:sp>
        <p:nvSpPr>
          <p:cNvPr id="7189" name="直接连接符 7188"/>
          <p:cNvSpPr/>
          <p:nvPr/>
        </p:nvSpPr>
        <p:spPr>
          <a:xfrm>
            <a:off x="5000625" y="3328988"/>
            <a:ext cx="9715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0" name="直接连接符 7189"/>
          <p:cNvSpPr/>
          <p:nvPr/>
        </p:nvSpPr>
        <p:spPr>
          <a:xfrm flipH="1">
            <a:off x="2677716" y="3328988"/>
            <a:ext cx="972740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1" name="直接连接符 7190"/>
          <p:cNvSpPr/>
          <p:nvPr/>
        </p:nvSpPr>
        <p:spPr>
          <a:xfrm flipH="1">
            <a:off x="2785745" y="3590925"/>
            <a:ext cx="1080135" cy="60261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2" name="直接连接符 7191"/>
          <p:cNvSpPr/>
          <p:nvPr/>
        </p:nvSpPr>
        <p:spPr>
          <a:xfrm flipH="1">
            <a:off x="4297680" y="3653155"/>
            <a:ext cx="635" cy="50355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3" name="直接连接符 7192"/>
          <p:cNvSpPr/>
          <p:nvPr/>
        </p:nvSpPr>
        <p:spPr>
          <a:xfrm flipV="1">
            <a:off x="4652010" y="2355850"/>
            <a:ext cx="1410335" cy="75628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4" name="直接连接符 7193"/>
          <p:cNvSpPr/>
          <p:nvPr/>
        </p:nvSpPr>
        <p:spPr>
          <a:xfrm>
            <a:off x="4730354" y="3490913"/>
            <a:ext cx="1350169" cy="864394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5" name="直接连接符 7194"/>
          <p:cNvSpPr/>
          <p:nvPr/>
        </p:nvSpPr>
        <p:spPr>
          <a:xfrm flipV="1">
            <a:off x="4244579" y="2356247"/>
            <a:ext cx="53578" cy="70246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7196" name="直接连接符 7195"/>
          <p:cNvSpPr/>
          <p:nvPr/>
        </p:nvSpPr>
        <p:spPr>
          <a:xfrm flipH="1" flipV="1">
            <a:off x="2703830" y="2536190"/>
            <a:ext cx="1162050" cy="63246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26" name="组合 25"/>
          <p:cNvGrpSpPr/>
          <p:nvPr/>
        </p:nvGrpSpPr>
        <p:grpSpPr>
          <a:xfrm>
            <a:off x="-50236" y="-109235"/>
            <a:ext cx="8942003" cy="1150478"/>
            <a:chOff x="268" y="43"/>
            <a:chExt cx="12128" cy="1560"/>
          </a:xfrm>
        </p:grpSpPr>
        <p:sp>
          <p:nvSpPr>
            <p:cNvPr id="17" name="对角圆角矩形 16"/>
            <p:cNvSpPr/>
            <p:nvPr/>
          </p:nvSpPr>
          <p:spPr bwMode="auto">
            <a:xfrm>
              <a:off x="1062" y="527"/>
              <a:ext cx="11334" cy="8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25400" cap="flat" cmpd="sng" algn="ctr">
              <a:solidFill>
                <a:srgbClr val="1EBE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/>
            <a:lstStyle/>
            <a:p>
              <a:pPr defTabSz="913765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900" smtClean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0" name="图片 19" descr="预览图_千图网_编号3385423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68" y="43"/>
              <a:ext cx="1560" cy="1560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1428" y="605"/>
              <a:ext cx="10603" cy="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sym typeface="+mn-ea"/>
                </a:rPr>
                <a:t>What words can you think of to describe “school”?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-13406" y="-109870"/>
            <a:ext cx="6057676" cy="1150478"/>
            <a:chOff x="268" y="43"/>
            <a:chExt cx="8216" cy="1560"/>
          </a:xfrm>
        </p:grpSpPr>
        <p:sp>
          <p:nvSpPr>
            <p:cNvPr id="3" name="对角圆角矩形 2"/>
            <p:cNvSpPr/>
            <p:nvPr/>
          </p:nvSpPr>
          <p:spPr bwMode="auto">
            <a:xfrm>
              <a:off x="1062" y="527"/>
              <a:ext cx="7422" cy="8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25400" cap="flat" cmpd="sng" algn="ctr">
              <a:solidFill>
                <a:srgbClr val="1EBE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/>
            <a:lstStyle/>
            <a:p>
              <a:pPr defTabSz="913765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900" smtClean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4" name="图片 3" descr="预览图_千图网_编号3385423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68" y="43"/>
              <a:ext cx="1560" cy="1560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1428" y="605"/>
              <a:ext cx="6958" cy="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sym typeface="+mn-ea"/>
                </a:rPr>
                <a:t>How do you feel about them?</a:t>
              </a:r>
            </a:p>
          </p:txBody>
        </p:sp>
      </p:grpSp>
      <p:sp>
        <p:nvSpPr>
          <p:cNvPr id="9225" name="椭圆 7177"/>
          <p:cNvSpPr/>
          <p:nvPr/>
        </p:nvSpPr>
        <p:spPr>
          <a:xfrm>
            <a:off x="3498215" y="3044825"/>
            <a:ext cx="1579245" cy="68326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6" name="文本框 7178"/>
          <p:cNvSpPr txBox="1"/>
          <p:nvPr/>
        </p:nvSpPr>
        <p:spPr>
          <a:xfrm>
            <a:off x="3696970" y="3098165"/>
            <a:ext cx="1323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1"/>
      <p:bldP spid="7182" grpId="2"/>
      <p:bldP spid="7183" grpId="3"/>
      <p:bldP spid="7184" grpId="4"/>
      <p:bldP spid="7185" grpId="5"/>
      <p:bldP spid="7186" grpId="6"/>
      <p:bldP spid="7187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755650" y="410845"/>
            <a:ext cx="7029450" cy="659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200785" y="494665"/>
            <a:ext cx="7298055" cy="49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 dirty="0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Work in pairs, and talk about your school. 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35063" y="300616"/>
            <a:ext cx="746245" cy="703385"/>
            <a:chOff x="581" y="3015"/>
            <a:chExt cx="1567" cy="1477"/>
          </a:xfrm>
        </p:grpSpPr>
        <p:sp>
          <p:nvSpPr>
            <p:cNvPr id="8" name="圆角矩形 7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38989" name="文本框 638988"/>
          <p:cNvSpPr txBox="1"/>
          <p:nvPr/>
        </p:nvSpPr>
        <p:spPr>
          <a:xfrm>
            <a:off x="922655" y="1719898"/>
            <a:ext cx="74168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—What do you like best about our school?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— I like...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pic>
        <p:nvPicPr>
          <p:cNvPr id="19" name="图片 18" descr="F:\1.ppt\ppt\2020堂堂(深色)\堂堂q1-1s.png堂堂q1-1s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1636894" y="2510133"/>
            <a:ext cx="1162942" cy="2503992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5051425" y="1961515"/>
            <a:ext cx="3756025" cy="1927225"/>
            <a:chOff x="708" y="2053"/>
            <a:chExt cx="5481" cy="1491"/>
          </a:xfrm>
        </p:grpSpPr>
        <p:sp>
          <p:nvSpPr>
            <p:cNvPr id="22" name="圆角矩形标注 21"/>
            <p:cNvSpPr/>
            <p:nvPr/>
          </p:nvSpPr>
          <p:spPr>
            <a:xfrm>
              <a:off x="708" y="2053"/>
              <a:ext cx="5481" cy="1491"/>
            </a:xfrm>
            <a:prstGeom prst="wedgeRoundRectCallout">
              <a:avLst>
                <a:gd name="adj1" fmla="val -60099"/>
                <a:gd name="adj2" fmla="val 25356"/>
                <a:gd name="adj3" fmla="val 16667"/>
              </a:avLst>
            </a:prstGeom>
            <a:solidFill>
              <a:srgbClr val="F7F4F8"/>
            </a:solidFill>
            <a:ln w="19050" cmpd="sng">
              <a:solidFill>
                <a:srgbClr val="28CCF4"/>
              </a:solidFill>
              <a:prstDash val="solid"/>
            </a:ln>
            <a:effectLst>
              <a:glow rad="508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ctr" fontAlgn="auto">
                <a:lnSpc>
                  <a:spcPts val="3500"/>
                </a:lnSpc>
              </a:pPr>
              <a:endParaRPr lang="en-US" altLang="zh-CN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charset="0"/>
                <a:ea typeface="方正艺黑简体" panose="03000509000000000000" pitchFamily="65" charset="-122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3" y="2096"/>
              <a:ext cx="5246" cy="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en-US" altLang="zh-CN" sz="2800" dirty="0" smtClean="0">
                  <a:latin typeface="Comic Sans MS" panose="030F0702030302020204" charset="0"/>
                  <a:ea typeface="方正艺黑简体" panose="03000509000000000000" pitchFamily="65" charset="-122"/>
                  <a:sym typeface="+mn-ea"/>
                </a:rPr>
                <a:t>I like the reading room best, because I can read a lot of books there.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84810" y="743585"/>
            <a:ext cx="3587115" cy="1476974"/>
            <a:chOff x="6149" y="2121"/>
            <a:chExt cx="7034" cy="1197"/>
          </a:xfrm>
        </p:grpSpPr>
        <p:sp>
          <p:nvSpPr>
            <p:cNvPr id="25" name="圆角矩形标注 24"/>
            <p:cNvSpPr/>
            <p:nvPr/>
          </p:nvSpPr>
          <p:spPr>
            <a:xfrm>
              <a:off x="6149" y="2156"/>
              <a:ext cx="6939" cy="1161"/>
            </a:xfrm>
            <a:prstGeom prst="wedgeRoundRectCallout">
              <a:avLst>
                <a:gd name="adj1" fmla="val 22567"/>
                <a:gd name="adj2" fmla="val 64583"/>
                <a:gd name="adj3" fmla="val 16667"/>
              </a:avLst>
            </a:prstGeom>
            <a:solidFill>
              <a:srgbClr val="F7F4F8"/>
            </a:solidFill>
            <a:ln w="19050" cmpd="sng">
              <a:solidFill>
                <a:srgbClr val="FF9CAF"/>
              </a:solidFill>
              <a:prstDash val="solid"/>
            </a:ln>
            <a:effectLst>
              <a:glow rad="50800">
                <a:srgbClr val="FFCBD5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ctr" fontAlgn="auto">
                <a:lnSpc>
                  <a:spcPts val="3500"/>
                </a:lnSpc>
              </a:pPr>
              <a:endParaRPr lang="en-US" altLang="zh-CN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charset="0"/>
                <a:ea typeface="方正艺黑简体" panose="03000509000000000000" pitchFamily="65" charset="-122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05" y="2121"/>
              <a:ext cx="6878" cy="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en-US" altLang="zh-CN" sz="3000" dirty="0" smtClean="0">
                  <a:latin typeface="Comic Sans MS" panose="030F0702030302020204" charset="0"/>
                  <a:ea typeface="方正艺黑简体" panose="03000509000000000000" pitchFamily="65" charset="-122"/>
                  <a:sym typeface="+mn-ea"/>
                </a:rPr>
                <a:t>What do you like best about our school?</a:t>
              </a:r>
            </a:p>
          </p:txBody>
        </p:sp>
      </p:grpSp>
      <p:pic>
        <p:nvPicPr>
          <p:cNvPr id="28" name="图片 27" descr="F:\1.ppt\ppt\2020堂堂(深色)\堂哥q-1s.png堂哥q-1s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36010" y="2682875"/>
            <a:ext cx="1008380" cy="23812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3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pic>
        <p:nvPicPr>
          <p:cNvPr id="19" name="图片 18" descr="F:\1.ppt\ppt\2020堂堂(深色)\堂堂q1-1s.png堂堂q1-1s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3677149" y="2574903"/>
            <a:ext cx="1162942" cy="2503992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5948680" y="582295"/>
            <a:ext cx="2940685" cy="1616075"/>
            <a:chOff x="708" y="2053"/>
            <a:chExt cx="5481" cy="1491"/>
          </a:xfrm>
        </p:grpSpPr>
        <p:sp>
          <p:nvSpPr>
            <p:cNvPr id="22" name="圆角矩形标注 21"/>
            <p:cNvSpPr/>
            <p:nvPr/>
          </p:nvSpPr>
          <p:spPr>
            <a:xfrm>
              <a:off x="708" y="2053"/>
              <a:ext cx="5481" cy="1491"/>
            </a:xfrm>
            <a:prstGeom prst="wedgeRoundRectCallout">
              <a:avLst>
                <a:gd name="adj1" fmla="val -62006"/>
                <a:gd name="adj2" fmla="val 54165"/>
                <a:gd name="adj3" fmla="val 16667"/>
              </a:avLst>
            </a:prstGeom>
            <a:solidFill>
              <a:srgbClr val="F7F4F8"/>
            </a:solidFill>
            <a:ln w="19050" cmpd="sng">
              <a:solidFill>
                <a:srgbClr val="28CCF4"/>
              </a:solidFill>
              <a:prstDash val="solid"/>
            </a:ln>
            <a:effectLst>
              <a:glow rad="508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ctr" fontAlgn="auto">
                <a:lnSpc>
                  <a:spcPts val="3500"/>
                </a:lnSpc>
              </a:pPr>
              <a:endParaRPr lang="en-US" altLang="zh-CN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charset="0"/>
                <a:ea typeface="方正艺黑简体" panose="03000509000000000000" pitchFamily="65" charset="-122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3" y="2096"/>
              <a:ext cx="5012" cy="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en-US" altLang="zh-CN" sz="2800" dirty="0" smtClean="0">
                  <a:latin typeface="Comic Sans MS" panose="030F0702030302020204" charset="0"/>
                  <a:ea typeface="方正艺黑简体" panose="03000509000000000000" pitchFamily="65" charset="-122"/>
                  <a:sym typeface="+mn-ea"/>
                </a:rPr>
                <a:t>What do you like best about our school?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47370" y="582295"/>
            <a:ext cx="3566160" cy="1992952"/>
            <a:chOff x="6149" y="2121"/>
            <a:chExt cx="7034" cy="1615"/>
          </a:xfrm>
        </p:grpSpPr>
        <p:sp>
          <p:nvSpPr>
            <p:cNvPr id="25" name="圆角矩形标注 24"/>
            <p:cNvSpPr/>
            <p:nvPr/>
          </p:nvSpPr>
          <p:spPr>
            <a:xfrm>
              <a:off x="6149" y="2156"/>
              <a:ext cx="6939" cy="1580"/>
            </a:xfrm>
            <a:prstGeom prst="wedgeRoundRectCallout">
              <a:avLst>
                <a:gd name="adj1" fmla="val 36477"/>
                <a:gd name="adj2" fmla="val 56953"/>
                <a:gd name="adj3" fmla="val 16667"/>
              </a:avLst>
            </a:prstGeom>
            <a:solidFill>
              <a:srgbClr val="F7F4F8"/>
            </a:solidFill>
            <a:ln w="19050" cmpd="sng">
              <a:solidFill>
                <a:srgbClr val="FF9CAF"/>
              </a:solidFill>
              <a:prstDash val="solid"/>
            </a:ln>
            <a:effectLst>
              <a:glow rad="50800">
                <a:srgbClr val="FFCBD5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ctr" fontAlgn="auto">
                <a:lnSpc>
                  <a:spcPts val="3500"/>
                </a:lnSpc>
              </a:pPr>
              <a:endParaRPr lang="en-US" altLang="zh-CN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charset="0"/>
                <a:ea typeface="方正艺黑简体" panose="03000509000000000000" pitchFamily="65" charset="-122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05" y="2121"/>
              <a:ext cx="6878" cy="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en-US" altLang="zh-CN" sz="3000" dirty="0" smtClean="0">
                  <a:latin typeface="Comic Sans MS" panose="030F0702030302020204" charset="0"/>
                  <a:ea typeface="方正艺黑简体" panose="03000509000000000000" pitchFamily="65" charset="-122"/>
                  <a:sym typeface="+mn-ea"/>
                </a:rPr>
                <a:t>I like laboratory best. Because I can do physics experiments in it.</a:t>
              </a:r>
            </a:p>
          </p:txBody>
        </p:sp>
      </p:grpSp>
      <p:pic>
        <p:nvPicPr>
          <p:cNvPr id="28" name="图片 27" descr="F:\1.ppt\ppt\2020堂堂(深色)\堂哥q-1s.png堂哥q-1s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53351" y="2445367"/>
            <a:ext cx="1115796" cy="2633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755650" y="410845"/>
            <a:ext cx="6021705" cy="659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14" name="组合 13"/>
          <p:cNvGrpSpPr/>
          <p:nvPr/>
        </p:nvGrpSpPr>
        <p:grpSpPr>
          <a:xfrm>
            <a:off x="335063" y="300616"/>
            <a:ext cx="746245" cy="703385"/>
            <a:chOff x="581" y="3015"/>
            <a:chExt cx="1567" cy="1477"/>
          </a:xfrm>
        </p:grpSpPr>
        <p:sp>
          <p:nvSpPr>
            <p:cNvPr id="8" name="圆角矩形 7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200785" y="494665"/>
            <a:ext cx="5875020" cy="49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Listen and complete the sentences.</a:t>
            </a:r>
          </a:p>
        </p:txBody>
      </p:sp>
      <p:sp>
        <p:nvSpPr>
          <p:cNvPr id="638989" name="文本框 638988"/>
          <p:cNvSpPr txBox="1"/>
          <p:nvPr/>
        </p:nvSpPr>
        <p:spPr>
          <a:xfrm>
            <a:off x="254000" y="1296670"/>
            <a:ext cx="853567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1) The weather was ______ when Tony was in London.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2) Tony played football with_____________________.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3) Daming is surprised to hear that Tony 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_______________________.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4) Tony didn’t go to lessons. He was ________________.</a:t>
            </a:r>
          </a:p>
        </p:txBody>
      </p:sp>
      <p:sp>
        <p:nvSpPr>
          <p:cNvPr id="17414" name="矩形 17413"/>
          <p:cNvSpPr/>
          <p:nvPr/>
        </p:nvSpPr>
        <p:spPr>
          <a:xfrm>
            <a:off x="3377883" y="1378585"/>
            <a:ext cx="775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nice</a:t>
            </a:r>
          </a:p>
        </p:txBody>
      </p:sp>
      <p:sp>
        <p:nvSpPr>
          <p:cNvPr id="17415" name="矩形 17414"/>
          <p:cNvSpPr/>
          <p:nvPr/>
        </p:nvSpPr>
        <p:spPr>
          <a:xfrm>
            <a:off x="4644708" y="2059305"/>
            <a:ext cx="280225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Susie’s classmates</a:t>
            </a:r>
          </a:p>
        </p:txBody>
      </p:sp>
      <p:sp>
        <p:nvSpPr>
          <p:cNvPr id="17416" name="矩形 17415"/>
          <p:cNvSpPr/>
          <p:nvPr/>
        </p:nvSpPr>
        <p:spPr>
          <a:xfrm>
            <a:off x="514350" y="3324860"/>
            <a:ext cx="436308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went to school on his holiday</a:t>
            </a:r>
          </a:p>
        </p:txBody>
      </p:sp>
      <p:sp>
        <p:nvSpPr>
          <p:cNvPr id="17417" name="矩形 17416"/>
          <p:cNvSpPr/>
          <p:nvPr/>
        </p:nvSpPr>
        <p:spPr>
          <a:xfrm>
            <a:off x="5899785" y="3979545"/>
            <a:ext cx="18542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just visiting</a:t>
            </a:r>
          </a:p>
        </p:txBody>
      </p:sp>
      <p:pic>
        <p:nvPicPr>
          <p:cNvPr id="12" name="Unit 1 Activity 2课文录音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32942" y="68449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4451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7414" grpId="0"/>
      <p:bldP spid="17415" grpId="1"/>
      <p:bldP spid="17416" grpId="2"/>
      <p:bldP spid="17417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/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755650" y="334010"/>
            <a:ext cx="3150870" cy="659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200785" y="417830"/>
            <a:ext cx="3093720" cy="49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600" b="1" dirty="0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Listen and read. 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35063" y="223781"/>
            <a:ext cx="746245" cy="703385"/>
            <a:chOff x="581" y="3015"/>
            <a:chExt cx="1567" cy="1477"/>
          </a:xfrm>
        </p:grpSpPr>
        <p:sp>
          <p:nvSpPr>
            <p:cNvPr id="8" name="圆角矩形 7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659464" name="文本框 659463"/>
          <p:cNvSpPr txBox="1"/>
          <p:nvPr/>
        </p:nvSpPr>
        <p:spPr>
          <a:xfrm>
            <a:off x="815340" y="1492885"/>
            <a:ext cx="6948488" cy="27489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First listen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When you listen to the recording for the first time, try to note down the key information. Your notes will then help you retell the main information.</a:t>
            </a:r>
          </a:p>
        </p:txBody>
      </p:sp>
      <p:pic>
        <p:nvPicPr>
          <p:cNvPr id="9" name="Unit 1 Activity 3课文录音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66564" y="8535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7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5228b50-2eef-48d9-8295-2d622d3d4d06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46d21c7-9ba1-422b-8e0b-8350d665028d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1708</Words>
  <Application>Microsoft Office PowerPoint</Application>
  <PresentationFormat>全屏显示(16:9)</PresentationFormat>
  <Paragraphs>268</Paragraphs>
  <Slides>33</Slides>
  <Notes>27</Notes>
  <HiddenSlides>0</HiddenSlides>
  <MMClips>4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9" baseType="lpstr">
      <vt:lpstr>Aharoni</vt:lpstr>
      <vt:lpstr>等线</vt:lpstr>
      <vt:lpstr>方正粗黑宋简体</vt:lpstr>
      <vt:lpstr>方正艺黑简体</vt:lpstr>
      <vt:lpstr>仿宋</vt:lpstr>
      <vt:lpstr>黑体</vt:lpstr>
      <vt:lpstr>宋体</vt:lpstr>
      <vt:lpstr>微软雅黑</vt:lpstr>
      <vt:lpstr>杨任东竹石体-Medium</vt:lpstr>
      <vt:lpstr>Arial</vt:lpstr>
      <vt:lpstr>Calibri</vt:lpstr>
      <vt:lpstr>Comic Sans MS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2020-10-11T17:39:00Z</cp:lastPrinted>
  <dcterms:created xsi:type="dcterms:W3CDTF">2020-10-11T17:39:00Z</dcterms:created>
  <dcterms:modified xsi:type="dcterms:W3CDTF">2023-01-16T15:38:41Z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2458ACE4628245A9B775B3A9FB051787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