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8" r:id="rId3"/>
    <p:sldId id="334" r:id="rId4"/>
    <p:sldId id="344" r:id="rId5"/>
    <p:sldId id="299" r:id="rId6"/>
    <p:sldId id="345" r:id="rId7"/>
    <p:sldId id="301" r:id="rId8"/>
    <p:sldId id="346" r:id="rId9"/>
    <p:sldId id="320" r:id="rId10"/>
    <p:sldId id="347" r:id="rId11"/>
    <p:sldId id="353" r:id="rId12"/>
    <p:sldId id="354" r:id="rId13"/>
    <p:sldId id="355" r:id="rId14"/>
    <p:sldId id="356" r:id="rId15"/>
    <p:sldId id="348" r:id="rId16"/>
    <p:sldId id="350" r:id="rId17"/>
    <p:sldId id="349" r:id="rId18"/>
    <p:sldId id="351" r:id="rId19"/>
    <p:sldId id="352" r:id="rId20"/>
    <p:sldId id="357" r:id="rId21"/>
    <p:sldId id="271" r:id="rId22"/>
    <p:sldId id="272" r:id="rId2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258" autoAdjust="0"/>
  </p:normalViewPr>
  <p:slideViewPr>
    <p:cSldViewPr>
      <p:cViewPr varScale="1">
        <p:scale>
          <a:sx n="153" d="100"/>
          <a:sy n="153" d="100"/>
        </p:scale>
        <p:origin x="-60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267B8-AAEE-45AD-A132-6A4DF4ED64C1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FCAE2-E162-4813-98DE-49FA1D196F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BCC7E-FA7E-44C1-A34F-0B0A1C8A134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77753-D6AA-43BB-A75B-B2ED8C3173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157161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0" y="4731992"/>
            <a:ext cx="9144000" cy="41150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2411760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2980"/>
            <a:ext cx="182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的分与合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3.emf"/><Relationship Id="rId7" Type="http://schemas.openxmlformats.org/officeDocument/2006/relationships/slide" Target="slide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slide" Target="slide21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" y="500048"/>
            <a:ext cx="48672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一</a:t>
                </a:r>
                <a:r>
                  <a:rPr kumimoji="1" lang="zh-CN" altLang="en-US" sz="120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上册</a:t>
                </a:r>
                <a:endParaRPr kumimoji="1" lang="zh-CN" altLang="en-US" sz="1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" y="1563638"/>
            <a:ext cx="9144000" cy="900246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54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8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、</a:t>
            </a:r>
            <a:r>
              <a:rPr lang="en-US" altLang="zh-CN" sz="54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9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的分与合</a:t>
            </a: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4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5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6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7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2143112" y="534025"/>
            <a:ext cx="1528303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分与合</a:t>
            </a:r>
          </a:p>
        </p:txBody>
      </p:sp>
      <p:sp>
        <p:nvSpPr>
          <p:cNvPr id="21" name="圆角矩形 20">
            <a:hlinkClick r:id="rId8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矩形 22"/>
          <p:cNvSpPr/>
          <p:nvPr/>
        </p:nvSpPr>
        <p:spPr>
          <a:xfrm>
            <a:off x="2953186" y="439749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863020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9" y="791584"/>
            <a:ext cx="6219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先把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根  有次序地分成两堆，再填一填。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4292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564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250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935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1677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621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6306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992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863020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9" y="791584"/>
            <a:ext cx="6219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先把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根  有次序地分成两堆，再填一填。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4292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564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250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935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1677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621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6306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992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直接连接符 16"/>
          <p:cNvCxnSpPr/>
          <p:nvPr/>
        </p:nvCxnSpPr>
        <p:spPr>
          <a:xfrm rot="5400000">
            <a:off x="1643044" y="2214560"/>
            <a:ext cx="1428760" cy="1588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49"/>
          <p:cNvGrpSpPr/>
          <p:nvPr/>
        </p:nvGrpSpPr>
        <p:grpSpPr bwMode="auto">
          <a:xfrm>
            <a:off x="2428863" y="3148023"/>
            <a:ext cx="928687" cy="1033154"/>
            <a:chOff x="5500682" y="3500438"/>
            <a:chExt cx="928687" cy="1033153"/>
          </a:xfrm>
        </p:grpSpPr>
        <p:grpSp>
          <p:nvGrpSpPr>
            <p:cNvPr id="19" name="组合 32"/>
            <p:cNvGrpSpPr/>
            <p:nvPr/>
          </p:nvGrpSpPr>
          <p:grpSpPr bwMode="auto">
            <a:xfrm>
              <a:off x="5500682" y="3500438"/>
              <a:ext cx="928687" cy="1033153"/>
              <a:chOff x="1714480" y="3109895"/>
              <a:chExt cx="928694" cy="1033182"/>
            </a:xfrm>
          </p:grpSpPr>
          <p:sp>
            <p:nvSpPr>
              <p:cNvPr id="22" name="TextBox 8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4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25" name="组合 14"/>
              <p:cNvGrpSpPr/>
              <p:nvPr/>
            </p:nvGrpSpPr>
            <p:grpSpPr bwMode="auto">
              <a:xfrm>
                <a:off x="1895460" y="3495668"/>
                <a:ext cx="563565" cy="366722"/>
                <a:chOff x="1252518" y="3100399"/>
                <a:chExt cx="563565" cy="366722"/>
              </a:xfrm>
            </p:grpSpPr>
            <p:cxnSp>
              <p:nvCxnSpPr>
                <p:cNvPr id="26" name="直接连接符 25"/>
                <p:cNvCxnSpPr/>
                <p:nvPr/>
              </p:nvCxnSpPr>
              <p:spPr>
                <a:xfrm rot="5400000">
                  <a:off x="1219177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接连接符 26"/>
                <p:cNvCxnSpPr/>
                <p:nvPr/>
              </p:nvCxnSpPr>
              <p:spPr>
                <a:xfrm rot="16200000" flipH="1">
                  <a:off x="1539059" y="3190097"/>
                  <a:ext cx="357197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20" name="Picture 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Box 24"/>
          <p:cNvSpPr txBox="1">
            <a:spLocks noChangeArrowheads="1"/>
          </p:cNvSpPr>
          <p:nvPr/>
        </p:nvSpPr>
        <p:spPr bwMode="auto">
          <a:xfrm>
            <a:off x="2428871" y="3752863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zh-CN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9" name="TextBox 24"/>
          <p:cNvSpPr txBox="1">
            <a:spLocks noChangeArrowheads="1"/>
          </p:cNvSpPr>
          <p:nvPr/>
        </p:nvSpPr>
        <p:spPr bwMode="auto">
          <a:xfrm>
            <a:off x="3000371" y="3752863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zh-CN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30" name="组合 87"/>
          <p:cNvGrpSpPr/>
          <p:nvPr/>
        </p:nvGrpSpPr>
        <p:grpSpPr bwMode="auto">
          <a:xfrm>
            <a:off x="4357686" y="3143261"/>
            <a:ext cx="1071562" cy="1071563"/>
            <a:chOff x="1500158" y="2285998"/>
            <a:chExt cx="1071563" cy="1071570"/>
          </a:xfrm>
        </p:grpSpPr>
        <p:sp>
          <p:nvSpPr>
            <p:cNvPr id="31" name="矩形 30"/>
            <p:cNvSpPr/>
            <p:nvPr/>
          </p:nvSpPr>
          <p:spPr>
            <a:xfrm>
              <a:off x="1500158" y="2357436"/>
              <a:ext cx="1071563" cy="1000132"/>
            </a:xfrm>
            <a:prstGeom prst="rect">
              <a:avLst/>
            </a:prstGeom>
            <a:noFill/>
            <a:ln>
              <a:solidFill>
                <a:srgbClr val="FF3399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32" name="组合 5"/>
            <p:cNvGrpSpPr/>
            <p:nvPr/>
          </p:nvGrpSpPr>
          <p:grpSpPr bwMode="auto">
            <a:xfrm>
              <a:off x="1571603" y="2285998"/>
              <a:ext cx="928687" cy="1033157"/>
              <a:chOff x="5500680" y="3500438"/>
              <a:chExt cx="928687" cy="1033156"/>
            </a:xfrm>
          </p:grpSpPr>
          <p:grpSp>
            <p:nvGrpSpPr>
              <p:cNvPr id="33" name="组合 32"/>
              <p:cNvGrpSpPr/>
              <p:nvPr/>
            </p:nvGrpSpPr>
            <p:grpSpPr bwMode="auto">
              <a:xfrm>
                <a:off x="5500680" y="3500438"/>
                <a:ext cx="928687" cy="1033156"/>
                <a:chOff x="1714480" y="3109895"/>
                <a:chExt cx="928694" cy="1033185"/>
              </a:xfrm>
            </p:grpSpPr>
            <p:sp>
              <p:nvSpPr>
                <p:cNvPr id="36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000232" y="3109895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rPr>
                    <a:t>9</a:t>
                  </a:r>
                  <a:endParaRPr lang="zh-CN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7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1714480" y="3681399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zh-CN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8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285984" y="3681399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zh-CN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9" name="组合 14"/>
                <p:cNvGrpSpPr/>
                <p:nvPr/>
              </p:nvGrpSpPr>
              <p:grpSpPr bwMode="auto">
                <a:xfrm>
                  <a:off x="1895445" y="3495671"/>
                  <a:ext cx="563568" cy="366724"/>
                  <a:chOff x="1252503" y="3100402"/>
                  <a:chExt cx="563568" cy="366724"/>
                </a:xfrm>
              </p:grpSpPr>
              <p:cxnSp>
                <p:nvCxnSpPr>
                  <p:cNvPr id="40" name="直接连接符 39"/>
                  <p:cNvCxnSpPr/>
                  <p:nvPr/>
                </p:nvCxnSpPr>
                <p:spPr>
                  <a:xfrm rot="5400000">
                    <a:off x="1219161" y="3133744"/>
                    <a:ext cx="295285" cy="228602"/>
                  </a:xfrm>
                  <a:prstGeom prst="line">
                    <a:avLst/>
                  </a:prstGeom>
                  <a:ln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直接连接符 40"/>
                  <p:cNvCxnSpPr/>
                  <p:nvPr/>
                </p:nvCxnSpPr>
                <p:spPr>
                  <a:xfrm rot="16200000" flipH="1">
                    <a:off x="1539045" y="3190101"/>
                    <a:ext cx="357199" cy="196852"/>
                  </a:xfrm>
                  <a:prstGeom prst="line">
                    <a:avLst/>
                  </a:prstGeom>
                  <a:ln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pic>
            <p:nvPicPr>
              <p:cNvPr id="34" name="Picture 4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549993" y="4205567"/>
                <a:ext cx="285750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" name="Picture 4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099061" y="4216977"/>
                <a:ext cx="285750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2" name="TextBox 24"/>
          <p:cNvSpPr txBox="1">
            <a:spLocks noChangeArrowheads="1"/>
          </p:cNvSpPr>
          <p:nvPr/>
        </p:nvSpPr>
        <p:spPr bwMode="auto">
          <a:xfrm>
            <a:off x="5000623" y="3752863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zh-CN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3" name="TextBox 24"/>
          <p:cNvSpPr txBox="1">
            <a:spLocks noChangeArrowheads="1"/>
          </p:cNvSpPr>
          <p:nvPr/>
        </p:nvSpPr>
        <p:spPr bwMode="auto">
          <a:xfrm>
            <a:off x="4429123" y="3752863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42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863020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9" y="791584"/>
            <a:ext cx="6219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先把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根  有次序地分成两堆，再填一填。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4292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564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250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935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1677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621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6306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992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直接连接符 16"/>
          <p:cNvCxnSpPr/>
          <p:nvPr/>
        </p:nvCxnSpPr>
        <p:spPr>
          <a:xfrm rot="5400000">
            <a:off x="2215342" y="2213766"/>
            <a:ext cx="1428760" cy="1588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49"/>
          <p:cNvGrpSpPr/>
          <p:nvPr/>
        </p:nvGrpSpPr>
        <p:grpSpPr bwMode="auto">
          <a:xfrm>
            <a:off x="2428863" y="3148023"/>
            <a:ext cx="928687" cy="1033154"/>
            <a:chOff x="5500682" y="3500438"/>
            <a:chExt cx="928687" cy="1033153"/>
          </a:xfrm>
        </p:grpSpPr>
        <p:grpSp>
          <p:nvGrpSpPr>
            <p:cNvPr id="3" name="组合 32"/>
            <p:cNvGrpSpPr/>
            <p:nvPr/>
          </p:nvGrpSpPr>
          <p:grpSpPr bwMode="auto">
            <a:xfrm>
              <a:off x="5500682" y="3500438"/>
              <a:ext cx="928687" cy="1033153"/>
              <a:chOff x="1714480" y="3109895"/>
              <a:chExt cx="928694" cy="1033182"/>
            </a:xfrm>
          </p:grpSpPr>
          <p:sp>
            <p:nvSpPr>
              <p:cNvPr id="22" name="TextBox 8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4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14" name="组合 14"/>
              <p:cNvGrpSpPr/>
              <p:nvPr/>
            </p:nvGrpSpPr>
            <p:grpSpPr bwMode="auto">
              <a:xfrm>
                <a:off x="1895460" y="3495668"/>
                <a:ext cx="563565" cy="366722"/>
                <a:chOff x="1252518" y="3100399"/>
                <a:chExt cx="563565" cy="366722"/>
              </a:xfrm>
            </p:grpSpPr>
            <p:cxnSp>
              <p:nvCxnSpPr>
                <p:cNvPr id="26" name="直接连接符 25"/>
                <p:cNvCxnSpPr/>
                <p:nvPr/>
              </p:nvCxnSpPr>
              <p:spPr>
                <a:xfrm rot="5400000">
                  <a:off x="1219177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接连接符 26"/>
                <p:cNvCxnSpPr/>
                <p:nvPr/>
              </p:nvCxnSpPr>
              <p:spPr>
                <a:xfrm rot="16200000" flipH="1">
                  <a:off x="1539059" y="3190097"/>
                  <a:ext cx="357197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20" name="Picture 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Box 24"/>
          <p:cNvSpPr txBox="1">
            <a:spLocks noChangeArrowheads="1"/>
          </p:cNvSpPr>
          <p:nvPr/>
        </p:nvSpPr>
        <p:spPr bwMode="auto">
          <a:xfrm>
            <a:off x="2428871" y="3752863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9" name="TextBox 24"/>
          <p:cNvSpPr txBox="1">
            <a:spLocks noChangeArrowheads="1"/>
          </p:cNvSpPr>
          <p:nvPr/>
        </p:nvSpPr>
        <p:spPr bwMode="auto">
          <a:xfrm>
            <a:off x="3000371" y="3752863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18" name="组合 87"/>
          <p:cNvGrpSpPr/>
          <p:nvPr/>
        </p:nvGrpSpPr>
        <p:grpSpPr bwMode="auto">
          <a:xfrm>
            <a:off x="4357686" y="3143261"/>
            <a:ext cx="1071562" cy="1071563"/>
            <a:chOff x="1500158" y="2285998"/>
            <a:chExt cx="1071563" cy="1071570"/>
          </a:xfrm>
        </p:grpSpPr>
        <p:sp>
          <p:nvSpPr>
            <p:cNvPr id="31" name="矩形 30"/>
            <p:cNvSpPr/>
            <p:nvPr/>
          </p:nvSpPr>
          <p:spPr>
            <a:xfrm>
              <a:off x="1500158" y="2357436"/>
              <a:ext cx="1071563" cy="1000132"/>
            </a:xfrm>
            <a:prstGeom prst="rect">
              <a:avLst/>
            </a:prstGeom>
            <a:noFill/>
            <a:ln>
              <a:solidFill>
                <a:srgbClr val="FF3399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9" name="组合 5"/>
            <p:cNvGrpSpPr/>
            <p:nvPr/>
          </p:nvGrpSpPr>
          <p:grpSpPr bwMode="auto">
            <a:xfrm>
              <a:off x="1571603" y="2285998"/>
              <a:ext cx="928687" cy="1033157"/>
              <a:chOff x="5500680" y="3500438"/>
              <a:chExt cx="928687" cy="1033156"/>
            </a:xfrm>
          </p:grpSpPr>
          <p:grpSp>
            <p:nvGrpSpPr>
              <p:cNvPr id="25" name="组合 32"/>
              <p:cNvGrpSpPr/>
              <p:nvPr/>
            </p:nvGrpSpPr>
            <p:grpSpPr bwMode="auto">
              <a:xfrm>
                <a:off x="5500680" y="3500438"/>
                <a:ext cx="928687" cy="1033156"/>
                <a:chOff x="1714480" y="3109895"/>
                <a:chExt cx="928694" cy="1033185"/>
              </a:xfrm>
            </p:grpSpPr>
            <p:sp>
              <p:nvSpPr>
                <p:cNvPr id="36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000232" y="3109895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rPr>
                    <a:t>9</a:t>
                  </a:r>
                  <a:endParaRPr lang="zh-CN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7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1714480" y="3681399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zh-CN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8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285984" y="3681399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zh-CN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0" name="组合 14"/>
                <p:cNvGrpSpPr/>
                <p:nvPr/>
              </p:nvGrpSpPr>
              <p:grpSpPr bwMode="auto">
                <a:xfrm>
                  <a:off x="1895445" y="3495671"/>
                  <a:ext cx="563568" cy="366724"/>
                  <a:chOff x="1252503" y="3100402"/>
                  <a:chExt cx="563568" cy="366724"/>
                </a:xfrm>
              </p:grpSpPr>
              <p:cxnSp>
                <p:nvCxnSpPr>
                  <p:cNvPr id="40" name="直接连接符 39"/>
                  <p:cNvCxnSpPr/>
                  <p:nvPr/>
                </p:nvCxnSpPr>
                <p:spPr>
                  <a:xfrm rot="5400000">
                    <a:off x="1219161" y="3133744"/>
                    <a:ext cx="295285" cy="228602"/>
                  </a:xfrm>
                  <a:prstGeom prst="line">
                    <a:avLst/>
                  </a:prstGeom>
                  <a:ln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直接连接符 40"/>
                  <p:cNvCxnSpPr/>
                  <p:nvPr/>
                </p:nvCxnSpPr>
                <p:spPr>
                  <a:xfrm rot="16200000" flipH="1">
                    <a:off x="1539045" y="3190101"/>
                    <a:ext cx="357199" cy="196852"/>
                  </a:xfrm>
                  <a:prstGeom prst="line">
                    <a:avLst/>
                  </a:prstGeom>
                  <a:ln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pic>
            <p:nvPicPr>
              <p:cNvPr id="34" name="Picture 4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549993" y="4205567"/>
                <a:ext cx="285750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" name="Picture 4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099061" y="4216977"/>
                <a:ext cx="285750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2" name="TextBox 24"/>
          <p:cNvSpPr txBox="1">
            <a:spLocks noChangeArrowheads="1"/>
          </p:cNvSpPr>
          <p:nvPr/>
        </p:nvSpPr>
        <p:spPr bwMode="auto">
          <a:xfrm>
            <a:off x="5000623" y="3752863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3" name="TextBox 24"/>
          <p:cNvSpPr txBox="1">
            <a:spLocks noChangeArrowheads="1"/>
          </p:cNvSpPr>
          <p:nvPr/>
        </p:nvSpPr>
        <p:spPr bwMode="auto">
          <a:xfrm>
            <a:off x="4429123" y="3752863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42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863020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9" y="791584"/>
            <a:ext cx="6219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先把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根  有次序地分成两堆，再填一填。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4292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564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250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935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1677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621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6306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992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直接连接符 16"/>
          <p:cNvCxnSpPr/>
          <p:nvPr/>
        </p:nvCxnSpPr>
        <p:spPr>
          <a:xfrm rot="5400000">
            <a:off x="2715408" y="2213766"/>
            <a:ext cx="1428760" cy="1588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49"/>
          <p:cNvGrpSpPr/>
          <p:nvPr/>
        </p:nvGrpSpPr>
        <p:grpSpPr bwMode="auto">
          <a:xfrm>
            <a:off x="2428863" y="3148023"/>
            <a:ext cx="928687" cy="1033154"/>
            <a:chOff x="5500682" y="3500438"/>
            <a:chExt cx="928687" cy="1033153"/>
          </a:xfrm>
        </p:grpSpPr>
        <p:grpSp>
          <p:nvGrpSpPr>
            <p:cNvPr id="3" name="组合 32"/>
            <p:cNvGrpSpPr/>
            <p:nvPr/>
          </p:nvGrpSpPr>
          <p:grpSpPr bwMode="auto">
            <a:xfrm>
              <a:off x="5500682" y="3500438"/>
              <a:ext cx="928687" cy="1033153"/>
              <a:chOff x="1714480" y="3109895"/>
              <a:chExt cx="928694" cy="1033182"/>
            </a:xfrm>
          </p:grpSpPr>
          <p:sp>
            <p:nvSpPr>
              <p:cNvPr id="22" name="TextBox 8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4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14" name="组合 14"/>
              <p:cNvGrpSpPr/>
              <p:nvPr/>
            </p:nvGrpSpPr>
            <p:grpSpPr bwMode="auto">
              <a:xfrm>
                <a:off x="1895460" y="3495668"/>
                <a:ext cx="563565" cy="366722"/>
                <a:chOff x="1252518" y="3100399"/>
                <a:chExt cx="563565" cy="366722"/>
              </a:xfrm>
            </p:grpSpPr>
            <p:cxnSp>
              <p:nvCxnSpPr>
                <p:cNvPr id="26" name="直接连接符 25"/>
                <p:cNvCxnSpPr/>
                <p:nvPr/>
              </p:nvCxnSpPr>
              <p:spPr>
                <a:xfrm rot="5400000">
                  <a:off x="1219177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接连接符 26"/>
                <p:cNvCxnSpPr/>
                <p:nvPr/>
              </p:nvCxnSpPr>
              <p:spPr>
                <a:xfrm rot="16200000" flipH="1">
                  <a:off x="1539059" y="3190097"/>
                  <a:ext cx="357197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20" name="Picture 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Box 24"/>
          <p:cNvSpPr txBox="1">
            <a:spLocks noChangeArrowheads="1"/>
          </p:cNvSpPr>
          <p:nvPr/>
        </p:nvSpPr>
        <p:spPr bwMode="auto">
          <a:xfrm>
            <a:off x="2428871" y="3752863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9" name="TextBox 24"/>
          <p:cNvSpPr txBox="1">
            <a:spLocks noChangeArrowheads="1"/>
          </p:cNvSpPr>
          <p:nvPr/>
        </p:nvSpPr>
        <p:spPr bwMode="auto">
          <a:xfrm>
            <a:off x="3000371" y="3752863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18" name="组合 87"/>
          <p:cNvGrpSpPr/>
          <p:nvPr/>
        </p:nvGrpSpPr>
        <p:grpSpPr bwMode="auto">
          <a:xfrm>
            <a:off x="4357686" y="3143261"/>
            <a:ext cx="1071562" cy="1071563"/>
            <a:chOff x="1500158" y="2285998"/>
            <a:chExt cx="1071563" cy="1071570"/>
          </a:xfrm>
        </p:grpSpPr>
        <p:sp>
          <p:nvSpPr>
            <p:cNvPr id="31" name="矩形 30"/>
            <p:cNvSpPr/>
            <p:nvPr/>
          </p:nvSpPr>
          <p:spPr>
            <a:xfrm>
              <a:off x="1500158" y="2357436"/>
              <a:ext cx="1071563" cy="1000132"/>
            </a:xfrm>
            <a:prstGeom prst="rect">
              <a:avLst/>
            </a:prstGeom>
            <a:noFill/>
            <a:ln>
              <a:solidFill>
                <a:srgbClr val="FF3399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9" name="组合 5"/>
            <p:cNvGrpSpPr/>
            <p:nvPr/>
          </p:nvGrpSpPr>
          <p:grpSpPr bwMode="auto">
            <a:xfrm>
              <a:off x="1571603" y="2285998"/>
              <a:ext cx="928687" cy="1033157"/>
              <a:chOff x="5500680" y="3500438"/>
              <a:chExt cx="928687" cy="1033156"/>
            </a:xfrm>
          </p:grpSpPr>
          <p:grpSp>
            <p:nvGrpSpPr>
              <p:cNvPr id="25" name="组合 32"/>
              <p:cNvGrpSpPr/>
              <p:nvPr/>
            </p:nvGrpSpPr>
            <p:grpSpPr bwMode="auto">
              <a:xfrm>
                <a:off x="5500680" y="3500438"/>
                <a:ext cx="928687" cy="1033156"/>
                <a:chOff x="1714480" y="3109895"/>
                <a:chExt cx="928694" cy="1033185"/>
              </a:xfrm>
            </p:grpSpPr>
            <p:sp>
              <p:nvSpPr>
                <p:cNvPr id="36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000232" y="3109895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rPr>
                    <a:t>9</a:t>
                  </a:r>
                  <a:endParaRPr lang="zh-CN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7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1714480" y="3681399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zh-CN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8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285984" y="3681399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zh-CN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0" name="组合 14"/>
                <p:cNvGrpSpPr/>
                <p:nvPr/>
              </p:nvGrpSpPr>
              <p:grpSpPr bwMode="auto">
                <a:xfrm>
                  <a:off x="1895445" y="3495671"/>
                  <a:ext cx="563568" cy="366724"/>
                  <a:chOff x="1252503" y="3100402"/>
                  <a:chExt cx="563568" cy="366724"/>
                </a:xfrm>
              </p:grpSpPr>
              <p:cxnSp>
                <p:nvCxnSpPr>
                  <p:cNvPr id="40" name="直接连接符 39"/>
                  <p:cNvCxnSpPr/>
                  <p:nvPr/>
                </p:nvCxnSpPr>
                <p:spPr>
                  <a:xfrm rot="5400000">
                    <a:off x="1219161" y="3133744"/>
                    <a:ext cx="295285" cy="228602"/>
                  </a:xfrm>
                  <a:prstGeom prst="line">
                    <a:avLst/>
                  </a:prstGeom>
                  <a:ln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直接连接符 40"/>
                  <p:cNvCxnSpPr/>
                  <p:nvPr/>
                </p:nvCxnSpPr>
                <p:spPr>
                  <a:xfrm rot="16200000" flipH="1">
                    <a:off x="1539045" y="3190101"/>
                    <a:ext cx="357199" cy="196852"/>
                  </a:xfrm>
                  <a:prstGeom prst="line">
                    <a:avLst/>
                  </a:prstGeom>
                  <a:ln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pic>
            <p:nvPicPr>
              <p:cNvPr id="34" name="Picture 4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549993" y="4205567"/>
                <a:ext cx="285750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" name="Picture 4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099061" y="4216977"/>
                <a:ext cx="285750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2" name="TextBox 24"/>
          <p:cNvSpPr txBox="1">
            <a:spLocks noChangeArrowheads="1"/>
          </p:cNvSpPr>
          <p:nvPr/>
        </p:nvSpPr>
        <p:spPr bwMode="auto">
          <a:xfrm>
            <a:off x="5000623" y="3752863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3" name="TextBox 24"/>
          <p:cNvSpPr txBox="1">
            <a:spLocks noChangeArrowheads="1"/>
          </p:cNvSpPr>
          <p:nvPr/>
        </p:nvSpPr>
        <p:spPr bwMode="auto">
          <a:xfrm>
            <a:off x="4429123" y="3752863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42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863020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9" y="791584"/>
            <a:ext cx="6219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先把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根  有次序地分成两堆，再填一填。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4292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564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250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935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1677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621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63069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9924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000246"/>
            <a:ext cx="29765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直接连接符 16"/>
          <p:cNvCxnSpPr/>
          <p:nvPr/>
        </p:nvCxnSpPr>
        <p:spPr>
          <a:xfrm rot="5400000">
            <a:off x="3213885" y="2213766"/>
            <a:ext cx="1428760" cy="1588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49"/>
          <p:cNvGrpSpPr/>
          <p:nvPr/>
        </p:nvGrpSpPr>
        <p:grpSpPr bwMode="auto">
          <a:xfrm>
            <a:off x="2428863" y="3148023"/>
            <a:ext cx="928687" cy="1033154"/>
            <a:chOff x="5500682" y="3500438"/>
            <a:chExt cx="928687" cy="1033153"/>
          </a:xfrm>
        </p:grpSpPr>
        <p:grpSp>
          <p:nvGrpSpPr>
            <p:cNvPr id="3" name="组合 32"/>
            <p:cNvGrpSpPr/>
            <p:nvPr/>
          </p:nvGrpSpPr>
          <p:grpSpPr bwMode="auto">
            <a:xfrm>
              <a:off x="5500682" y="3500438"/>
              <a:ext cx="928687" cy="1033153"/>
              <a:chOff x="1714480" y="3109895"/>
              <a:chExt cx="928694" cy="1033182"/>
            </a:xfrm>
          </p:grpSpPr>
          <p:sp>
            <p:nvSpPr>
              <p:cNvPr id="22" name="TextBox 8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4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14" name="组合 14"/>
              <p:cNvGrpSpPr/>
              <p:nvPr/>
            </p:nvGrpSpPr>
            <p:grpSpPr bwMode="auto">
              <a:xfrm>
                <a:off x="1895460" y="3495668"/>
                <a:ext cx="563565" cy="366722"/>
                <a:chOff x="1252518" y="3100399"/>
                <a:chExt cx="563565" cy="366722"/>
              </a:xfrm>
            </p:grpSpPr>
            <p:cxnSp>
              <p:nvCxnSpPr>
                <p:cNvPr id="26" name="直接连接符 25"/>
                <p:cNvCxnSpPr/>
                <p:nvPr/>
              </p:nvCxnSpPr>
              <p:spPr>
                <a:xfrm rot="5400000">
                  <a:off x="1219177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接连接符 26"/>
                <p:cNvCxnSpPr/>
                <p:nvPr/>
              </p:nvCxnSpPr>
              <p:spPr>
                <a:xfrm rot="16200000" flipH="1">
                  <a:off x="1539059" y="3190097"/>
                  <a:ext cx="357197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20" name="Picture 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Box 24"/>
          <p:cNvSpPr txBox="1">
            <a:spLocks noChangeArrowheads="1"/>
          </p:cNvSpPr>
          <p:nvPr/>
        </p:nvSpPr>
        <p:spPr bwMode="auto">
          <a:xfrm>
            <a:off x="2428871" y="3752863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9" name="TextBox 24"/>
          <p:cNvSpPr txBox="1">
            <a:spLocks noChangeArrowheads="1"/>
          </p:cNvSpPr>
          <p:nvPr/>
        </p:nvSpPr>
        <p:spPr bwMode="auto">
          <a:xfrm>
            <a:off x="3000371" y="3752863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18" name="组合 87"/>
          <p:cNvGrpSpPr/>
          <p:nvPr/>
        </p:nvGrpSpPr>
        <p:grpSpPr bwMode="auto">
          <a:xfrm>
            <a:off x="4357686" y="3143261"/>
            <a:ext cx="1071562" cy="1071563"/>
            <a:chOff x="1500158" y="2285998"/>
            <a:chExt cx="1071563" cy="1071570"/>
          </a:xfrm>
        </p:grpSpPr>
        <p:sp>
          <p:nvSpPr>
            <p:cNvPr id="31" name="矩形 30"/>
            <p:cNvSpPr/>
            <p:nvPr/>
          </p:nvSpPr>
          <p:spPr>
            <a:xfrm>
              <a:off x="1500158" y="2357436"/>
              <a:ext cx="1071563" cy="1000132"/>
            </a:xfrm>
            <a:prstGeom prst="rect">
              <a:avLst/>
            </a:prstGeom>
            <a:noFill/>
            <a:ln>
              <a:solidFill>
                <a:srgbClr val="FF3399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9" name="组合 5"/>
            <p:cNvGrpSpPr/>
            <p:nvPr/>
          </p:nvGrpSpPr>
          <p:grpSpPr bwMode="auto">
            <a:xfrm>
              <a:off x="1571603" y="2285998"/>
              <a:ext cx="928687" cy="1033157"/>
              <a:chOff x="5500680" y="3500438"/>
              <a:chExt cx="928687" cy="1033156"/>
            </a:xfrm>
          </p:grpSpPr>
          <p:grpSp>
            <p:nvGrpSpPr>
              <p:cNvPr id="25" name="组合 32"/>
              <p:cNvGrpSpPr/>
              <p:nvPr/>
            </p:nvGrpSpPr>
            <p:grpSpPr bwMode="auto">
              <a:xfrm>
                <a:off x="5500680" y="3500438"/>
                <a:ext cx="928687" cy="1033156"/>
                <a:chOff x="1714480" y="3109895"/>
                <a:chExt cx="928694" cy="1033185"/>
              </a:xfrm>
            </p:grpSpPr>
            <p:sp>
              <p:nvSpPr>
                <p:cNvPr id="36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000232" y="3109895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rPr>
                    <a:t>9</a:t>
                  </a:r>
                  <a:endParaRPr lang="zh-CN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7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1714480" y="3681399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zh-CN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8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285984" y="3681399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zh-CN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0" name="组合 14"/>
                <p:cNvGrpSpPr/>
                <p:nvPr/>
              </p:nvGrpSpPr>
              <p:grpSpPr bwMode="auto">
                <a:xfrm>
                  <a:off x="1895445" y="3495671"/>
                  <a:ext cx="563568" cy="366724"/>
                  <a:chOff x="1252503" y="3100402"/>
                  <a:chExt cx="563568" cy="366724"/>
                </a:xfrm>
              </p:grpSpPr>
              <p:cxnSp>
                <p:nvCxnSpPr>
                  <p:cNvPr id="40" name="直接连接符 39"/>
                  <p:cNvCxnSpPr/>
                  <p:nvPr/>
                </p:nvCxnSpPr>
                <p:spPr>
                  <a:xfrm rot="5400000">
                    <a:off x="1219161" y="3133744"/>
                    <a:ext cx="295285" cy="228602"/>
                  </a:xfrm>
                  <a:prstGeom prst="line">
                    <a:avLst/>
                  </a:prstGeom>
                  <a:ln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直接连接符 40"/>
                  <p:cNvCxnSpPr/>
                  <p:nvPr/>
                </p:nvCxnSpPr>
                <p:spPr>
                  <a:xfrm rot="16200000" flipH="1">
                    <a:off x="1539045" y="3190101"/>
                    <a:ext cx="357199" cy="196852"/>
                  </a:xfrm>
                  <a:prstGeom prst="line">
                    <a:avLst/>
                  </a:prstGeom>
                  <a:ln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pic>
            <p:nvPicPr>
              <p:cNvPr id="34" name="Picture 4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549993" y="4205567"/>
                <a:ext cx="285750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" name="Picture 4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099061" y="4216977"/>
                <a:ext cx="285750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2" name="TextBox 24"/>
          <p:cNvSpPr txBox="1">
            <a:spLocks noChangeArrowheads="1"/>
          </p:cNvSpPr>
          <p:nvPr/>
        </p:nvSpPr>
        <p:spPr bwMode="auto">
          <a:xfrm>
            <a:off x="5000623" y="3752863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3" name="TextBox 24"/>
          <p:cNvSpPr txBox="1">
            <a:spLocks noChangeArrowheads="1"/>
          </p:cNvSpPr>
          <p:nvPr/>
        </p:nvSpPr>
        <p:spPr bwMode="auto">
          <a:xfrm>
            <a:off x="4429123" y="3752863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42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863020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79158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" name="组合 49"/>
          <p:cNvGrpSpPr/>
          <p:nvPr/>
        </p:nvGrpSpPr>
        <p:grpSpPr bwMode="auto">
          <a:xfrm>
            <a:off x="1142988" y="1071552"/>
            <a:ext cx="928687" cy="1033154"/>
            <a:chOff x="5500682" y="3500438"/>
            <a:chExt cx="928687" cy="1033153"/>
          </a:xfrm>
        </p:grpSpPr>
        <p:grpSp>
          <p:nvGrpSpPr>
            <p:cNvPr id="5" name="组合 32"/>
            <p:cNvGrpSpPr/>
            <p:nvPr/>
          </p:nvGrpSpPr>
          <p:grpSpPr bwMode="auto">
            <a:xfrm>
              <a:off x="5500682" y="3500438"/>
              <a:ext cx="928687" cy="1033153"/>
              <a:chOff x="1714480" y="3109895"/>
              <a:chExt cx="928694" cy="1033182"/>
            </a:xfrm>
          </p:grpSpPr>
          <p:sp>
            <p:nvSpPr>
              <p:cNvPr id="8" name="TextBox 8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11" name="组合 14"/>
              <p:cNvGrpSpPr/>
              <p:nvPr/>
            </p:nvGrpSpPr>
            <p:grpSpPr bwMode="auto">
              <a:xfrm>
                <a:off x="1895460" y="3495668"/>
                <a:ext cx="563565" cy="366722"/>
                <a:chOff x="1252518" y="3100399"/>
                <a:chExt cx="563565" cy="366722"/>
              </a:xfrm>
            </p:grpSpPr>
            <p:cxnSp>
              <p:nvCxnSpPr>
                <p:cNvPr id="12" name="直接连接符 11"/>
                <p:cNvCxnSpPr/>
                <p:nvPr/>
              </p:nvCxnSpPr>
              <p:spPr>
                <a:xfrm rot="5400000">
                  <a:off x="1219177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接连接符 12"/>
                <p:cNvCxnSpPr/>
                <p:nvPr/>
              </p:nvCxnSpPr>
              <p:spPr>
                <a:xfrm rot="16200000" flipH="1">
                  <a:off x="1539059" y="3190097"/>
                  <a:ext cx="357197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6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" name="组合 49"/>
          <p:cNvGrpSpPr/>
          <p:nvPr/>
        </p:nvGrpSpPr>
        <p:grpSpPr bwMode="auto">
          <a:xfrm>
            <a:off x="2786067" y="1071552"/>
            <a:ext cx="928687" cy="1033154"/>
            <a:chOff x="5500680" y="3500438"/>
            <a:chExt cx="928687" cy="1033153"/>
          </a:xfrm>
        </p:grpSpPr>
        <p:grpSp>
          <p:nvGrpSpPr>
            <p:cNvPr id="17" name="组合 32"/>
            <p:cNvGrpSpPr/>
            <p:nvPr/>
          </p:nvGrpSpPr>
          <p:grpSpPr bwMode="auto">
            <a:xfrm>
              <a:off x="5500680" y="3500438"/>
              <a:ext cx="928687" cy="1033153"/>
              <a:chOff x="1714480" y="3109895"/>
              <a:chExt cx="928694" cy="1033182"/>
            </a:xfrm>
          </p:grpSpPr>
          <p:sp>
            <p:nvSpPr>
              <p:cNvPr id="20" name="TextBox 18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2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23" name="组合 14"/>
              <p:cNvGrpSpPr/>
              <p:nvPr/>
            </p:nvGrpSpPr>
            <p:grpSpPr bwMode="auto">
              <a:xfrm>
                <a:off x="1895462" y="3495668"/>
                <a:ext cx="563565" cy="366722"/>
                <a:chOff x="1252520" y="3100399"/>
                <a:chExt cx="563565" cy="366722"/>
              </a:xfrm>
            </p:grpSpPr>
            <p:cxnSp>
              <p:nvCxnSpPr>
                <p:cNvPr id="24" name="直接连接符 23"/>
                <p:cNvCxnSpPr/>
                <p:nvPr/>
              </p:nvCxnSpPr>
              <p:spPr>
                <a:xfrm rot="5400000">
                  <a:off x="1219179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接连接符 24"/>
                <p:cNvCxnSpPr/>
                <p:nvPr/>
              </p:nvCxnSpPr>
              <p:spPr>
                <a:xfrm rot="16200000" flipH="1">
                  <a:off x="1539061" y="3190097"/>
                  <a:ext cx="357197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8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" name="组合 49"/>
          <p:cNvGrpSpPr/>
          <p:nvPr/>
        </p:nvGrpSpPr>
        <p:grpSpPr bwMode="auto">
          <a:xfrm>
            <a:off x="4571999" y="1104888"/>
            <a:ext cx="928688" cy="1033153"/>
            <a:chOff x="5500680" y="3500438"/>
            <a:chExt cx="928687" cy="1033153"/>
          </a:xfrm>
        </p:grpSpPr>
        <p:grpSp>
          <p:nvGrpSpPr>
            <p:cNvPr id="27" name="组合 32"/>
            <p:cNvGrpSpPr/>
            <p:nvPr/>
          </p:nvGrpSpPr>
          <p:grpSpPr bwMode="auto">
            <a:xfrm>
              <a:off x="5500680" y="3500438"/>
              <a:ext cx="928687" cy="1033153"/>
              <a:chOff x="1714480" y="3109895"/>
              <a:chExt cx="928694" cy="1033182"/>
            </a:xfrm>
          </p:grpSpPr>
          <p:sp>
            <p:nvSpPr>
              <p:cNvPr id="30" name="TextBox 28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1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2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33" name="组合 14"/>
              <p:cNvGrpSpPr/>
              <p:nvPr/>
            </p:nvGrpSpPr>
            <p:grpSpPr bwMode="auto">
              <a:xfrm>
                <a:off x="1895462" y="3495668"/>
                <a:ext cx="563566" cy="366723"/>
                <a:chOff x="1252520" y="3100399"/>
                <a:chExt cx="563566" cy="366723"/>
              </a:xfrm>
            </p:grpSpPr>
            <p:cxnSp>
              <p:nvCxnSpPr>
                <p:cNvPr id="34" name="直接连接符 33"/>
                <p:cNvCxnSpPr/>
                <p:nvPr/>
              </p:nvCxnSpPr>
              <p:spPr>
                <a:xfrm rot="5400000">
                  <a:off x="1219179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 rot="16200000" flipH="1">
                  <a:off x="1539062" y="3190097"/>
                  <a:ext cx="357198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28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6" name="组合 49"/>
          <p:cNvGrpSpPr/>
          <p:nvPr/>
        </p:nvGrpSpPr>
        <p:grpSpPr bwMode="auto">
          <a:xfrm>
            <a:off x="6429386" y="1104888"/>
            <a:ext cx="928687" cy="1033153"/>
            <a:chOff x="5500678" y="3500438"/>
            <a:chExt cx="928687" cy="1033153"/>
          </a:xfrm>
        </p:grpSpPr>
        <p:grpSp>
          <p:nvGrpSpPr>
            <p:cNvPr id="37" name="组合 32"/>
            <p:cNvGrpSpPr/>
            <p:nvPr/>
          </p:nvGrpSpPr>
          <p:grpSpPr bwMode="auto">
            <a:xfrm>
              <a:off x="5500678" y="3500438"/>
              <a:ext cx="928687" cy="1033153"/>
              <a:chOff x="1714480" y="3109895"/>
              <a:chExt cx="928694" cy="1033182"/>
            </a:xfrm>
          </p:grpSpPr>
          <p:sp>
            <p:nvSpPr>
              <p:cNvPr id="40" name="TextBox 38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1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43" name="组合 14"/>
              <p:cNvGrpSpPr/>
              <p:nvPr/>
            </p:nvGrpSpPr>
            <p:grpSpPr bwMode="auto">
              <a:xfrm>
                <a:off x="1895464" y="3495668"/>
                <a:ext cx="563565" cy="366723"/>
                <a:chOff x="1252522" y="3100399"/>
                <a:chExt cx="563565" cy="366723"/>
              </a:xfrm>
            </p:grpSpPr>
            <p:cxnSp>
              <p:nvCxnSpPr>
                <p:cNvPr id="44" name="直接连接符 43"/>
                <p:cNvCxnSpPr/>
                <p:nvPr/>
              </p:nvCxnSpPr>
              <p:spPr>
                <a:xfrm rot="5400000">
                  <a:off x="1219181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接连接符 44"/>
                <p:cNvCxnSpPr/>
                <p:nvPr/>
              </p:nvCxnSpPr>
              <p:spPr>
                <a:xfrm rot="16200000" flipH="1">
                  <a:off x="1539063" y="3190097"/>
                  <a:ext cx="357198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38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" name="TextBox 24"/>
          <p:cNvSpPr txBox="1">
            <a:spLocks noChangeArrowheads="1"/>
          </p:cNvSpPr>
          <p:nvPr/>
        </p:nvSpPr>
        <p:spPr bwMode="auto">
          <a:xfrm>
            <a:off x="1142994" y="1676392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7" name="TextBox 24"/>
          <p:cNvSpPr txBox="1">
            <a:spLocks noChangeArrowheads="1"/>
          </p:cNvSpPr>
          <p:nvPr/>
        </p:nvSpPr>
        <p:spPr bwMode="auto">
          <a:xfrm>
            <a:off x="1714494" y="1676392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8" name="TextBox 24"/>
          <p:cNvSpPr txBox="1">
            <a:spLocks noChangeArrowheads="1"/>
          </p:cNvSpPr>
          <p:nvPr/>
        </p:nvSpPr>
        <p:spPr bwMode="auto">
          <a:xfrm>
            <a:off x="2786076" y="1676392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9" name="TextBox 24"/>
          <p:cNvSpPr txBox="1">
            <a:spLocks noChangeArrowheads="1"/>
          </p:cNvSpPr>
          <p:nvPr/>
        </p:nvSpPr>
        <p:spPr bwMode="auto">
          <a:xfrm>
            <a:off x="3357576" y="1681154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0" name="TextBox 24"/>
          <p:cNvSpPr txBox="1">
            <a:spLocks noChangeArrowheads="1"/>
          </p:cNvSpPr>
          <p:nvPr/>
        </p:nvSpPr>
        <p:spPr bwMode="auto">
          <a:xfrm>
            <a:off x="4572007" y="1709729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1" name="TextBox 24"/>
          <p:cNvSpPr txBox="1">
            <a:spLocks noChangeArrowheads="1"/>
          </p:cNvSpPr>
          <p:nvPr/>
        </p:nvSpPr>
        <p:spPr bwMode="auto">
          <a:xfrm>
            <a:off x="5143507" y="1714492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2" name="TextBox 24"/>
          <p:cNvSpPr txBox="1">
            <a:spLocks noChangeArrowheads="1"/>
          </p:cNvSpPr>
          <p:nvPr/>
        </p:nvSpPr>
        <p:spPr bwMode="auto">
          <a:xfrm>
            <a:off x="6429399" y="1709729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3" name="TextBox 24"/>
          <p:cNvSpPr txBox="1">
            <a:spLocks noChangeArrowheads="1"/>
          </p:cNvSpPr>
          <p:nvPr/>
        </p:nvSpPr>
        <p:spPr bwMode="auto">
          <a:xfrm>
            <a:off x="7000899" y="1714492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102" name="组合 49"/>
          <p:cNvGrpSpPr/>
          <p:nvPr/>
        </p:nvGrpSpPr>
        <p:grpSpPr bwMode="auto">
          <a:xfrm>
            <a:off x="1142979" y="2285999"/>
            <a:ext cx="928687" cy="1033154"/>
            <a:chOff x="5500680" y="3500438"/>
            <a:chExt cx="928687" cy="1033153"/>
          </a:xfrm>
        </p:grpSpPr>
        <p:grpSp>
          <p:nvGrpSpPr>
            <p:cNvPr id="103" name="组合 32"/>
            <p:cNvGrpSpPr/>
            <p:nvPr/>
          </p:nvGrpSpPr>
          <p:grpSpPr bwMode="auto">
            <a:xfrm>
              <a:off x="5500680" y="3500438"/>
              <a:ext cx="928687" cy="1033153"/>
              <a:chOff x="1714480" y="3109895"/>
              <a:chExt cx="928694" cy="1033182"/>
            </a:xfrm>
          </p:grpSpPr>
          <p:sp>
            <p:nvSpPr>
              <p:cNvPr id="106" name="TextBox 8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7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8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109" name="组合 14"/>
              <p:cNvGrpSpPr/>
              <p:nvPr/>
            </p:nvGrpSpPr>
            <p:grpSpPr bwMode="auto">
              <a:xfrm>
                <a:off x="1895460" y="3495668"/>
                <a:ext cx="563565" cy="366722"/>
                <a:chOff x="1252518" y="3100399"/>
                <a:chExt cx="563565" cy="366722"/>
              </a:xfrm>
            </p:grpSpPr>
            <p:cxnSp>
              <p:nvCxnSpPr>
                <p:cNvPr id="110" name="直接连接符 109"/>
                <p:cNvCxnSpPr/>
                <p:nvPr/>
              </p:nvCxnSpPr>
              <p:spPr>
                <a:xfrm rot="5400000">
                  <a:off x="1219177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直接连接符 110"/>
                <p:cNvCxnSpPr/>
                <p:nvPr/>
              </p:nvCxnSpPr>
              <p:spPr>
                <a:xfrm rot="16200000" flipH="1">
                  <a:off x="1539059" y="3190097"/>
                  <a:ext cx="357197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04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2" name="组合 49"/>
          <p:cNvGrpSpPr/>
          <p:nvPr/>
        </p:nvGrpSpPr>
        <p:grpSpPr bwMode="auto">
          <a:xfrm>
            <a:off x="2786059" y="2285999"/>
            <a:ext cx="928687" cy="1033154"/>
            <a:chOff x="5500678" y="3500438"/>
            <a:chExt cx="928687" cy="1033153"/>
          </a:xfrm>
        </p:grpSpPr>
        <p:grpSp>
          <p:nvGrpSpPr>
            <p:cNvPr id="113" name="组合 32"/>
            <p:cNvGrpSpPr/>
            <p:nvPr/>
          </p:nvGrpSpPr>
          <p:grpSpPr bwMode="auto">
            <a:xfrm>
              <a:off x="5500678" y="3500438"/>
              <a:ext cx="928687" cy="1033153"/>
              <a:chOff x="1714480" y="3109895"/>
              <a:chExt cx="928694" cy="1033182"/>
            </a:xfrm>
          </p:grpSpPr>
          <p:sp>
            <p:nvSpPr>
              <p:cNvPr id="116" name="TextBox 18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7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8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119" name="组合 14"/>
              <p:cNvGrpSpPr/>
              <p:nvPr/>
            </p:nvGrpSpPr>
            <p:grpSpPr bwMode="auto">
              <a:xfrm>
                <a:off x="1895462" y="3495668"/>
                <a:ext cx="563565" cy="366722"/>
                <a:chOff x="1252520" y="3100399"/>
                <a:chExt cx="563565" cy="366722"/>
              </a:xfrm>
            </p:grpSpPr>
            <p:cxnSp>
              <p:nvCxnSpPr>
                <p:cNvPr id="120" name="直接连接符 119"/>
                <p:cNvCxnSpPr/>
                <p:nvPr/>
              </p:nvCxnSpPr>
              <p:spPr>
                <a:xfrm rot="5400000">
                  <a:off x="1219179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接连接符 120"/>
                <p:cNvCxnSpPr/>
                <p:nvPr/>
              </p:nvCxnSpPr>
              <p:spPr>
                <a:xfrm rot="16200000" flipH="1">
                  <a:off x="1539061" y="3190097"/>
                  <a:ext cx="357197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14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5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2" name="组合 49"/>
          <p:cNvGrpSpPr/>
          <p:nvPr/>
        </p:nvGrpSpPr>
        <p:grpSpPr bwMode="auto">
          <a:xfrm>
            <a:off x="4571990" y="2319335"/>
            <a:ext cx="928688" cy="1033153"/>
            <a:chOff x="5500678" y="3500438"/>
            <a:chExt cx="928687" cy="1033153"/>
          </a:xfrm>
        </p:grpSpPr>
        <p:grpSp>
          <p:nvGrpSpPr>
            <p:cNvPr id="123" name="组合 32"/>
            <p:cNvGrpSpPr/>
            <p:nvPr/>
          </p:nvGrpSpPr>
          <p:grpSpPr bwMode="auto">
            <a:xfrm>
              <a:off x="5500678" y="3500438"/>
              <a:ext cx="928687" cy="1033153"/>
              <a:chOff x="1714480" y="3109895"/>
              <a:chExt cx="928694" cy="1033182"/>
            </a:xfrm>
          </p:grpSpPr>
          <p:sp>
            <p:nvSpPr>
              <p:cNvPr id="126" name="TextBox 28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7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8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129" name="组合 14"/>
              <p:cNvGrpSpPr/>
              <p:nvPr/>
            </p:nvGrpSpPr>
            <p:grpSpPr bwMode="auto">
              <a:xfrm>
                <a:off x="1895462" y="3495668"/>
                <a:ext cx="563566" cy="366723"/>
                <a:chOff x="1252520" y="3100399"/>
                <a:chExt cx="563566" cy="366723"/>
              </a:xfrm>
            </p:grpSpPr>
            <p:cxnSp>
              <p:nvCxnSpPr>
                <p:cNvPr id="130" name="直接连接符 129"/>
                <p:cNvCxnSpPr/>
                <p:nvPr/>
              </p:nvCxnSpPr>
              <p:spPr>
                <a:xfrm rot="5400000">
                  <a:off x="1219179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直接连接符 130"/>
                <p:cNvCxnSpPr/>
                <p:nvPr/>
              </p:nvCxnSpPr>
              <p:spPr>
                <a:xfrm rot="16200000" flipH="1">
                  <a:off x="1539062" y="3190097"/>
                  <a:ext cx="357198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24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2" name="组合 49"/>
          <p:cNvGrpSpPr/>
          <p:nvPr/>
        </p:nvGrpSpPr>
        <p:grpSpPr bwMode="auto">
          <a:xfrm>
            <a:off x="6429380" y="2319335"/>
            <a:ext cx="928687" cy="1033153"/>
            <a:chOff x="5500676" y="3500438"/>
            <a:chExt cx="928687" cy="1033153"/>
          </a:xfrm>
        </p:grpSpPr>
        <p:grpSp>
          <p:nvGrpSpPr>
            <p:cNvPr id="133" name="组合 32"/>
            <p:cNvGrpSpPr/>
            <p:nvPr/>
          </p:nvGrpSpPr>
          <p:grpSpPr bwMode="auto">
            <a:xfrm>
              <a:off x="5500676" y="3500438"/>
              <a:ext cx="928687" cy="1033153"/>
              <a:chOff x="1714480" y="3109895"/>
              <a:chExt cx="928694" cy="1033182"/>
            </a:xfrm>
          </p:grpSpPr>
          <p:sp>
            <p:nvSpPr>
              <p:cNvPr id="136" name="TextBox 38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37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38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139" name="组合 14"/>
              <p:cNvGrpSpPr/>
              <p:nvPr/>
            </p:nvGrpSpPr>
            <p:grpSpPr bwMode="auto">
              <a:xfrm>
                <a:off x="1895464" y="3495668"/>
                <a:ext cx="563565" cy="366723"/>
                <a:chOff x="1252522" y="3100399"/>
                <a:chExt cx="563565" cy="366723"/>
              </a:xfrm>
            </p:grpSpPr>
            <p:cxnSp>
              <p:nvCxnSpPr>
                <p:cNvPr id="140" name="直接连接符 139"/>
                <p:cNvCxnSpPr/>
                <p:nvPr/>
              </p:nvCxnSpPr>
              <p:spPr>
                <a:xfrm rot="5400000">
                  <a:off x="1219181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直接连接符 140"/>
                <p:cNvCxnSpPr/>
                <p:nvPr/>
              </p:nvCxnSpPr>
              <p:spPr>
                <a:xfrm rot="16200000" flipH="1">
                  <a:off x="1539063" y="3190097"/>
                  <a:ext cx="357198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34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5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2" name="TextBox 24"/>
          <p:cNvSpPr txBox="1">
            <a:spLocks noChangeArrowheads="1"/>
          </p:cNvSpPr>
          <p:nvPr/>
        </p:nvSpPr>
        <p:spPr bwMode="auto">
          <a:xfrm>
            <a:off x="1142987" y="2890838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3" name="TextBox 24"/>
          <p:cNvSpPr txBox="1">
            <a:spLocks noChangeArrowheads="1"/>
          </p:cNvSpPr>
          <p:nvPr/>
        </p:nvSpPr>
        <p:spPr bwMode="auto">
          <a:xfrm>
            <a:off x="1714487" y="2890838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4" name="TextBox 24"/>
          <p:cNvSpPr txBox="1">
            <a:spLocks noChangeArrowheads="1"/>
          </p:cNvSpPr>
          <p:nvPr/>
        </p:nvSpPr>
        <p:spPr bwMode="auto">
          <a:xfrm>
            <a:off x="2786067" y="2890838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5" name="TextBox 24"/>
          <p:cNvSpPr txBox="1">
            <a:spLocks noChangeArrowheads="1"/>
          </p:cNvSpPr>
          <p:nvPr/>
        </p:nvSpPr>
        <p:spPr bwMode="auto">
          <a:xfrm>
            <a:off x="3357567" y="2895601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6" name="TextBox 24"/>
          <p:cNvSpPr txBox="1">
            <a:spLocks noChangeArrowheads="1"/>
          </p:cNvSpPr>
          <p:nvPr/>
        </p:nvSpPr>
        <p:spPr bwMode="auto">
          <a:xfrm>
            <a:off x="4572000" y="2924176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7" name="TextBox 24"/>
          <p:cNvSpPr txBox="1">
            <a:spLocks noChangeArrowheads="1"/>
          </p:cNvSpPr>
          <p:nvPr/>
        </p:nvSpPr>
        <p:spPr bwMode="auto">
          <a:xfrm>
            <a:off x="5143500" y="2928939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8" name="TextBox 24"/>
          <p:cNvSpPr txBox="1">
            <a:spLocks noChangeArrowheads="1"/>
          </p:cNvSpPr>
          <p:nvPr/>
        </p:nvSpPr>
        <p:spPr bwMode="auto">
          <a:xfrm>
            <a:off x="6429392" y="2924176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9" name="TextBox 24"/>
          <p:cNvSpPr txBox="1">
            <a:spLocks noChangeArrowheads="1"/>
          </p:cNvSpPr>
          <p:nvPr/>
        </p:nvSpPr>
        <p:spPr bwMode="auto">
          <a:xfrm>
            <a:off x="7000892" y="2928939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155" name="组合 13"/>
          <p:cNvGrpSpPr/>
          <p:nvPr/>
        </p:nvGrpSpPr>
        <p:grpSpPr bwMode="auto">
          <a:xfrm>
            <a:off x="2357425" y="3571882"/>
            <a:ext cx="3929091" cy="500066"/>
            <a:chOff x="4001694" y="-1752232"/>
            <a:chExt cx="5786504" cy="499723"/>
          </a:xfrm>
          <a:solidFill>
            <a:srgbClr val="FFFFCC"/>
          </a:solidFill>
          <a:effectLst/>
        </p:grpSpPr>
        <p:sp>
          <p:nvSpPr>
            <p:cNvPr id="156" name="圆角矩形标注 155"/>
            <p:cNvSpPr/>
            <p:nvPr/>
          </p:nvSpPr>
          <p:spPr>
            <a:xfrm>
              <a:off x="4001694" y="-1752232"/>
              <a:ext cx="5712982" cy="499723"/>
            </a:xfrm>
            <a:prstGeom prst="wedgeRoundRectCallout">
              <a:avLst>
                <a:gd name="adj1" fmla="val 44075"/>
                <a:gd name="adj2" fmla="val 68873"/>
                <a:gd name="adj3" fmla="val 16667"/>
              </a:avLst>
            </a:prstGeom>
            <a:solidFill>
              <a:srgbClr val="FFF0D1"/>
            </a:solidFill>
            <a:ln w="12700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sz="2400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57" name="TextBox 14"/>
            <p:cNvSpPr txBox="1">
              <a:spLocks noChangeArrowheads="1"/>
            </p:cNvSpPr>
            <p:nvPr/>
          </p:nvSpPr>
          <p:spPr bwMode="auto">
            <a:xfrm>
              <a:off x="4191417" y="-1752226"/>
              <a:ext cx="5596781" cy="46134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请你读一读、记一记！</a:t>
              </a:r>
              <a:endPara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863020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1" y="791584"/>
            <a:ext cx="3433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哪两个数合起来是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4" y="1652582"/>
            <a:ext cx="12477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" y="1690682"/>
            <a:ext cx="106203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9" y="1690682"/>
            <a:ext cx="1071563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7" y="1690682"/>
            <a:ext cx="10001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9" y="1652582"/>
            <a:ext cx="10001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14679"/>
          <a:stretch>
            <a:fillRect/>
          </a:stretch>
        </p:blipFill>
        <p:spPr bwMode="auto">
          <a:xfrm>
            <a:off x="4643438" y="1500182"/>
            <a:ext cx="10715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2" y="1690682"/>
            <a:ext cx="10001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690682"/>
            <a:ext cx="121443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1481E-6 L 0.00122 0.261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-0.66285 0.247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00" y="1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0.11979 0.247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0" y="1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81481E-6 L -0.28194 0.247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00" y="1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0.22709 0.247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0" y="1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0.19636 0.2407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0.21719 0.2555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0" y="1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-0.05729 0.2546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1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863020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791584"/>
            <a:ext cx="3433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哪两个数合起来是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5335" y="2214569"/>
            <a:ext cx="78898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95460" y="2214568"/>
            <a:ext cx="7889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22560" y="2214569"/>
            <a:ext cx="7874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2685" y="2214568"/>
            <a:ext cx="7874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23" y="2214569"/>
            <a:ext cx="7874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48" y="2214568"/>
            <a:ext cx="7874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84948" y="2214568"/>
            <a:ext cx="7874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85073" y="2214569"/>
            <a:ext cx="7874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2"/>
          <p:cNvSpPr>
            <a:spLocks noChangeArrowheads="1"/>
          </p:cNvSpPr>
          <p:nvPr/>
        </p:nvSpPr>
        <p:spPr bwMode="auto">
          <a:xfrm>
            <a:off x="714348" y="2405722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矩形 13"/>
          <p:cNvSpPr>
            <a:spLocks noChangeArrowheads="1"/>
          </p:cNvSpPr>
          <p:nvPr/>
        </p:nvSpPr>
        <p:spPr bwMode="auto">
          <a:xfrm>
            <a:off x="1287435" y="2215222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" name="矩形 14"/>
          <p:cNvSpPr>
            <a:spLocks noChangeArrowheads="1"/>
          </p:cNvSpPr>
          <p:nvPr/>
        </p:nvSpPr>
        <p:spPr bwMode="auto">
          <a:xfrm>
            <a:off x="1285848" y="2620034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7" name="矩形 15"/>
          <p:cNvSpPr>
            <a:spLocks noChangeArrowheads="1"/>
          </p:cNvSpPr>
          <p:nvPr/>
        </p:nvSpPr>
        <p:spPr bwMode="auto">
          <a:xfrm>
            <a:off x="2285973" y="2229509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矩形 16"/>
          <p:cNvSpPr>
            <a:spLocks noChangeArrowheads="1"/>
          </p:cNvSpPr>
          <p:nvPr/>
        </p:nvSpPr>
        <p:spPr bwMode="auto">
          <a:xfrm>
            <a:off x="3143223" y="2620034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" name="矩形 17"/>
          <p:cNvSpPr>
            <a:spLocks noChangeArrowheads="1"/>
          </p:cNvSpPr>
          <p:nvPr/>
        </p:nvSpPr>
        <p:spPr bwMode="auto">
          <a:xfrm>
            <a:off x="4216373" y="2191409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" name="矩形 18"/>
          <p:cNvSpPr>
            <a:spLocks noChangeArrowheads="1"/>
          </p:cNvSpPr>
          <p:nvPr/>
        </p:nvSpPr>
        <p:spPr bwMode="auto">
          <a:xfrm>
            <a:off x="5072035" y="2620034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1" name="矩形 19"/>
          <p:cNvSpPr>
            <a:spLocks noChangeArrowheads="1"/>
          </p:cNvSpPr>
          <p:nvPr/>
        </p:nvSpPr>
        <p:spPr bwMode="auto">
          <a:xfrm>
            <a:off x="6143598" y="2229509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2" name="矩形 20"/>
          <p:cNvSpPr>
            <a:spLocks noChangeArrowheads="1"/>
          </p:cNvSpPr>
          <p:nvPr/>
        </p:nvSpPr>
        <p:spPr bwMode="auto">
          <a:xfrm>
            <a:off x="7000848" y="2620034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" name="矩形 21"/>
          <p:cNvSpPr>
            <a:spLocks noChangeArrowheads="1"/>
          </p:cNvSpPr>
          <p:nvPr/>
        </p:nvSpPr>
        <p:spPr bwMode="auto">
          <a:xfrm>
            <a:off x="8000973" y="2620034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2287560" y="2586697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143223" y="2191409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4216373" y="2586697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5072035" y="2191409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6143598" y="2620034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7000848" y="2229509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8000973" y="2191409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863020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79158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54" y="2109799"/>
            <a:ext cx="3317875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组合 13"/>
          <p:cNvGrpSpPr/>
          <p:nvPr/>
        </p:nvGrpSpPr>
        <p:grpSpPr bwMode="auto">
          <a:xfrm>
            <a:off x="1142976" y="1428752"/>
            <a:ext cx="1714512" cy="500065"/>
            <a:chOff x="6156138" y="-1752233"/>
            <a:chExt cx="1894517" cy="499723"/>
          </a:xfrm>
          <a:solidFill>
            <a:srgbClr val="FFFFCC"/>
          </a:solidFill>
          <a:effectLst/>
        </p:grpSpPr>
        <p:sp>
          <p:nvSpPr>
            <p:cNvPr id="6" name="圆角矩形标注 5"/>
            <p:cNvSpPr/>
            <p:nvPr/>
          </p:nvSpPr>
          <p:spPr>
            <a:xfrm>
              <a:off x="6380324" y="-1752233"/>
              <a:ext cx="1212491" cy="499723"/>
            </a:xfrm>
            <a:prstGeom prst="wedgeRoundRectCallout">
              <a:avLst>
                <a:gd name="adj1" fmla="val -43050"/>
                <a:gd name="adj2" fmla="val 83418"/>
                <a:gd name="adj3" fmla="val 16667"/>
              </a:avLst>
            </a:prstGeom>
            <a:solidFill>
              <a:srgbClr val="E5F3D5"/>
            </a:solidFill>
            <a:ln w="12700">
              <a:solidFill>
                <a:srgbClr val="00B050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" name="TextBox 14"/>
            <p:cNvSpPr txBox="1">
              <a:spLocks noChangeArrowheads="1"/>
            </p:cNvSpPr>
            <p:nvPr/>
          </p:nvSpPr>
          <p:spPr bwMode="auto">
            <a:xfrm>
              <a:off x="6156138" y="-1752233"/>
              <a:ext cx="1894517" cy="461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我出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8" name="组合 18"/>
          <p:cNvGrpSpPr/>
          <p:nvPr/>
        </p:nvGrpSpPr>
        <p:grpSpPr bwMode="auto">
          <a:xfrm>
            <a:off x="2786050" y="1428752"/>
            <a:ext cx="1071572" cy="500065"/>
            <a:chOff x="10131468" y="-2537511"/>
            <a:chExt cx="1562982" cy="499723"/>
          </a:xfrm>
          <a:solidFill>
            <a:srgbClr val="FFFFCC"/>
          </a:solidFill>
          <a:effectLst/>
        </p:grpSpPr>
        <p:sp>
          <p:nvSpPr>
            <p:cNvPr id="9" name="圆角矩形标注 8"/>
            <p:cNvSpPr/>
            <p:nvPr/>
          </p:nvSpPr>
          <p:spPr>
            <a:xfrm>
              <a:off x="10131468" y="-2537511"/>
              <a:ext cx="1475230" cy="499723"/>
            </a:xfrm>
            <a:prstGeom prst="wedgeRoundRectCallout">
              <a:avLst>
                <a:gd name="adj1" fmla="val 28996"/>
                <a:gd name="adj2" fmla="val 81340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10219220" y="-2537511"/>
              <a:ext cx="1475230" cy="461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我出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86363" y="2071697"/>
            <a:ext cx="32385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17"/>
          <p:cNvGrpSpPr/>
          <p:nvPr/>
        </p:nvGrpSpPr>
        <p:grpSpPr bwMode="auto">
          <a:xfrm>
            <a:off x="6572254" y="1428760"/>
            <a:ext cx="1928813" cy="571500"/>
            <a:chOff x="6000765" y="2643194"/>
            <a:chExt cx="1928827" cy="571500"/>
          </a:xfrm>
        </p:grpSpPr>
        <p:sp>
          <p:nvSpPr>
            <p:cNvPr id="13" name="云形标注 12"/>
            <p:cNvSpPr/>
            <p:nvPr/>
          </p:nvSpPr>
          <p:spPr>
            <a:xfrm>
              <a:off x="6215080" y="2643194"/>
              <a:ext cx="1357322" cy="571500"/>
            </a:xfrm>
            <a:prstGeom prst="cloudCallout">
              <a:avLst>
                <a:gd name="adj1" fmla="val 35941"/>
                <a:gd name="adj2" fmla="val 68864"/>
              </a:avLst>
            </a:prstGeom>
            <a:solidFill>
              <a:srgbClr val="FFC5E2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TextBox 14"/>
            <p:cNvSpPr txBox="1">
              <a:spLocks noChangeArrowheads="1"/>
            </p:cNvSpPr>
            <p:nvPr/>
          </p:nvSpPr>
          <p:spPr bwMode="auto">
            <a:xfrm>
              <a:off x="6000765" y="2681593"/>
              <a:ext cx="1928827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我出</a:t>
              </a:r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……</a:t>
              </a:r>
              <a:endParaRPr lang="zh-CN" altLang="zh-CN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7" name="组合 13"/>
          <p:cNvGrpSpPr/>
          <p:nvPr/>
        </p:nvGrpSpPr>
        <p:grpSpPr bwMode="auto">
          <a:xfrm>
            <a:off x="5286375" y="1500200"/>
            <a:ext cx="1143000" cy="461665"/>
            <a:chOff x="2214547" y="714362"/>
            <a:chExt cx="1071579" cy="461366"/>
          </a:xfrm>
        </p:grpSpPr>
        <p:sp>
          <p:nvSpPr>
            <p:cNvPr id="18" name="圆角矩形标注 17"/>
            <p:cNvSpPr/>
            <p:nvPr/>
          </p:nvSpPr>
          <p:spPr>
            <a:xfrm>
              <a:off x="2214547" y="744506"/>
              <a:ext cx="870658" cy="429934"/>
            </a:xfrm>
            <a:prstGeom prst="wedgeRoundRectCallout">
              <a:avLst>
                <a:gd name="adj1" fmla="val -1568"/>
                <a:gd name="adj2" fmla="val 77960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TextBox 14"/>
            <p:cNvSpPr txBox="1">
              <a:spLocks noChangeArrowheads="1"/>
            </p:cNvSpPr>
            <p:nvPr/>
          </p:nvSpPr>
          <p:spPr bwMode="auto">
            <a:xfrm>
              <a:off x="2214547" y="714362"/>
              <a:ext cx="1071579" cy="46136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我出</a:t>
              </a:r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863020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79158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" name="组合 5"/>
          <p:cNvGrpSpPr/>
          <p:nvPr/>
        </p:nvGrpSpPr>
        <p:grpSpPr bwMode="auto">
          <a:xfrm>
            <a:off x="571472" y="1566871"/>
            <a:ext cx="1816100" cy="2005013"/>
            <a:chOff x="3324227" y="1142990"/>
            <a:chExt cx="1816680" cy="2005459"/>
          </a:xfrm>
        </p:grpSpPr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6182" y="1142990"/>
              <a:ext cx="876300" cy="1114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6007" y="2176899"/>
              <a:ext cx="1104900" cy="97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3324227" y="2176461"/>
              <a:ext cx="89535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组合 7"/>
          <p:cNvGrpSpPr/>
          <p:nvPr/>
        </p:nvGrpSpPr>
        <p:grpSpPr bwMode="auto">
          <a:xfrm>
            <a:off x="2571722" y="1560520"/>
            <a:ext cx="1816100" cy="2006600"/>
            <a:chOff x="3324227" y="1142990"/>
            <a:chExt cx="1816680" cy="2005459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6182" y="1142990"/>
              <a:ext cx="876300" cy="1114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6007" y="2176899"/>
              <a:ext cx="1104900" cy="97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3324227" y="2176461"/>
              <a:ext cx="89535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组合 11"/>
          <p:cNvGrpSpPr/>
          <p:nvPr/>
        </p:nvGrpSpPr>
        <p:grpSpPr bwMode="auto">
          <a:xfrm>
            <a:off x="4571972" y="1566871"/>
            <a:ext cx="1816100" cy="2005013"/>
            <a:chOff x="3324227" y="1142990"/>
            <a:chExt cx="1816680" cy="2005459"/>
          </a:xfrm>
        </p:grpSpPr>
        <p:pic>
          <p:nvPicPr>
            <p:cNvPr id="13" name="Picture 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6182" y="1142990"/>
              <a:ext cx="876300" cy="1114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6007" y="2176899"/>
              <a:ext cx="1104900" cy="97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3324227" y="2176461"/>
              <a:ext cx="89535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8" name="组合 15"/>
          <p:cNvGrpSpPr/>
          <p:nvPr/>
        </p:nvGrpSpPr>
        <p:grpSpPr bwMode="auto">
          <a:xfrm>
            <a:off x="6572222" y="1560520"/>
            <a:ext cx="1816100" cy="2006600"/>
            <a:chOff x="3324227" y="1142990"/>
            <a:chExt cx="1816680" cy="2005459"/>
          </a:xfrm>
        </p:grpSpPr>
        <p:pic>
          <p:nvPicPr>
            <p:cNvPr id="19" name="Picture 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6182" y="1142990"/>
              <a:ext cx="876300" cy="1114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36007" y="2176899"/>
              <a:ext cx="1104900" cy="97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3324227" y="2176461"/>
              <a:ext cx="89535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TextBox 24"/>
          <p:cNvSpPr txBox="1">
            <a:spLocks noChangeArrowheads="1"/>
          </p:cNvSpPr>
          <p:nvPr/>
        </p:nvSpPr>
        <p:spPr bwMode="auto">
          <a:xfrm>
            <a:off x="1285847" y="2109794"/>
            <a:ext cx="35718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zh-CN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" name="TextBox 24"/>
          <p:cNvSpPr txBox="1">
            <a:spLocks noChangeArrowheads="1"/>
          </p:cNvSpPr>
          <p:nvPr/>
        </p:nvSpPr>
        <p:spPr bwMode="auto">
          <a:xfrm>
            <a:off x="857222" y="2643194"/>
            <a:ext cx="35718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zh-CN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4" name="TextBox 24"/>
          <p:cNvSpPr txBox="1">
            <a:spLocks noChangeArrowheads="1"/>
          </p:cNvSpPr>
          <p:nvPr/>
        </p:nvSpPr>
        <p:spPr bwMode="auto">
          <a:xfrm>
            <a:off x="1714472" y="2609857"/>
            <a:ext cx="35718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zh-CN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857472" y="2681294"/>
            <a:ext cx="35718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zh-CN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6" name="TextBox 24"/>
          <p:cNvSpPr txBox="1">
            <a:spLocks noChangeArrowheads="1"/>
          </p:cNvSpPr>
          <p:nvPr/>
        </p:nvSpPr>
        <p:spPr bwMode="auto">
          <a:xfrm>
            <a:off x="3714722" y="2647957"/>
            <a:ext cx="35718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zh-CN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7" name="TextBox 24"/>
          <p:cNvSpPr txBox="1">
            <a:spLocks noChangeArrowheads="1"/>
          </p:cNvSpPr>
          <p:nvPr/>
        </p:nvSpPr>
        <p:spPr bwMode="auto">
          <a:xfrm>
            <a:off x="5286347" y="2109794"/>
            <a:ext cx="35718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zh-CN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8" name="TextBox 24"/>
          <p:cNvSpPr txBox="1">
            <a:spLocks noChangeArrowheads="1"/>
          </p:cNvSpPr>
          <p:nvPr/>
        </p:nvSpPr>
        <p:spPr bwMode="auto">
          <a:xfrm>
            <a:off x="4857722" y="2643194"/>
            <a:ext cx="35718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zh-CN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9" name="TextBox 24"/>
          <p:cNvSpPr txBox="1">
            <a:spLocks noChangeArrowheads="1"/>
          </p:cNvSpPr>
          <p:nvPr/>
        </p:nvSpPr>
        <p:spPr bwMode="auto">
          <a:xfrm>
            <a:off x="6857972" y="2676532"/>
            <a:ext cx="35718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zh-CN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0" name="TextBox 28"/>
          <p:cNvSpPr txBox="1">
            <a:spLocks noChangeArrowheads="1"/>
          </p:cNvSpPr>
          <p:nvPr/>
        </p:nvSpPr>
        <p:spPr bwMode="auto">
          <a:xfrm>
            <a:off x="7715222" y="2643194"/>
            <a:ext cx="35718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zh-CN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1" name="TextBox 24"/>
          <p:cNvSpPr txBox="1">
            <a:spLocks noChangeArrowheads="1"/>
          </p:cNvSpPr>
          <p:nvPr/>
        </p:nvSpPr>
        <p:spPr bwMode="auto">
          <a:xfrm>
            <a:off x="3286097" y="2071694"/>
            <a:ext cx="35718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zh-CN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2" name="TextBox 24"/>
          <p:cNvSpPr txBox="1">
            <a:spLocks noChangeArrowheads="1"/>
          </p:cNvSpPr>
          <p:nvPr/>
        </p:nvSpPr>
        <p:spPr bwMode="auto">
          <a:xfrm>
            <a:off x="5786414" y="2643194"/>
            <a:ext cx="35718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zh-CN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3" name="TextBox 24"/>
          <p:cNvSpPr txBox="1">
            <a:spLocks noChangeArrowheads="1"/>
          </p:cNvSpPr>
          <p:nvPr/>
        </p:nvSpPr>
        <p:spPr bwMode="auto">
          <a:xfrm>
            <a:off x="7286597" y="2071694"/>
            <a:ext cx="35718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zh-CN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sp>
        <p:nvSpPr>
          <p:cNvPr id="22" name="AutoShape 3"/>
          <p:cNvSpPr/>
          <p:nvPr/>
        </p:nvSpPr>
        <p:spPr>
          <a:xfrm>
            <a:off x="3500430" y="642924"/>
            <a:ext cx="3786214" cy="1428760"/>
          </a:xfrm>
          <a:prstGeom prst="wedgeRoundRectCallout">
            <a:avLst>
              <a:gd name="adj1" fmla="val 60726"/>
              <a:gd name="adj2" fmla="val -3195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这里准备了几个花片？你知道我们今天要研究几的分与合吗？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452320" y="1159374"/>
            <a:ext cx="882898" cy="1265255"/>
          </a:xfrm>
          <a:prstGeom prst="rect">
            <a:avLst/>
          </a:prstGeom>
        </p:spPr>
      </p:pic>
      <p:grpSp>
        <p:nvGrpSpPr>
          <p:cNvPr id="29" name="组合 28"/>
          <p:cNvGrpSpPr/>
          <p:nvPr/>
        </p:nvGrpSpPr>
        <p:grpSpPr>
          <a:xfrm>
            <a:off x="1000100" y="2428874"/>
            <a:ext cx="6715172" cy="838200"/>
            <a:chOff x="1000100" y="2428874"/>
            <a:chExt cx="6715172" cy="838200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2428874"/>
              <a:ext cx="9239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21637" y="2428874"/>
              <a:ext cx="9239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3174" y="2428874"/>
              <a:ext cx="9239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64711" y="2428874"/>
              <a:ext cx="9239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2428874"/>
              <a:ext cx="9239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48273" y="2428874"/>
              <a:ext cx="9239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69810" y="2428874"/>
              <a:ext cx="9239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91347" y="2428874"/>
              <a:ext cx="9239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7" name="圆角矩形标注 26"/>
          <p:cNvSpPr/>
          <p:nvPr/>
        </p:nvSpPr>
        <p:spPr>
          <a:xfrm>
            <a:off x="2500298" y="3571882"/>
            <a:ext cx="5572164" cy="642942"/>
          </a:xfrm>
          <a:prstGeom prst="wedgeRoundRectCallout">
            <a:avLst>
              <a:gd name="adj1" fmla="val -58991"/>
              <a:gd name="adj2" fmla="val 2385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这里一共有</a:t>
            </a: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个花片，我们要研究</a:t>
            </a:r>
            <a:r>
              <a:rPr lang="en-US" altLang="zh-CN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的分与合。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863020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8" y="791584"/>
            <a:ext cx="3898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你能有次序地填一填吗？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9" y="1390663"/>
            <a:ext cx="3357563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714375" y="1571640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428750" y="1462102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428750" y="1857390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771650" y="1462102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71650" y="1857390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3125" y="1462102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43125" y="1857390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0317" y="1462102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0317" y="1857390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57500" y="1462102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857500" y="1857390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14692" y="1462102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214692" y="1857390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20" name="组合 21"/>
          <p:cNvGrpSpPr/>
          <p:nvPr/>
        </p:nvGrpSpPr>
        <p:grpSpPr bwMode="auto">
          <a:xfrm>
            <a:off x="4643442" y="1319228"/>
            <a:ext cx="3838575" cy="1571625"/>
            <a:chOff x="4643438" y="1071552"/>
            <a:chExt cx="3838263" cy="1571636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643438" y="1071552"/>
              <a:ext cx="3838263" cy="1571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Box 19"/>
            <p:cNvSpPr txBox="1">
              <a:spLocks noChangeArrowheads="1"/>
            </p:cNvSpPr>
            <p:nvPr/>
          </p:nvSpPr>
          <p:spPr bwMode="auto">
            <a:xfrm>
              <a:off x="5000628" y="1357304"/>
              <a:ext cx="642974" cy="461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8</a:t>
              </a:r>
              <a:endParaRPr lang="zh-CN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23" name="TextBox 20"/>
            <p:cNvSpPr txBox="1">
              <a:spLocks noChangeArrowheads="1"/>
            </p:cNvSpPr>
            <p:nvPr/>
          </p:nvSpPr>
          <p:spPr bwMode="auto">
            <a:xfrm>
              <a:off x="5715008" y="1214428"/>
              <a:ext cx="642974" cy="461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</a:t>
              </a:r>
              <a:endParaRPr lang="zh-CN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715000" y="1890727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72192" y="1462102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415092" y="1462102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415092" y="1857390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786567" y="1462102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786567" y="1857390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143750" y="1462102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143750" y="1857390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500942" y="1462102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500942" y="1857390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858125" y="1462102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858125" y="1857390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072192" y="1857390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9" y="2890853"/>
            <a:ext cx="7713663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8" name="组合 53"/>
          <p:cNvGrpSpPr/>
          <p:nvPr/>
        </p:nvGrpSpPr>
        <p:grpSpPr bwMode="auto">
          <a:xfrm>
            <a:off x="1714504" y="3286139"/>
            <a:ext cx="1357313" cy="604540"/>
            <a:chOff x="1714500" y="3038475"/>
            <a:chExt cx="1357313" cy="604539"/>
          </a:xfrm>
        </p:grpSpPr>
        <p:sp>
          <p:nvSpPr>
            <p:cNvPr id="39" name="TextBox 36"/>
            <p:cNvSpPr txBox="1">
              <a:spLocks noChangeArrowheads="1"/>
            </p:cNvSpPr>
            <p:nvPr/>
          </p:nvSpPr>
          <p:spPr bwMode="auto">
            <a:xfrm>
              <a:off x="1714500" y="3181350"/>
              <a:ext cx="642938" cy="461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9</a:t>
              </a:r>
              <a:endParaRPr lang="zh-CN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40" name="TextBox 37"/>
            <p:cNvSpPr txBox="1">
              <a:spLocks noChangeArrowheads="1"/>
            </p:cNvSpPr>
            <p:nvPr/>
          </p:nvSpPr>
          <p:spPr bwMode="auto">
            <a:xfrm>
              <a:off x="2428875" y="3038475"/>
              <a:ext cx="642938" cy="461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</a:t>
              </a:r>
              <a:endParaRPr lang="zh-CN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428875" y="3643327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214692" y="3286140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929067" y="3281377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929067" y="3643327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643442" y="3281377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643442" y="3643327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429250" y="3281377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429250" y="3643327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143625" y="3286140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143625" y="3643327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858000" y="3281377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858000" y="3676665"/>
            <a:ext cx="642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214692" y="3643327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643817" y="3286140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643817" y="3676665"/>
            <a:ext cx="6429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5" grpId="0"/>
      <p:bldP spid="36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71538" y="2497982"/>
            <a:ext cx="678975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我们学会了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的分与合，并且运用这些知识解决了一些实际问题。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228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"/>
          <p:cNvSpPr/>
          <p:nvPr/>
        </p:nvSpPr>
        <p:spPr>
          <a:xfrm>
            <a:off x="2643174" y="571486"/>
            <a:ext cx="5214974" cy="533400"/>
          </a:xfrm>
          <a:prstGeom prst="wedgeRoundRectCallout">
            <a:avLst>
              <a:gd name="adj1" fmla="val 45631"/>
              <a:gd name="adj2" fmla="val 97785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你能按次序将这</a:t>
            </a:r>
            <a:r>
              <a:rPr lang="en-US" altLang="zh-CN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个花片分一分吗？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7452320" y="1159374"/>
            <a:ext cx="882898" cy="12652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44" y="539732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562321" y="500048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000100" y="2428874"/>
            <a:ext cx="6715172" cy="838200"/>
            <a:chOff x="1000100" y="2428874"/>
            <a:chExt cx="6715172" cy="838200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2428874"/>
              <a:ext cx="9239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21637" y="2428874"/>
              <a:ext cx="9239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3174" y="2428874"/>
              <a:ext cx="9239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64711" y="2428874"/>
              <a:ext cx="9239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2428874"/>
              <a:ext cx="9239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48273" y="2428874"/>
              <a:ext cx="9239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69810" y="2428874"/>
              <a:ext cx="9239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91347" y="2428874"/>
              <a:ext cx="92392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1857375"/>
            <a:ext cx="25892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组合 9"/>
          <p:cNvGrpSpPr/>
          <p:nvPr/>
        </p:nvGrpSpPr>
        <p:grpSpPr bwMode="auto">
          <a:xfrm>
            <a:off x="857254" y="1282701"/>
            <a:ext cx="2786063" cy="469018"/>
            <a:chOff x="6357950" y="857237"/>
            <a:chExt cx="1928813" cy="853548"/>
          </a:xfrm>
        </p:grpSpPr>
        <p:sp>
          <p:nvSpPr>
            <p:cNvPr id="17" name="圆角矩形标注 16"/>
            <p:cNvSpPr/>
            <p:nvPr/>
          </p:nvSpPr>
          <p:spPr>
            <a:xfrm>
              <a:off x="6429388" y="857237"/>
              <a:ext cx="1643062" cy="785819"/>
            </a:xfrm>
            <a:prstGeom prst="wedgeRoundRectCallout">
              <a:avLst>
                <a:gd name="adj1" fmla="val -39165"/>
                <a:gd name="adj2" fmla="val 79120"/>
                <a:gd name="adj3" fmla="val 16667"/>
              </a:avLst>
            </a:prstGeom>
            <a:solidFill>
              <a:srgbClr val="FFD1E8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5" name="TextBox 14"/>
            <p:cNvSpPr txBox="1">
              <a:spLocks noChangeArrowheads="1"/>
            </p:cNvSpPr>
            <p:nvPr/>
          </p:nvSpPr>
          <p:spPr bwMode="auto">
            <a:xfrm>
              <a:off x="6357950" y="870618"/>
              <a:ext cx="1928813" cy="8401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可以分成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和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4938" y="1785938"/>
            <a:ext cx="26400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" name="组合 18"/>
          <p:cNvGrpSpPr/>
          <p:nvPr/>
        </p:nvGrpSpPr>
        <p:grpSpPr bwMode="auto">
          <a:xfrm>
            <a:off x="5775167" y="1142992"/>
            <a:ext cx="2297294" cy="500066"/>
            <a:chOff x="6380325" y="-1752233"/>
            <a:chExt cx="3350804" cy="499724"/>
          </a:xfrm>
          <a:solidFill>
            <a:srgbClr val="FFFFCC"/>
          </a:solidFill>
          <a:effectLst/>
        </p:grpSpPr>
        <p:sp>
          <p:nvSpPr>
            <p:cNvPr id="28" name="圆角矩形标注 27"/>
            <p:cNvSpPr/>
            <p:nvPr/>
          </p:nvSpPr>
          <p:spPr>
            <a:xfrm>
              <a:off x="6380325" y="-1752232"/>
              <a:ext cx="3246605" cy="499723"/>
            </a:xfrm>
            <a:prstGeom prst="wedgeRoundRectCallout">
              <a:avLst>
                <a:gd name="adj1" fmla="val -39345"/>
                <a:gd name="adj2" fmla="val 79263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6484524" y="-1752233"/>
              <a:ext cx="3246605" cy="461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可以分成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和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30" name="组合 13"/>
          <p:cNvGrpSpPr/>
          <p:nvPr/>
        </p:nvGrpSpPr>
        <p:grpSpPr bwMode="auto">
          <a:xfrm>
            <a:off x="1785918" y="2928943"/>
            <a:ext cx="3143274" cy="500065"/>
            <a:chOff x="6380325" y="-1752232"/>
            <a:chExt cx="3334354" cy="499723"/>
          </a:xfrm>
          <a:solidFill>
            <a:srgbClr val="FFFFCC"/>
          </a:solidFill>
          <a:effectLst/>
        </p:grpSpPr>
        <p:sp>
          <p:nvSpPr>
            <p:cNvPr id="31" name="圆角矩形标注 30"/>
            <p:cNvSpPr/>
            <p:nvPr/>
          </p:nvSpPr>
          <p:spPr>
            <a:xfrm>
              <a:off x="6380325" y="-1752232"/>
              <a:ext cx="3246605" cy="499723"/>
            </a:xfrm>
            <a:prstGeom prst="wedgeRoundRectCallout">
              <a:avLst>
                <a:gd name="adj1" fmla="val -55777"/>
                <a:gd name="adj2" fmla="val 37704"/>
                <a:gd name="adj3" fmla="val 16667"/>
              </a:avLst>
            </a:prstGeom>
            <a:solidFill>
              <a:srgbClr val="E5F3D5"/>
            </a:solidFill>
            <a:ln w="12700">
              <a:solidFill>
                <a:srgbClr val="00B050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2" name="TextBox 14"/>
            <p:cNvSpPr txBox="1">
              <a:spLocks noChangeArrowheads="1"/>
            </p:cNvSpPr>
            <p:nvPr/>
          </p:nvSpPr>
          <p:spPr bwMode="auto">
            <a:xfrm>
              <a:off x="6468074" y="-1725993"/>
              <a:ext cx="3246605" cy="4613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按顺序填出分的结果。</a:t>
              </a:r>
              <a:endPara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34" name="组合 49"/>
          <p:cNvGrpSpPr/>
          <p:nvPr/>
        </p:nvGrpSpPr>
        <p:grpSpPr bwMode="auto">
          <a:xfrm>
            <a:off x="1857371" y="3500436"/>
            <a:ext cx="928688" cy="1033153"/>
            <a:chOff x="5500684" y="3500438"/>
            <a:chExt cx="928687" cy="1033153"/>
          </a:xfrm>
        </p:grpSpPr>
        <p:grpSp>
          <p:nvGrpSpPr>
            <p:cNvPr id="35" name="组合 32"/>
            <p:cNvGrpSpPr/>
            <p:nvPr/>
          </p:nvGrpSpPr>
          <p:grpSpPr bwMode="auto">
            <a:xfrm>
              <a:off x="5500684" y="3500438"/>
              <a:ext cx="928687" cy="1033153"/>
              <a:chOff x="1714480" y="3109895"/>
              <a:chExt cx="928694" cy="1033182"/>
            </a:xfrm>
          </p:grpSpPr>
          <p:sp>
            <p:nvSpPr>
              <p:cNvPr id="38" name="TextBox 24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8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9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41" name="组合 14"/>
              <p:cNvGrpSpPr/>
              <p:nvPr/>
            </p:nvGrpSpPr>
            <p:grpSpPr bwMode="auto">
              <a:xfrm>
                <a:off x="1895458" y="3495668"/>
                <a:ext cx="563566" cy="366723"/>
                <a:chOff x="1252516" y="3100399"/>
                <a:chExt cx="563566" cy="366723"/>
              </a:xfrm>
            </p:grpSpPr>
            <p:cxnSp>
              <p:nvCxnSpPr>
                <p:cNvPr id="42" name="直接连接符 41"/>
                <p:cNvCxnSpPr/>
                <p:nvPr/>
              </p:nvCxnSpPr>
              <p:spPr>
                <a:xfrm rot="5400000">
                  <a:off x="1219175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接连接符 42"/>
                <p:cNvCxnSpPr/>
                <p:nvPr/>
              </p:nvCxnSpPr>
              <p:spPr>
                <a:xfrm rot="16200000" flipH="1">
                  <a:off x="1539058" y="3190097"/>
                  <a:ext cx="357198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36" name="Picture 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" name="TextBox 24"/>
          <p:cNvSpPr txBox="1">
            <a:spLocks noChangeArrowheads="1"/>
          </p:cNvSpPr>
          <p:nvPr/>
        </p:nvSpPr>
        <p:spPr bwMode="auto">
          <a:xfrm>
            <a:off x="1857375" y="4105277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5" name="TextBox 24"/>
          <p:cNvSpPr txBox="1">
            <a:spLocks noChangeArrowheads="1"/>
          </p:cNvSpPr>
          <p:nvPr/>
        </p:nvSpPr>
        <p:spPr bwMode="auto">
          <a:xfrm>
            <a:off x="2428875" y="4110040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46" name="组合 49"/>
          <p:cNvGrpSpPr/>
          <p:nvPr/>
        </p:nvGrpSpPr>
        <p:grpSpPr bwMode="auto">
          <a:xfrm>
            <a:off x="3214688" y="3500436"/>
            <a:ext cx="928687" cy="1033153"/>
            <a:chOff x="5500684" y="3500438"/>
            <a:chExt cx="928687" cy="1033153"/>
          </a:xfrm>
        </p:grpSpPr>
        <p:grpSp>
          <p:nvGrpSpPr>
            <p:cNvPr id="47" name="组合 32"/>
            <p:cNvGrpSpPr/>
            <p:nvPr/>
          </p:nvGrpSpPr>
          <p:grpSpPr bwMode="auto">
            <a:xfrm>
              <a:off x="5500684" y="3500438"/>
              <a:ext cx="928687" cy="1033153"/>
              <a:chOff x="1714480" y="3109895"/>
              <a:chExt cx="928694" cy="1033182"/>
            </a:xfrm>
          </p:grpSpPr>
          <p:sp>
            <p:nvSpPr>
              <p:cNvPr id="50" name="TextBox 24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8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1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2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53" name="组合 14"/>
              <p:cNvGrpSpPr/>
              <p:nvPr/>
            </p:nvGrpSpPr>
            <p:grpSpPr bwMode="auto">
              <a:xfrm>
                <a:off x="1895458" y="3495668"/>
                <a:ext cx="563565" cy="366723"/>
                <a:chOff x="1252516" y="3100399"/>
                <a:chExt cx="563565" cy="366723"/>
              </a:xfrm>
            </p:grpSpPr>
            <p:cxnSp>
              <p:nvCxnSpPr>
                <p:cNvPr id="54" name="直接连接符 53"/>
                <p:cNvCxnSpPr/>
                <p:nvPr/>
              </p:nvCxnSpPr>
              <p:spPr>
                <a:xfrm rot="5400000">
                  <a:off x="1219175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接连接符 54"/>
                <p:cNvCxnSpPr/>
                <p:nvPr/>
              </p:nvCxnSpPr>
              <p:spPr>
                <a:xfrm rot="16200000" flipH="1">
                  <a:off x="1539057" y="3190097"/>
                  <a:ext cx="357198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48" name="Picture 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6" name="TextBox 24"/>
          <p:cNvSpPr txBox="1">
            <a:spLocks noChangeArrowheads="1"/>
          </p:cNvSpPr>
          <p:nvPr/>
        </p:nvSpPr>
        <p:spPr bwMode="auto">
          <a:xfrm>
            <a:off x="3214692" y="4105277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7" name="TextBox 24"/>
          <p:cNvSpPr txBox="1">
            <a:spLocks noChangeArrowheads="1"/>
          </p:cNvSpPr>
          <p:nvPr/>
        </p:nvSpPr>
        <p:spPr bwMode="auto">
          <a:xfrm>
            <a:off x="3786192" y="4110040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58" name="组合 49"/>
          <p:cNvGrpSpPr/>
          <p:nvPr/>
        </p:nvGrpSpPr>
        <p:grpSpPr bwMode="auto">
          <a:xfrm>
            <a:off x="4429121" y="3500436"/>
            <a:ext cx="928688" cy="1033153"/>
            <a:chOff x="5500684" y="3500438"/>
            <a:chExt cx="928687" cy="1033153"/>
          </a:xfrm>
        </p:grpSpPr>
        <p:grpSp>
          <p:nvGrpSpPr>
            <p:cNvPr id="59" name="组合 32"/>
            <p:cNvGrpSpPr/>
            <p:nvPr/>
          </p:nvGrpSpPr>
          <p:grpSpPr bwMode="auto">
            <a:xfrm>
              <a:off x="5500684" y="3500438"/>
              <a:ext cx="928687" cy="1033153"/>
              <a:chOff x="1714480" y="3109895"/>
              <a:chExt cx="928694" cy="1033182"/>
            </a:xfrm>
          </p:grpSpPr>
          <p:sp>
            <p:nvSpPr>
              <p:cNvPr id="62" name="TextBox 24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8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4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65" name="组合 14"/>
              <p:cNvGrpSpPr/>
              <p:nvPr/>
            </p:nvGrpSpPr>
            <p:grpSpPr bwMode="auto">
              <a:xfrm>
                <a:off x="1895458" y="3495668"/>
                <a:ext cx="563566" cy="366723"/>
                <a:chOff x="1252516" y="3100399"/>
                <a:chExt cx="563566" cy="366723"/>
              </a:xfrm>
            </p:grpSpPr>
            <p:cxnSp>
              <p:nvCxnSpPr>
                <p:cNvPr id="66" name="直接连接符 65"/>
                <p:cNvCxnSpPr/>
                <p:nvPr/>
              </p:nvCxnSpPr>
              <p:spPr>
                <a:xfrm rot="5400000">
                  <a:off x="1219175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直接连接符 66"/>
                <p:cNvCxnSpPr/>
                <p:nvPr/>
              </p:nvCxnSpPr>
              <p:spPr>
                <a:xfrm rot="16200000" flipH="1">
                  <a:off x="1539058" y="3190097"/>
                  <a:ext cx="357198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60" name="Picture 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" name="Picture 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" name="TextBox 24"/>
          <p:cNvSpPr txBox="1">
            <a:spLocks noChangeArrowheads="1"/>
          </p:cNvSpPr>
          <p:nvPr/>
        </p:nvSpPr>
        <p:spPr bwMode="auto">
          <a:xfrm>
            <a:off x="4429125" y="4105277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9" name="TextBox 24"/>
          <p:cNvSpPr txBox="1">
            <a:spLocks noChangeArrowheads="1"/>
          </p:cNvSpPr>
          <p:nvPr/>
        </p:nvSpPr>
        <p:spPr bwMode="auto">
          <a:xfrm>
            <a:off x="5000625" y="4110040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70" name="组合 49"/>
          <p:cNvGrpSpPr/>
          <p:nvPr/>
        </p:nvGrpSpPr>
        <p:grpSpPr bwMode="auto">
          <a:xfrm>
            <a:off x="5572121" y="3500436"/>
            <a:ext cx="928688" cy="1033153"/>
            <a:chOff x="5500684" y="3500438"/>
            <a:chExt cx="928687" cy="1033153"/>
          </a:xfrm>
        </p:grpSpPr>
        <p:grpSp>
          <p:nvGrpSpPr>
            <p:cNvPr id="71" name="组合 32"/>
            <p:cNvGrpSpPr/>
            <p:nvPr/>
          </p:nvGrpSpPr>
          <p:grpSpPr bwMode="auto">
            <a:xfrm>
              <a:off x="5500684" y="3500438"/>
              <a:ext cx="928687" cy="1033153"/>
              <a:chOff x="1714480" y="3109895"/>
              <a:chExt cx="928694" cy="1033182"/>
            </a:xfrm>
          </p:grpSpPr>
          <p:sp>
            <p:nvSpPr>
              <p:cNvPr id="74" name="TextBox 24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8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5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6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77" name="组合 14"/>
              <p:cNvGrpSpPr/>
              <p:nvPr/>
            </p:nvGrpSpPr>
            <p:grpSpPr bwMode="auto">
              <a:xfrm>
                <a:off x="1895458" y="3495668"/>
                <a:ext cx="563566" cy="366723"/>
                <a:chOff x="1252516" y="3100399"/>
                <a:chExt cx="563566" cy="366723"/>
              </a:xfrm>
            </p:grpSpPr>
            <p:cxnSp>
              <p:nvCxnSpPr>
                <p:cNvPr id="78" name="直接连接符 77"/>
                <p:cNvCxnSpPr/>
                <p:nvPr/>
              </p:nvCxnSpPr>
              <p:spPr>
                <a:xfrm rot="5400000">
                  <a:off x="1219175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直接连接符 78"/>
                <p:cNvCxnSpPr/>
                <p:nvPr/>
              </p:nvCxnSpPr>
              <p:spPr>
                <a:xfrm rot="16200000" flipH="1">
                  <a:off x="1539058" y="3190097"/>
                  <a:ext cx="357198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72" name="Picture 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3" name="Picture 4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0" name="TextBox 24"/>
          <p:cNvSpPr txBox="1">
            <a:spLocks noChangeArrowheads="1"/>
          </p:cNvSpPr>
          <p:nvPr/>
        </p:nvSpPr>
        <p:spPr bwMode="auto">
          <a:xfrm>
            <a:off x="5572125" y="4105277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1" name="TextBox 24"/>
          <p:cNvSpPr txBox="1">
            <a:spLocks noChangeArrowheads="1"/>
          </p:cNvSpPr>
          <p:nvPr/>
        </p:nvSpPr>
        <p:spPr bwMode="auto">
          <a:xfrm>
            <a:off x="6143625" y="4110040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56" grpId="0"/>
      <p:bldP spid="57" grpId="0"/>
      <p:bldP spid="68" grpId="0"/>
      <p:bldP spid="69" grpId="0"/>
      <p:bldP spid="80" grpId="0"/>
      <p:bldP spid="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49"/>
          <p:cNvGrpSpPr/>
          <p:nvPr/>
        </p:nvGrpSpPr>
        <p:grpSpPr bwMode="auto">
          <a:xfrm>
            <a:off x="1071532" y="1500186"/>
            <a:ext cx="928688" cy="1033153"/>
            <a:chOff x="5500682" y="3500438"/>
            <a:chExt cx="928687" cy="1033153"/>
          </a:xfrm>
        </p:grpSpPr>
        <p:grpSp>
          <p:nvGrpSpPr>
            <p:cNvPr id="29" name="组合 32"/>
            <p:cNvGrpSpPr/>
            <p:nvPr/>
          </p:nvGrpSpPr>
          <p:grpSpPr bwMode="auto">
            <a:xfrm>
              <a:off x="5500682" y="3500438"/>
              <a:ext cx="928687" cy="1033153"/>
              <a:chOff x="1714480" y="3109895"/>
              <a:chExt cx="928694" cy="1033182"/>
            </a:xfrm>
          </p:grpSpPr>
          <p:sp>
            <p:nvSpPr>
              <p:cNvPr id="32" name="TextBox 24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8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3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4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35" name="组合 14"/>
              <p:cNvGrpSpPr/>
              <p:nvPr/>
            </p:nvGrpSpPr>
            <p:grpSpPr bwMode="auto">
              <a:xfrm>
                <a:off x="1895458" y="3495668"/>
                <a:ext cx="563566" cy="366723"/>
                <a:chOff x="1252516" y="3100399"/>
                <a:chExt cx="563566" cy="366723"/>
              </a:xfrm>
            </p:grpSpPr>
            <p:cxnSp>
              <p:nvCxnSpPr>
                <p:cNvPr id="36" name="直接连接符 35"/>
                <p:cNvCxnSpPr/>
                <p:nvPr/>
              </p:nvCxnSpPr>
              <p:spPr>
                <a:xfrm rot="5400000">
                  <a:off x="1219175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接连接符 36"/>
                <p:cNvCxnSpPr/>
                <p:nvPr/>
              </p:nvCxnSpPr>
              <p:spPr>
                <a:xfrm rot="16200000" flipH="1">
                  <a:off x="1539058" y="3190097"/>
                  <a:ext cx="357198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30" name="Picture 4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4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TextBox 24"/>
          <p:cNvSpPr txBox="1">
            <a:spLocks noChangeArrowheads="1"/>
          </p:cNvSpPr>
          <p:nvPr/>
        </p:nvSpPr>
        <p:spPr bwMode="auto">
          <a:xfrm>
            <a:off x="1071538" y="2105027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9" name="TextBox 24"/>
          <p:cNvSpPr txBox="1">
            <a:spLocks noChangeArrowheads="1"/>
          </p:cNvSpPr>
          <p:nvPr/>
        </p:nvSpPr>
        <p:spPr bwMode="auto">
          <a:xfrm>
            <a:off x="1643038" y="2109790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40" name="组合 49"/>
          <p:cNvGrpSpPr/>
          <p:nvPr/>
        </p:nvGrpSpPr>
        <p:grpSpPr bwMode="auto">
          <a:xfrm>
            <a:off x="2643172" y="1500186"/>
            <a:ext cx="928687" cy="1033153"/>
            <a:chOff x="5500682" y="3500438"/>
            <a:chExt cx="928687" cy="1033153"/>
          </a:xfrm>
        </p:grpSpPr>
        <p:grpSp>
          <p:nvGrpSpPr>
            <p:cNvPr id="41" name="组合 32"/>
            <p:cNvGrpSpPr/>
            <p:nvPr/>
          </p:nvGrpSpPr>
          <p:grpSpPr bwMode="auto">
            <a:xfrm>
              <a:off x="5500682" y="3500438"/>
              <a:ext cx="928687" cy="1033153"/>
              <a:chOff x="1714480" y="3109895"/>
              <a:chExt cx="928694" cy="1033182"/>
            </a:xfrm>
          </p:grpSpPr>
          <p:sp>
            <p:nvSpPr>
              <p:cNvPr id="44" name="TextBox 24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8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6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47" name="组合 14"/>
              <p:cNvGrpSpPr/>
              <p:nvPr/>
            </p:nvGrpSpPr>
            <p:grpSpPr bwMode="auto">
              <a:xfrm>
                <a:off x="1895458" y="3495668"/>
                <a:ext cx="563565" cy="366723"/>
                <a:chOff x="1252516" y="3100399"/>
                <a:chExt cx="563565" cy="366723"/>
              </a:xfrm>
            </p:grpSpPr>
            <p:cxnSp>
              <p:nvCxnSpPr>
                <p:cNvPr id="48" name="直接连接符 47"/>
                <p:cNvCxnSpPr/>
                <p:nvPr/>
              </p:nvCxnSpPr>
              <p:spPr>
                <a:xfrm rot="5400000">
                  <a:off x="1219175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接连接符 48"/>
                <p:cNvCxnSpPr/>
                <p:nvPr/>
              </p:nvCxnSpPr>
              <p:spPr>
                <a:xfrm rot="16200000" flipH="1">
                  <a:off x="1539057" y="3190097"/>
                  <a:ext cx="357198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42" name="Picture 4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4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0" name="TextBox 24"/>
          <p:cNvSpPr txBox="1">
            <a:spLocks noChangeArrowheads="1"/>
          </p:cNvSpPr>
          <p:nvPr/>
        </p:nvSpPr>
        <p:spPr bwMode="auto">
          <a:xfrm>
            <a:off x="2643178" y="2105027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1" name="TextBox 24"/>
          <p:cNvSpPr txBox="1">
            <a:spLocks noChangeArrowheads="1"/>
          </p:cNvSpPr>
          <p:nvPr/>
        </p:nvSpPr>
        <p:spPr bwMode="auto">
          <a:xfrm>
            <a:off x="3214678" y="2109790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52" name="组合 49"/>
          <p:cNvGrpSpPr/>
          <p:nvPr/>
        </p:nvGrpSpPr>
        <p:grpSpPr bwMode="auto">
          <a:xfrm>
            <a:off x="4429119" y="1500186"/>
            <a:ext cx="928688" cy="1033153"/>
            <a:chOff x="5500682" y="3500438"/>
            <a:chExt cx="928687" cy="1033153"/>
          </a:xfrm>
        </p:grpSpPr>
        <p:grpSp>
          <p:nvGrpSpPr>
            <p:cNvPr id="53" name="组合 32"/>
            <p:cNvGrpSpPr/>
            <p:nvPr/>
          </p:nvGrpSpPr>
          <p:grpSpPr bwMode="auto">
            <a:xfrm>
              <a:off x="5500682" y="3500438"/>
              <a:ext cx="928687" cy="1033153"/>
              <a:chOff x="1714480" y="3109895"/>
              <a:chExt cx="928694" cy="1033182"/>
            </a:xfrm>
          </p:grpSpPr>
          <p:sp>
            <p:nvSpPr>
              <p:cNvPr id="56" name="TextBox 24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8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7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59" name="组合 14"/>
              <p:cNvGrpSpPr/>
              <p:nvPr/>
            </p:nvGrpSpPr>
            <p:grpSpPr bwMode="auto">
              <a:xfrm>
                <a:off x="1895458" y="3495668"/>
                <a:ext cx="563566" cy="366723"/>
                <a:chOff x="1252516" y="3100399"/>
                <a:chExt cx="563566" cy="366723"/>
              </a:xfrm>
            </p:grpSpPr>
            <p:cxnSp>
              <p:nvCxnSpPr>
                <p:cNvPr id="60" name="直接连接符 59"/>
                <p:cNvCxnSpPr/>
                <p:nvPr/>
              </p:nvCxnSpPr>
              <p:spPr>
                <a:xfrm rot="5400000">
                  <a:off x="1219175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接连接符 60"/>
                <p:cNvCxnSpPr/>
                <p:nvPr/>
              </p:nvCxnSpPr>
              <p:spPr>
                <a:xfrm rot="16200000" flipH="1">
                  <a:off x="1539058" y="3190097"/>
                  <a:ext cx="357198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54" name="Picture 4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5" name="Picture 4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2" name="TextBox 24"/>
          <p:cNvSpPr txBox="1">
            <a:spLocks noChangeArrowheads="1"/>
          </p:cNvSpPr>
          <p:nvPr/>
        </p:nvSpPr>
        <p:spPr bwMode="auto">
          <a:xfrm>
            <a:off x="4429125" y="2105027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3" name="TextBox 24"/>
          <p:cNvSpPr txBox="1">
            <a:spLocks noChangeArrowheads="1"/>
          </p:cNvSpPr>
          <p:nvPr/>
        </p:nvSpPr>
        <p:spPr bwMode="auto">
          <a:xfrm>
            <a:off x="5000625" y="2109790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64" name="组合 49"/>
          <p:cNvGrpSpPr/>
          <p:nvPr/>
        </p:nvGrpSpPr>
        <p:grpSpPr bwMode="auto">
          <a:xfrm>
            <a:off x="6000760" y="1500186"/>
            <a:ext cx="928688" cy="1033153"/>
            <a:chOff x="5500682" y="3500438"/>
            <a:chExt cx="928687" cy="1033153"/>
          </a:xfrm>
        </p:grpSpPr>
        <p:grpSp>
          <p:nvGrpSpPr>
            <p:cNvPr id="65" name="组合 32"/>
            <p:cNvGrpSpPr/>
            <p:nvPr/>
          </p:nvGrpSpPr>
          <p:grpSpPr bwMode="auto">
            <a:xfrm>
              <a:off x="5500682" y="3500438"/>
              <a:ext cx="928687" cy="1033153"/>
              <a:chOff x="1714480" y="3109895"/>
              <a:chExt cx="928694" cy="1033182"/>
            </a:xfrm>
          </p:grpSpPr>
          <p:sp>
            <p:nvSpPr>
              <p:cNvPr id="68" name="TextBox 24"/>
              <p:cNvSpPr txBox="1">
                <a:spLocks noChangeArrowheads="1"/>
              </p:cNvSpPr>
              <p:nvPr/>
            </p:nvSpPr>
            <p:spPr bwMode="auto">
              <a:xfrm>
                <a:off x="2000232" y="3109895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8</a:t>
                </a:r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9" name="TextBox 24"/>
              <p:cNvSpPr txBox="1">
                <a:spLocks noChangeArrowheads="1"/>
              </p:cNvSpPr>
              <p:nvPr/>
            </p:nvSpPr>
            <p:spPr bwMode="auto">
              <a:xfrm>
                <a:off x="1714480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0" name="TextBox 24"/>
              <p:cNvSpPr txBox="1">
                <a:spLocks noChangeArrowheads="1"/>
              </p:cNvSpPr>
              <p:nvPr/>
            </p:nvSpPr>
            <p:spPr bwMode="auto">
              <a:xfrm>
                <a:off x="2285984" y="3681399"/>
                <a:ext cx="357190" cy="46167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endParaRPr lang="zh-CN" altLang="zh-CN" sz="2400" b="1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71" name="组合 14"/>
              <p:cNvGrpSpPr/>
              <p:nvPr/>
            </p:nvGrpSpPr>
            <p:grpSpPr bwMode="auto">
              <a:xfrm>
                <a:off x="1895458" y="3495668"/>
                <a:ext cx="563566" cy="366723"/>
                <a:chOff x="1252516" y="3100399"/>
                <a:chExt cx="563566" cy="366723"/>
              </a:xfrm>
            </p:grpSpPr>
            <p:cxnSp>
              <p:nvCxnSpPr>
                <p:cNvPr id="72" name="直接连接符 71"/>
                <p:cNvCxnSpPr/>
                <p:nvPr/>
              </p:nvCxnSpPr>
              <p:spPr>
                <a:xfrm rot="5400000">
                  <a:off x="1219175" y="3133740"/>
                  <a:ext cx="295283" cy="228602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直接连接符 72"/>
                <p:cNvCxnSpPr/>
                <p:nvPr/>
              </p:nvCxnSpPr>
              <p:spPr>
                <a:xfrm rot="16200000" flipH="1">
                  <a:off x="1539058" y="3190097"/>
                  <a:ext cx="357198" cy="196851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66" name="Picture 4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49993" y="420556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" name="Picture 4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9061" y="4216977"/>
              <a:ext cx="28575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4" name="TextBox 24"/>
          <p:cNvSpPr txBox="1">
            <a:spLocks noChangeArrowheads="1"/>
          </p:cNvSpPr>
          <p:nvPr/>
        </p:nvSpPr>
        <p:spPr bwMode="auto">
          <a:xfrm>
            <a:off x="6000766" y="2105027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5" name="TextBox 24"/>
          <p:cNvSpPr txBox="1">
            <a:spLocks noChangeArrowheads="1"/>
          </p:cNvSpPr>
          <p:nvPr/>
        </p:nvSpPr>
        <p:spPr bwMode="auto">
          <a:xfrm>
            <a:off x="6572266" y="2109790"/>
            <a:ext cx="3571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zh-CN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77" name="组合 13"/>
          <p:cNvGrpSpPr/>
          <p:nvPr/>
        </p:nvGrpSpPr>
        <p:grpSpPr bwMode="auto">
          <a:xfrm>
            <a:off x="5857884" y="500048"/>
            <a:ext cx="2714625" cy="830997"/>
            <a:chOff x="2214546" y="642969"/>
            <a:chExt cx="2286016" cy="830585"/>
          </a:xfrm>
        </p:grpSpPr>
        <p:sp>
          <p:nvSpPr>
            <p:cNvPr id="78" name="圆角矩形标注 77"/>
            <p:cNvSpPr/>
            <p:nvPr/>
          </p:nvSpPr>
          <p:spPr>
            <a:xfrm>
              <a:off x="2214546" y="642969"/>
              <a:ext cx="2142973" cy="785422"/>
            </a:xfrm>
            <a:prstGeom prst="wedgeRoundRectCallout">
              <a:avLst>
                <a:gd name="adj1" fmla="val 38402"/>
                <a:gd name="adj2" fmla="val 75262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9" name="TextBox 14"/>
            <p:cNvSpPr txBox="1">
              <a:spLocks noChangeArrowheads="1"/>
            </p:cNvSpPr>
            <p:nvPr/>
          </p:nvSpPr>
          <p:spPr bwMode="auto">
            <a:xfrm>
              <a:off x="2214546" y="642969"/>
              <a:ext cx="2286016" cy="8305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你还能想到什么？和同学说一说。</a:t>
              </a:r>
            </a:p>
          </p:txBody>
        </p:sp>
      </p:grpSp>
      <p:grpSp>
        <p:nvGrpSpPr>
          <p:cNvPr id="80" name="组合 102"/>
          <p:cNvGrpSpPr/>
          <p:nvPr/>
        </p:nvGrpSpPr>
        <p:grpSpPr bwMode="auto">
          <a:xfrm>
            <a:off x="1000104" y="2714633"/>
            <a:ext cx="1071563" cy="1071563"/>
            <a:chOff x="1500158" y="2285998"/>
            <a:chExt cx="1071563" cy="1071570"/>
          </a:xfrm>
        </p:grpSpPr>
        <p:sp>
          <p:nvSpPr>
            <p:cNvPr id="81" name="矩形 80"/>
            <p:cNvSpPr/>
            <p:nvPr/>
          </p:nvSpPr>
          <p:spPr>
            <a:xfrm>
              <a:off x="1500158" y="2357436"/>
              <a:ext cx="1071563" cy="1000132"/>
            </a:xfrm>
            <a:prstGeom prst="rect">
              <a:avLst/>
            </a:prstGeom>
            <a:noFill/>
            <a:ln>
              <a:solidFill>
                <a:srgbClr val="FF3399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82" name="组合 5"/>
            <p:cNvGrpSpPr/>
            <p:nvPr/>
          </p:nvGrpSpPr>
          <p:grpSpPr bwMode="auto">
            <a:xfrm>
              <a:off x="1571599" y="2285998"/>
              <a:ext cx="928687" cy="1033157"/>
              <a:chOff x="5500676" y="3500438"/>
              <a:chExt cx="928687" cy="1033156"/>
            </a:xfrm>
          </p:grpSpPr>
          <p:grpSp>
            <p:nvGrpSpPr>
              <p:cNvPr id="83" name="组合 32"/>
              <p:cNvGrpSpPr/>
              <p:nvPr/>
            </p:nvGrpSpPr>
            <p:grpSpPr bwMode="auto">
              <a:xfrm>
                <a:off x="5500676" y="3500438"/>
                <a:ext cx="928687" cy="1033156"/>
                <a:chOff x="1714480" y="3109895"/>
                <a:chExt cx="928694" cy="1033185"/>
              </a:xfrm>
            </p:grpSpPr>
            <p:sp>
              <p:nvSpPr>
                <p:cNvPr id="86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000232" y="3109895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rPr>
                    <a:t>8</a:t>
                  </a:r>
                  <a:endParaRPr lang="zh-CN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7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1714480" y="3681399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zh-CN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8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285984" y="3681399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zh-CN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9" name="组合 14"/>
                <p:cNvGrpSpPr/>
                <p:nvPr/>
              </p:nvGrpSpPr>
              <p:grpSpPr bwMode="auto">
                <a:xfrm>
                  <a:off x="1895449" y="3495671"/>
                  <a:ext cx="563565" cy="366724"/>
                  <a:chOff x="1252507" y="3100402"/>
                  <a:chExt cx="563565" cy="366724"/>
                </a:xfrm>
              </p:grpSpPr>
              <p:cxnSp>
                <p:nvCxnSpPr>
                  <p:cNvPr id="90" name="直接连接符 89"/>
                  <p:cNvCxnSpPr/>
                  <p:nvPr/>
                </p:nvCxnSpPr>
                <p:spPr>
                  <a:xfrm rot="5400000">
                    <a:off x="1219165" y="3133744"/>
                    <a:ext cx="295285" cy="228602"/>
                  </a:xfrm>
                  <a:prstGeom prst="line">
                    <a:avLst/>
                  </a:prstGeom>
                  <a:ln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直接连接符 90"/>
                  <p:cNvCxnSpPr/>
                  <p:nvPr/>
                </p:nvCxnSpPr>
                <p:spPr>
                  <a:xfrm rot="16200000" flipH="1">
                    <a:off x="1539047" y="3190101"/>
                    <a:ext cx="357199" cy="196851"/>
                  </a:xfrm>
                  <a:prstGeom prst="line">
                    <a:avLst/>
                  </a:prstGeom>
                  <a:ln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pic>
            <p:nvPicPr>
              <p:cNvPr id="84" name="Picture 4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549993" y="4205567"/>
                <a:ext cx="285750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5" name="Picture 4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099061" y="4216977"/>
                <a:ext cx="285750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92" name="TextBox 24"/>
          <p:cNvSpPr txBox="1">
            <a:spLocks noChangeArrowheads="1"/>
          </p:cNvSpPr>
          <p:nvPr/>
        </p:nvSpPr>
        <p:spPr bwMode="auto">
          <a:xfrm>
            <a:off x="1643042" y="3324234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3" name="TextBox 24"/>
          <p:cNvSpPr txBox="1">
            <a:spLocks noChangeArrowheads="1"/>
          </p:cNvSpPr>
          <p:nvPr/>
        </p:nvSpPr>
        <p:spPr bwMode="auto">
          <a:xfrm>
            <a:off x="1071542" y="3324234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108" name="组合 102"/>
          <p:cNvGrpSpPr/>
          <p:nvPr/>
        </p:nvGrpSpPr>
        <p:grpSpPr bwMode="auto">
          <a:xfrm>
            <a:off x="2643175" y="2714626"/>
            <a:ext cx="1071563" cy="1071563"/>
            <a:chOff x="1500158" y="2285998"/>
            <a:chExt cx="1071563" cy="1071570"/>
          </a:xfrm>
        </p:grpSpPr>
        <p:sp>
          <p:nvSpPr>
            <p:cNvPr id="109" name="矩形 108"/>
            <p:cNvSpPr/>
            <p:nvPr/>
          </p:nvSpPr>
          <p:spPr>
            <a:xfrm>
              <a:off x="1500158" y="2357436"/>
              <a:ext cx="1071563" cy="1000132"/>
            </a:xfrm>
            <a:prstGeom prst="rect">
              <a:avLst/>
            </a:prstGeom>
            <a:noFill/>
            <a:ln>
              <a:solidFill>
                <a:srgbClr val="FF3399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10" name="组合 5"/>
            <p:cNvGrpSpPr/>
            <p:nvPr/>
          </p:nvGrpSpPr>
          <p:grpSpPr bwMode="auto">
            <a:xfrm>
              <a:off x="1571597" y="2285998"/>
              <a:ext cx="928687" cy="1033157"/>
              <a:chOff x="5500674" y="3500438"/>
              <a:chExt cx="928687" cy="1033156"/>
            </a:xfrm>
          </p:grpSpPr>
          <p:grpSp>
            <p:nvGrpSpPr>
              <p:cNvPr id="111" name="组合 32"/>
              <p:cNvGrpSpPr/>
              <p:nvPr/>
            </p:nvGrpSpPr>
            <p:grpSpPr bwMode="auto">
              <a:xfrm>
                <a:off x="5500674" y="3500438"/>
                <a:ext cx="928687" cy="1033156"/>
                <a:chOff x="1714480" y="3109895"/>
                <a:chExt cx="928694" cy="1033185"/>
              </a:xfrm>
            </p:grpSpPr>
            <p:sp>
              <p:nvSpPr>
                <p:cNvPr id="114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000232" y="3109895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rPr>
                    <a:t>8</a:t>
                  </a:r>
                  <a:endParaRPr lang="zh-CN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1714480" y="3681399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zh-CN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6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285984" y="3681399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zh-CN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43" name="组合 14"/>
                <p:cNvGrpSpPr/>
                <p:nvPr/>
              </p:nvGrpSpPr>
              <p:grpSpPr bwMode="auto">
                <a:xfrm>
                  <a:off x="1895449" y="3495671"/>
                  <a:ext cx="563565" cy="366724"/>
                  <a:chOff x="1252507" y="3100402"/>
                  <a:chExt cx="563565" cy="366724"/>
                </a:xfrm>
              </p:grpSpPr>
              <p:cxnSp>
                <p:nvCxnSpPr>
                  <p:cNvPr id="144" name="直接连接符 143"/>
                  <p:cNvCxnSpPr/>
                  <p:nvPr/>
                </p:nvCxnSpPr>
                <p:spPr>
                  <a:xfrm rot="5400000">
                    <a:off x="1219165" y="3133744"/>
                    <a:ext cx="295285" cy="228602"/>
                  </a:xfrm>
                  <a:prstGeom prst="line">
                    <a:avLst/>
                  </a:prstGeom>
                  <a:ln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直接连接符 144"/>
                  <p:cNvCxnSpPr/>
                  <p:nvPr/>
                </p:nvCxnSpPr>
                <p:spPr>
                  <a:xfrm rot="16200000" flipH="1">
                    <a:off x="1539047" y="3190101"/>
                    <a:ext cx="357199" cy="196851"/>
                  </a:xfrm>
                  <a:prstGeom prst="line">
                    <a:avLst/>
                  </a:prstGeom>
                  <a:ln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pic>
            <p:nvPicPr>
              <p:cNvPr id="112" name="Picture 4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549993" y="4205567"/>
                <a:ext cx="285750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3" name="Picture 4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099061" y="4216977"/>
                <a:ext cx="285750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46" name="TextBox 24"/>
          <p:cNvSpPr txBox="1">
            <a:spLocks noChangeArrowheads="1"/>
          </p:cNvSpPr>
          <p:nvPr/>
        </p:nvSpPr>
        <p:spPr bwMode="auto">
          <a:xfrm>
            <a:off x="3286113" y="3324228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zh-CN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7" name="TextBox 24"/>
          <p:cNvSpPr txBox="1">
            <a:spLocks noChangeArrowheads="1"/>
          </p:cNvSpPr>
          <p:nvPr/>
        </p:nvSpPr>
        <p:spPr bwMode="auto">
          <a:xfrm>
            <a:off x="2714613" y="3324228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148" name="组合 102"/>
          <p:cNvGrpSpPr/>
          <p:nvPr/>
        </p:nvGrpSpPr>
        <p:grpSpPr bwMode="auto">
          <a:xfrm>
            <a:off x="4357690" y="2714626"/>
            <a:ext cx="1071563" cy="1071563"/>
            <a:chOff x="1500158" y="2285998"/>
            <a:chExt cx="1071563" cy="1071570"/>
          </a:xfrm>
        </p:grpSpPr>
        <p:sp>
          <p:nvSpPr>
            <p:cNvPr id="149" name="矩形 148"/>
            <p:cNvSpPr/>
            <p:nvPr/>
          </p:nvSpPr>
          <p:spPr>
            <a:xfrm>
              <a:off x="1500158" y="2357436"/>
              <a:ext cx="1071563" cy="1000132"/>
            </a:xfrm>
            <a:prstGeom prst="rect">
              <a:avLst/>
            </a:prstGeom>
            <a:noFill/>
            <a:ln>
              <a:solidFill>
                <a:srgbClr val="FF3399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50" name="组合 5"/>
            <p:cNvGrpSpPr/>
            <p:nvPr/>
          </p:nvGrpSpPr>
          <p:grpSpPr bwMode="auto">
            <a:xfrm>
              <a:off x="1571597" y="2285998"/>
              <a:ext cx="928687" cy="1033157"/>
              <a:chOff x="5500674" y="3500438"/>
              <a:chExt cx="928687" cy="1033156"/>
            </a:xfrm>
          </p:grpSpPr>
          <p:grpSp>
            <p:nvGrpSpPr>
              <p:cNvPr id="151" name="组合 32"/>
              <p:cNvGrpSpPr/>
              <p:nvPr/>
            </p:nvGrpSpPr>
            <p:grpSpPr bwMode="auto">
              <a:xfrm>
                <a:off x="5500674" y="3500438"/>
                <a:ext cx="928687" cy="1033156"/>
                <a:chOff x="1714480" y="3109895"/>
                <a:chExt cx="928694" cy="1033185"/>
              </a:xfrm>
            </p:grpSpPr>
            <p:sp>
              <p:nvSpPr>
                <p:cNvPr id="154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000232" y="3109895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  <a:cs typeface="Arial" panose="020B0604020202020204" pitchFamily="34" charset="0"/>
                    </a:rPr>
                    <a:t>8</a:t>
                  </a:r>
                  <a:endParaRPr lang="zh-CN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5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1714480" y="3681399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zh-CN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6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2285984" y="3681399"/>
                  <a:ext cx="357190" cy="4616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zh-CN" altLang="zh-CN" sz="2400" b="1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57" name="组合 14"/>
                <p:cNvGrpSpPr/>
                <p:nvPr/>
              </p:nvGrpSpPr>
              <p:grpSpPr bwMode="auto">
                <a:xfrm>
                  <a:off x="1895449" y="3495671"/>
                  <a:ext cx="563565" cy="366724"/>
                  <a:chOff x="1252507" y="3100402"/>
                  <a:chExt cx="563565" cy="366724"/>
                </a:xfrm>
              </p:grpSpPr>
              <p:cxnSp>
                <p:nvCxnSpPr>
                  <p:cNvPr id="158" name="直接连接符 157"/>
                  <p:cNvCxnSpPr/>
                  <p:nvPr/>
                </p:nvCxnSpPr>
                <p:spPr>
                  <a:xfrm rot="5400000">
                    <a:off x="1219165" y="3133744"/>
                    <a:ext cx="295285" cy="228602"/>
                  </a:xfrm>
                  <a:prstGeom prst="line">
                    <a:avLst/>
                  </a:prstGeom>
                  <a:ln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直接连接符 158"/>
                  <p:cNvCxnSpPr/>
                  <p:nvPr/>
                </p:nvCxnSpPr>
                <p:spPr>
                  <a:xfrm rot="16200000" flipH="1">
                    <a:off x="1539047" y="3190101"/>
                    <a:ext cx="357199" cy="196851"/>
                  </a:xfrm>
                  <a:prstGeom prst="line">
                    <a:avLst/>
                  </a:prstGeom>
                  <a:ln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pic>
            <p:nvPicPr>
              <p:cNvPr id="152" name="Picture 4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549993" y="4205567"/>
                <a:ext cx="285750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" name="Picture 4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099061" y="4216977"/>
                <a:ext cx="285750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60" name="TextBox 24"/>
          <p:cNvSpPr txBox="1">
            <a:spLocks noChangeArrowheads="1"/>
          </p:cNvSpPr>
          <p:nvPr/>
        </p:nvSpPr>
        <p:spPr bwMode="auto">
          <a:xfrm>
            <a:off x="5000628" y="3324228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61" name="TextBox 24"/>
          <p:cNvSpPr txBox="1">
            <a:spLocks noChangeArrowheads="1"/>
          </p:cNvSpPr>
          <p:nvPr/>
        </p:nvSpPr>
        <p:spPr bwMode="auto">
          <a:xfrm>
            <a:off x="4429128" y="3324228"/>
            <a:ext cx="3571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146" grpId="0"/>
      <p:bldP spid="147" grpId="0"/>
      <p:bldP spid="160" grpId="0"/>
      <p:bldP spid="1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071553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71538" y="1000116"/>
            <a:ext cx="4982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哪两张卡片上的点数合起来是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6" name="图片 5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57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pic>
        <p:nvPicPr>
          <p:cNvPr id="12" name="Picture 4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466073">
            <a:off x="635796" y="1905698"/>
            <a:ext cx="10112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25" y="1809654"/>
            <a:ext cx="9477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1881091"/>
            <a:ext cx="8842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3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675131">
            <a:off x="3651254" y="1947766"/>
            <a:ext cx="885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3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492576">
            <a:off x="2526508" y="1866010"/>
            <a:ext cx="11382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692" y="1952529"/>
            <a:ext cx="9239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42" y="1952529"/>
            <a:ext cx="8842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25" y="1952529"/>
            <a:ext cx="1074738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0.00243 0.282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85185E-6 L -0.23906 0.275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0" y="1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L 0.12257 0.2870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-0.1191 0.2731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0.21111 0.2848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28055 0.305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0" y="1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19753E-6 L 0.1151 0.2817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0" y="1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5.55112E-17 L 0.06927 0.2780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1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071553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71542" y="100011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1000127"/>
            <a:ext cx="2824162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组合 7"/>
          <p:cNvGrpSpPr/>
          <p:nvPr/>
        </p:nvGrpSpPr>
        <p:grpSpPr bwMode="auto">
          <a:xfrm>
            <a:off x="3286120" y="714363"/>
            <a:ext cx="5286375" cy="500062"/>
            <a:chOff x="3214678" y="1643056"/>
            <a:chExt cx="5286412" cy="500066"/>
          </a:xfrm>
        </p:grpSpPr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3214678" y="1643056"/>
              <a:ext cx="5286412" cy="4616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一共有几层？每层各有几块    ？ </a:t>
              </a:r>
              <a:endPara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286644" y="1643056"/>
              <a:ext cx="500066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14748" y="1214430"/>
            <a:ext cx="19288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一共有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层。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714744" y="1714494"/>
            <a:ext cx="4929222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从上往下数，第一层有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块正方体，</a:t>
            </a:r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第二层有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块正方体，</a:t>
            </a:r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第三层有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块正方体，</a:t>
            </a:r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第四层有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块正方体，</a:t>
            </a:r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第五层有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块正方体，</a:t>
            </a:r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第六层有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块正方体，</a:t>
            </a:r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第七层有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块正方体。</a:t>
            </a:r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071553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71542" y="100011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1000127"/>
            <a:ext cx="2824162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143254" y="642925"/>
            <a:ext cx="52863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哪两层的块数合起来是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？ 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14744" y="1214429"/>
            <a:ext cx="5000660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从上往下数，</a:t>
            </a:r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第一层和第七层的块数合起来是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第二层和第六层的块数合起来是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第三层和第五层的块数合起来是</a:t>
            </a:r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zh-CN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863020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79158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7" name="组合 13"/>
          <p:cNvGrpSpPr/>
          <p:nvPr/>
        </p:nvGrpSpPr>
        <p:grpSpPr bwMode="auto">
          <a:xfrm>
            <a:off x="500063" y="1428761"/>
            <a:ext cx="8215312" cy="2500313"/>
            <a:chOff x="600075" y="1347788"/>
            <a:chExt cx="7942263" cy="2447925"/>
          </a:xfrm>
        </p:grpSpPr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0075" y="1347788"/>
              <a:ext cx="7942263" cy="2447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V="1">
              <a:off x="1222248" y="2515901"/>
              <a:ext cx="695325" cy="819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44308" y="1472908"/>
              <a:ext cx="695325" cy="819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94942">
              <a:off x="2278668" y="1575959"/>
              <a:ext cx="695325" cy="819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V="1">
              <a:off x="3330756" y="2547503"/>
              <a:ext cx="695325" cy="819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60734" y="1560368"/>
              <a:ext cx="695325" cy="819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V="1">
              <a:off x="5560043" y="2332320"/>
              <a:ext cx="695325" cy="819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V="1">
              <a:off x="6525100" y="2369989"/>
              <a:ext cx="695325" cy="819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43380" y="1607563"/>
              <a:ext cx="695325" cy="819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7" name="矩形 14"/>
          <p:cNvSpPr>
            <a:spLocks noChangeArrowheads="1"/>
          </p:cNvSpPr>
          <p:nvPr/>
        </p:nvSpPr>
        <p:spPr bwMode="auto">
          <a:xfrm>
            <a:off x="428625" y="2609859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8" name="矩形 15"/>
          <p:cNvSpPr>
            <a:spLocks noChangeArrowheads="1"/>
          </p:cNvSpPr>
          <p:nvPr/>
        </p:nvSpPr>
        <p:spPr bwMode="auto">
          <a:xfrm>
            <a:off x="1285875" y="2714634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9" name="矩形 16"/>
          <p:cNvSpPr>
            <a:spLocks noChangeArrowheads="1"/>
          </p:cNvSpPr>
          <p:nvPr/>
        </p:nvSpPr>
        <p:spPr bwMode="auto">
          <a:xfrm>
            <a:off x="1285875" y="1857384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0" name="矩形 17"/>
          <p:cNvSpPr>
            <a:spLocks noChangeArrowheads="1"/>
          </p:cNvSpPr>
          <p:nvPr/>
        </p:nvSpPr>
        <p:spPr bwMode="auto">
          <a:xfrm>
            <a:off x="2428875" y="1966922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1" name="矩形 18"/>
          <p:cNvSpPr>
            <a:spLocks noChangeArrowheads="1"/>
          </p:cNvSpPr>
          <p:nvPr/>
        </p:nvSpPr>
        <p:spPr bwMode="auto">
          <a:xfrm>
            <a:off x="3500438" y="2714634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2" name="矩形 19"/>
          <p:cNvSpPr>
            <a:spLocks noChangeArrowheads="1"/>
          </p:cNvSpPr>
          <p:nvPr/>
        </p:nvSpPr>
        <p:spPr bwMode="auto">
          <a:xfrm>
            <a:off x="4572000" y="1928822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3" name="矩形 20"/>
          <p:cNvSpPr>
            <a:spLocks noChangeArrowheads="1"/>
          </p:cNvSpPr>
          <p:nvPr/>
        </p:nvSpPr>
        <p:spPr bwMode="auto">
          <a:xfrm>
            <a:off x="5786438" y="2538422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4" name="矩形 21"/>
          <p:cNvSpPr>
            <a:spLocks noChangeArrowheads="1"/>
          </p:cNvSpPr>
          <p:nvPr/>
        </p:nvSpPr>
        <p:spPr bwMode="auto">
          <a:xfrm>
            <a:off x="6786563" y="2571759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5" name="矩形 22"/>
          <p:cNvSpPr>
            <a:spLocks noChangeArrowheads="1"/>
          </p:cNvSpPr>
          <p:nvPr/>
        </p:nvSpPr>
        <p:spPr bwMode="auto">
          <a:xfrm>
            <a:off x="7858125" y="2000259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6" name="矩形 55"/>
          <p:cNvSpPr>
            <a:spLocks noChangeArrowheads="1"/>
          </p:cNvSpPr>
          <p:nvPr/>
        </p:nvSpPr>
        <p:spPr bwMode="auto">
          <a:xfrm>
            <a:off x="2428875" y="2681297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3502025" y="1928822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4572000" y="2681297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9" name="矩形 58"/>
          <p:cNvSpPr>
            <a:spLocks noChangeArrowheads="1"/>
          </p:cNvSpPr>
          <p:nvPr/>
        </p:nvSpPr>
        <p:spPr bwMode="auto">
          <a:xfrm>
            <a:off x="5715000" y="1785947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0" name="矩形 59"/>
          <p:cNvSpPr>
            <a:spLocks noChangeArrowheads="1"/>
          </p:cNvSpPr>
          <p:nvPr/>
        </p:nvSpPr>
        <p:spPr bwMode="auto">
          <a:xfrm>
            <a:off x="6786563" y="1785947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1" name="矩形 60"/>
          <p:cNvSpPr>
            <a:spLocks noChangeArrowheads="1"/>
          </p:cNvSpPr>
          <p:nvPr/>
        </p:nvSpPr>
        <p:spPr bwMode="auto">
          <a:xfrm>
            <a:off x="7929563" y="2786072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en-US" sz="2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623</Words>
  <Application>Microsoft Office PowerPoint</Application>
  <PresentationFormat>全屏显示(16:9)</PresentationFormat>
  <Paragraphs>229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黑体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2023-01-16T15:38:47Z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95629926DC904EA08FEAB17FAF6DD6E8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