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1" r:id="rId2"/>
    <p:sldId id="348" r:id="rId3"/>
    <p:sldId id="352" r:id="rId4"/>
    <p:sldId id="349" r:id="rId5"/>
    <p:sldId id="350" r:id="rId6"/>
    <p:sldId id="347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54" r:id="rId16"/>
    <p:sldId id="353" r:id="rId17"/>
    <p:sldId id="344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  <a:srgbClr val="FF3399"/>
    <a:srgbClr val="0033CC"/>
    <a:srgbClr val="99FF33"/>
    <a:srgbClr val="0099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C4BCE1C-2297-4DA7-A4AD-AF5C64EE837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A9C9C94-A5C9-4443-A845-13E9D6A1403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5E0DE4B-5533-4350-885C-562687346254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DEBC6FD-16D5-4BC0-A1DC-14903CB721B5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6E35D06-8267-464E-9984-61E12BC8D1A2}" type="slidenum">
              <a:rPr lang="zh-CN" altLang="en-US" smtClean="0"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B812F11-B969-4903-94A7-6D88FFADCF66}" type="slidenum">
              <a:rPr lang="zh-CN" altLang="en-US" smtClean="0"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E8B5970-E067-41B6-AED3-A62D4FE2CBD9}" type="slidenum">
              <a:rPr lang="zh-CN" altLang="en-US" smtClean="0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6361496-64F1-4BCE-9EB0-628AE16DD2CC}" type="slidenum">
              <a:rPr lang="zh-CN" altLang="en-US" smtClean="0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E871FFF-0B4C-4388-8A94-138A4568359A}" type="slidenum">
              <a:rPr lang="zh-CN" altLang="en-US" smtClean="0"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B58B59B-E7EF-4BF0-A807-2F05A137F351}" type="slidenum">
              <a:rPr lang="zh-CN" altLang="en-US" smtClean="0"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DA18077-C6C4-450E-8C28-5D8580669B94}" type="slidenum">
              <a:rPr lang="zh-CN" altLang="en-US" smtClean="0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59296D0-5742-44EC-B723-BA69AC05AA91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46253CA-440A-4AB9-A845-63912C475CF1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D8AB1C1-B921-4802-BB38-39B5804BFBBE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3C33189-2FD7-499F-B7C1-7EA4D05D3ED0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35EABE0-B701-4892-8BC0-B4C89C47152B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AE1DBE8-107C-4546-BF42-1ADFE89C62B8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5E2598A-36B4-4C68-B944-2D1A3AE2AB97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350F-F13B-49B4-82C9-6DFAD27CD87C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9509-3475-48DF-8207-8984279064F0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CBA68-42A9-46A3-B8BE-2ED9267B0D6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0325-6983-4FCB-828C-96BF8411DB00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F8F71-D821-4077-AE59-7ED5C7E1A1F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E83A-CCE9-4BC6-A517-852EE01A6FF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185D-9865-44E2-823B-14FA3FD6FEA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8FA4-7496-4979-B9FC-B3DDF330EAA2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85133-BEA1-4D82-87FE-A628B108D8C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48445-68FC-4C6F-AF7F-89211F56081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C637-FD48-4975-BCAF-64F0DD93F3C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2CD2F2F-1D9A-4940-A9E5-1A3230036B41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t7%20&#31532;1&#35838;&#26102;&#21442;&#32771;&#35838;&#20214;\twopandas.mp3" TargetMode="External"/><Relationship Id="rId1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t7%20&#31532;1&#35838;&#26102;&#21442;&#32771;&#35838;&#20214;\twopandas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t7%20&#31532;1&#35838;&#26102;&#21442;&#32771;&#35838;&#20214;\threebears.mp3" TargetMode="External"/><Relationship Id="rId1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t7%20&#31532;1&#35838;&#26102;&#21442;&#32771;&#35838;&#20214;\threebears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t7%20&#31532;1&#35838;&#26102;&#21442;&#32771;&#35838;&#20214;\fourmonkeys.mp3" TargetMode="External"/><Relationship Id="rId1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t7%20&#31532;1&#35838;&#26102;&#21442;&#32771;&#35838;&#20214;\fourmonkeys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t7%20&#31532;1&#35838;&#26102;&#21442;&#32771;&#35838;&#20214;\fiveelephants.mp3" TargetMode="External"/><Relationship Id="rId1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t7%20&#31532;1&#35838;&#26102;&#21442;&#32771;&#35838;&#20214;\fiveelephants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t7%20&#31532;1&#35838;&#26102;&#21442;&#32771;&#35838;&#20214;\tenanimals.mp3" TargetMode="External"/><Relationship Id="rId1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t7%20&#31532;1&#35838;&#26102;&#21442;&#32771;&#35838;&#20214;\tenanimals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Unit7PartBLetssing&#35838;&#25991;&#24405;&#38899;.mp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&#23548;&#20837;&#27468;&#26354;&#65306;TenlittleIndianboys.sw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t7%20&#31532;1&#35838;&#26102;&#21442;&#32771;&#35838;&#20214;\onelion.mp3" TargetMode="External"/><Relationship Id="rId1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t7%20&#31532;1&#35838;&#26102;&#21442;&#32771;&#35838;&#20214;\onelion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692696"/>
            <a:ext cx="9144000" cy="3721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陕旅版小学英语三年级上</a:t>
            </a:r>
            <a:r>
              <a:rPr lang="zh-CN" altLang="en-US" sz="4000" kern="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册</a:t>
            </a:r>
            <a:endParaRPr lang="en-US" altLang="zh-CN" sz="4000" kern="0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US" altLang="zh-CN" sz="48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8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en-US" altLang="zh-CN" sz="54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Unit7 Are These bears?</a:t>
            </a:r>
            <a:r>
              <a:rPr lang="en-US" altLang="zh-CN" sz="54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54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8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1</a:t>
            </a: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</a:t>
            </a:r>
            <a:r>
              <a:rPr lang="zh-CN" altLang="en-US" sz="4800" kern="0" dirty="0" smtClean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时</a:t>
            </a:r>
            <a:endParaRPr lang="zh-CN" altLang="en-US" sz="2800" kern="0" dirty="0">
              <a:solidFill>
                <a:schemeClr val="accent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51419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2357438" y="5643563"/>
            <a:ext cx="5143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>
                <a:solidFill>
                  <a:srgbClr val="FF0000"/>
                </a:solidFill>
              </a:rPr>
              <a:t>two</a:t>
            </a:r>
            <a:r>
              <a:rPr lang="en-US" altLang="zh-CN" sz="6000"/>
              <a:t> pandas</a:t>
            </a:r>
            <a:endParaRPr lang="zh-CN" altLang="en-US" sz="6000"/>
          </a:p>
        </p:txBody>
      </p:sp>
      <p:pic>
        <p:nvPicPr>
          <p:cNvPr id="8195" name="图片 3" descr="eraser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0" y="214313"/>
            <a:ext cx="5643563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wopanda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948363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Box 6"/>
          <p:cNvSpPr txBox="1">
            <a:spLocks noChangeArrowheads="1"/>
          </p:cNvSpPr>
          <p:nvPr/>
        </p:nvSpPr>
        <p:spPr bwMode="auto">
          <a:xfrm>
            <a:off x="2786063" y="5643563"/>
            <a:ext cx="4071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>
                <a:solidFill>
                  <a:srgbClr val="FF0000"/>
                </a:solidFill>
              </a:rPr>
              <a:t>three</a:t>
            </a:r>
            <a:r>
              <a:rPr lang="en-US" altLang="zh-CN" sz="6000"/>
              <a:t> bears</a:t>
            </a:r>
            <a:endParaRPr lang="zh-CN" altLang="en-US" sz="6000"/>
          </a:p>
        </p:txBody>
      </p:sp>
      <p:pic>
        <p:nvPicPr>
          <p:cNvPr id="9219" name="图片 2" descr="pe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75" y="214313"/>
            <a:ext cx="60007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hreebear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019800"/>
            <a:ext cx="3571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2143125" y="5643563"/>
            <a:ext cx="5214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>
                <a:solidFill>
                  <a:srgbClr val="FF0000"/>
                </a:solidFill>
              </a:rPr>
              <a:t>four </a:t>
            </a:r>
            <a:r>
              <a:rPr lang="en-US" altLang="zh-CN" sz="6000"/>
              <a:t>monkeys</a:t>
            </a:r>
            <a:endParaRPr lang="zh-CN" altLang="en-US" sz="6000"/>
          </a:p>
        </p:txBody>
      </p:sp>
      <p:pic>
        <p:nvPicPr>
          <p:cNvPr id="10243" name="图片 2" descr="penci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57188"/>
            <a:ext cx="85629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ourmonkey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601980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1928813" y="5643563"/>
            <a:ext cx="6286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>
                <a:solidFill>
                  <a:srgbClr val="FF0000"/>
                </a:solidFill>
              </a:rPr>
              <a:t>five</a:t>
            </a:r>
            <a:r>
              <a:rPr lang="en-US" altLang="zh-CN" sz="6000"/>
              <a:t> elephants</a:t>
            </a:r>
            <a:endParaRPr lang="zh-CN" altLang="en-US" sz="6000"/>
          </a:p>
        </p:txBody>
      </p:sp>
      <p:pic>
        <p:nvPicPr>
          <p:cNvPr id="11268" name="图片 5" descr="crayon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28625"/>
            <a:ext cx="8072438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iveelephant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948363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2286000" y="5643563"/>
            <a:ext cx="5214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>
                <a:solidFill>
                  <a:srgbClr val="FF0000"/>
                </a:solidFill>
              </a:rPr>
              <a:t>ten</a:t>
            </a:r>
            <a:r>
              <a:rPr lang="en-US" altLang="zh-CN" sz="6000"/>
              <a:t> animals</a:t>
            </a:r>
            <a:endParaRPr lang="zh-CN" altLang="en-US" sz="6000"/>
          </a:p>
        </p:txBody>
      </p:sp>
      <p:pic>
        <p:nvPicPr>
          <p:cNvPr id="12291" name="图片 2" descr="book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6225" y="714375"/>
            <a:ext cx="886777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enanimal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948363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9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2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 descr="monke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336675"/>
            <a:ext cx="9366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3" descr="bea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3425825"/>
            <a:ext cx="9620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4" descr="bir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5091113"/>
            <a:ext cx="1198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5" descr="cat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2870200"/>
            <a:ext cx="15843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6" descr="do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79613" y="1409700"/>
            <a:ext cx="12969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7" descr="duck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4300" y="1409700"/>
            <a:ext cx="881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8" descr="elephant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27088" y="5441950"/>
            <a:ext cx="143986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9" descr="mouse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924300" y="3136900"/>
            <a:ext cx="13430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图片 10" descr="pi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95513" y="3497263"/>
            <a:ext cx="10810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图片 11" descr="panda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948488" y="1336675"/>
            <a:ext cx="16557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图片 12" descr="rabbit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508625" y="1409700"/>
            <a:ext cx="9350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图片 13" descr="squirrel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235825" y="3497263"/>
            <a:ext cx="14414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文本框 14"/>
          <p:cNvSpPr txBox="1">
            <a:spLocks noChangeArrowheads="1"/>
          </p:cNvSpPr>
          <p:nvPr/>
        </p:nvSpPr>
        <p:spPr bwMode="auto">
          <a:xfrm>
            <a:off x="684213" y="248920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monkey</a:t>
            </a:r>
          </a:p>
        </p:txBody>
      </p:sp>
      <p:sp>
        <p:nvSpPr>
          <p:cNvPr id="16399" name="文本框 15"/>
          <p:cNvSpPr txBox="1">
            <a:spLocks noChangeArrowheads="1"/>
          </p:cNvSpPr>
          <p:nvPr/>
        </p:nvSpPr>
        <p:spPr bwMode="auto">
          <a:xfrm>
            <a:off x="2124075" y="248920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dog</a:t>
            </a:r>
          </a:p>
        </p:txBody>
      </p:sp>
      <p:sp>
        <p:nvSpPr>
          <p:cNvPr id="16400" name="矩形 16"/>
          <p:cNvSpPr>
            <a:spLocks noChangeArrowheads="1"/>
          </p:cNvSpPr>
          <p:nvPr/>
        </p:nvSpPr>
        <p:spPr bwMode="auto">
          <a:xfrm>
            <a:off x="0" y="4286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/>
          </a:p>
        </p:txBody>
      </p:sp>
      <p:sp>
        <p:nvSpPr>
          <p:cNvPr id="16401" name="矩形 17"/>
          <p:cNvSpPr>
            <a:spLocks noChangeArrowheads="1"/>
          </p:cNvSpPr>
          <p:nvPr/>
        </p:nvSpPr>
        <p:spPr bwMode="auto">
          <a:xfrm>
            <a:off x="0" y="4286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/>
          </a:p>
        </p:txBody>
      </p:sp>
      <p:sp>
        <p:nvSpPr>
          <p:cNvPr id="16402" name="文本框 18"/>
          <p:cNvSpPr txBox="1">
            <a:spLocks noChangeArrowheads="1"/>
          </p:cNvSpPr>
          <p:nvPr/>
        </p:nvSpPr>
        <p:spPr bwMode="auto">
          <a:xfrm>
            <a:off x="3851275" y="256222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duck</a:t>
            </a:r>
          </a:p>
        </p:txBody>
      </p:sp>
      <p:sp>
        <p:nvSpPr>
          <p:cNvPr id="16403" name="矩形 19"/>
          <p:cNvSpPr>
            <a:spLocks noChangeArrowheads="1"/>
          </p:cNvSpPr>
          <p:nvPr/>
        </p:nvSpPr>
        <p:spPr bwMode="auto">
          <a:xfrm>
            <a:off x="0" y="4286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/>
          </a:p>
        </p:txBody>
      </p:sp>
      <p:sp>
        <p:nvSpPr>
          <p:cNvPr id="16404" name="矩形 20"/>
          <p:cNvSpPr>
            <a:spLocks noChangeArrowheads="1"/>
          </p:cNvSpPr>
          <p:nvPr/>
        </p:nvSpPr>
        <p:spPr bwMode="auto">
          <a:xfrm>
            <a:off x="-177800" y="428625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/>
          </a:p>
        </p:txBody>
      </p:sp>
      <p:sp>
        <p:nvSpPr>
          <p:cNvPr id="16405" name="文本框 21"/>
          <p:cNvSpPr txBox="1">
            <a:spLocks noChangeArrowheads="1"/>
          </p:cNvSpPr>
          <p:nvPr/>
        </p:nvSpPr>
        <p:spPr bwMode="auto">
          <a:xfrm>
            <a:off x="5364163" y="256222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rabbit</a:t>
            </a:r>
          </a:p>
        </p:txBody>
      </p:sp>
      <p:sp>
        <p:nvSpPr>
          <p:cNvPr id="16406" name="矩形 22"/>
          <p:cNvSpPr>
            <a:spLocks noChangeArrowheads="1"/>
          </p:cNvSpPr>
          <p:nvPr/>
        </p:nvSpPr>
        <p:spPr bwMode="auto">
          <a:xfrm>
            <a:off x="3168650" y="4286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/>
          </a:p>
        </p:txBody>
      </p:sp>
      <p:sp>
        <p:nvSpPr>
          <p:cNvPr id="16407" name="矩形 23"/>
          <p:cNvSpPr>
            <a:spLocks noChangeArrowheads="1"/>
          </p:cNvSpPr>
          <p:nvPr/>
        </p:nvSpPr>
        <p:spPr bwMode="auto">
          <a:xfrm>
            <a:off x="0" y="4286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zh-CN" altLang="en-US" sz="3200"/>
          </a:p>
        </p:txBody>
      </p:sp>
      <p:sp>
        <p:nvSpPr>
          <p:cNvPr id="16408" name="文本框 24"/>
          <p:cNvSpPr txBox="1">
            <a:spLocks noChangeArrowheads="1"/>
          </p:cNvSpPr>
          <p:nvPr/>
        </p:nvSpPr>
        <p:spPr bwMode="auto">
          <a:xfrm>
            <a:off x="7235825" y="256222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panda</a:t>
            </a:r>
          </a:p>
        </p:txBody>
      </p:sp>
      <p:sp>
        <p:nvSpPr>
          <p:cNvPr id="16409" name="矩形 25"/>
          <p:cNvSpPr>
            <a:spLocks noChangeArrowheads="1"/>
          </p:cNvSpPr>
          <p:nvPr/>
        </p:nvSpPr>
        <p:spPr bwMode="auto">
          <a:xfrm>
            <a:off x="3563938" y="2921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/>
          </a:p>
        </p:txBody>
      </p:sp>
      <p:sp>
        <p:nvSpPr>
          <p:cNvPr id="16410" name="文本框 26"/>
          <p:cNvSpPr txBox="1">
            <a:spLocks noChangeArrowheads="1"/>
          </p:cNvSpPr>
          <p:nvPr/>
        </p:nvSpPr>
        <p:spPr bwMode="auto">
          <a:xfrm>
            <a:off x="7380288" y="4433888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squirrel</a:t>
            </a:r>
          </a:p>
        </p:txBody>
      </p:sp>
      <p:sp>
        <p:nvSpPr>
          <p:cNvPr id="16411" name="矩形 27"/>
          <p:cNvSpPr>
            <a:spLocks noChangeArrowheads="1"/>
          </p:cNvSpPr>
          <p:nvPr/>
        </p:nvSpPr>
        <p:spPr bwMode="auto">
          <a:xfrm>
            <a:off x="1943100" y="26606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/>
          </a:p>
        </p:txBody>
      </p:sp>
      <p:sp>
        <p:nvSpPr>
          <p:cNvPr id="16412" name="文本框 28"/>
          <p:cNvSpPr txBox="1">
            <a:spLocks noChangeArrowheads="1"/>
          </p:cNvSpPr>
          <p:nvPr/>
        </p:nvSpPr>
        <p:spPr bwMode="auto">
          <a:xfrm>
            <a:off x="5651500" y="4433888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bear</a:t>
            </a:r>
          </a:p>
        </p:txBody>
      </p:sp>
      <p:sp>
        <p:nvSpPr>
          <p:cNvPr id="16413" name="矩形 29"/>
          <p:cNvSpPr>
            <a:spLocks noChangeArrowheads="1"/>
          </p:cNvSpPr>
          <p:nvPr/>
        </p:nvSpPr>
        <p:spPr bwMode="auto">
          <a:xfrm>
            <a:off x="431800" y="25892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/>
          </a:p>
        </p:txBody>
      </p:sp>
      <p:sp>
        <p:nvSpPr>
          <p:cNvPr id="16414" name="矩形 30"/>
          <p:cNvSpPr>
            <a:spLocks noChangeArrowheads="1"/>
          </p:cNvSpPr>
          <p:nvPr/>
        </p:nvSpPr>
        <p:spPr bwMode="auto">
          <a:xfrm>
            <a:off x="431800" y="25892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/>
          </a:p>
        </p:txBody>
      </p:sp>
      <p:sp>
        <p:nvSpPr>
          <p:cNvPr id="16415" name="文本框 31"/>
          <p:cNvSpPr txBox="1">
            <a:spLocks noChangeArrowheads="1"/>
          </p:cNvSpPr>
          <p:nvPr/>
        </p:nvSpPr>
        <p:spPr bwMode="auto">
          <a:xfrm>
            <a:off x="4140200" y="436245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mouse</a:t>
            </a:r>
          </a:p>
        </p:txBody>
      </p:sp>
      <p:sp>
        <p:nvSpPr>
          <p:cNvPr id="16416" name="矩形 32"/>
          <p:cNvSpPr>
            <a:spLocks noChangeArrowheads="1"/>
          </p:cNvSpPr>
          <p:nvPr/>
        </p:nvSpPr>
        <p:spPr bwMode="auto">
          <a:xfrm>
            <a:off x="-1509713" y="2589213"/>
            <a:ext cx="91408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/>
          </a:p>
        </p:txBody>
      </p:sp>
      <p:sp>
        <p:nvSpPr>
          <p:cNvPr id="16417" name="文本框 33"/>
          <p:cNvSpPr txBox="1">
            <a:spLocks noChangeArrowheads="1"/>
          </p:cNvSpPr>
          <p:nvPr/>
        </p:nvSpPr>
        <p:spPr bwMode="auto">
          <a:xfrm>
            <a:off x="2195513" y="436245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pig</a:t>
            </a:r>
          </a:p>
        </p:txBody>
      </p:sp>
      <p:sp>
        <p:nvSpPr>
          <p:cNvPr id="16418" name="矩形 34"/>
          <p:cNvSpPr>
            <a:spLocks noChangeArrowheads="1"/>
          </p:cNvSpPr>
          <p:nvPr/>
        </p:nvSpPr>
        <p:spPr bwMode="auto">
          <a:xfrm>
            <a:off x="-3094038" y="4217988"/>
            <a:ext cx="6873876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/>
          </a:p>
        </p:txBody>
      </p:sp>
      <p:sp>
        <p:nvSpPr>
          <p:cNvPr id="16419" name="文本框 35"/>
          <p:cNvSpPr txBox="1">
            <a:spLocks noChangeArrowheads="1"/>
          </p:cNvSpPr>
          <p:nvPr/>
        </p:nvSpPr>
        <p:spPr bwMode="auto">
          <a:xfrm>
            <a:off x="611188" y="436245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cat</a:t>
            </a:r>
          </a:p>
        </p:txBody>
      </p:sp>
      <p:sp>
        <p:nvSpPr>
          <p:cNvPr id="16420" name="矩形 36"/>
          <p:cNvSpPr>
            <a:spLocks noChangeArrowheads="1"/>
          </p:cNvSpPr>
          <p:nvPr/>
        </p:nvSpPr>
        <p:spPr bwMode="auto">
          <a:xfrm>
            <a:off x="-5218113" y="5873750"/>
            <a:ext cx="91408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/>
          </a:p>
        </p:txBody>
      </p:sp>
      <p:sp>
        <p:nvSpPr>
          <p:cNvPr id="16421" name="文本框 37"/>
          <p:cNvSpPr txBox="1">
            <a:spLocks noChangeArrowheads="1"/>
          </p:cNvSpPr>
          <p:nvPr/>
        </p:nvSpPr>
        <p:spPr bwMode="auto">
          <a:xfrm>
            <a:off x="971550" y="630555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elephant</a:t>
            </a:r>
          </a:p>
        </p:txBody>
      </p:sp>
      <p:sp>
        <p:nvSpPr>
          <p:cNvPr id="16422" name="文本框 38"/>
          <p:cNvSpPr txBox="1">
            <a:spLocks noChangeArrowheads="1"/>
          </p:cNvSpPr>
          <p:nvPr/>
        </p:nvSpPr>
        <p:spPr bwMode="auto">
          <a:xfrm>
            <a:off x="3059113" y="630555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bird</a:t>
            </a:r>
          </a:p>
        </p:txBody>
      </p:sp>
      <p:sp>
        <p:nvSpPr>
          <p:cNvPr id="16423" name="文本框 40"/>
          <p:cNvSpPr txBox="1">
            <a:spLocks noChangeArrowheads="1"/>
          </p:cNvSpPr>
          <p:nvPr/>
        </p:nvSpPr>
        <p:spPr bwMode="auto">
          <a:xfrm>
            <a:off x="879475" y="695325"/>
            <a:ext cx="236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424" name="文本框 41"/>
          <p:cNvSpPr txBox="1">
            <a:spLocks noChangeArrowheads="1"/>
          </p:cNvSpPr>
          <p:nvPr/>
        </p:nvSpPr>
        <p:spPr bwMode="auto">
          <a:xfrm>
            <a:off x="323850" y="428625"/>
            <a:ext cx="882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/>
              <a:t>Which animal do you like best? 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214313" y="1500188"/>
            <a:ext cx="8929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/>
              <a:t>老师随机挑出一名学生上台模仿某种动物的动作表演，同学们快速猜出是什么动物？</a:t>
            </a:r>
          </a:p>
        </p:txBody>
      </p:sp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2000250" y="857250"/>
            <a:ext cx="2420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Let’s guess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2657475"/>
            <a:ext cx="55721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0"/>
            <a:ext cx="32099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1857375" y="357188"/>
            <a:ext cx="4071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hlinkClick r:id="rId3" action="ppaction://hlinkfile"/>
              </a:rPr>
              <a:t>Let’s sing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1844823"/>
            <a:ext cx="728662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0025" y="928688"/>
            <a:ext cx="1323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14313" y="785813"/>
            <a:ext cx="89296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solidFill>
                  <a:srgbClr val="FF00FF"/>
                </a:solidFill>
              </a:rPr>
              <a:t>Let’s sing: Ten little Indian boys</a:t>
            </a:r>
            <a:endParaRPr lang="zh-CN" altLang="en-US" sz="4400">
              <a:solidFill>
                <a:srgbClr val="FF00FF"/>
              </a:solidFill>
            </a:endParaRPr>
          </a:p>
        </p:txBody>
      </p:sp>
      <p:pic>
        <p:nvPicPr>
          <p:cNvPr id="3077" name="Picture 5" descr="C:\Users\Administrator\Desktop\素材\导入歌曲：Ringthosebells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813" y="1714500"/>
            <a:ext cx="52387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0" y="1214438"/>
            <a:ext cx="8929688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FF"/>
                </a:solidFill>
              </a:rPr>
              <a:t>教学目标：</a:t>
            </a:r>
            <a:endParaRPr lang="en-US" altLang="zh-CN" sz="3600" b="1" dirty="0">
              <a:solidFill>
                <a:srgbClr val="FF00FF"/>
              </a:solidFill>
            </a:endParaRPr>
          </a:p>
          <a:p>
            <a:pPr eaLnBrk="1" hangingPunct="1"/>
            <a:r>
              <a:rPr lang="en-US" altLang="zh-CN" sz="3200" dirty="0"/>
              <a:t>1.</a:t>
            </a:r>
            <a:r>
              <a:rPr lang="zh-CN" altLang="en-US" sz="3200" dirty="0"/>
              <a:t>以学习</a:t>
            </a:r>
            <a:r>
              <a:rPr lang="en-US" altLang="zh-CN" sz="3200" dirty="0"/>
              <a:t>Let’s learn</a:t>
            </a:r>
            <a:r>
              <a:rPr lang="zh-CN" altLang="en-US" sz="3200" dirty="0"/>
              <a:t>部分所列举的数词和动物类词汇为主，要求学生能听懂能写词汇</a:t>
            </a:r>
            <a:r>
              <a:rPr lang="en-US" altLang="zh-CN" sz="3200" dirty="0"/>
              <a:t>: one lion, two pandas, three bears, four monkeys, elephants, ten animals</a:t>
            </a:r>
            <a:r>
              <a:rPr lang="zh-CN" altLang="en-US" sz="3200" dirty="0"/>
              <a:t>并熟练运用。</a:t>
            </a:r>
            <a:r>
              <a:rPr lang="en-US" sz="3200" dirty="0"/>
              <a:t> </a:t>
            </a:r>
            <a:endParaRPr lang="zh-CN" altLang="en-US" sz="3200" dirty="0"/>
          </a:p>
          <a:p>
            <a:pPr eaLnBrk="1" hangingPunct="1"/>
            <a:r>
              <a:rPr lang="en-US" altLang="zh-CN" sz="3200" dirty="0"/>
              <a:t>2.</a:t>
            </a:r>
            <a:r>
              <a:rPr lang="zh-CN" altLang="en-US" sz="3200" dirty="0"/>
              <a:t>能听懂、会唱并乐于加入动作来表演</a:t>
            </a:r>
            <a:r>
              <a:rPr lang="en-US" altLang="zh-CN" sz="3200" dirty="0"/>
              <a:t>Let’s sing</a:t>
            </a:r>
            <a:r>
              <a:rPr lang="zh-CN" altLang="en-US" sz="3200" dirty="0"/>
              <a:t>部分的英文歌曲。</a:t>
            </a:r>
            <a:r>
              <a:rPr lang="en-US" sz="3200" dirty="0"/>
              <a:t> </a:t>
            </a:r>
            <a:endParaRPr lang="en-US" altLang="zh-CN" sz="3200" dirty="0">
              <a:solidFill>
                <a:srgbClr val="FF00FF"/>
              </a:solidFill>
            </a:endParaRPr>
          </a:p>
          <a:p>
            <a:pPr eaLnBrk="1" hangingPunct="1"/>
            <a:endParaRPr lang="zh-CN" altLang="en-US" sz="32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28688" y="428625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/>
              <a:t>Review—</a:t>
            </a:r>
            <a:r>
              <a:rPr lang="zh-CN" altLang="en-US" sz="4000"/>
              <a:t>找一找学过的单词</a:t>
            </a:r>
            <a:r>
              <a:rPr lang="en-US" altLang="zh-CN" sz="4000"/>
              <a:t> </a:t>
            </a:r>
            <a:endParaRPr lang="zh-CN" altLang="en-US" sz="4000"/>
          </a:p>
        </p:txBody>
      </p:sp>
      <p:pic>
        <p:nvPicPr>
          <p:cNvPr id="4" name="图片 4" descr="P5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0" y="1285875"/>
            <a:ext cx="5214938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857250" y="214313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dirty="0"/>
              <a:t>Review—</a:t>
            </a:r>
            <a:r>
              <a:rPr lang="zh-CN" altLang="en-US" sz="4000" dirty="0"/>
              <a:t>句型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00063" y="857250"/>
            <a:ext cx="7858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/>
              <a:t>1. </a:t>
            </a:r>
            <a:r>
              <a:rPr lang="zh-CN" altLang="en-US" sz="3600" b="1" dirty="0"/>
              <a:t>向别人展示自己的物品时用句型：</a:t>
            </a:r>
          </a:p>
        </p:txBody>
      </p:sp>
      <p:sp>
        <p:nvSpPr>
          <p:cNvPr id="16" name="矩形 5"/>
          <p:cNvSpPr>
            <a:spLocks noChangeArrowheads="1"/>
          </p:cNvSpPr>
          <p:nvPr/>
        </p:nvSpPr>
        <p:spPr bwMode="auto">
          <a:xfrm>
            <a:off x="571500" y="1428750"/>
            <a:ext cx="714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Look at my toys! I have…</a:t>
            </a:r>
          </a:p>
        </p:txBody>
      </p:sp>
      <p:sp>
        <p:nvSpPr>
          <p:cNvPr id="17" name="矩形 7"/>
          <p:cNvSpPr>
            <a:spLocks noChangeArrowheads="1"/>
          </p:cNvSpPr>
          <p:nvPr/>
        </p:nvSpPr>
        <p:spPr bwMode="auto">
          <a:xfrm>
            <a:off x="500063" y="2571750"/>
            <a:ext cx="6215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They are nice. / How nice!</a:t>
            </a:r>
          </a:p>
        </p:txBody>
      </p:sp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571500" y="2000250"/>
            <a:ext cx="5792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/>
              <a:t>2. </a:t>
            </a:r>
            <a:r>
              <a:rPr lang="zh-CN" altLang="en-US" sz="3600" b="1" dirty="0"/>
              <a:t>夸赞别人的东西用句型：</a:t>
            </a:r>
            <a:endParaRPr lang="en-US" altLang="zh-CN" sz="3600" b="1" dirty="0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428625" y="3214688"/>
            <a:ext cx="8715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/>
              <a:t>3. </a:t>
            </a:r>
            <a:r>
              <a:rPr lang="zh-CN" altLang="en-US" sz="3600" b="1" dirty="0"/>
              <a:t>问别人“这些是什么？”时用句型</a:t>
            </a:r>
            <a:r>
              <a:rPr lang="zh-CN" altLang="en-US" sz="3600" dirty="0"/>
              <a:t>：</a:t>
            </a:r>
            <a:endParaRPr lang="en-US" altLang="zh-CN" sz="3600" dirty="0"/>
          </a:p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What are these? </a:t>
            </a:r>
          </a:p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They are…</a:t>
            </a:r>
          </a:p>
          <a:p>
            <a:pPr eaLnBrk="1" hangingPunct="1"/>
            <a:r>
              <a:rPr lang="en-US" altLang="zh-CN" sz="3600" b="1" dirty="0"/>
              <a:t>4. </a:t>
            </a:r>
            <a:r>
              <a:rPr lang="zh-CN" altLang="en-US" sz="3600" b="1" dirty="0"/>
              <a:t>问别人“那些是什么？”时用句型：</a:t>
            </a:r>
            <a:endParaRPr lang="en-US" altLang="zh-CN" sz="3600" b="1" dirty="0"/>
          </a:p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What are those?</a:t>
            </a:r>
          </a:p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They are…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988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0025" y="0"/>
            <a:ext cx="1323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0" y="85725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</a:rPr>
              <a:t>Think and match</a:t>
            </a:r>
          </a:p>
          <a:p>
            <a:pPr eaLnBrk="1" hangingPunct="1"/>
            <a:r>
              <a:rPr lang="en-US" altLang="zh-CN" sz="3200" dirty="0"/>
              <a:t>Where do they live?</a:t>
            </a:r>
          </a:p>
          <a:p>
            <a:pPr eaLnBrk="1" hangingPunct="1"/>
            <a:r>
              <a:rPr lang="zh-CN" altLang="en-US" sz="2400" dirty="0"/>
              <a:t>想一想哪些是野生动物，把它们和森林连起来</a:t>
            </a:r>
            <a:r>
              <a:rPr lang="en-US" altLang="zh-CN" sz="2400" dirty="0"/>
              <a:t>;</a:t>
            </a:r>
            <a:r>
              <a:rPr lang="zh-CN" altLang="en-US" sz="2400" dirty="0"/>
              <a:t>哪些是家禽类动物，将它们和农场连起来。</a:t>
            </a: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2736850"/>
            <a:ext cx="7358062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0025" y="0"/>
            <a:ext cx="1323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0" y="857250"/>
            <a:ext cx="842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Draw your favourite animal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571625"/>
            <a:ext cx="869473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1285875" y="642938"/>
            <a:ext cx="7715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/>
              <a:t>Let’s go to the zoo today!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785938"/>
            <a:ext cx="6286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785938"/>
            <a:ext cx="6286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3" descr="ba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813" y="285750"/>
            <a:ext cx="5643562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Box 6"/>
          <p:cNvSpPr txBox="1">
            <a:spLocks noChangeArrowheads="1"/>
          </p:cNvSpPr>
          <p:nvPr/>
        </p:nvSpPr>
        <p:spPr bwMode="auto">
          <a:xfrm>
            <a:off x="2857500" y="5643563"/>
            <a:ext cx="4071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>
                <a:solidFill>
                  <a:srgbClr val="FF0000"/>
                </a:solidFill>
              </a:rPr>
              <a:t>one</a:t>
            </a:r>
            <a:r>
              <a:rPr lang="en-US" altLang="zh-CN" sz="6000"/>
              <a:t> lion</a:t>
            </a:r>
            <a:endParaRPr lang="zh-CN" altLang="en-US" sz="6000"/>
          </a:p>
        </p:txBody>
      </p:sp>
      <p:pic>
        <p:nvPicPr>
          <p:cNvPr id="5" name="onelio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600075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1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941b7b3b332f1ee7e4b32ea0a713132a4396ca"/>
</p:tagLst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233</Words>
  <Application>Microsoft Office PowerPoint</Application>
  <PresentationFormat>全屏显示(4:3)</PresentationFormat>
  <Paragraphs>62</Paragraphs>
  <Slides>17</Slides>
  <Notes>16</Notes>
  <HiddenSlides>0</HiddenSlides>
  <MMClips>6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2023-01-16T15:38:52Z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DB97F8D83A0D4D86AE647D6B78A7534E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