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4498D-A573-4A31-8A5F-0FE6494426A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2FCD8-5259-4808-B96E-2AFACD421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2FCD8-5259-4808-B96E-2AFACD421C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2EF0-D327-4616-89D8-C91EC651667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83B3-3584-47F0-822A-7CC0D59B8C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obao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CC"/>
                </a:solidFill>
              </a:rPr>
              <a:t>Unit 3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CC"/>
                </a:solidFill>
                <a:latin typeface="Adobe Caslon Pro Bold" pitchFamily="18" charset="0"/>
              </a:rPr>
              <a:t>Could you please tell me </a:t>
            </a:r>
            <a:r>
              <a:rPr lang="en-US" sz="4400" b="1" dirty="0" smtClean="0">
                <a:solidFill>
                  <a:srgbClr val="0000CC"/>
                </a:solidFill>
                <a:latin typeface="Adobe Caslon Pro Bold" pitchFamily="18" charset="0"/>
              </a:rPr>
              <a:t>where </a:t>
            </a:r>
            <a:r>
              <a:rPr lang="en-US" sz="4400" b="1" dirty="0">
                <a:solidFill>
                  <a:srgbClr val="0000CC"/>
                </a:solidFill>
                <a:latin typeface="Adobe Caslon Pro Bold" pitchFamily="18" charset="0"/>
              </a:rPr>
              <a:t>the restrooms are?</a:t>
            </a:r>
          </a:p>
        </p:txBody>
      </p:sp>
      <p:sp>
        <p:nvSpPr>
          <p:cNvPr id="90115" name="WordArt 6"/>
          <p:cNvSpPr>
            <a:spLocks noChangeArrowheads="1" noChangeShapeType="1" noTextEdit="1"/>
          </p:cNvSpPr>
          <p:nvPr/>
        </p:nvSpPr>
        <p:spPr bwMode="auto">
          <a:xfrm>
            <a:off x="2190192" y="3789040"/>
            <a:ext cx="476361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Section A Grammar Focus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7060" y="5429493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</p:nvPr>
        </p:nvGraphicFramePr>
        <p:xfrm>
          <a:off x="457200" y="1447800"/>
          <a:ext cx="8458200" cy="506832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Excuse me, do you know where I can buy some medicine?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Sure. There’s a supermarket down the street.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Could you please tell me how to get to the post office?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Sorry, I’m not sure how to get there.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Can you tell me when the band starts playing this evening?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starts at 8:00 p.m.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 wonder where we should go next.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You should try that new ride over there.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9347" name="Oval 25"/>
          <p:cNvSpPr>
            <a:spLocks noChangeArrowheads="1"/>
          </p:cNvSpPr>
          <p:nvPr/>
        </p:nvSpPr>
        <p:spPr bwMode="auto">
          <a:xfrm>
            <a:off x="2971800" y="685800"/>
            <a:ext cx="3455988" cy="8270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Grammar Focus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43000"/>
            <a:ext cx="4968875" cy="762000"/>
          </a:xfrm>
        </p:spPr>
        <p:txBody>
          <a:bodyPr/>
          <a:lstStyle/>
          <a:p>
            <a:pPr algn="l"/>
            <a:r>
              <a:rPr lang="zh-CN" altLang="en-US" sz="3200" b="1" dirty="0">
                <a:latin typeface="Times New Roman" panose="02020603050405020304" pitchFamily="18" charset="0"/>
              </a:rPr>
              <a:t>一、宾语从句的概念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3413"/>
            <a:ext cx="8077200" cy="2347912"/>
          </a:xfrm>
        </p:spPr>
        <p:txBody>
          <a:bodyPr/>
          <a:lstStyle/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在句子中起宾语作用的从句叫做宾语从句。</a:t>
            </a:r>
          </a:p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know </a:t>
            </a:r>
            <a:r>
              <a:rPr lang="en-US" b="1" u="sng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Mr</a:t>
            </a:r>
            <a:r>
              <a:rPr lang="en-US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 Green teaches English. </a:t>
            </a:r>
            <a:endParaRPr lang="en-US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buFont typeface="Wingdings" panose="05000000000000000000" pitchFamily="2" charset="2"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She asked </a:t>
            </a:r>
            <a:r>
              <a:rPr lang="en-US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if these answers were right.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09600" y="3810000"/>
            <a:ext cx="547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二、宾语从句三要素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476375" y="4724400"/>
            <a:ext cx="45370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引导词（连接词）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语   序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时   态</a:t>
            </a:r>
          </a:p>
        </p:txBody>
      </p:sp>
      <p:sp>
        <p:nvSpPr>
          <p:cNvPr id="100358" name="AutoShape 6"/>
          <p:cNvSpPr/>
          <p:nvPr/>
        </p:nvSpPr>
        <p:spPr bwMode="auto">
          <a:xfrm>
            <a:off x="971550" y="4868863"/>
            <a:ext cx="576263" cy="1584325"/>
          </a:xfrm>
          <a:prstGeom prst="leftBrace">
            <a:avLst>
              <a:gd name="adj1" fmla="val 22911"/>
              <a:gd name="adj2" fmla="val 50000"/>
            </a:avLst>
          </a:prstGeom>
          <a:noFill/>
          <a:ln w="28575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9" name="WordArt 7"/>
          <p:cNvSpPr>
            <a:spLocks noChangeArrowheads="1" noChangeShapeType="1"/>
          </p:cNvSpPr>
          <p:nvPr/>
        </p:nvSpPr>
        <p:spPr bwMode="auto">
          <a:xfrm>
            <a:off x="228600" y="228600"/>
            <a:ext cx="1836738" cy="744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Review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  <p:bldP spid="100356" grpId="0" autoUpdateAnimBg="0"/>
      <p:bldP spid="10035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33400" y="2362200"/>
            <a:ext cx="8001000" cy="3259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zh-CN" altLang="en-US" sz="3200" b="1" dirty="0">
                <a:solidFill>
                  <a:srgbClr val="FF0066"/>
                </a:solidFill>
              </a:rPr>
              <a:t>特殊疑问词引导的宾语从句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/>
              <a:t>    </a:t>
            </a:r>
            <a:r>
              <a:rPr lang="zh-CN" altLang="en-US" sz="3200" b="1" dirty="0"/>
              <a:t>当宾语从句是特殊疑问句时，用疑问词作引导词。特殊疑问词引导宾语从句时，</a:t>
            </a:r>
            <a:r>
              <a:rPr lang="zh-CN" altLang="en-US" sz="3200" b="1" dirty="0">
                <a:solidFill>
                  <a:srgbClr val="0000FF"/>
                </a:solidFill>
              </a:rPr>
              <a:t>特殊疑问词不可省略</a:t>
            </a:r>
            <a:r>
              <a:rPr lang="zh-CN" altLang="en-US" sz="3200" b="1" dirty="0"/>
              <a:t>，而且宾语从句要</a:t>
            </a:r>
            <a:r>
              <a:rPr lang="zh-CN" altLang="en-US" sz="3200" b="1" dirty="0">
                <a:solidFill>
                  <a:srgbClr val="0000FF"/>
                </a:solidFill>
              </a:rPr>
              <a:t>用陈述句语序</a:t>
            </a:r>
            <a:r>
              <a:rPr lang="zh-CN" altLang="en-US" sz="3200" b="1" dirty="0"/>
              <a:t>。</a:t>
            </a:r>
            <a:endParaRPr lang="en-US" sz="3200" b="1" dirty="0"/>
          </a:p>
        </p:txBody>
      </p:sp>
      <p:sp>
        <p:nvSpPr>
          <p:cNvPr id="101379" name="WordArt 3" descr="白色大理石"/>
          <p:cNvSpPr>
            <a:spLocks noChangeArrowheads="1" noChangeShapeType="1"/>
          </p:cNvSpPr>
          <p:nvPr/>
        </p:nvSpPr>
        <p:spPr bwMode="auto">
          <a:xfrm>
            <a:off x="1600200" y="990600"/>
            <a:ext cx="5486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b="1" dirty="0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特殊疑问词引导的宾语从句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81000" y="457200"/>
            <a:ext cx="8382000" cy="5578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Where will we have a meeting?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我们将在哪儿开会？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 Could you please tell me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where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we will have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a meeting?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您能告诉我我们将在哪儿开会吗？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What should I do next?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下一步我该做什么？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 I wonder </a:t>
            </a: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what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should do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next?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我想知道下一步我该做什么？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001000" cy="51593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</a:rPr>
              <a:t>2. </a:t>
            </a:r>
            <a:r>
              <a:rPr lang="zh-CN" altLang="en-US" sz="3200" b="1" dirty="0">
                <a:solidFill>
                  <a:srgbClr val="FF0066"/>
                </a:solidFill>
              </a:rPr>
              <a:t>含宾语从句的复合句与简单句的相互转换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200" b="1" dirty="0"/>
              <a:t>    含有疑问词引导的宾语从句的主从复合句中，若</a:t>
            </a:r>
            <a:r>
              <a:rPr lang="zh-CN" altLang="en-US" sz="3200" b="1" dirty="0">
                <a:solidFill>
                  <a:srgbClr val="0000FF"/>
                </a:solidFill>
              </a:rPr>
              <a:t>主句的主语或宾语与从句的主语一致</a:t>
            </a:r>
            <a:r>
              <a:rPr lang="zh-CN" altLang="en-US" sz="3200" b="1" dirty="0"/>
              <a:t>，则</a:t>
            </a:r>
            <a:r>
              <a:rPr lang="zh-CN" altLang="en-US" sz="3200" b="1" dirty="0">
                <a:solidFill>
                  <a:srgbClr val="0000FF"/>
                </a:solidFill>
              </a:rPr>
              <a:t>宾语从句</a:t>
            </a:r>
            <a:r>
              <a:rPr lang="zh-CN" altLang="en-US" sz="3200" b="1" dirty="0"/>
              <a:t>可以变成</a:t>
            </a:r>
            <a:r>
              <a:rPr lang="zh-CN" altLang="en-US" sz="3200" b="1" dirty="0">
                <a:solidFill>
                  <a:srgbClr val="800000"/>
                </a:solidFill>
              </a:rPr>
              <a:t>“疑问词</a:t>
            </a:r>
            <a:r>
              <a:rPr lang="en-US" sz="3200" b="1" dirty="0">
                <a:solidFill>
                  <a:srgbClr val="800000"/>
                </a:solidFill>
              </a:rPr>
              <a:t>+</a:t>
            </a:r>
            <a:r>
              <a:rPr lang="zh-CN" altLang="en-US" sz="3200" b="1" dirty="0">
                <a:solidFill>
                  <a:srgbClr val="800000"/>
                </a:solidFill>
              </a:rPr>
              <a:t>动词不定式”</a:t>
            </a:r>
            <a:r>
              <a:rPr lang="zh-CN" altLang="en-US" sz="3200" b="1" dirty="0"/>
              <a:t>的形式。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</a:rPr>
              <a:t>I don’t know how I should do it next.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don’t know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how to do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it next.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我不知道下一步应该怎样做。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304800" y="4800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81000" y="609600"/>
            <a:ext cx="8458200" cy="155416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66"/>
                </a:solidFill>
              </a:rPr>
              <a:t>3. </a:t>
            </a:r>
            <a:r>
              <a:rPr lang="zh-CN" altLang="en-US" sz="3200" b="1" dirty="0">
                <a:solidFill>
                  <a:srgbClr val="FF0066"/>
                </a:solidFill>
              </a:rPr>
              <a:t>改写宾语从句的三个关键点：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FF"/>
                </a:solidFill>
              </a:rPr>
              <a:t>(1)</a:t>
            </a:r>
            <a:r>
              <a:rPr lang="zh-CN" altLang="en-US" sz="3200" b="1" dirty="0">
                <a:solidFill>
                  <a:srgbClr val="0000FF"/>
                </a:solidFill>
              </a:rPr>
              <a:t>确定从句的引导词：</a:t>
            </a:r>
            <a:r>
              <a:rPr lang="zh-CN" altLang="en-US" sz="3200" b="1" dirty="0"/>
              <a:t>宾语从句的引导词要根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/>
              <a:t>    据从句句式来确定，其对应情况如下表：</a:t>
            </a:r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/>
        </p:nvGraphicFramePr>
        <p:xfrm>
          <a:off x="1371600" y="2362200"/>
          <a:ext cx="6324600" cy="2598738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从句句式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引导词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陈述句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一般疑问句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if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或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特殊疑问句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特殊疑问词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457200" y="5410200"/>
            <a:ext cx="8229600" cy="1066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</a:rPr>
              <a:t>(2)</a:t>
            </a:r>
            <a:r>
              <a:rPr lang="zh-CN" altLang="en-US" sz="3200" b="1">
                <a:solidFill>
                  <a:srgbClr val="0000FF"/>
                </a:solidFill>
              </a:rPr>
              <a:t>确保从句语序正确：</a:t>
            </a:r>
            <a:r>
              <a:rPr lang="zh-CN" altLang="en-US" sz="3200" b="1"/>
              <a:t>无论原句是何种句式，宾语从句要</a:t>
            </a:r>
            <a:r>
              <a:rPr lang="zh-CN" altLang="en-US" sz="3200" b="1">
                <a:solidFill>
                  <a:srgbClr val="FF0066"/>
                </a:solidFill>
              </a:rPr>
              <a:t>用陈述语序</a:t>
            </a:r>
            <a:r>
              <a:rPr lang="zh-CN" altLang="en-US" sz="3200" b="1"/>
              <a:t>。</a:t>
            </a:r>
            <a:endParaRPr lang="en-US" sz="3200" b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04800" y="457200"/>
            <a:ext cx="8534400" cy="1066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FF"/>
                </a:solidFill>
              </a:rPr>
              <a:t>(3)</a:t>
            </a:r>
            <a:r>
              <a:rPr lang="zh-CN" altLang="en-US" sz="3200" b="1">
                <a:solidFill>
                  <a:srgbClr val="0000FF"/>
                </a:solidFill>
              </a:rPr>
              <a:t>确定从句时态：</a:t>
            </a:r>
            <a:r>
              <a:rPr lang="zh-CN" altLang="en-US" sz="3200" b="1"/>
              <a:t>在主句时态确定的情况下，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/>
              <a:t>    宾语从句的时态对应如下：</a:t>
            </a: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/>
        </p:nvGraphicFramePr>
        <p:xfrm>
          <a:off x="304800" y="1676400"/>
          <a:ext cx="8534400" cy="4608830"/>
        </p:xfrm>
        <a:graphic>
          <a:graphicData uri="http://schemas.openxmlformats.org/drawingml/2006/table">
            <a:tbl>
              <a:tblPr/>
              <a:tblGrid>
                <a:gridCol w="230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主句的时态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从句的时态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变为宾语从句前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变为宾语从句后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一般现在时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时态保持不变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zh-CN" sz="3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一般现在时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一般过去时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一般将来时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过去将来时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现在进行时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过去进行时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5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现在完成时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过去完成时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33400" y="457200"/>
            <a:ext cx="7848600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I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don’t know</a:t>
            </a:r>
            <a:r>
              <a:rPr lang="en-US" sz="3200" b="1">
                <a:latin typeface="Times New Roman" panose="02020603050405020304" pitchFamily="18" charset="0"/>
              </a:rPr>
              <a:t> where he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lives</a:t>
            </a:r>
            <a:r>
              <a:rPr lang="en-US" sz="3200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我不知道他住在哪里。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I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believe</a:t>
            </a:r>
            <a:r>
              <a:rPr lang="en-US" sz="3200" b="1">
                <a:latin typeface="Times New Roman" panose="02020603050405020304" pitchFamily="18" charset="0"/>
              </a:rPr>
              <a:t> that they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will come</a:t>
            </a:r>
            <a:r>
              <a:rPr lang="en-US" sz="3200" b="1">
                <a:latin typeface="Times New Roman" panose="02020603050405020304" pitchFamily="18" charset="0"/>
              </a:rPr>
              <a:t> soon.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我相信他们很快会来。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He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asked</a:t>
            </a:r>
            <a:r>
              <a:rPr lang="en-US" sz="3200" b="1">
                <a:latin typeface="Times New Roman" panose="02020603050405020304" pitchFamily="18" charset="0"/>
              </a:rPr>
              <a:t> me whether I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was</a:t>
            </a:r>
            <a:r>
              <a:rPr lang="en-US" sz="3200" b="1">
                <a:latin typeface="Times New Roman" panose="02020603050405020304" pitchFamily="18" charset="0"/>
              </a:rPr>
              <a:t> a teacher.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他问我是否是老师。</a:t>
            </a:r>
            <a:endParaRPr lang="zh-CN" altLang="en-US" sz="32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►</a:t>
            </a:r>
            <a:r>
              <a:rPr lang="en-US" sz="3200" b="1">
                <a:latin typeface="Times New Roman" panose="02020603050405020304" pitchFamily="18" charset="0"/>
              </a:rPr>
              <a:t>The teacher </a:t>
            </a:r>
            <a:r>
              <a:rPr 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said</a:t>
            </a:r>
            <a:r>
              <a:rPr lang="en-US" sz="3200" b="1">
                <a:latin typeface="Times New Roman" panose="02020603050405020304" pitchFamily="18" charset="0"/>
              </a:rPr>
              <a:t> that the earth </a:t>
            </a:r>
            <a:r>
              <a:rPr 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goes</a:t>
            </a:r>
            <a:r>
              <a:rPr lang="en-US" sz="3200" b="1">
                <a:latin typeface="Times New Roman" panose="02020603050405020304" pitchFamily="18" charset="0"/>
              </a:rPr>
              <a:t> round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the sun.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z="3200" b="1">
                <a:latin typeface="Times New Roman" panose="02020603050405020304" pitchFamily="18" charset="0"/>
              </a:rPr>
              <a:t>  老师说地球围着太阳转。</a:t>
            </a:r>
            <a:r>
              <a:rPr lang="zh-TW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（从句为客观真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zh-TW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理，不受主句时态限制</a:t>
            </a: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81000" y="980728"/>
            <a:ext cx="8305800" cy="545782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语从句用法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宾语从句需注意，几点事项应牢记。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一是关键引导词，不同句子词相异。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陈述句子用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；一般疑问是否（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if, whether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）替；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特殊问句更好办，引导还用疑问词。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二是时态常变化，主句不同从句异。主句若为现在时，从句时态应看意；主句若为过去时，从句时态向前移。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三是语序要记清，从句永保陈述序。</a:t>
            </a:r>
          </a:p>
        </p:txBody>
      </p:sp>
      <p:sp>
        <p:nvSpPr>
          <p:cNvPr id="107523" name="WordArt 3"/>
          <p:cNvSpPr>
            <a:spLocks noChangeArrowheads="1" noChangeShapeType="1"/>
          </p:cNvSpPr>
          <p:nvPr/>
        </p:nvSpPr>
        <p:spPr bwMode="auto">
          <a:xfrm>
            <a:off x="609600" y="3810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巧学妙记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ChangeArrowheads="1"/>
          </p:cNvSpPr>
          <p:nvPr/>
        </p:nvSpPr>
        <p:spPr bwMode="auto">
          <a:xfrm>
            <a:off x="381000" y="5334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  Rewrite the questions to make them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more polite.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Where can I buy some grapes or other fruit?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I can buy some grapes or other fruit?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How does this CD player work?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this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CD player works?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4"/>
          <p:cNvSpPr>
            <a:spLocks noChangeArrowheads="1" noChangeShapeType="1" noTextEdit="1"/>
          </p:cNvSpPr>
          <p:nvPr/>
        </p:nvSpPr>
        <p:spPr bwMode="auto">
          <a:xfrm>
            <a:off x="3276600" y="1125538"/>
            <a:ext cx="2447925" cy="1223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8000">
                  <a:solidFill>
                    <a:srgbClr val="D73A36"/>
                  </a:solidFill>
                  <a:round/>
                </a:ln>
                <a:noFill/>
                <a:effectLst>
                  <a:outerShdw dist="23000" dir="7020039" algn="ctr" rotWithShape="0">
                    <a:srgbClr val="000000">
                      <a:alpha val="50000"/>
                    </a:srgbClr>
                  </a:outerShdw>
                </a:effectLst>
                <a:latin typeface="Arial Black" panose="020B0A04020102020204"/>
              </a:rPr>
              <a:t>Review</a:t>
            </a:r>
            <a:endParaRPr lang="zh-CN" altLang="en-US" sz="3600" b="1" kern="10" dirty="0">
              <a:ln w="18000">
                <a:solidFill>
                  <a:srgbClr val="D73A36"/>
                </a:solidFill>
                <a:round/>
              </a:ln>
              <a:noFill/>
              <a:effectLst>
                <a:outerShdw dist="23000" dir="7020039" algn="ctr" rotWithShape="0">
                  <a:srgbClr val="000000">
                    <a:alpha val="5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1042988" y="3357563"/>
            <a:ext cx="741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Make a dialogue, asking and giving direction.</a:t>
            </a:r>
          </a:p>
        </p:txBody>
      </p:sp>
      <p:pic>
        <p:nvPicPr>
          <p:cNvPr id="91140" name="Picture 4" descr="dialog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221163"/>
            <a:ext cx="1968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28600" y="457200"/>
            <a:ext cx="8686800" cy="47244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3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en-US" sz="3200" b="1" dirty="0">
                <a:latin typeface="Times New Roman" panose="02020603050405020304" pitchFamily="18" charset="0"/>
              </a:rPr>
              <a:t>How do I get to the Central Library?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Excuse me, could you please tell me how to get 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to the Central Library?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AutoNum type="arabicPeriod" startAt="5"/>
            </a:pPr>
            <a:r>
              <a:rPr lang="en-US" sz="3200" b="1" dirty="0">
                <a:latin typeface="Times New Roman" panose="02020603050405020304" pitchFamily="18" charset="0"/>
              </a:rPr>
              <a:t>Is the Italian restaurant nearby open on 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Mondays?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Excuse me, could you please tell me if the </a:t>
            </a:r>
          </a:p>
          <a:p>
            <a:pPr marL="342900" indent="-342900">
              <a:lnSpc>
                <a:spcPct val="75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Italian restaurant nearby is open on Mondays?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8"/>
          <p:cNvSpPr>
            <a:spLocks noChangeArrowheads="1"/>
          </p:cNvSpPr>
          <p:nvPr/>
        </p:nvSpPr>
        <p:spPr bwMode="auto">
          <a:xfrm>
            <a:off x="381000" y="5334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  What should each person ask in the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following situations?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81000" y="1828800"/>
            <a:ext cx="8763000" cy="4181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1. Tim is very hungry.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Could you tell me where I can get something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to eat?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Excuse me, would you mind telling me how I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can get to a nearby restaurant?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Pardon me, do you know if there’s a restaurant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   around here?</a:t>
            </a:r>
            <a:endParaRPr lang="en-US" altLang="zh-CN" sz="3200" b="1" u="sng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04800" y="1371600"/>
            <a:ext cx="8382000" cy="35036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AutoNum type="arabicPeriod" startAt="2"/>
            </a:pPr>
            <a:r>
              <a:rPr lang="en-US" sz="3200" b="1" dirty="0">
                <a:latin typeface="Times New Roman" panose="02020603050405020304" pitchFamily="18" charset="0"/>
              </a:rPr>
              <a:t>Sally needs to mail a letter.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how I can get to the post office?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if there’s a post office near here?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do you know if there’s a post office near here?</a:t>
            </a:r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762000" y="23622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762000" y="3276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762000" y="42672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762000" y="28194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762000" y="38100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762000" y="48006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28600" y="304800"/>
            <a:ext cx="8763000" cy="5934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3. Helen needs to know when the bike shop closes.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when the bike shop closes?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do you know when the bike shop closes?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4. Ben is wondering if there’s a bank in the shopping center.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tell me if there’s a bank in the shopping center?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Pardon me, do you know if there’s a bank in the shopping center?</a:t>
            </a: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762000" y="15240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685800" y="2057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762000" y="43434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V="1">
            <a:off x="685800" y="25908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685800" y="4953000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762000" y="5562600"/>
            <a:ext cx="777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685800" y="61722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ChangeArrowheads="1"/>
          </p:cNvSpPr>
          <p:nvPr/>
        </p:nvSpPr>
        <p:spPr bwMode="auto">
          <a:xfrm>
            <a:off x="228600" y="381000"/>
            <a:ext cx="8915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  Write four questions that a tourist might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ask about your town/city. Then role-play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conversations with your partner.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609600" y="2133600"/>
            <a:ext cx="8153400" cy="1873250"/>
          </a:xfrm>
          <a:prstGeom prst="rect">
            <a:avLst/>
          </a:prstGeom>
          <a:noFill/>
          <a:ln w="28575">
            <a:solidFill>
              <a:srgbClr val="006666"/>
            </a:solidFill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A: Excuse me, could you please tell me where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the nearest bank is?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B: Sure. You go east along this street ...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57200" y="4038600"/>
            <a:ext cx="8458200" cy="2428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1.</a:t>
            </a:r>
            <a:r>
              <a:rPr lang="en-US"/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if there’s 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a restaurant around here?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2.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the restrooms are?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1143000"/>
            <a:ext cx="8077200" cy="4625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3.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if  </a:t>
            </a: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there is a bus stop around here?</a:t>
            </a: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4.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how I  </a:t>
            </a: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can get to a hotel?</a:t>
            </a: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Excuse me, could you please tell me where  </a:t>
            </a:r>
          </a:p>
          <a:p>
            <a:pPr>
              <a:lnSpc>
                <a:spcPct val="155000"/>
              </a:lnSpc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   is the famous park?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310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Explanation</a:t>
            </a:r>
          </a:p>
        </p:txBody>
      </p:sp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Where did you go</a:t>
            </a:r>
            <a:r>
              <a:rPr lang="en-US" sz="3200" b="1" dirty="0">
                <a:latin typeface="Times New Roman" panose="02020603050405020304" pitchFamily="18" charset="0"/>
              </a:rPr>
              <a:t> on vacation ? 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 -I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went </a:t>
            </a:r>
            <a:r>
              <a:rPr lang="en-US" sz="3200" b="1" dirty="0">
                <a:latin typeface="Times New Roman" panose="02020603050405020304" pitchFamily="18" charset="0"/>
              </a:rPr>
              <a:t>to New York City. 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    (1) where did you go…?</a:t>
            </a:r>
            <a:r>
              <a:rPr lang="zh-CN" altLang="en-US" sz="3200" b="1" dirty="0">
                <a:latin typeface="Times New Roman" panose="02020603050405020304" pitchFamily="18" charset="0"/>
              </a:rPr>
              <a:t>是一般过去时的疑问  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句，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did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是助动词</a:t>
            </a:r>
            <a:r>
              <a:rPr lang="en-US" sz="3200" b="1" dirty="0">
                <a:latin typeface="Times New Roman" panose="02020603050405020304" pitchFamily="18" charset="0"/>
              </a:rPr>
              <a:t>.  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    (2) went</a:t>
            </a:r>
            <a:r>
              <a:rPr lang="zh-CN" altLang="en-US" sz="3200" b="1" dirty="0">
                <a:latin typeface="Times New Roman" panose="02020603050405020304" pitchFamily="18" charset="0"/>
              </a:rPr>
              <a:t>是 </a:t>
            </a:r>
            <a:r>
              <a:rPr lang="en-US" sz="3200" b="1" dirty="0">
                <a:latin typeface="Times New Roman" panose="02020603050405020304" pitchFamily="18" charset="0"/>
              </a:rPr>
              <a:t>go </a:t>
            </a:r>
            <a:r>
              <a:rPr lang="zh-CN" altLang="en-US" sz="3200" b="1" dirty="0">
                <a:latin typeface="Times New Roman" panose="02020603050405020304" pitchFamily="18" charset="0"/>
              </a:rPr>
              <a:t>的过去式，</a:t>
            </a:r>
            <a:r>
              <a:rPr lang="zh-CN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实义动词的过去式 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没有人称和数的变化</a:t>
            </a:r>
            <a:r>
              <a:rPr lang="zh-CN" altLang="en-US" sz="3200" b="1" dirty="0">
                <a:latin typeface="Times New Roman" panose="02020603050405020304" pitchFamily="18" charset="0"/>
              </a:rPr>
              <a:t>。   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</a:rPr>
              <a:t>(3) </a:t>
            </a:r>
            <a:r>
              <a:rPr lang="zh-CN" altLang="en-US" sz="3200" b="1" dirty="0">
                <a:latin typeface="Times New Roman" panose="02020603050405020304" pitchFamily="18" charset="0"/>
              </a:rPr>
              <a:t>实义动词一般过去式的一般疑问句以助动  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   词</a:t>
            </a:r>
            <a:r>
              <a:rPr lang="en-US" sz="3200" b="1" dirty="0">
                <a:latin typeface="Times New Roman" panose="02020603050405020304" pitchFamily="18" charset="0"/>
              </a:rPr>
              <a:t>did</a:t>
            </a:r>
            <a:r>
              <a:rPr lang="zh-CN" altLang="en-US" sz="3200" b="1" dirty="0">
                <a:latin typeface="Times New Roman" panose="02020603050405020304" pitchFamily="18" charset="0"/>
              </a:rPr>
              <a:t>开头。如：       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7200" y="1371600"/>
            <a:ext cx="8305800" cy="4283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AutoNum type="arabicPeriod"/>
            </a:pPr>
            <a:r>
              <a:rPr lang="en-US" sz="3400" b="1" dirty="0">
                <a:latin typeface="Times New Roman" panose="02020603050405020304" pitchFamily="18" charset="0"/>
              </a:rPr>
              <a:t> — Could you tell us how long ___?</a:t>
            </a:r>
          </a:p>
          <a:p>
            <a:pPr marL="342900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— About three days.</a:t>
            </a: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A. does the sports mooting last</a:t>
            </a: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B. the sports meeting will last </a:t>
            </a: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C. the sports meeting last</a:t>
            </a:r>
          </a:p>
          <a:p>
            <a:pPr marL="1257300" lvl="2" indent="-342900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D. will the sports meeting last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6629400" y="1600200"/>
            <a:ext cx="471488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57200" y="274638"/>
            <a:ext cx="358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I. 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单项选择。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81000" y="1143000"/>
            <a:ext cx="8458200" cy="41306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2. (2013 •</a:t>
            </a:r>
            <a:r>
              <a:rPr lang="zh-CN" altLang="en-US" sz="3400" b="1" dirty="0">
                <a:latin typeface="Times New Roman" panose="02020603050405020304" pitchFamily="18" charset="0"/>
              </a:rPr>
              <a:t>天津</a:t>
            </a:r>
            <a:r>
              <a:rPr lang="en-US" sz="3400" b="1" dirty="0">
                <a:latin typeface="Times New Roman" panose="02020603050405020304" pitchFamily="18" charset="0"/>
              </a:rPr>
              <a:t>) — I don't know______.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 —</a:t>
            </a:r>
            <a:r>
              <a:rPr lang="zh-TW" altLang="en-US" sz="3400" b="1" dirty="0">
                <a:latin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</a:rPr>
              <a:t>Because he has to look after his mother.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A. why he is leaving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B. why is he leaving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C. whether lie is leaving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D. whether is he leaving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629400" y="12954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81000" y="685800"/>
            <a:ext cx="8534400" cy="4803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3. (2013 •</a:t>
            </a:r>
            <a:r>
              <a:rPr lang="zh-TW" altLang="en-US" sz="3400" b="1" dirty="0">
                <a:latin typeface="Times New Roman" panose="02020603050405020304" pitchFamily="18" charset="0"/>
              </a:rPr>
              <a:t>泰安</a:t>
            </a:r>
            <a:r>
              <a:rPr lang="en-US" sz="3400" b="1" dirty="0">
                <a:latin typeface="Times New Roman" panose="02020603050405020304" pitchFamily="18" charset="0"/>
              </a:rPr>
              <a:t>) —Excuse me, could you tell me where_____?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— Sure, sir. You can try </a:t>
            </a:r>
            <a:r>
              <a:rPr lang="en-US" sz="3400" b="1" dirty="0">
                <a:latin typeface="Times New Roman" panose="02020603050405020304" pitchFamily="18" charset="0"/>
                <a:hlinkClick r:id="rId2"/>
              </a:rPr>
              <a:t>www.taobao.com</a:t>
            </a:r>
            <a:r>
              <a:rPr lang="en-US" sz="3400" b="1" dirty="0">
                <a:latin typeface="Times New Roman" panose="02020603050405020304" pitchFamily="18" charset="0"/>
              </a:rPr>
              <a:t>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A. can I join in the group-buying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B. did I join in the group-buying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C. I can join in the group-buying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Times New Roman" panose="02020603050405020304" pitchFamily="18" charset="0"/>
              </a:rPr>
              <a:t>   D. I joined in the group-buying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971800" y="15240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OMT"/>
          <p:cNvPicPr>
            <a:picLocks noChangeAspect="1" noChangeArrowheads="1"/>
          </p:cNvPicPr>
          <p:nvPr/>
        </p:nvPicPr>
        <p:blipFill>
          <a:blip r:embed="rId2" cstate="email"/>
          <a:srcRect l="1338" t="1689" r="1576" b="2754"/>
          <a:stretch>
            <a:fillRect/>
          </a:stretch>
        </p:blipFill>
        <p:spPr bwMode="auto">
          <a:xfrm>
            <a:off x="0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17"/>
          <p:cNvSpPr txBox="1">
            <a:spLocks noChangeArrowheads="1"/>
          </p:cNvSpPr>
          <p:nvPr/>
        </p:nvSpPr>
        <p:spPr bwMode="auto">
          <a:xfrm>
            <a:off x="5651500" y="1989138"/>
            <a:ext cx="3492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A: Excuse me, could you please tell me how to get to / where is …?</a:t>
            </a:r>
          </a:p>
          <a:p>
            <a:pPr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B: Sure, just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762000" y="914400"/>
            <a:ext cx="7467600" cy="47021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4. (2013 •</a:t>
            </a:r>
            <a:r>
              <a:rPr lang="zh-CN" altLang="en-US" sz="3600" b="1" dirty="0">
                <a:latin typeface="Times New Roman" panose="02020603050405020304" pitchFamily="18" charset="0"/>
              </a:rPr>
              <a:t>黄冈</a:t>
            </a:r>
            <a:r>
              <a:rPr lang="en-US" sz="3600" b="1" dirty="0">
                <a:latin typeface="Times New Roman" panose="02020603050405020304" pitchFamily="18" charset="0"/>
              </a:rPr>
              <a:t>) —Do you know___?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       —He is a dentist.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A. where he is from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B. where is he from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C. what does his father do</a:t>
            </a:r>
          </a:p>
          <a:p>
            <a:pPr lvl="2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D. what his father is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85800" y="609600"/>
            <a:ext cx="7924800" cy="52149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5. (2013 •</a:t>
            </a:r>
            <a:r>
              <a:rPr lang="zh-TW" altLang="en-US" sz="3200" b="1">
                <a:latin typeface="Times New Roman" panose="02020603050405020304" pitchFamily="18" charset="0"/>
              </a:rPr>
              <a:t>北京</a:t>
            </a:r>
            <a:r>
              <a:rPr lang="zh-CN" altLang="en-US" sz="3200" b="1">
                <a:latin typeface="Times New Roman" panose="02020603050405020304" pitchFamily="18" charset="0"/>
              </a:rPr>
              <a:t>）</a:t>
            </a:r>
            <a:r>
              <a:rPr lang="en-US" sz="3200" b="1">
                <a:latin typeface="Times New Roman" panose="02020603050405020304" pitchFamily="18" charset="0"/>
              </a:rPr>
              <a:t>I don’t remember _____ the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book yesterday.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A. where I put	     B. where did I put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C. where will I put    D. where I will put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6. Mom, I don’t know ____ next.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A. what I do              B. what to do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C. what shall I do     D. what I to do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086600" y="8382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800600" y="3733800"/>
            <a:ext cx="471488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62000" y="533400"/>
            <a:ext cx="7620000" cy="5349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7. (2013.</a:t>
            </a:r>
            <a:r>
              <a:rPr lang="zh-CN" altLang="en-US" sz="3200" b="1">
                <a:latin typeface="Times New Roman" panose="02020603050405020304" pitchFamily="18" charset="0"/>
              </a:rPr>
              <a:t>徐州</a:t>
            </a:r>
            <a:r>
              <a:rPr lang="en-US" sz="3200" b="1">
                <a:latin typeface="Times New Roman" panose="02020603050405020304" pitchFamily="18" charset="0"/>
              </a:rPr>
              <a:t>) — Could you tell me _____  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yesterday?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— Because my bike was broken on my  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      way here.	</a:t>
            </a: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A. why you came late    </a:t>
            </a: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B. why do you come late</a:t>
            </a: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C. why you come late  </a:t>
            </a:r>
          </a:p>
          <a:p>
            <a:pPr lvl="2"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D. why did you come late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239000" y="6858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762000" y="838200"/>
            <a:ext cx="7315200" cy="48704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8. (2013.</a:t>
            </a:r>
            <a:r>
              <a:rPr lang="zh-CN" altLang="en-US" sz="3200" b="1">
                <a:latin typeface="Times New Roman" panose="02020603050405020304" pitchFamily="18" charset="0"/>
              </a:rPr>
              <a:t>威海</a:t>
            </a:r>
            <a:r>
              <a:rPr lang="en-US" sz="3200" b="1">
                <a:latin typeface="Times New Roman" panose="02020603050405020304" pitchFamily="18" charset="0"/>
              </a:rPr>
              <a:t>) —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</a:rPr>
              <a:t>Excuse me. Could you 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 tell me___ get to the nearest post office? </a:t>
            </a:r>
          </a:p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   — Sorry, I am new here.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A. how can I	       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B. how I could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C. How to             </a:t>
            </a:r>
          </a:p>
          <a:p>
            <a:pPr lvl="4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sz="3200" b="1">
                <a:latin typeface="Times New Roman" panose="02020603050405020304" pitchFamily="18" charset="0"/>
              </a:rPr>
              <a:t>D. what I can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514600" y="1676400"/>
            <a:ext cx="495300" cy="6096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3636963" cy="1143000"/>
          </a:xfrm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II. </a:t>
            </a:r>
            <a:r>
              <a:rPr lang="zh-CN" alt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合并句子</a:t>
            </a:r>
            <a:r>
              <a:rPr lang="en-US" sz="40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1. I don’t know.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Where is the post office?</a:t>
            </a:r>
          </a:p>
          <a:p>
            <a:pPr>
              <a:buFont typeface="Wingdings" panose="05000000000000000000" pitchFamily="2" charset="2"/>
              <a:buNone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2. Can you tell me?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Why was Susan late yesterday?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762000" y="28194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don’t know where the post office is.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838200" y="4572000"/>
            <a:ext cx="685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tell me why Susan was late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yesterday?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utoUpdateAnimBg="0"/>
      <p:bldP spid="12390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287963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3. I want to know.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Are there good movies?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4. Could you tell me?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b="1" dirty="0">
                <a:latin typeface="Times New Roman" panose="02020603050405020304" pitchFamily="18" charset="0"/>
              </a:rPr>
              <a:t>    When did he start playing football?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80200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want to know if there are good movies.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09600" y="4267200"/>
            <a:ext cx="7239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when he started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playing football?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267200"/>
          </a:xfrm>
        </p:spPr>
        <p:txBody>
          <a:bodyPr/>
          <a:lstStyle/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1.</a:t>
            </a:r>
            <a:r>
              <a:rPr lang="zh-CN" altLang="en-US" b="1"/>
              <a:t>你能告诉我哪里可以找到一本字典？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2.</a:t>
            </a:r>
            <a:r>
              <a:rPr lang="zh-CN" altLang="en-US" b="1"/>
              <a:t>你能告诉我怎么到那里么？</a:t>
            </a:r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b="1"/>
          </a:p>
          <a:p>
            <a:pPr marL="685800" indent="-6858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3.</a:t>
            </a:r>
            <a:r>
              <a:rPr lang="zh-CN" altLang="en-US" b="1"/>
              <a:t>一直向前走。</a:t>
            </a:r>
            <a:endParaRPr lang="zh-CN" altLang="en-US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Can you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can get a dictionary?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5800" y="3505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please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how to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get there?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5105400"/>
            <a:ext cx="340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Go straight ahead.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III.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把以下句子翻译成英语。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  <p:bldP spid="125956" grpId="0" autoUpdateAnimBg="0"/>
      <p:bldP spid="1259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4403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4. </a:t>
            </a:r>
            <a:r>
              <a:rPr lang="zh-CN" altLang="en-US" b="1">
                <a:latin typeface="Times New Roman" panose="02020603050405020304" pitchFamily="18" charset="0"/>
              </a:rPr>
              <a:t>你知道我在哪里可以买到洗发水吗？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5.</a:t>
            </a:r>
            <a:r>
              <a:rPr lang="zh-CN" altLang="en-US" b="1">
                <a:latin typeface="Times New Roman" panose="02020603050405020304" pitchFamily="18" charset="0"/>
              </a:rPr>
              <a:t>药店在家具店和书店的中间。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6. </a:t>
            </a:r>
            <a:r>
              <a:rPr lang="zh-CN" altLang="en-US" b="1">
                <a:latin typeface="Times New Roman" panose="02020603050405020304" pitchFamily="18" charset="0"/>
              </a:rPr>
              <a:t>你能告诉我怎么到邮局吗？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685800" y="1477963"/>
            <a:ext cx="721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I can buy shampoo?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85800" y="2697163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drug store is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between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furniture store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bookstore.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85800" y="4449763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Could you tell me </a:t>
            </a: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how to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get to the post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office?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52117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7. </a:t>
            </a:r>
            <a:r>
              <a:rPr lang="zh-CN" altLang="en-US" b="1">
                <a:latin typeface="Times New Roman" panose="02020603050405020304" pitchFamily="18" charset="0"/>
              </a:rPr>
              <a:t>坐扶梯到二楼然后右拐。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8. </a:t>
            </a:r>
            <a:r>
              <a:rPr lang="zh-CN" altLang="en-US" b="1">
                <a:latin typeface="Times New Roman" panose="02020603050405020304" pitchFamily="18" charset="0"/>
              </a:rPr>
              <a:t>你知道我在哪里可以存钱吗？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b="1">
                <a:latin typeface="Times New Roman" panose="02020603050405020304" pitchFamily="18" charset="0"/>
              </a:rPr>
              <a:t>9. </a:t>
            </a:r>
            <a:r>
              <a:rPr lang="zh-CN" altLang="en-US" b="1">
                <a:latin typeface="Times New Roman" panose="02020603050405020304" pitchFamily="18" charset="0"/>
              </a:rPr>
              <a:t>银行在你的右边。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58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Take the escalator to the second floor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and turn right.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74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 you know 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where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I can save money?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85800" y="4419600"/>
            <a:ext cx="528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The bank is 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your right.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utoUpdateAnimBg="0"/>
      <p:bldP spid="128004" grpId="0" autoUpdateAnimBg="0"/>
      <p:bldP spid="12800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339975" y="1052513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00099"/>
                </a:solidFill>
              </a:rPr>
              <a:t>Homework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447800" y="2362200"/>
            <a:ext cx="655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Master what you have learned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In this lesson. Learn to ask for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information politely</a:t>
            </a:r>
            <a:r>
              <a:rPr lang="en-US" sz="3600" b="1" dirty="0" smtClean="0">
                <a:latin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129028" name="Picture 4" descr="2dd834d14bce14279a50275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725144"/>
            <a:ext cx="337343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611188" y="333375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pic>
        <p:nvPicPr>
          <p:cNvPr id="93187" name="Picture 3" descr="20051109191626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138488"/>
            <a:ext cx="4752975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539750" y="404664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 dirty="0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pic>
        <p:nvPicPr>
          <p:cNvPr id="94211" name="Picture 3" descr="%E5%9B%BE%E4%B9%A6%E9%A6%86%E8%87%AA%E4%B9%A0%E7%9A%84%E5%AD%A6%E7%94%9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3736975"/>
            <a:ext cx="40322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81249" y="1844824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dsc00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068638"/>
            <a:ext cx="51117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pic>
        <p:nvPicPr>
          <p:cNvPr id="96259" name="Picture 3" descr="yuzawafishingpark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3573463"/>
            <a:ext cx="3527425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4213" y="1844675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20110311159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4149725"/>
            <a:ext cx="35290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684213" y="549275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84213" y="2133600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684213" y="476250"/>
            <a:ext cx="7058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sz="3600" b="1">
                <a:latin typeface="Times New Roman" panose="02020603050405020304" pitchFamily="18" charset="0"/>
              </a:rPr>
              <a:t>What do you often do with your friend at the weekend?</a:t>
            </a:r>
          </a:p>
        </p:txBody>
      </p:sp>
      <p:pic>
        <p:nvPicPr>
          <p:cNvPr id="98307" name="Picture 3" descr="amusement-par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3860800"/>
            <a:ext cx="3887787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79200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0000"/>
                </a:solidFill>
              </a:rPr>
              <a:t>Could you please tell me what you often do with you friend at the weekend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1958</Words>
  <Application>Microsoft Office PowerPoint</Application>
  <PresentationFormat>全屏显示(4:3)</PresentationFormat>
  <Paragraphs>274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Adobe Caslon Pro Bold</vt:lpstr>
      <vt:lpstr>新細明體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一、宾语从句的概念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 合并句子.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2017-10-26T07:07:00Z</dcterms:created>
  <dcterms:modified xsi:type="dcterms:W3CDTF">2023-01-16T15:38:57Z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71BCA770299B474EB4838852AD27D5D1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