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87" r:id="rId4"/>
    <p:sldId id="288" r:id="rId5"/>
    <p:sldId id="260" r:id="rId6"/>
    <p:sldId id="279" r:id="rId7"/>
    <p:sldId id="299" r:id="rId8"/>
    <p:sldId id="306" r:id="rId9"/>
    <p:sldId id="300" r:id="rId10"/>
    <p:sldId id="283" r:id="rId11"/>
    <p:sldId id="301" r:id="rId12"/>
    <p:sldId id="302" r:id="rId13"/>
    <p:sldId id="303" r:id="rId14"/>
    <p:sldId id="304" r:id="rId15"/>
    <p:sldId id="305" r:id="rId16"/>
    <p:sldId id="308" r:id="rId17"/>
    <p:sldId id="290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A3C"/>
    <a:srgbClr val="CC0000"/>
    <a:srgbClr val="00923F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92C75-14D0-4D98-9797-7A03C723D7E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753CA-1F03-41A9-962E-B008DCE0F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75B51F-D965-4D18-8E97-75FE0F8549E8}" type="slidenum">
              <a:rPr lang="zh-CN" altLang="en-US" smtClean="0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54EA53-704A-43B0-B680-56E6325E799B}" type="slidenum">
              <a:rPr lang="zh-CN" altLang="en-US" smtClean="0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BB55D6-45D6-4AA3-A351-3575765CDC0B}" type="slidenum">
              <a:rPr lang="zh-CN" altLang="en-US" smtClean="0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1572553"/>
            <a:ext cx="12191999" cy="193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两、三位数乘一位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数笔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（不进位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90805" y="4085649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苏教</a:t>
            </a:r>
            <a:r>
              <a:rPr lang="zh-CN" altLang="en-US" dirty="0" smtClean="0">
                <a:solidFill>
                  <a:schemeClr val="bg1"/>
                </a:solidFill>
              </a:rPr>
              <a:t>版  </a:t>
            </a:r>
            <a:r>
              <a:rPr lang="zh-CN" altLang="en-US" dirty="0">
                <a:solidFill>
                  <a:schemeClr val="bg1"/>
                </a:solidFill>
              </a:rPr>
              <a:t>数学  </a:t>
            </a:r>
            <a:r>
              <a:rPr lang="zh-CN" altLang="en-US" dirty="0" smtClean="0">
                <a:solidFill>
                  <a:schemeClr val="bg1"/>
                </a:solidFill>
              </a:rPr>
              <a:t>三年级  </a:t>
            </a:r>
            <a:r>
              <a:rPr lang="zh-CN" altLang="en-US" dirty="0">
                <a:solidFill>
                  <a:schemeClr val="bg1"/>
                </a:solidFill>
              </a:rPr>
              <a:t>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01712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8"/>
          <p:cNvSpPr txBox="1">
            <a:spLocks noChangeArrowheads="1"/>
          </p:cNvSpPr>
          <p:nvPr/>
        </p:nvSpPr>
        <p:spPr bwMode="auto">
          <a:xfrm>
            <a:off x="1062471" y="1034292"/>
            <a:ext cx="2117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归纳总结：</a:t>
            </a:r>
          </a:p>
        </p:txBody>
      </p:sp>
      <p:sp>
        <p:nvSpPr>
          <p:cNvPr id="2" name="矩形 1"/>
          <p:cNvSpPr/>
          <p:nvPr/>
        </p:nvSpPr>
        <p:spPr>
          <a:xfrm>
            <a:off x="2140527" y="2028382"/>
            <a:ext cx="7824352" cy="3046988"/>
          </a:xfrm>
          <a:prstGeom prst="rect">
            <a:avLst/>
          </a:prstGeom>
          <a:solidFill>
            <a:srgbClr val="9BCA3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三位数乘一位数（不进位）笔算方法：相同数位对齐，从个位乘起，用</a:t>
            </a:r>
            <a:r>
              <a:rPr lang="zh-CN" altLang="en-US" sz="32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一位数依次去乘三位数的个位、十位上、百位上的数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，乘到哪一位，积就写在那一位的下面。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45128" y="720929"/>
            <a:ext cx="593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先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说一说乘的顺序，再计算。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4438652" y="2332567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1  4  3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4438652" y="2804584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     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15368" y="3376084"/>
            <a:ext cx="19198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4438652" y="3371851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2  8  6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7296152" y="2332567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2  1  3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7296152" y="2804584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     3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274984" y="3376084"/>
            <a:ext cx="1919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7296152" y="3371851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6  3  9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475318" y="2332567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3  4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1475318" y="2804584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   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51567" y="3376084"/>
            <a:ext cx="14414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1896534" y="3371851"/>
            <a:ext cx="136101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6  8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54419" y="4817847"/>
            <a:ext cx="1204827" cy="129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10245"/>
          <p:cNvSpPr txBox="1">
            <a:spLocks noChangeArrowheads="1"/>
          </p:cNvSpPr>
          <p:nvPr/>
        </p:nvSpPr>
        <p:spPr bwMode="auto">
          <a:xfrm>
            <a:off x="726018" y="765806"/>
            <a:ext cx="3238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用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竖式计算。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72" name="标题 3"/>
          <p:cNvSpPr>
            <a:spLocks noGrp="1" noChangeArrowheads="1"/>
          </p:cNvSpPr>
          <p:nvPr/>
        </p:nvSpPr>
        <p:spPr bwMode="auto">
          <a:xfrm>
            <a:off x="639234" y="2491317"/>
            <a:ext cx="1784351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23×3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标题 3"/>
          <p:cNvSpPr>
            <a:spLocks noGrp="1" noChangeArrowheads="1"/>
          </p:cNvSpPr>
          <p:nvPr/>
        </p:nvSpPr>
        <p:spPr bwMode="auto">
          <a:xfrm>
            <a:off x="3340101" y="2470151"/>
            <a:ext cx="1784351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2×42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标题 3"/>
          <p:cNvSpPr>
            <a:spLocks noGrp="1" noChangeArrowheads="1"/>
          </p:cNvSpPr>
          <p:nvPr/>
        </p:nvSpPr>
        <p:spPr bwMode="auto">
          <a:xfrm>
            <a:off x="6125634" y="2480734"/>
            <a:ext cx="1782233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243×2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标题 3"/>
          <p:cNvSpPr>
            <a:spLocks noGrp="1" noChangeArrowheads="1"/>
          </p:cNvSpPr>
          <p:nvPr/>
        </p:nvSpPr>
        <p:spPr bwMode="auto">
          <a:xfrm>
            <a:off x="9245601" y="2480734"/>
            <a:ext cx="1782233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4×112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0"/>
          <p:cNvGrpSpPr/>
          <p:nvPr/>
        </p:nvGrpSpPr>
        <p:grpSpPr bwMode="auto">
          <a:xfrm>
            <a:off x="459317" y="3151717"/>
            <a:ext cx="1979083" cy="1605210"/>
            <a:chOff x="7092280" y="1041580"/>
            <a:chExt cx="1485164" cy="1203528"/>
          </a:xfrm>
        </p:grpSpPr>
        <p:grpSp>
          <p:nvGrpSpPr>
            <p:cNvPr id="7196" name="组合 28"/>
            <p:cNvGrpSpPr/>
            <p:nvPr/>
          </p:nvGrpSpPr>
          <p:grpSpPr bwMode="auto">
            <a:xfrm>
              <a:off x="7092280" y="1041580"/>
              <a:ext cx="1485164" cy="807658"/>
              <a:chOff x="6192180" y="951570"/>
              <a:chExt cx="1485164" cy="807658"/>
            </a:xfrm>
          </p:grpSpPr>
          <p:sp>
            <p:nvSpPr>
              <p:cNvPr id="7198" name="TextBox 23"/>
              <p:cNvSpPr txBox="1">
                <a:spLocks noChangeArrowheads="1"/>
              </p:cNvSpPr>
              <p:nvPr/>
            </p:nvSpPr>
            <p:spPr bwMode="auto">
              <a:xfrm>
                <a:off x="6237185" y="951570"/>
                <a:ext cx="1440159" cy="807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2 3</a:t>
                </a:r>
              </a:p>
              <a:p>
                <a:pPr eaLnBrk="1" hangingPunct="1"/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×   3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6192180" y="1716504"/>
                <a:ext cx="112459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97" name="TextBox 29"/>
            <p:cNvSpPr txBox="1">
              <a:spLocks noChangeArrowheads="1"/>
            </p:cNvSpPr>
            <p:nvPr/>
          </p:nvSpPr>
          <p:spPr bwMode="auto">
            <a:xfrm>
              <a:off x="7409935" y="1806665"/>
              <a:ext cx="701556" cy="43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rPr>
                <a:t>6  9</a:t>
              </a:r>
              <a:endPara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835152" y="2491317"/>
            <a:ext cx="1020233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=69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2"/>
          <p:cNvGrpSpPr/>
          <p:nvPr/>
        </p:nvGrpSpPr>
        <p:grpSpPr bwMode="auto">
          <a:xfrm>
            <a:off x="3185584" y="3141133"/>
            <a:ext cx="1979083" cy="1605211"/>
            <a:chOff x="7092280" y="1041580"/>
            <a:chExt cx="1485164" cy="1203527"/>
          </a:xfrm>
        </p:grpSpPr>
        <p:grpSp>
          <p:nvGrpSpPr>
            <p:cNvPr id="7192" name="组合 28"/>
            <p:cNvGrpSpPr/>
            <p:nvPr/>
          </p:nvGrpSpPr>
          <p:grpSpPr bwMode="auto">
            <a:xfrm>
              <a:off x="7092280" y="1041580"/>
              <a:ext cx="1485164" cy="807658"/>
              <a:chOff x="6192180" y="951570"/>
              <a:chExt cx="1485164" cy="807658"/>
            </a:xfrm>
          </p:grpSpPr>
          <p:sp>
            <p:nvSpPr>
              <p:cNvPr id="7194" name="TextBox 35"/>
              <p:cNvSpPr txBox="1">
                <a:spLocks noChangeArrowheads="1"/>
              </p:cNvSpPr>
              <p:nvPr/>
            </p:nvSpPr>
            <p:spPr bwMode="auto">
              <a:xfrm>
                <a:off x="6237185" y="951570"/>
                <a:ext cx="1440159" cy="807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4 2</a:t>
                </a:r>
              </a:p>
              <a:p>
                <a:pPr eaLnBrk="1" hangingPunct="1"/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×  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6192180" y="1716503"/>
                <a:ext cx="112459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93" name="TextBox 34"/>
            <p:cNvSpPr txBox="1">
              <a:spLocks noChangeArrowheads="1"/>
            </p:cNvSpPr>
            <p:nvPr/>
          </p:nvSpPr>
          <p:spPr bwMode="auto">
            <a:xfrm>
              <a:off x="7409935" y="1806665"/>
              <a:ext cx="701556" cy="43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rPr>
                <a:t>8  4</a:t>
              </a:r>
              <a:endPara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489452" y="2482851"/>
            <a:ext cx="1020233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=84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38"/>
          <p:cNvGrpSpPr/>
          <p:nvPr/>
        </p:nvGrpSpPr>
        <p:grpSpPr bwMode="auto">
          <a:xfrm>
            <a:off x="5945717" y="3128434"/>
            <a:ext cx="1979083" cy="1605211"/>
            <a:chOff x="7092280" y="1041580"/>
            <a:chExt cx="1485165" cy="1203528"/>
          </a:xfrm>
        </p:grpSpPr>
        <p:grpSp>
          <p:nvGrpSpPr>
            <p:cNvPr id="7188" name="组合 28"/>
            <p:cNvGrpSpPr/>
            <p:nvPr/>
          </p:nvGrpSpPr>
          <p:grpSpPr bwMode="auto">
            <a:xfrm>
              <a:off x="7092280" y="1041580"/>
              <a:ext cx="1485165" cy="807658"/>
              <a:chOff x="6192180" y="951570"/>
              <a:chExt cx="1485165" cy="807658"/>
            </a:xfrm>
          </p:grpSpPr>
          <p:sp>
            <p:nvSpPr>
              <p:cNvPr id="7190" name="TextBox 41"/>
              <p:cNvSpPr txBox="1">
                <a:spLocks noChangeArrowheads="1"/>
              </p:cNvSpPr>
              <p:nvPr/>
            </p:nvSpPr>
            <p:spPr bwMode="auto">
              <a:xfrm>
                <a:off x="6237185" y="951570"/>
                <a:ext cx="1440159" cy="807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2 4  3</a:t>
                </a:r>
              </a:p>
              <a:p>
                <a:pPr eaLnBrk="1" hangingPunct="1"/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×    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6192180" y="1716503"/>
                <a:ext cx="14851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89" name="TextBox 40"/>
            <p:cNvSpPr txBox="1">
              <a:spLocks noChangeArrowheads="1"/>
            </p:cNvSpPr>
            <p:nvPr/>
          </p:nvSpPr>
          <p:spPr bwMode="auto">
            <a:xfrm>
              <a:off x="7414220" y="1806665"/>
              <a:ext cx="1163225" cy="43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rPr>
                <a:t>4  8  6</a:t>
              </a:r>
              <a:endPara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7564968" y="2493434"/>
            <a:ext cx="1259417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=486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9004300" y="3090334"/>
            <a:ext cx="1981200" cy="1605211"/>
            <a:chOff x="6753910" y="2318150"/>
            <a:chExt cx="1485165" cy="1203528"/>
          </a:xfrm>
        </p:grpSpPr>
        <p:grpSp>
          <p:nvGrpSpPr>
            <p:cNvPr id="7184" name="组合 50"/>
            <p:cNvGrpSpPr/>
            <p:nvPr/>
          </p:nvGrpSpPr>
          <p:grpSpPr bwMode="auto">
            <a:xfrm>
              <a:off x="6756530" y="2318150"/>
              <a:ext cx="1440160" cy="1203528"/>
              <a:chOff x="6756530" y="2318150"/>
              <a:chExt cx="1440160" cy="1203528"/>
            </a:xfrm>
          </p:grpSpPr>
          <p:sp>
            <p:nvSpPr>
              <p:cNvPr id="7186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7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1 1  2</a:t>
                </a:r>
              </a:p>
              <a:p>
                <a:pPr eaLnBrk="1" hangingPunct="1"/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×    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4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7" name="TextBox 47"/>
              <p:cNvSpPr txBox="1">
                <a:spLocks noChangeArrowheads="1"/>
              </p:cNvSpPr>
              <p:nvPr/>
            </p:nvSpPr>
            <p:spPr bwMode="auto">
              <a:xfrm>
                <a:off x="7033465" y="3083235"/>
                <a:ext cx="1163225" cy="438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4  4  8</a:t>
                </a:r>
                <a:endParaRPr lang="zh-CN" altLang="en-US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>
              <a:off x="6753910" y="3121171"/>
              <a:ext cx="148516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10661651" y="2480734"/>
            <a:ext cx="1259416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=448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5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-3-矿泉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318" y="1321375"/>
            <a:ext cx="1799167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2-3-矿泉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718" y="1321375"/>
            <a:ext cx="1797049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12-3-矿泉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5785" y="1321375"/>
            <a:ext cx="1797049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12-3-矿泉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2" y="1321375"/>
            <a:ext cx="1797049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875991" y="3160185"/>
            <a:ext cx="2981327" cy="794324"/>
          </a:xfrm>
          <a:prstGeom prst="wedgeRoundRectCallout">
            <a:avLst>
              <a:gd name="adj1" fmla="val 62823"/>
              <a:gd name="adj2" fmla="val -20955"/>
              <a:gd name="adj3" fmla="val 16667"/>
            </a:avLst>
          </a:prstGeom>
          <a:solidFill>
            <a:srgbClr val="FFFF00"/>
          </a:solidFill>
          <a:ln w="9525">
            <a:solidFill>
              <a:srgbClr val="7030A0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875991" y="3283242"/>
            <a:ext cx="2760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一共有多少瓶？</a:t>
            </a: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3435736" y="3369734"/>
            <a:ext cx="3619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12×4 = </a:t>
            </a:r>
            <a:r>
              <a:rPr lang="zh-CN" altLang="en-US" sz="32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 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435736" y="5786678"/>
            <a:ext cx="3841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答：一共有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48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瓶。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934884" y="4028018"/>
            <a:ext cx="1784349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1  2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3934884" y="4500034"/>
            <a:ext cx="1784349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   4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413251" y="5071533"/>
            <a:ext cx="14393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4356100" y="5067300"/>
            <a:ext cx="13631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4  8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4832351" y="3420535"/>
            <a:ext cx="823383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48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5655734" y="3455747"/>
            <a:ext cx="821267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瓶 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-5-鱼塘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7097" y="746222"/>
            <a:ext cx="6299200" cy="28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835900" y="1242836"/>
            <a:ext cx="38642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去年放养鱼苗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342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尾，今年放养了多少尾？</a:t>
            </a: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052627" y="3634027"/>
            <a:ext cx="423545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342×2 = </a:t>
            </a:r>
            <a:r>
              <a:rPr lang="zh-CN" altLang="en-US" sz="32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 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2885122" y="5865770"/>
            <a:ext cx="4320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答：今年放养了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684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尾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4628485" y="3683922"/>
            <a:ext cx="1083733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684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5586082" y="3716145"/>
            <a:ext cx="82338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尾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3852438" y="4106053"/>
            <a:ext cx="1782233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3  4  2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3843970" y="4625886"/>
            <a:ext cx="1782233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     2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706387" y="5339871"/>
            <a:ext cx="1919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3852438" y="5264637"/>
            <a:ext cx="1782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6  8  4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416051" y="1639646"/>
            <a:ext cx="281940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4732867" y="1639646"/>
            <a:ext cx="32236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8212667" y="1639646"/>
            <a:ext cx="28045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416051" y="2435513"/>
            <a:ext cx="281940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4732867" y="2435513"/>
            <a:ext cx="32236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8212667" y="2435513"/>
            <a:ext cx="28045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3335867" y="1639646"/>
            <a:ext cx="8233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3335867" y="2435513"/>
            <a:ext cx="8233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53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6587067" y="1639646"/>
            <a:ext cx="8212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41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587067" y="2435513"/>
            <a:ext cx="8212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10056285" y="1639646"/>
            <a:ext cx="82338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43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0056285" y="2435513"/>
            <a:ext cx="82338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5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671336" y="1446960"/>
            <a:ext cx="10976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王叔叔家养鸭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只，养鹅的只数是养鸭的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倍，王叔叔家一共养了多少只鸭和鹅？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1336" y="3169361"/>
            <a:ext cx="108833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在方框里填上合适的数字，你能想出几种不同的方法？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9911" y="757798"/>
            <a:ext cx="214316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867150"/>
            <a:ext cx="2400300" cy="2095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71675" y="2628566"/>
            <a:ext cx="876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112×4=448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（只）  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448+112=560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（只）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3905250"/>
            <a:ext cx="7772400" cy="2209800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6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19212" y="1209347"/>
            <a:ext cx="10410825" cy="55179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62174" y="1085850"/>
            <a:ext cx="471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这节课你有什么收获？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2793225" y="2417968"/>
            <a:ext cx="7462797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两、三位数乘一位数（不进位）的笔算方法：相同数位对齐，从个位乘起，用一位数依次去乘两、三位数的个位、十位及百位上的数，乘到哪一位，积就写在那一位的下面，同时要注意验算。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52525" y="1275311"/>
            <a:ext cx="9956800" cy="378460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16049" y="2212459"/>
            <a:ext cx="9775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经历探究两、三位数乘一位数（不进位）的笔算方法的过程，掌握笔算和验算的方法。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理解算理，培养分析、推理等初步的思维能力。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经历交流算法的过程，培养自主探究、合作交流的意识。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1357313" y="2038492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5×80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4724400" y="2055955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30×6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1357313" y="2886217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200×7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724400" y="2903680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60×8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1357313" y="3743467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100×3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4724400" y="3760930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800×9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3000375" y="2032142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6376987" y="2067068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3152775" y="2879867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1400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376987" y="2914793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3152775" y="3737117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6529387" y="3781568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7200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8990" y="1121244"/>
            <a:ext cx="221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口算</a:t>
            </a: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7948612" y="2017854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70×5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7948612" y="2865579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600×2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7948612" y="3722829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8×500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9601199" y="2028967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9601199" y="2876692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9753599" y="3743467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9225" y="664210"/>
            <a:ext cx="850106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10"/>
          <p:cNvSpPr/>
          <p:nvPr/>
        </p:nvSpPr>
        <p:spPr bwMode="auto">
          <a:xfrm>
            <a:off x="2254399" y="5164772"/>
            <a:ext cx="6429375" cy="714375"/>
          </a:xfrm>
          <a:prstGeom prst="wedgeRoundRectCallout">
            <a:avLst>
              <a:gd name="adj1" fmla="val 55976"/>
              <a:gd name="adj2" fmla="val -52478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说一说，你发现了什么数学信息？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1018310" y="928688"/>
            <a:ext cx="9149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湖面上飞过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队大雁，每队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只。一共有多少只？</a:t>
            </a:r>
          </a:p>
        </p:txBody>
      </p:sp>
      <p:grpSp>
        <p:nvGrpSpPr>
          <p:cNvPr id="3" name="组合 37"/>
          <p:cNvGrpSpPr/>
          <p:nvPr/>
        </p:nvGrpSpPr>
        <p:grpSpPr bwMode="auto">
          <a:xfrm>
            <a:off x="7310439" y="2286000"/>
            <a:ext cx="1785937" cy="1214438"/>
            <a:chOff x="2571736" y="2285992"/>
            <a:chExt cx="1785950" cy="1214446"/>
          </a:xfrm>
        </p:grpSpPr>
        <p:pic>
          <p:nvPicPr>
            <p:cNvPr id="20487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3306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图片 35" descr="1捆小棒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1736" y="2285992"/>
              <a:ext cx="761084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25031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8"/>
          <p:cNvGrpSpPr/>
          <p:nvPr/>
        </p:nvGrpSpPr>
        <p:grpSpPr bwMode="auto">
          <a:xfrm>
            <a:off x="7310439" y="3786189"/>
            <a:ext cx="1785937" cy="1214437"/>
            <a:chOff x="2571736" y="2285992"/>
            <a:chExt cx="1785950" cy="1214446"/>
          </a:xfrm>
        </p:grpSpPr>
        <p:pic>
          <p:nvPicPr>
            <p:cNvPr id="20491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3306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图片 40" descr="1捆小棒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1736" y="2285992"/>
              <a:ext cx="761084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25031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2"/>
          <p:cNvGrpSpPr/>
          <p:nvPr/>
        </p:nvGrpSpPr>
        <p:grpSpPr bwMode="auto">
          <a:xfrm>
            <a:off x="7310439" y="5286375"/>
            <a:ext cx="1785937" cy="1214438"/>
            <a:chOff x="2571736" y="2285992"/>
            <a:chExt cx="1785950" cy="1214446"/>
          </a:xfrm>
        </p:grpSpPr>
        <p:pic>
          <p:nvPicPr>
            <p:cNvPr id="20495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3306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图片 44" descr="1捆小棒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1736" y="2285992"/>
              <a:ext cx="761084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25031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圆角矩形标注 47"/>
          <p:cNvSpPr/>
          <p:nvPr/>
        </p:nvSpPr>
        <p:spPr bwMode="auto">
          <a:xfrm>
            <a:off x="3487420" y="2321560"/>
            <a:ext cx="3143250" cy="714375"/>
          </a:xfrm>
          <a:prstGeom prst="wedgeRoundRectCallout">
            <a:avLst>
              <a:gd name="adj1" fmla="val -55142"/>
              <a:gd name="adj2" fmla="val 78846"/>
              <a:gd name="adj3" fmla="val 16667"/>
            </a:avLst>
          </a:prstGeom>
          <a:solidFill>
            <a:srgbClr val="FFFFCC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用小棒摆一摆。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809876" y="4429126"/>
            <a:ext cx="3929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09876" y="5426076"/>
            <a:ext cx="3929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12×3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Box 16"/>
          <p:cNvSpPr txBox="1">
            <a:spLocks noChangeArrowheads="1"/>
          </p:cNvSpPr>
          <p:nvPr/>
        </p:nvSpPr>
        <p:spPr bwMode="auto">
          <a:xfrm>
            <a:off x="883228" y="928688"/>
            <a:ext cx="9284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湖面上飞过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队大雁，每队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只。一共有多少只？</a:t>
            </a:r>
          </a:p>
        </p:txBody>
      </p:sp>
      <p:sp>
        <p:nvSpPr>
          <p:cNvPr id="22534" name="TextBox 23"/>
          <p:cNvSpPr txBox="1">
            <a:spLocks noChangeArrowheads="1"/>
          </p:cNvSpPr>
          <p:nvPr/>
        </p:nvSpPr>
        <p:spPr bwMode="auto">
          <a:xfrm>
            <a:off x="3595689" y="2282826"/>
            <a:ext cx="1857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12×3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95688" y="3425826"/>
            <a:ext cx="2786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3×10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95688" y="4140201"/>
            <a:ext cx="2786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3×2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7" name="组合 26"/>
          <p:cNvGrpSpPr/>
          <p:nvPr/>
        </p:nvGrpSpPr>
        <p:grpSpPr bwMode="auto">
          <a:xfrm>
            <a:off x="7489032" y="1857373"/>
            <a:ext cx="1785937" cy="1214438"/>
            <a:chOff x="2571736" y="2285992"/>
            <a:chExt cx="1785950" cy="1214446"/>
          </a:xfrm>
        </p:grpSpPr>
        <p:pic>
          <p:nvPicPr>
            <p:cNvPr id="22538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3306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图片 28" descr="1捆小棒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1736" y="2285992"/>
              <a:ext cx="761084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25031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1" name="组合 30"/>
          <p:cNvGrpSpPr/>
          <p:nvPr/>
        </p:nvGrpSpPr>
        <p:grpSpPr bwMode="auto">
          <a:xfrm>
            <a:off x="7310439" y="3292486"/>
            <a:ext cx="1785937" cy="1214437"/>
            <a:chOff x="2571736" y="2285992"/>
            <a:chExt cx="1785950" cy="1214446"/>
          </a:xfrm>
        </p:grpSpPr>
        <p:pic>
          <p:nvPicPr>
            <p:cNvPr id="22542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3306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图片 32" descr="1捆小棒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1736" y="2285992"/>
              <a:ext cx="761084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25031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5" name="组合 37"/>
          <p:cNvGrpSpPr/>
          <p:nvPr/>
        </p:nvGrpSpPr>
        <p:grpSpPr bwMode="auto">
          <a:xfrm>
            <a:off x="7181392" y="4727598"/>
            <a:ext cx="1785937" cy="1214438"/>
            <a:chOff x="2571736" y="2285992"/>
            <a:chExt cx="1785950" cy="1214446"/>
          </a:xfrm>
        </p:grpSpPr>
        <p:pic>
          <p:nvPicPr>
            <p:cNvPr id="22546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3306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图片 42" descr="1捆小棒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1736" y="2285992"/>
              <a:ext cx="761084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图片 27" descr="1根小棒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25031" y="2428868"/>
              <a:ext cx="33265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595688" y="4854576"/>
            <a:ext cx="2786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310189" y="2286001"/>
            <a:ext cx="1857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（只）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475318" y="817996"/>
            <a:ext cx="9061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湖面上飞过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队大雁，每队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只。一共有多少只？</a:t>
            </a:r>
            <a:r>
              <a:rPr lang="en-US" altLang="zh-CN" sz="32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32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996267" y="1447800"/>
            <a:ext cx="39602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12×3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zh-CN" altLang="en-US" sz="32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（   ）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2454177" y="2655071"/>
            <a:ext cx="156210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1  2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454177" y="3165188"/>
            <a:ext cx="156210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    3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996044" y="3675304"/>
            <a:ext cx="102023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2454177" y="4071121"/>
            <a:ext cx="156210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  </a:t>
            </a:r>
            <a:r>
              <a:rPr lang="en-US" altLang="zh-CN" sz="3200">
                <a:solidFill>
                  <a:srgbClr val="FF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>
              <a:solidFill>
                <a:srgbClr val="FF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2454177" y="4581237"/>
            <a:ext cx="156210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3  6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515561" y="3736688"/>
            <a:ext cx="16192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515561" y="4577004"/>
            <a:ext cx="16192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3774976" y="3135555"/>
            <a:ext cx="0" cy="1799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 flipV="1">
            <a:off x="3389744" y="3135555"/>
            <a:ext cx="300567" cy="2413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256233" y="3378396"/>
            <a:ext cx="280689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……3×2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4027630" y="3967018"/>
            <a:ext cx="3487505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……3×1</a:t>
            </a:r>
            <a:r>
              <a:rPr lang="en-US" altLang="zh-CN" sz="3200" dirty="0">
                <a:solidFill>
                  <a:srgbClr val="FF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3200" dirty="0">
                <a:solidFill>
                  <a:srgbClr val="FF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 dirty="0">
              <a:solidFill>
                <a:srgbClr val="FF9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954894" y="4552572"/>
            <a:ext cx="3117546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……6＋30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1194761" y="2062404"/>
            <a:ext cx="3541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可以用竖式计算。</a:t>
            </a: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7442398" y="2287734"/>
            <a:ext cx="306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一般这样写：</a:t>
            </a:r>
          </a:p>
        </p:txBody>
      </p:sp>
      <p:sp>
        <p:nvSpPr>
          <p:cNvPr id="37" name="矩形 36"/>
          <p:cNvSpPr/>
          <p:nvPr/>
        </p:nvSpPr>
        <p:spPr>
          <a:xfrm>
            <a:off x="2335643" y="2720688"/>
            <a:ext cx="4622809" cy="240030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7999080" y="3083601"/>
            <a:ext cx="1784351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1  2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7999080" y="3593717"/>
            <a:ext cx="1784351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    3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9302947" y="4103834"/>
            <a:ext cx="4804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7835901" y="4111145"/>
            <a:ext cx="16213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8822464" y="4103834"/>
            <a:ext cx="48048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1705068" y="5595702"/>
            <a:ext cx="5056716" cy="665402"/>
          </a:xfrm>
          <a:prstGeom prst="wedgeRoundRectCallout">
            <a:avLst>
              <a:gd name="adj1" fmla="val -55606"/>
              <a:gd name="adj2" fmla="val 6602"/>
              <a:gd name="adj3" fmla="val 16667"/>
            </a:avLst>
          </a:prstGeom>
          <a:solidFill>
            <a:srgbClr val="9BCA3C"/>
          </a:solidFill>
          <a:ln w="9525">
            <a:noFill/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1625791" y="5628798"/>
            <a:ext cx="5520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可以用再乘一遍的方法验算。</a:t>
            </a: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8043531" y="4884883"/>
            <a:ext cx="3718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答：一共有</a:t>
            </a:r>
            <a:r>
              <a:rPr lang="zh-CN" altLang="en-US" sz="32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只。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736167" y="1366598"/>
            <a:ext cx="76835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6576485" y="1404985"/>
            <a:ext cx="768351" cy="7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</a:t>
            </a: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0001830" y="4795695"/>
            <a:ext cx="76835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1" grpId="0"/>
      <p:bldP spid="22" grpId="0"/>
      <p:bldP spid="23" grpId="0"/>
      <p:bldP spid="24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2" grpId="0"/>
      <p:bldP spid="4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97651" y="1933081"/>
            <a:ext cx="8278958" cy="3052310"/>
          </a:xfrm>
          <a:prstGeom prst="rect">
            <a:avLst/>
          </a:prstGeom>
          <a:solidFill>
            <a:srgbClr val="9BCA3C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两位数乘一位数（不进位）笔算方法：相同数位对齐，从个位乘起，用</a:t>
            </a:r>
            <a:r>
              <a:rPr lang="zh-CN" altLang="en-US" sz="32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一位数依次去乘两位数的个位、十位上的数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，乘到哪一位，积就写在那一位的下面。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5627" y="1141268"/>
            <a:ext cx="1958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方法总结：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3948643" y="727943"/>
            <a:ext cx="3479800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3×312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zh-CN" altLang="en-US" sz="32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。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3494618" y="1663370"/>
            <a:ext cx="1784349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3  1  2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494617" y="2242277"/>
            <a:ext cx="1784349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×     3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94617" y="2788377"/>
            <a:ext cx="1919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965573" y="2920668"/>
            <a:ext cx="383117" cy="38523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3914774" y="2861401"/>
            <a:ext cx="539751" cy="4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851715" y="3452143"/>
            <a:ext cx="3000640" cy="1538656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9BCA3C"/>
          </a:solidFill>
          <a:ln w="9525">
            <a:noFill/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029757" y="3429000"/>
            <a:ext cx="29400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积的百位上应该写几？为什么？</a:t>
            </a: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4796367" y="2784143"/>
            <a:ext cx="480483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4454525" y="2829651"/>
            <a:ext cx="410635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5487458" y="683502"/>
            <a:ext cx="958851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936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89"/>
          <p:cNvGrpSpPr/>
          <p:nvPr/>
        </p:nvGrpSpPr>
        <p:grpSpPr bwMode="auto">
          <a:xfrm>
            <a:off x="7739063" y="1053918"/>
            <a:ext cx="2857500" cy="1295979"/>
            <a:chOff x="4786314" y="2428868"/>
            <a:chExt cx="2857520" cy="1295988"/>
          </a:xfrm>
        </p:grpSpPr>
        <p:sp>
          <p:nvSpPr>
            <p:cNvPr id="20" name="TextBox 64"/>
            <p:cNvSpPr txBox="1">
              <a:spLocks noChangeArrowheads="1"/>
            </p:cNvSpPr>
            <p:nvPr/>
          </p:nvSpPr>
          <p:spPr bwMode="auto">
            <a:xfrm>
              <a:off x="4929190" y="3140077"/>
              <a:ext cx="704856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4786314" y="3714752"/>
              <a:ext cx="2857520" cy="31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69"/>
            <p:cNvSpPr txBox="1">
              <a:spLocks noChangeArrowheads="1"/>
            </p:cNvSpPr>
            <p:nvPr/>
          </p:nvSpPr>
          <p:spPr bwMode="auto">
            <a:xfrm>
              <a:off x="6786578" y="2428868"/>
              <a:ext cx="704856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72"/>
            <p:cNvSpPr txBox="1">
              <a:spLocks noChangeArrowheads="1"/>
            </p:cNvSpPr>
            <p:nvPr/>
          </p:nvSpPr>
          <p:spPr bwMode="auto">
            <a:xfrm>
              <a:off x="6767530" y="3136906"/>
              <a:ext cx="704856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73"/>
            <p:cNvSpPr txBox="1">
              <a:spLocks noChangeArrowheads="1"/>
            </p:cNvSpPr>
            <p:nvPr/>
          </p:nvSpPr>
          <p:spPr bwMode="auto">
            <a:xfrm>
              <a:off x="5500694" y="2428868"/>
              <a:ext cx="704856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4"/>
            <p:cNvSpPr txBox="1">
              <a:spLocks noChangeArrowheads="1"/>
            </p:cNvSpPr>
            <p:nvPr/>
          </p:nvSpPr>
          <p:spPr bwMode="auto">
            <a:xfrm>
              <a:off x="6134112" y="2432039"/>
              <a:ext cx="704856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75"/>
          <p:cNvSpPr txBox="1">
            <a:spLocks noChangeArrowheads="1"/>
          </p:cNvSpPr>
          <p:nvPr/>
        </p:nvSpPr>
        <p:spPr bwMode="auto">
          <a:xfrm>
            <a:off x="9739313" y="2506594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80"/>
          <p:cNvSpPr txBox="1">
            <a:spLocks noChangeArrowheads="1"/>
          </p:cNvSpPr>
          <p:nvPr/>
        </p:nvSpPr>
        <p:spPr bwMode="auto">
          <a:xfrm>
            <a:off x="9167813" y="2980445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81"/>
          <p:cNvSpPr txBox="1">
            <a:spLocks noChangeArrowheads="1"/>
          </p:cNvSpPr>
          <p:nvPr/>
        </p:nvSpPr>
        <p:spPr bwMode="auto">
          <a:xfrm>
            <a:off x="9765771" y="2952660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83"/>
          <p:cNvSpPr txBox="1">
            <a:spLocks noChangeArrowheads="1"/>
          </p:cNvSpPr>
          <p:nvPr/>
        </p:nvSpPr>
        <p:spPr bwMode="auto">
          <a:xfrm>
            <a:off x="9805988" y="3525044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7701495" y="4158067"/>
            <a:ext cx="28575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6"/>
          <p:cNvSpPr txBox="1">
            <a:spLocks noChangeArrowheads="1"/>
          </p:cNvSpPr>
          <p:nvPr/>
        </p:nvSpPr>
        <p:spPr bwMode="auto">
          <a:xfrm>
            <a:off x="9279998" y="4223159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87"/>
          <p:cNvSpPr txBox="1">
            <a:spLocks noChangeArrowheads="1"/>
          </p:cNvSpPr>
          <p:nvPr/>
        </p:nvSpPr>
        <p:spPr bwMode="auto">
          <a:xfrm>
            <a:off x="9783500" y="4193164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88"/>
          <p:cNvSpPr txBox="1">
            <a:spLocks noChangeArrowheads="1"/>
          </p:cNvSpPr>
          <p:nvPr/>
        </p:nvSpPr>
        <p:spPr bwMode="auto">
          <a:xfrm>
            <a:off x="8586788" y="4229586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5339292" y="3578769"/>
            <a:ext cx="3685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3×3</a:t>
            </a: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84"/>
          <p:cNvSpPr txBox="1">
            <a:spLocks noChangeArrowheads="1"/>
          </p:cNvSpPr>
          <p:nvPr/>
        </p:nvSpPr>
        <p:spPr bwMode="auto">
          <a:xfrm>
            <a:off x="8586788" y="3555039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82"/>
          <p:cNvSpPr txBox="1">
            <a:spLocks noChangeArrowheads="1"/>
          </p:cNvSpPr>
          <p:nvPr/>
        </p:nvSpPr>
        <p:spPr bwMode="auto">
          <a:xfrm>
            <a:off x="9160935" y="3552438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878683" y="641804"/>
            <a:ext cx="1704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试一试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1" grpId="0"/>
      <p:bldP spid="13" grpId="0" animBg="1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宽屏</PresentationFormat>
  <Paragraphs>164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楷体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2023-01-16T15:39:12Z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0150EF607EC24442844A8E5DB1B83836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