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62" r:id="rId2"/>
    <p:sldId id="264" r:id="rId3"/>
    <p:sldId id="307" r:id="rId4"/>
    <p:sldId id="306" r:id="rId5"/>
    <p:sldId id="313" r:id="rId6"/>
    <p:sldId id="314" r:id="rId7"/>
    <p:sldId id="315" r:id="rId8"/>
    <p:sldId id="316"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2023-01-16</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dirty="0" smtClean="0">
                <a:solidFill>
                  <a:schemeClr val="lt1"/>
                </a:solidFill>
                <a:effectLst/>
                <a:latin typeface="+mn-lt"/>
                <a:ea typeface="+mn-ea"/>
                <a:cs typeface="+mn-cs"/>
              </a:rPr>
              <a:t>Unit</a:t>
            </a:r>
            <a:r>
              <a:rPr lang="en-US" altLang="zh-CN" sz="4000" kern="1200" dirty="0" smtClean="0">
                <a:solidFill>
                  <a:schemeClr val="lt1"/>
                </a:solidFill>
                <a:effectLst/>
                <a:latin typeface="+mn-lt"/>
                <a:ea typeface="+mn-ea"/>
                <a:cs typeface="+mn-cs"/>
              </a:rPr>
              <a:t> 2</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dirty="0" smtClean="0">
                <a:solidFill>
                  <a:schemeClr val="tx1"/>
                </a:solidFill>
                <a:effectLst/>
                <a:latin typeface="+mj-lt"/>
                <a:ea typeface="+mj-ea"/>
                <a:cs typeface="+mj-cs"/>
              </a:rPr>
              <a:t>第一课时　</a:t>
            </a:r>
            <a:r>
              <a:rPr lang="en-US" altLang="zh-CN" sz="2000" b="1" i="0" kern="1200" dirty="0" smtClean="0">
                <a:solidFill>
                  <a:schemeClr val="tx1"/>
                </a:solidFill>
                <a:effectLst/>
                <a:latin typeface="+mj-lt"/>
                <a:ea typeface="+mj-ea"/>
                <a:cs typeface="+mj-cs"/>
              </a:rPr>
              <a:t>Welcome to the unit</a:t>
            </a:r>
            <a:endParaRPr lang="zh-CN" altLang="zh-CN" sz="2000" b="1" i="0" kern="1200" dirty="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7200" dirty="0" err="1" smtClean="0"/>
              <a:t>Colours</a:t>
            </a:r>
            <a:endParaRPr lang="zh-CN" altLang="zh-CN" sz="7200" dirty="0"/>
          </a:p>
        </p:txBody>
      </p:sp>
      <p:sp>
        <p:nvSpPr>
          <p:cNvPr id="5" name="矩形 4"/>
          <p:cNvSpPr/>
          <p:nvPr/>
        </p:nvSpPr>
        <p:spPr>
          <a:xfrm>
            <a:off x="0" y="1201351"/>
            <a:ext cx="12192000" cy="769441"/>
          </a:xfrm>
          <a:prstGeom prst="rect">
            <a:avLst/>
          </a:prstGeom>
        </p:spPr>
        <p:txBody>
          <a:bodyPr wrap="square">
            <a:spAutoFit/>
          </a:bodyPr>
          <a:lstStyle/>
          <a:p>
            <a:pPr algn="ctr"/>
            <a:r>
              <a:rPr lang="en-US" altLang="zh-CN" sz="4400" dirty="0"/>
              <a:t>Unit 2</a:t>
            </a:r>
            <a:endParaRPr lang="zh-CN" altLang="en-US" sz="4400" dirty="0"/>
          </a:p>
        </p:txBody>
      </p:sp>
      <p:sp>
        <p:nvSpPr>
          <p:cNvPr id="6" name="矩形 5"/>
          <p:cNvSpPr/>
          <p:nvPr/>
        </p:nvSpPr>
        <p:spPr>
          <a:xfrm>
            <a:off x="0" y="4644767"/>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3</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9638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1.He felt very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relaxed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relax  ) and very happy to be reading the papers.</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2.Think over the matter and then make 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decision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decide  ).</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beautiful flowers will make the people forget their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sadness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sad  ) and their problems.</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4.Don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be discouraged when you meet 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difficulties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difficult  ).</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5.The little boy used all the little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strength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strong  ) he had to push the door open.</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2122494" y="2810411"/>
            <a:ext cx="11041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122494" y="3132627"/>
            <a:ext cx="1104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5149473" y="3230825"/>
            <a:ext cx="11041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5149473" y="3553041"/>
            <a:ext cx="1104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915211" y="3651239"/>
            <a:ext cx="110418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6915211" y="3973455"/>
            <a:ext cx="1104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5811029" y="3973455"/>
            <a:ext cx="146213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1" name="直接连接符 10"/>
          <p:cNvCxnSpPr/>
          <p:nvPr/>
        </p:nvCxnSpPr>
        <p:spPr>
          <a:xfrm>
            <a:off x="5811029" y="4295671"/>
            <a:ext cx="1462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4181925" y="4471289"/>
            <a:ext cx="126243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4" name="直接连接符 13"/>
          <p:cNvCxnSpPr/>
          <p:nvPr/>
        </p:nvCxnSpPr>
        <p:spPr>
          <a:xfrm>
            <a:off x="4181925" y="4793505"/>
            <a:ext cx="12624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either...or...,such </a:t>
            </a:r>
            <a:r>
              <a:rPr lang="en-US" altLang="zh-CN" sz="2200" dirty="0" err="1">
                <a:solidFill>
                  <a:srgbClr val="000000"/>
                </a:solidFill>
                <a:latin typeface="Times New Roman" panose="02020603050405020304" pitchFamily="18" charset="0"/>
                <a:cs typeface="Times New Roman" panose="02020603050405020304" pitchFamily="18" charset="0"/>
              </a:rPr>
              <a:t>as,walk</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into,remind</a:t>
            </a:r>
            <a:r>
              <a:rPr lang="en-US" altLang="zh-CN" sz="2200" dirty="0">
                <a:solidFill>
                  <a:srgbClr val="000000"/>
                </a:solidFill>
                <a:latin typeface="Times New Roman" panose="02020603050405020304" pitchFamily="18" charset="0"/>
                <a:cs typeface="Times New Roman" panose="02020603050405020304" pitchFamily="18" charset="0"/>
              </a:rPr>
              <a:t>...of...,in fact</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1.She is by no means poor.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In fact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,she</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quite rich.</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2.Mr Stevenson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walked into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house with a basket in his hand.</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 know many of them,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such as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John,Peter,and</a:t>
            </a:r>
            <a:r>
              <a:rPr lang="en-US" altLang="zh-CN" sz="2200" dirty="0">
                <a:solidFill>
                  <a:srgbClr val="000000"/>
                </a:solidFill>
                <a:latin typeface="Times New Roman" panose="02020603050405020304" pitchFamily="18" charset="0"/>
                <a:cs typeface="Times New Roman" panose="02020603050405020304" pitchFamily="18" charset="0"/>
              </a:rPr>
              <a:t> Tom.</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4.Tom is going to buy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either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guitar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piano.</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 kept it all the time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remind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3741086" y="2978576"/>
            <a:ext cx="84142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741087" y="3300792"/>
            <a:ext cx="8414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437803" y="3451542"/>
            <a:ext cx="147204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437804" y="3773758"/>
            <a:ext cx="14720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278631" y="3830512"/>
            <a:ext cx="112520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278631" y="4152728"/>
            <a:ext cx="11252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994852" y="4217510"/>
            <a:ext cx="112520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994852" y="4539726"/>
            <a:ext cx="11252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5075900" y="4209481"/>
            <a:ext cx="6312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5075900" y="4531697"/>
            <a:ext cx="6312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3425477" y="4588452"/>
            <a:ext cx="97835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3425477" y="4910668"/>
            <a:ext cx="9783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5075900" y="4607073"/>
            <a:ext cx="45254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1" name="直接连接符 20"/>
          <p:cNvCxnSpPr/>
          <p:nvPr/>
        </p:nvCxnSpPr>
        <p:spPr>
          <a:xfrm>
            <a:off x="5075900" y="4929289"/>
            <a:ext cx="4525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4" grpId="0" animBg="1"/>
      <p:bldP spid="17"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A:What can I do for </a:t>
            </a:r>
            <a:r>
              <a:rPr lang="en-US" altLang="zh-CN" sz="2200" dirty="0" err="1">
                <a:solidFill>
                  <a:srgbClr val="000000"/>
                </a:solidFill>
                <a:latin typeface="Times New Roman" panose="02020603050405020304" pitchFamily="18" charset="0"/>
                <a:cs typeface="Times New Roman" panose="02020603050405020304" pitchFamily="18" charset="0"/>
              </a:rPr>
              <a:t>you,madam</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B:1.</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A:What </a:t>
            </a:r>
            <a:r>
              <a:rPr lang="en-US" altLang="zh-CN" sz="2200" dirty="0" err="1">
                <a:solidFill>
                  <a:srgbClr val="000000"/>
                </a:solidFill>
                <a:latin typeface="Times New Roman" panose="02020603050405020304" pitchFamily="18" charset="0"/>
                <a:cs typeface="Times New Roman" panose="02020603050405020304" pitchFamily="18" charset="0"/>
              </a:rPr>
              <a:t>colour</a:t>
            </a:r>
            <a:r>
              <a:rPr lang="en-US" altLang="zh-CN" sz="2200" dirty="0">
                <a:solidFill>
                  <a:srgbClr val="000000"/>
                </a:solidFill>
                <a:latin typeface="Times New Roman" panose="02020603050405020304" pitchFamily="18" charset="0"/>
                <a:cs typeface="Times New Roman" panose="02020603050405020304" pitchFamily="18" charset="0"/>
              </a:rPr>
              <a:t> does she like?</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B:2.</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A:All </a:t>
            </a:r>
            <a:r>
              <a:rPr lang="en-US" altLang="zh-CN" sz="2200" dirty="0" err="1">
                <a:solidFill>
                  <a:srgbClr val="000000"/>
                </a:solidFill>
                <a:latin typeface="Times New Roman" panose="02020603050405020304" pitchFamily="18" charset="0"/>
                <a:cs typeface="Times New Roman" panose="02020603050405020304" pitchFamily="18" charset="0"/>
              </a:rPr>
              <a:t>right.What</a:t>
            </a:r>
            <a:r>
              <a:rPr lang="en-US" altLang="zh-CN" sz="2200" dirty="0">
                <a:solidFill>
                  <a:srgbClr val="000000"/>
                </a:solidFill>
                <a:latin typeface="Times New Roman" panose="02020603050405020304" pitchFamily="18" charset="0"/>
                <a:cs typeface="Times New Roman" panose="02020603050405020304" pitchFamily="18" charset="0"/>
              </a:rPr>
              <a:t> size does she like?</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B:3.</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A:Sorry,madam.We haven</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got M at the moment.4.</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M and it is very cheap.</a:t>
            </a:r>
            <a:r>
              <a:rPr lang="en-US" altLang="zh-CN" sz="2200" dirty="0">
                <a:solidFill>
                  <a:srgbClr val="000000"/>
                </a:solidFill>
                <a:latin typeface="宋体" panose="02010600030101010101" pitchFamily="2" charset="-122"/>
                <a:ea typeface="方正书宋_GBK"/>
                <a:cs typeface="Times New Roman" panose="02020603050405020304" pitchFamily="18" charset="0"/>
              </a:rPr>
              <a:t> </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B:Oh,how much is it?</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A:It</a:t>
            </a:r>
            <a:r>
              <a:rPr lang="en-US" altLang="zh-CN" sz="2200" dirty="0">
                <a:solidFill>
                  <a:srgbClr val="000000"/>
                </a:solidFill>
                <a:latin typeface="宋体" panose="02010600030101010101" pitchFamily="2" charset="-122"/>
                <a:ea typeface="方正书宋_GBK"/>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150 </a:t>
            </a:r>
            <a:r>
              <a:rPr lang="en-US" altLang="zh-CN" sz="2200" i="1" dirty="0" err="1">
                <a:solidFill>
                  <a:srgbClr val="000000"/>
                </a:solidFill>
                <a:latin typeface="Times New Roman" panose="02020603050405020304" pitchFamily="18" charset="0"/>
                <a:cs typeface="Times New Roman" panose="02020603050405020304" pitchFamily="18" charset="0"/>
              </a:rPr>
              <a:t>yuan</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B:5.</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1179671" y="217979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1179670" y="298908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134440" y="379838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1179669" y="5450202"/>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673392" y="4169940"/>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A.Pink</a:t>
            </a:r>
            <a:r>
              <a:rPr lang="en-US" altLang="zh-CN" sz="2200" dirty="0">
                <a:solidFill>
                  <a:srgbClr val="000000"/>
                </a:solidFill>
                <a:latin typeface="Times New Roman" panose="02020603050405020304" pitchFamily="18" charset="0"/>
                <a:cs typeface="Times New Roman" panose="02020603050405020304" pitchFamily="18" charset="0"/>
              </a:rPr>
              <a:t> is her </a:t>
            </a:r>
            <a:r>
              <a:rPr lang="en-US" altLang="zh-CN" sz="2200" dirty="0" err="1">
                <a:solidFill>
                  <a:srgbClr val="000000"/>
                </a:solidFill>
                <a:latin typeface="Times New Roman" panose="02020603050405020304" pitchFamily="18" charset="0"/>
                <a:cs typeface="Times New Roman" panose="02020603050405020304" pitchFamily="18" charset="0"/>
              </a:rPr>
              <a:t>favourite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colour</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B.Great!I</a:t>
            </a:r>
            <a:r>
              <a:rPr lang="en-US" altLang="zh-CN" sz="2200" dirty="0" err="1">
                <a:solidFill>
                  <a:srgbClr val="000000"/>
                </a:solidFill>
                <a:latin typeface="宋体" panose="02010600030101010101" pitchFamily="2" charset="-122"/>
                <a:ea typeface="方正书宋_GBK"/>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ll</a:t>
            </a:r>
            <a:r>
              <a:rPr lang="en-US" altLang="zh-CN" sz="2200" dirty="0">
                <a:solidFill>
                  <a:srgbClr val="000000"/>
                </a:solidFill>
                <a:latin typeface="Times New Roman" panose="02020603050405020304" pitchFamily="18" charset="0"/>
                <a:cs typeface="Times New Roman" panose="02020603050405020304" pitchFamily="18" charset="0"/>
              </a:rPr>
              <a:t> take it.</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C.Everything</a:t>
            </a:r>
            <a:r>
              <a:rPr lang="en-US" altLang="zh-CN" sz="2200" dirty="0">
                <a:solidFill>
                  <a:srgbClr val="000000"/>
                </a:solidFill>
                <a:latin typeface="Times New Roman" panose="02020603050405020304" pitchFamily="18" charset="0"/>
                <a:cs typeface="Times New Roman" panose="02020603050405020304" pitchFamily="18" charset="0"/>
              </a:rPr>
              <a:t> is on sale.</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D.I</a:t>
            </a:r>
            <a:r>
              <a:rPr lang="en-US" altLang="zh-CN" sz="2200" dirty="0" err="1">
                <a:solidFill>
                  <a:srgbClr val="000000"/>
                </a:solidFill>
                <a:latin typeface="宋体" panose="02010600030101010101" pitchFamily="2" charset="-122"/>
                <a:ea typeface="方正书宋_GBK"/>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like to buy a dress for my daughter.</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E.What</a:t>
            </a:r>
            <a:r>
              <a:rPr lang="en-US" altLang="zh-CN" sz="2200" dirty="0">
                <a:solidFill>
                  <a:srgbClr val="000000"/>
                </a:solidFill>
                <a:latin typeface="Times New Roman" panose="02020603050405020304" pitchFamily="18" charset="0"/>
                <a:cs typeface="Times New Roman" panose="02020603050405020304" pitchFamily="18" charset="0"/>
              </a:rPr>
              <a:t> about the green one?</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F.Have</a:t>
            </a:r>
            <a:r>
              <a:rPr lang="en-US" altLang="zh-CN" sz="2200" dirty="0">
                <a:solidFill>
                  <a:srgbClr val="000000"/>
                </a:solidFill>
                <a:latin typeface="Times New Roman" panose="02020603050405020304" pitchFamily="18" charset="0"/>
                <a:cs typeface="Times New Roman" panose="02020603050405020304" pitchFamily="18" charset="0"/>
              </a:rPr>
              <a:t> you got size M?</a:t>
            </a:r>
            <a:endParaRPr lang="zh-CN" altLang="zh-CN" sz="2200" dirty="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G.Have</a:t>
            </a:r>
            <a:r>
              <a:rPr lang="en-US" altLang="zh-CN" sz="2200" dirty="0">
                <a:solidFill>
                  <a:srgbClr val="000000"/>
                </a:solidFill>
                <a:latin typeface="Times New Roman" panose="02020603050405020304" pitchFamily="18" charset="0"/>
                <a:cs typeface="Times New Roman" panose="02020603050405020304" pitchFamily="18" charset="0"/>
              </a:rPr>
              <a:t> you got any other </a:t>
            </a:r>
            <a:r>
              <a:rPr lang="en-US" altLang="zh-CN" sz="2200" dirty="0" err="1">
                <a:solidFill>
                  <a:srgbClr val="000000"/>
                </a:solidFill>
                <a:latin typeface="Times New Roman" panose="02020603050405020304" pitchFamily="18" charset="0"/>
                <a:cs typeface="Times New Roman" panose="02020603050405020304" pitchFamily="18" charset="0"/>
              </a:rPr>
              <a:t>colours</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effectLst/>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a:ea typeface="方正书宋_GBK"/>
              <a:cs typeface="Times New Roman" panose="02020603050405020304" pitchFamily="18" charset="0"/>
            </a:endParaRPr>
          </a:p>
          <a:p>
            <a:pPr algn="ctr">
              <a:lnSpc>
                <a:spcPct val="120000"/>
              </a:lnSpc>
              <a:spcAft>
                <a:spcPts val="0"/>
              </a:spcAft>
              <a:tabLst>
                <a:tab pos="1029335" algn="l"/>
                <a:tab pos="1850390" algn="l"/>
                <a:tab pos="2538095" algn="l"/>
                <a:tab pos="3221990" algn="l"/>
              </a:tabLst>
            </a:pPr>
            <a:r>
              <a:rPr lang="en-US" altLang="zh-CN" sz="2200" b="1">
                <a:solidFill>
                  <a:srgbClr val="000000"/>
                </a:solidFill>
                <a:latin typeface="Times New Roman" panose="02020603050405020304" pitchFamily="18" charset="0"/>
                <a:cs typeface="Times New Roman" panose="02020603050405020304" pitchFamily="18" charset="0"/>
              </a:rPr>
              <a:t>Colours</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and</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b="1">
                <a:solidFill>
                  <a:srgbClr val="000000"/>
                </a:solidFill>
                <a:latin typeface="Times New Roman" panose="02020603050405020304" pitchFamily="18" charset="0"/>
                <a:cs typeface="Times New Roman" panose="02020603050405020304" pitchFamily="18" charset="0"/>
              </a:rPr>
              <a:t>moods</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Have you ever walked into a room and felt relaxed?It could be because the walls were painted blue,a calm and peaceful colour.</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Sometimes colours can affect our feelings and moods.Some colours can make us feel calm and peaceful.Blue is one of these.Wearing blue clothes or sleeping in a blue room is good for our mind and body,because this colour makes a good feeling.Blue is also the colour of sadness,so you may say you</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re feeling blue when you are feeling sad.White is another calm colour.You should wear white clothes if you are feeling nervous.White is also the colour of purity.Many women like to be in white on their wedding day.Green is the colour of nature.It can give us more energy when we are feeling tired.</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Some colours can make you feel warm.These colours can give you a happy feeling.People who live in cold climates use warm colours in their homes like orange and yellow instead of white and blue.</a:t>
            </a:r>
            <a:endParaRPr lang="zh-CN" altLang="zh-CN" sz="2200">
              <a:solidFill>
                <a:srgbClr val="000000"/>
              </a:solidFill>
              <a:effectLst/>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888539"/>
            <a:ext cx="11430000" cy="533492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Orange shows joy.It can bring you success and cheer you up when you are feeling sad.Yellow is the colour of the sun,so it can remind you of a warm,sunny day.Yellow is also the colour of wisdom.Some people prefer this colour when they study for exams.For example,they may use yellow school things.Red is one of the strong colours.Wearing red often makes us active.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In short,we can try out different colours if we aren</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feeling our best.</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)1.According to the passage,which colour of the following can make you feel relaxed?</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A.Yellow.	B.Orange.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C.Red.	D.White.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)2.What</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the meaning of the sentence “He is blue today.”?</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A.He is angry today.	</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B.He is sad today.</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C.He is bored today.	</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D.He is excited today.</a:t>
            </a:r>
            <a:endParaRPr lang="zh-CN" altLang="zh-CN" sz="220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685685" y="2978576"/>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07298" y="4176755"/>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spect="1"/>
          </p:cNvSpPr>
          <p:nvPr/>
        </p:nvSpPr>
        <p:spPr>
          <a:xfrm>
            <a:off x="381000" y="1904201"/>
            <a:ext cx="11430000" cy="334245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A</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)3.According to the passage,which of the following is NOT true?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A.People who live in cold climates had better paint the walls of their houses white.</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B.Many women like to be in white on their wedding day because it</a:t>
            </a:r>
            <a:r>
              <a:rPr lang="en-US" altLang="zh-CN" sz="2200">
                <a:solidFill>
                  <a:srgbClr val="000000"/>
                </a:solidFill>
                <a:latin typeface="宋体" panose="02010600030101010101" pitchFamily="2" charset="-122"/>
                <a:ea typeface="方正书宋_GBK"/>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the colour of purity.</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C.Sometimes colours can affect our feelings and moods.</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D.Wearing green can give us more energy when we are feeling tired.</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)4.How to describe the colour of red?</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 sad colour.	B.A calm colour.</a:t>
            </a:r>
            <a:endParaRPr lang="zh-CN" altLang="zh-CN" sz="2200">
              <a:solidFill>
                <a:srgbClr val="000000"/>
              </a:solidFill>
              <a:latin typeface="NEU-BZ-S92"/>
              <a:ea typeface="方正书宋_GBK"/>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 peaceful colour.	D.A strong colour.</a:t>
            </a:r>
            <a:endParaRPr lang="zh-CN" altLang="zh-CN" sz="2200">
              <a:solidFill>
                <a:srgbClr val="000000"/>
              </a:solidFill>
              <a:effectLst/>
              <a:latin typeface="NEU-BZ-S92"/>
              <a:ea typeface="方正书宋_GBK"/>
              <a:cs typeface="Times New Roman" panose="02020603050405020304" pitchFamily="18" charset="0"/>
            </a:endParaRPr>
          </a:p>
        </p:txBody>
      </p:sp>
      <p:sp>
        <p:nvSpPr>
          <p:cNvPr id="3" name="矩形 2"/>
          <p:cNvSpPr/>
          <p:nvPr/>
        </p:nvSpPr>
        <p:spPr>
          <a:xfrm>
            <a:off x="643644" y="1990603"/>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43643" y="3987567"/>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461</Words>
  <Application>Microsoft Office PowerPoint</Application>
  <PresentationFormat>宽屏</PresentationFormat>
  <Paragraphs>58</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Colours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2018-05-14T09:34:00Z</dcterms:created>
  <dcterms:modified xsi:type="dcterms:W3CDTF">2023-01-16T15:39:17Z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F88430B328B845F7A36FD1CBA6E53C7E</vt:lpwstr>
  </property>
  <property fmtid="{A09F084E-AD41-489F-8076-AA5BE3082BCA}" pid="100">
    <vt:ui4>5</vt:ui4>
  </property>
  <property fmtid="{64440492-4C8B-11D1-8B70-080036B11A03}" pid="11">
    <vt:lpwstr>www.2ppt.com-爱PPT提供资源下载</vt:lpwstr>
  </property>
</Properties>
</file>