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312" r:id="rId2"/>
    <p:sldId id="264" r:id="rId3"/>
    <p:sldId id="339" r:id="rId4"/>
    <p:sldId id="340" r:id="rId5"/>
    <p:sldId id="267" r:id="rId6"/>
    <p:sldId id="310" r:id="rId7"/>
    <p:sldId id="265" r:id="rId8"/>
    <p:sldId id="341" r:id="rId9"/>
    <p:sldId id="342" r:id="rId10"/>
    <p:sldId id="343" r:id="rId11"/>
    <p:sldId id="358" r:id="rId12"/>
    <p:sldId id="359" r:id="rId13"/>
    <p:sldId id="360" r:id="rId14"/>
    <p:sldId id="361" r:id="rId15"/>
    <p:sldId id="362" r:id="rId16"/>
    <p:sldId id="365" r:id="rId17"/>
    <p:sldId id="366" r:id="rId18"/>
    <p:sldId id="363" r:id="rId19"/>
    <p:sldId id="364" r:id="rId20"/>
    <p:sldId id="367" r:id="rId21"/>
    <p:sldId id="368" r:id="rId22"/>
    <p:sldId id="369" r:id="rId23"/>
    <p:sldId id="266" r:id="rId24"/>
    <p:sldId id="347" r:id="rId25"/>
    <p:sldId id="348" r:id="rId26"/>
    <p:sldId id="269" r:id="rId27"/>
    <p:sldId id="370" r:id="rId28"/>
    <p:sldId id="371" r:id="rId29"/>
    <p:sldId id="372" r:id="rId30"/>
    <p:sldId id="374" r:id="rId31"/>
    <p:sldId id="373" r:id="rId32"/>
    <p:sldId id="375" r:id="rId33"/>
    <p:sldId id="376" r:id="rId34"/>
    <p:sldId id="338" r:id="rId35"/>
    <p:sldId id="379" r:id="rId36"/>
    <p:sldId id="377" r:id="rId3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CCCAE-F1FD-47C5-AE3B-DB0A0629B79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4753B-B5C9-4C6A-B3DE-F54B172625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4753B-B5C9-4C6A-B3DE-F54B1726259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FB4D0-E2B5-4656-A71D-EC567E89987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36899-D609-42B1-81E6-893783829501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619672" y="270892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个人简历：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www.1ppt.com/jianli/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手抄报：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www.1ppt.com/shouchaobao/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C4377-DA77-41B5-A636-842BF60DAE4B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451BB-7E12-4750-AF13-D8A72618E0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13A5B-7507-4BFF-BFA7-73637A6876DB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EE0AE-52B8-4B41-82FC-F0B7BB50A7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章节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8585198" y="6453337"/>
            <a:ext cx="504056" cy="364991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0" dirty="0">
                <a:solidFill>
                  <a:srgbClr val="5F5F5F"/>
                </a:solidFill>
              </a:rPr>
              <a:t>-</a:t>
            </a:r>
            <a:fld id="{C2D1088F-7570-48BA-BC40-D11F25FB6C22}" type="slidenum">
              <a:rPr lang="zh-CN" altLang="en-US" sz="1400" b="0" smtClean="0">
                <a:solidFill>
                  <a:srgbClr val="5F5F5F"/>
                </a:solidFill>
              </a:rPr>
              <a:t>‹#›</a:t>
            </a:fld>
            <a:r>
              <a:rPr lang="en-US" altLang="zh-CN" sz="1400" b="0" dirty="0">
                <a:solidFill>
                  <a:srgbClr val="5F5F5F"/>
                </a:solidFill>
              </a:rPr>
              <a:t>-</a:t>
            </a:r>
            <a:endParaRPr lang="zh-CN" altLang="en-US" sz="1400" b="0" dirty="0">
              <a:solidFill>
                <a:srgbClr val="5F5F5F"/>
              </a:solidFill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2420888"/>
            <a:ext cx="9144000" cy="1512168"/>
          </a:xfrm>
          <a:prstGeom prst="rect">
            <a:avLst/>
          </a:prstGeom>
          <a:solidFill>
            <a:srgbClr val="C04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470484" y="2924944"/>
            <a:ext cx="6203032" cy="57606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栏目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5641960" y="-27384"/>
            <a:ext cx="1774840" cy="880109"/>
            <a:chOff x="11613" y="1584001"/>
            <a:chExt cx="1513881" cy="73342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email"/>
            <a:stretch>
              <a:fillRect/>
            </a:stretch>
          </p:blipFill>
          <p:spPr>
            <a:xfrm>
              <a:off x="11613" y="1584001"/>
              <a:ext cx="1513881" cy="733424"/>
            </a:xfrm>
            <a:prstGeom prst="rect">
              <a:avLst/>
            </a:prstGeom>
          </p:spPr>
        </p:pic>
        <p:sp>
          <p:nvSpPr>
            <p:cNvPr id="9" name="TextBox 8">
              <a:hlinkClick r:id="rId3" action="ppaction://hlinksldjump"/>
            </p:cNvPr>
            <p:cNvSpPr txBox="1"/>
            <p:nvPr userDrawn="1"/>
          </p:nvSpPr>
          <p:spPr>
            <a:xfrm>
              <a:off x="142045" y="1807573"/>
              <a:ext cx="1229485" cy="256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课前篇自主预习</a:t>
              </a:r>
              <a:endParaRPr lang="zh-CN" altLang="en-US" sz="14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栏目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7318464" y="-27384"/>
            <a:ext cx="1764576" cy="880109"/>
            <a:chOff x="-43696" y="2237065"/>
            <a:chExt cx="1578004" cy="733424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email"/>
            <a:stretch>
              <a:fillRect/>
            </a:stretch>
          </p:blipFill>
          <p:spPr>
            <a:xfrm>
              <a:off x="-43696" y="2237065"/>
              <a:ext cx="1578004" cy="733424"/>
            </a:xfrm>
            <a:prstGeom prst="rect">
              <a:avLst/>
            </a:prstGeom>
          </p:spPr>
        </p:pic>
        <p:sp>
          <p:nvSpPr>
            <p:cNvPr id="10" name="TextBox 9">
              <a:hlinkClick r:id="rId3" action="ppaction://hlinksldjump"/>
            </p:cNvPr>
            <p:cNvSpPr txBox="1"/>
            <p:nvPr userDrawn="1"/>
          </p:nvSpPr>
          <p:spPr>
            <a:xfrm>
              <a:off x="83966" y="2460637"/>
              <a:ext cx="1289016" cy="256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课堂篇学习理解</a:t>
              </a:r>
              <a:endParaRPr lang="zh-CN" altLang="en-US" sz="14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D998D-9399-4236-B1B9-19A2C9E37C1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ED16-2AD6-44B0-B973-6EA568AEA6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73D11-724F-4A82-8703-0EB00748D2A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D1F7F-EB7E-4795-82E4-7A8832D227D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9C32D-9604-4191-A328-A63481CD2A1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47DED-C708-4F57-BE47-E687142AE5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B95A3-1473-4BF1-A5FD-66C21B5D122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A8CC8-496B-49CD-BB6C-54B402FA5E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66A1B-B352-4FE4-B619-9E7088C6A97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B8F1B-C446-401A-A7EE-E75965BBAE1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E049A-E89E-47DB-8593-4B7EC6D19F5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B6722-3A62-46B4-8DB9-3A9289B20BA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92FE2-25BD-430D-B7E5-F274468051B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21C46-6F32-4A69-B83A-F04B2FED03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70B5B-40D2-4BF4-96DF-B3103F955EF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F7B2C-AC29-427B-BE6C-ACD019BAF61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AFF78-925B-4C27-9106-BD01CC42EFD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8BEB9-8E81-4440-B7D2-46E3C57F5B2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8BD998D-9399-4236-B1B9-19A2C9E37C1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775ED16-2AD6-44B0-B973-6EA568AEA61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image" Target="../media/image1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slide" Target="slide7.xml"/><Relationship Id="rId7" Type="http://schemas.openxmlformats.org/officeDocument/2006/relationships/package" Target="../embeddings/Microsoft_Word___4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slide" Target="slide34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slide" Target="slide7.xml"/><Relationship Id="rId7" Type="http://schemas.openxmlformats.org/officeDocument/2006/relationships/package" Target="../embeddings/Microsoft_Word___5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slide" Target="slide34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__.docx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slide" Target="slide7.xml"/><Relationship Id="rId7" Type="http://schemas.openxmlformats.org/officeDocument/2006/relationships/package" Target="../embeddings/Microsoft_Word___6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slide" Target="slide34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23.xml"/><Relationship Id="rId7" Type="http://schemas.openxmlformats.org/officeDocument/2006/relationships/image" Target="../media/image1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slide" Target="slide7.xml"/><Relationship Id="rId7" Type="http://schemas.openxmlformats.org/officeDocument/2006/relationships/package" Target="../embeddings/Microsoft_Word___7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slide" Target="slide34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slide" Target="slide7.xml"/><Relationship Id="rId7" Type="http://schemas.openxmlformats.org/officeDocument/2006/relationships/package" Target="../embeddings/Microsoft_Word___8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slide" Target="slide34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jpeg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__1.docx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slide" Target="slide7.xml"/><Relationship Id="rId7" Type="http://schemas.openxmlformats.org/officeDocument/2006/relationships/package" Target="../embeddings/Microsoft_Word___9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slide" Target="slide34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slide" Target="slide7.xml"/><Relationship Id="rId7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slide" Target="slide34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1.xml"/><Relationship Id="rId7" Type="http://schemas.openxmlformats.org/officeDocument/2006/relationships/package" Target="../embeddings/Microsoft_Word___2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" Target="slide7.xml"/><Relationship Id="rId7" Type="http://schemas.openxmlformats.org/officeDocument/2006/relationships/package" Target="../embeddings/Microsoft_Word___3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slide" Target="slide34.xml"/><Relationship Id="rId5" Type="http://schemas.openxmlformats.org/officeDocument/2006/relationships/slide" Target="slide26.xml"/><Relationship Id="rId4" Type="http://schemas.openxmlformats.org/officeDocument/2006/relationships/slide" Target="slide23.xml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image" Target="../media/image1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slide" Target="slide34.xml"/><Relationship Id="rId4" Type="http://schemas.openxmlformats.org/officeDocument/2006/relationships/slide" Target="slide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4327782"/>
            <a:ext cx="9144000" cy="576064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Section </a:t>
            </a:r>
            <a:r>
              <a:rPr lang="en-US" altLang="zh-CN" dirty="0" smtClean="0">
                <a:solidFill>
                  <a:schemeClr val="tx1"/>
                </a:solidFill>
              </a:rPr>
              <a:t>C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 Developing </a:t>
            </a:r>
            <a:r>
              <a:rPr lang="en-US" altLang="zh-CN" dirty="0">
                <a:solidFill>
                  <a:schemeClr val="tx1"/>
                </a:solidFill>
              </a:rPr>
              <a:t>ideas &amp; Presenting ideas &amp; Reflection</a:t>
            </a:r>
            <a:endParaRPr lang="zh-CN" altLang="zh-CN" dirty="0">
              <a:solidFill>
                <a:schemeClr val="tx1"/>
              </a:solidFill>
            </a:endParaRPr>
          </a:p>
        </p:txBody>
      </p:sp>
      <p:sp>
        <p:nvSpPr>
          <p:cNvPr id="3" name="标题 3"/>
          <p:cNvSpPr txBox="1"/>
          <p:nvPr/>
        </p:nvSpPr>
        <p:spPr bwMode="auto">
          <a:xfrm>
            <a:off x="0" y="2852936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5400" b="1" smtClean="0"/>
              <a:t>Unit</a:t>
            </a:r>
            <a:r>
              <a:rPr lang="en-US" altLang="zh-CN" sz="5400" smtClean="0"/>
              <a:t> </a:t>
            </a:r>
            <a:r>
              <a:rPr lang="en-US" altLang="zh-CN" sz="5400" b="1" smtClean="0"/>
              <a:t>2  Let’s</a:t>
            </a:r>
            <a:r>
              <a:rPr lang="en-US" altLang="zh-CN" sz="5400" smtClean="0"/>
              <a:t> </a:t>
            </a:r>
            <a:r>
              <a:rPr lang="en-US" altLang="zh-CN" sz="5400" b="1" smtClean="0"/>
              <a:t>celebrate</a:t>
            </a:r>
            <a:r>
              <a:rPr lang="en-US" altLang="zh-CN" sz="5400" smtClean="0"/>
              <a:t>!</a:t>
            </a:r>
            <a:endParaRPr lang="zh-CN" altLang="zh-CN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684303" y="980728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/>
              <a:t>外研</a:t>
            </a:r>
            <a:r>
              <a:rPr lang="zh-CN" altLang="en-US" sz="2800" dirty="0" smtClean="0"/>
              <a:t>版高中英语必修二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0" y="5882357"/>
            <a:ext cx="915197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8000" y="1794890"/>
            <a:ext cx="8128000" cy="3275149"/>
            <a:chOff x="508000" y="1794890"/>
            <a:chExt cx="8128000" cy="327514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08000" y="2041961"/>
              <a:ext cx="8128000" cy="302807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V="1">
              <a:off x="553437" y="1794890"/>
              <a:ext cx="8056309" cy="247614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686140" y="3573016"/>
            <a:ext cx="7781905" cy="1093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508000" y="1505471"/>
            <a:ext cx="8128000" cy="410105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不情愿地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承认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they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the preparations for the dinner are hard work? 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他们不承认晚餐的准备工作很辛苦吗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句中的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admit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是及物动词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承认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”,admit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还有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接纳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容纳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的意思。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after the teacher told him did he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 mistakes.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只有当老师告诉了他以后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他才承认了自己的错误。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admitted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taking my dictionary by mistake.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她承认误拿了我的字典。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6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508000" y="1304323"/>
            <a:ext cx="8128000" cy="496751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classroom can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students.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这个教室能容纳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名学生。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students have been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admitted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into/to the school this year?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今年这所学校有多少学生入学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-396552" y="1844824"/>
          <a:ext cx="8128000" cy="267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文档" r:id="rId7" imgW="3843020" imgH="1268730" progId="Word.Document.12">
                  <p:embed/>
                </p:oleObj>
              </mc:Choice>
              <mc:Fallback>
                <p:oleObj name="文档" r:id="rId7" imgW="3843020" imgH="1268730" progId="Word.Document.12">
                  <p:embed/>
                  <p:pic>
                    <p:nvPicPr>
                      <p:cNvPr id="0" name="对象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96552" y="1844824"/>
                        <a:ext cx="8128000" cy="2679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308739" y="1196752"/>
            <a:ext cx="6526522" cy="526701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455109" y="5290934"/>
            <a:ext cx="6141228" cy="1018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508000" y="2291038"/>
            <a:ext cx="8128000" cy="25299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effort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力气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精力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really don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think it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worth the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effort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spending so much time preparing for a single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meal,and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then another hour cleaning up the mess after it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over.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我真的认为花那么多时间准备一顿饭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然后吃完饭后再花一个小时清理打扫是不值得的。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508000" y="1701069"/>
            <a:ext cx="8128000" cy="37098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effort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是名词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力气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精力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努力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”,effort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表示一般性的努力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即表泛指意义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通常是不可数名词。若强调一次一次具体的努力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通常是可数名词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尤其与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all,these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等修饰语连用时。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film industry should make greater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efforts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attract more viewers.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电影业要尽最大的努力吸引更多的观众。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Parents arrange everything for their children and spare no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effort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pave the way for their success.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父母为孩子安排好一切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不遗余力地为他们的成功铺路。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6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508000" y="1388031"/>
            <a:ext cx="8128000" cy="456124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pains,no gains.I am sure that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efforts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,you will enjoy a colourful and fruitful life here.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不劳无获。我确信只要你们付出巨大努力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你们就会在这里享有一种丰富多彩、充实的生活。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-531664" y="1941624"/>
          <a:ext cx="8128000" cy="2226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文档" r:id="rId7" imgW="3843020" imgH="1054100" progId="Word.Document.12">
                  <p:embed/>
                </p:oleObj>
              </mc:Choice>
              <mc:Fallback>
                <p:oleObj name="文档" r:id="rId7" imgW="3843020" imgH="1054100" progId="Word.Document.12">
                  <p:embed/>
                  <p:pic>
                    <p:nvPicPr>
                      <p:cNvPr id="0" name="对象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531664" y="1941624"/>
                        <a:ext cx="8128000" cy="2226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8000" y="1121087"/>
            <a:ext cx="8128000" cy="5465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8000" y="1130417"/>
            <a:ext cx="8128000" cy="539492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86140" y="5092133"/>
            <a:ext cx="7781905" cy="1093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508000" y="1497936"/>
            <a:ext cx="8128000" cy="411612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存在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实际上有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fact is something that exists or has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happened,for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example,an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object,event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experience.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事实是存在或已经发生的事情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例如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一个物体、事件或经历。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句中的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是不及物动词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存在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实际上有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it weren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for Rachel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Carson,the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environmental movement might not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today.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如果没有蕾切尔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卡逊的话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环保运动今天可能就不存在。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life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other planets?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其他行星上有生命吗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hlinkClick r:id="rId3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4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196752"/>
            <a:ext cx="230864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知识体系图解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000" y="1691626"/>
          <a:ext cx="8128000" cy="4499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文档" r:id="rId6" imgW="3947160" imgH="2191385" progId="Word.Document.12">
                  <p:embed/>
                </p:oleObj>
              </mc:Choice>
              <mc:Fallback>
                <p:oleObj name="文档" r:id="rId6" imgW="3947160" imgH="2191385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000" y="1691626"/>
                        <a:ext cx="8128000" cy="4499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spect="1"/>
          </p:cNvSpPr>
          <p:nvPr/>
        </p:nvSpPr>
        <p:spPr>
          <a:xfrm>
            <a:off x="1434470" y="1697517"/>
            <a:ext cx="1170513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occasion</a:t>
            </a:r>
            <a:endParaRPr lang="zh-CN" altLang="en-US" sz="2200"/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1434470" y="2054064"/>
            <a:ext cx="843501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editor</a:t>
            </a:r>
            <a:endParaRPr lang="zh-CN" altLang="en-US" sz="2200"/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1434470" y="2420885"/>
            <a:ext cx="1140056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embrace</a:t>
            </a:r>
            <a:endParaRPr lang="zh-CN" altLang="en-US" sz="2200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1434470" y="2794692"/>
            <a:ext cx="1109599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admit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endParaRPr lang="zh-CN" altLang="en-US" sz="220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1434470" y="3140052"/>
            <a:ext cx="807978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effort</a:t>
            </a:r>
            <a:endParaRPr lang="zh-CN" altLang="en-US" sz="220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1434470" y="3429000"/>
            <a:ext cx="622286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loss</a:t>
            </a:r>
            <a:endParaRPr lang="zh-CN" altLang="en-US" sz="220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1434470" y="3806095"/>
            <a:ext cx="575799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eve</a:t>
            </a:r>
            <a:endParaRPr lang="zh-CN" altLang="en-US" sz="2200"/>
          </a:p>
        </p:txBody>
      </p:sp>
      <p:sp>
        <p:nvSpPr>
          <p:cNvPr id="14" name="矩形 13"/>
          <p:cNvSpPr>
            <a:spLocks noChangeAspect="1"/>
          </p:cNvSpPr>
          <p:nvPr/>
        </p:nvSpPr>
        <p:spPr>
          <a:xfrm>
            <a:off x="1434470" y="4121546"/>
            <a:ext cx="1438214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software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endParaRPr lang="zh-CN" altLang="en-US" sz="2200"/>
          </a:p>
        </p:txBody>
      </p:sp>
      <p:sp>
        <p:nvSpPr>
          <p:cNvPr id="15" name="矩形 14"/>
          <p:cNvSpPr>
            <a:spLocks noChangeAspect="1"/>
          </p:cNvSpPr>
          <p:nvPr/>
        </p:nvSpPr>
        <p:spPr>
          <a:xfrm>
            <a:off x="1434470" y="4488367"/>
            <a:ext cx="748923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adult</a:t>
            </a:r>
            <a:endParaRPr lang="zh-CN" altLang="en-US" sz="2200"/>
          </a:p>
        </p:txBody>
      </p:sp>
      <p:sp>
        <p:nvSpPr>
          <p:cNvPr id="16" name="矩形 15"/>
          <p:cNvSpPr>
            <a:spLocks noChangeAspect="1"/>
          </p:cNvSpPr>
          <p:nvPr/>
        </p:nvSpPr>
        <p:spPr>
          <a:xfrm>
            <a:off x="1586724" y="4811947"/>
            <a:ext cx="1029449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process</a:t>
            </a:r>
            <a:endParaRPr lang="zh-CN" altLang="en-US" sz="2200"/>
          </a:p>
        </p:txBody>
      </p:sp>
      <p:sp>
        <p:nvSpPr>
          <p:cNvPr id="17" name="矩形 16"/>
          <p:cNvSpPr>
            <a:spLocks noChangeAspect="1"/>
          </p:cNvSpPr>
          <p:nvPr/>
        </p:nvSpPr>
        <p:spPr>
          <a:xfrm>
            <a:off x="1571995" y="5212052"/>
            <a:ext cx="922047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retired</a:t>
            </a:r>
            <a:endParaRPr lang="zh-CN" altLang="en-US" sz="220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6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508000" y="1152370"/>
            <a:ext cx="8128000" cy="53737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Nowadays,there are still many people wondering when the earth came into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existence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现在仍有许多人想知道地球是何时诞生的。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is known to us,there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exists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generation gap between the young and the old.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众所周知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年轻人和老年人之间存在代沟。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-540568" y="1597978"/>
          <a:ext cx="7389091" cy="2435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文档" r:id="rId7" imgW="3843020" imgH="1268730" progId="Word.Document.12">
                  <p:embed/>
                </p:oleObj>
              </mc:Choice>
              <mc:Fallback>
                <p:oleObj name="文档" r:id="rId7" imgW="3843020" imgH="1268730" progId="Word.Document.12">
                  <p:embed/>
                  <p:pic>
                    <p:nvPicPr>
                      <p:cNvPr id="0" name="对象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540568" y="1597978"/>
                        <a:ext cx="7389091" cy="2435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508000" y="2919864"/>
            <a:ext cx="8128000" cy="127227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【温馨提示】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(1)exist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只用作不及物动词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因此没有被动语态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且通常不用于进行时。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(2)There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exist(s)...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存在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”“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”,there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不要换成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08000" y="1193636"/>
            <a:ext cx="8138274" cy="5259700"/>
            <a:chOff x="508000" y="1122918"/>
            <a:chExt cx="8138274" cy="525970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08000" y="1122918"/>
              <a:ext cx="8128000" cy="486616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518274" y="5517232"/>
              <a:ext cx="8128000" cy="72761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8963" y="6085590"/>
              <a:ext cx="8040235" cy="297028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686140" y="5608498"/>
            <a:ext cx="7781905" cy="659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100269"/>
            <a:ext cx="8128000" cy="53737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delicious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seldom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gathered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together.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不仅是为了我们不常吃到的美食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而是为了整个家庭聚在一起的机会。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【句式剖析】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not...but...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不是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而是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……”,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在句中连接同等成分。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后接被否定的内容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,but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后面接被认可的事实。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is not playing computer games but eating chocolate.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她不是在玩电脑游戏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而是在吃巧克力。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not what you did but what you said that made her angry.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不是你做的事情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而是你说的话使她生气。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is not a doctor but an actress.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她不是医生而是演员。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6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909547"/>
            <a:ext cx="8128000" cy="166346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【温馨提示】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用在某些否定语后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eats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hamburgers.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他只吃汉堡包。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knows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她只认识你。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【句式拓展】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-684584" y="3573016"/>
          <a:ext cx="8128000" cy="1317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文档" r:id="rId7" imgW="3843020" imgH="623570" progId="Word.Document.12">
                  <p:embed/>
                </p:oleObj>
              </mc:Choice>
              <mc:Fallback>
                <p:oleObj name="文档" r:id="rId7" imgW="3843020" imgH="623570" progId="Word.Document.12">
                  <p:embed/>
                  <p:pic>
                    <p:nvPicPr>
                      <p:cNvPr id="0" name="对象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684584" y="3573016"/>
                        <a:ext cx="8128000" cy="1317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323052" y="1142935"/>
            <a:ext cx="6497896" cy="523839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55109" y="5630426"/>
            <a:ext cx="614122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2107334"/>
            <a:ext cx="8128000" cy="2897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假如你叫李华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你的美国笔友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给你发来一份电子邮件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表示对中国的传统节日非常感兴趣。他想请你介绍你最喜欢的一个节日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如端午节、中秋节、春节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你通常是怎么庆祝的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以及你喜欢这个节日的原因。请你根据他的问题回复邮件。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提示词语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注意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:1.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开头语已给出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词数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:100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词左右。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2107334"/>
            <a:ext cx="8128000" cy="25299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Hi! Tom,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glad to hear that</a:t>
            </a:r>
            <a:r>
              <a:rPr lang="en-US" altLang="zh-CN" sz="2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____________________________________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________________________________________________________________________________________________________________</a:t>
            </a: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Yours,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 algn="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Hua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08000" y="1196752"/>
          <a:ext cx="8128000" cy="345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文档" r:id="rId7" imgW="3843020" imgH="164465" progId="Word.Document.12">
                  <p:embed/>
                </p:oleObj>
              </mc:Choice>
              <mc:Fallback>
                <p:oleObj name="文档" r:id="rId7" imgW="3843020" imgH="164465" progId="Word.Document.12">
                  <p:embed/>
                  <p:pic>
                    <p:nvPicPr>
                      <p:cNvPr id="0" name="对象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1196752"/>
                        <a:ext cx="8128000" cy="345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/>
          </p:cNvSpPr>
          <p:nvPr/>
        </p:nvSpPr>
        <p:spPr>
          <a:xfrm>
            <a:off x="508000" y="1542126"/>
            <a:ext cx="8128000" cy="492865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一、审题定调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确定体裁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本单元的写作是回复一封邮件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内容是自己所喜欢的节日。根据写作材料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该类短文可使用说明文的形式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属于逻辑顺序说明文。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确定人称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由于是介绍节日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所以主要人称为第三人称。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确定时态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由于所介绍的是节日的情况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所以主要时态用一般现在时。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二、谋篇布局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本文可以按照逻辑顺序来写作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分为三个段落。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第一段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首先表明自己所喜欢的节日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中秋节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第二段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中秋节的时间及风俗。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第三段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喜欢中秋节的原因。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484784"/>
            <a:ext cx="195598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三、短文模板</a:t>
            </a:r>
            <a:r>
              <a:rPr lang="en-US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7" name="M19.eps" descr="id:2147496990;FounderCES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8000" y="1959109"/>
            <a:ext cx="8128000" cy="33517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hlinkClick r:id="rId3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4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08000" y="1661749"/>
          <a:ext cx="8128000" cy="3788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文档" r:id="rId6" imgW="3952875" imgH="1844040" progId="Word.Document.12">
                  <p:embed/>
                </p:oleObj>
              </mc:Choice>
              <mc:Fallback>
                <p:oleObj name="文档" r:id="rId6" imgW="3952875" imgH="1844040" progId="Word.Document.12">
                  <p:embed/>
                  <p:pic>
                    <p:nvPicPr>
                      <p:cNvPr id="0" name="对象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000" y="1661749"/>
                        <a:ext cx="8128000" cy="3788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spect="1"/>
          </p:cNvSpPr>
          <p:nvPr/>
        </p:nvSpPr>
        <p:spPr>
          <a:xfrm>
            <a:off x="1837642" y="1635783"/>
            <a:ext cx="716863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exist</a:t>
            </a:r>
            <a:endParaRPr lang="zh-CN" altLang="en-US" sz="2200"/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1837642" y="1992330"/>
            <a:ext cx="1154483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overseas</a:t>
            </a:r>
            <a:endParaRPr lang="zh-CN" altLang="en-US" sz="2200"/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1837642" y="2359151"/>
            <a:ext cx="889987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global</a:t>
            </a:r>
            <a:endParaRPr lang="zh-CN" altLang="en-US" sz="2200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1837642" y="2732958"/>
            <a:ext cx="936475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citizen</a:t>
            </a:r>
            <a:endParaRPr lang="zh-CN" altLang="en-US" sz="220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1837642" y="3078318"/>
            <a:ext cx="1391728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nationality</a:t>
            </a:r>
            <a:endParaRPr lang="zh-CN" altLang="en-US" sz="220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1837642" y="3367266"/>
            <a:ext cx="1186543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audience</a:t>
            </a:r>
            <a:endParaRPr lang="zh-CN" altLang="en-US" sz="220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1837642" y="3744361"/>
            <a:ext cx="1031051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interact</a:t>
            </a:r>
            <a:endParaRPr lang="zh-CN" altLang="en-US" sz="2200"/>
          </a:p>
        </p:txBody>
      </p:sp>
      <p:sp>
        <p:nvSpPr>
          <p:cNvPr id="14" name="矩形 13"/>
          <p:cNvSpPr>
            <a:spLocks noChangeAspect="1"/>
          </p:cNvSpPr>
          <p:nvPr/>
        </p:nvSpPr>
        <p:spPr>
          <a:xfrm>
            <a:off x="1837642" y="4059812"/>
            <a:ext cx="545342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joy</a:t>
            </a:r>
            <a:endParaRPr lang="zh-CN" altLang="en-US" sz="2200"/>
          </a:p>
        </p:txBody>
      </p:sp>
      <p:sp>
        <p:nvSpPr>
          <p:cNvPr id="15" name="矩形 14"/>
          <p:cNvSpPr>
            <a:spLocks noChangeAspect="1"/>
          </p:cNvSpPr>
          <p:nvPr/>
        </p:nvSpPr>
        <p:spPr>
          <a:xfrm>
            <a:off x="1837642" y="4447181"/>
            <a:ext cx="1641796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phenomenon</a:t>
            </a:r>
            <a:endParaRPr lang="zh-CN" altLang="en-US" sz="220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266850"/>
            <a:ext cx="8128000" cy="86600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四、组织语言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常用语块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000" y="2132856"/>
          <a:ext cx="8128000" cy="3858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文档" r:id="rId7" imgW="4004310" imgH="1901825" progId="Word.Document.12">
                  <p:embed/>
                </p:oleObj>
              </mc:Choice>
              <mc:Fallback>
                <p:oleObj name="文档" r:id="rId7" imgW="4004310" imgH="1901825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2132856"/>
                        <a:ext cx="8128000" cy="3858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508000" y="1120929"/>
            <a:ext cx="160332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遣词造句</a:t>
            </a:r>
            <a:r>
              <a:rPr lang="en-US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08000" y="1619527"/>
          <a:ext cx="8128000" cy="5238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文档" r:id="rId7" imgW="4004310" imgH="2581910" progId="Word.Document.12">
                  <p:embed/>
                </p:oleObj>
              </mc:Choice>
              <mc:Fallback>
                <p:oleObj name="文档" r:id="rId7" imgW="4004310" imgH="2581910" progId="Word.Document.12">
                  <p:embed/>
                  <p:pic>
                    <p:nvPicPr>
                      <p:cNvPr id="0" name="对象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1619527"/>
                        <a:ext cx="8128000" cy="5238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478508"/>
            <a:ext cx="8128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五、连句成文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参考范文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Hi! Tom,</a:t>
            </a:r>
            <a:r>
              <a:rPr lang="en-US" altLang="zh-CN" sz="2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 glad to hear that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are interested in traditional Chinese festivals.Of all the Chinese festivals,the one I like best is the Mid-Autumn Festival.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Mid-Autumn Festival usually comes in September or October,when our family usually get together and have a nice meal.After that,I always sit in the open air,admiring the moon and sharing mooncakes with my family.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904201"/>
            <a:ext cx="8128000" cy="330359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love this festival because I like eating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mooncakes,which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in the shape of a full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moon.They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carry people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wishes to the families they love and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miss.In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short,the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Mid-Autumn Festival is a special day of pleasure and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happiness.I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hope that my letter will help you know more about Chinese festivals.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wishes to you.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 algn="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Yours,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 algn="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Li </a:t>
            </a:r>
            <a:r>
              <a:rPr lang="en-US" altLang="zh-CN" sz="2200" u="sng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Hua</a:t>
            </a:r>
            <a:r>
              <a:rPr lang="en-US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116813"/>
            <a:ext cx="8128000" cy="53737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选词填空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.Before they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parted,they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promised to keep in touch.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embraced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 am willing to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I have made a mistake.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admit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.This kind of illness causes blindness or serious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vision.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.Her novel is in the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being turned into a television series.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.Some species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this small area of forest and nowhere else on the earth.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80694" y="1547679"/>
            <a:ext cx="395012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admit,embrace,loss,exist,process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701069"/>
            <a:ext cx="8128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Ⅱ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语篇填空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Dragon Boat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Festival,also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called the </a:t>
            </a:r>
            <a:r>
              <a:rPr lang="en-US" altLang="zh-CN" sz="2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Duanwu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Festival,is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(tradition) holiday observed annually over 2,000 years in China 2.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memory of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Yuan,an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ancient Chinese patriotic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poet.Originated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south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China,the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Dragon Boat Festival enjoys higher 3.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(popular) in southern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areas,such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Jiangsu,Zhejiang,Guangdong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Fujian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Provinces.Defined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Chinese lunar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calendar,the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 of the Dragon Boat Festival 4.______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(fall) on the 5th day of the 5th lunar month according 5.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lunar calendar.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755576" y="2482622"/>
            <a:ext cx="1345240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traditional</a:t>
            </a:r>
            <a:endParaRPr lang="zh-CN" altLang="en-US" sz="2200"/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1907704" y="2904396"/>
            <a:ext cx="404278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in</a:t>
            </a:r>
            <a:endParaRPr lang="zh-CN" altLang="en-US" sz="220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2311982" y="3634750"/>
            <a:ext cx="1345240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popularity</a:t>
            </a:r>
            <a:endParaRPr lang="zh-CN" altLang="en-US" sz="220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7452320" y="4512520"/>
            <a:ext cx="670376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falls</a:t>
            </a:r>
            <a:endParaRPr lang="zh-CN" altLang="en-US" sz="2200"/>
          </a:p>
        </p:txBody>
      </p:sp>
      <p:sp>
        <p:nvSpPr>
          <p:cNvPr id="14" name="矩形 13"/>
          <p:cNvSpPr>
            <a:spLocks noChangeAspect="1"/>
          </p:cNvSpPr>
          <p:nvPr/>
        </p:nvSpPr>
        <p:spPr>
          <a:xfrm>
            <a:off x="6816945" y="4928866"/>
            <a:ext cx="404278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to</a:t>
            </a:r>
            <a:endParaRPr lang="zh-CN" altLang="en-US" sz="2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2107334"/>
            <a:ext cx="8128000" cy="2897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traditional customs and 6.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(activity) are held on the specified day by people in China and even by people in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Asian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countries.Dragon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boat racing and eating </a:t>
            </a:r>
            <a:r>
              <a:rPr lang="en-US" altLang="zh-CN" sz="2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zongzi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7.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central customs of the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festival.In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some regions in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China,people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also wear a perfume pouch(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香袋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),tie five-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silk thread and hang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mugwort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艾蒿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leaves on 8.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(they) doors.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4482083" y="2107334"/>
            <a:ext cx="1202573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activities</a:t>
            </a:r>
            <a:endParaRPr lang="zh-CN" altLang="en-US" sz="2200"/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827584" y="3321128"/>
            <a:ext cx="529312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the</a:t>
            </a:r>
            <a:endParaRPr lang="zh-CN" altLang="en-US" sz="220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5557396" y="4077072"/>
            <a:ext cx="702436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their</a:t>
            </a:r>
            <a:endParaRPr lang="zh-CN" altLang="en-US" sz="2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hlinkClick r:id="rId4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6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000" y="1268760"/>
          <a:ext cx="8128000" cy="5496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文档" r:id="rId7" imgW="3947160" imgH="2677795" progId="Word.Document.12">
                  <p:embed/>
                </p:oleObj>
              </mc:Choice>
              <mc:Fallback>
                <p:oleObj name="文档" r:id="rId7" imgW="3947160" imgH="2677795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1268760"/>
                        <a:ext cx="8128000" cy="5496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spect="1"/>
          </p:cNvSpPr>
          <p:nvPr/>
        </p:nvSpPr>
        <p:spPr>
          <a:xfrm>
            <a:off x="2857299" y="1268760"/>
            <a:ext cx="748923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喜爱</a:t>
            </a:r>
            <a:endParaRPr lang="zh-CN" altLang="en-US" sz="2200"/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2375570" y="1628800"/>
            <a:ext cx="1877437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到外面吃饭　</a:t>
            </a:r>
            <a:endParaRPr lang="zh-CN" altLang="en-US" sz="2200"/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2987824" y="1956979"/>
            <a:ext cx="1595309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一样</a:t>
            </a:r>
            <a:endParaRPr lang="zh-CN" altLang="en-US" sz="2200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3491880" y="2332182"/>
            <a:ext cx="1877437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与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有关系</a:t>
            </a:r>
            <a:endParaRPr lang="zh-CN" altLang="en-US" sz="220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3590262" y="2692222"/>
            <a:ext cx="1595309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在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看来</a:t>
            </a:r>
            <a:endParaRPr lang="zh-CN" altLang="en-US" sz="220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2608861" y="3039710"/>
            <a:ext cx="1673856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想要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;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感觉像</a:t>
            </a:r>
            <a:endParaRPr lang="zh-CN" altLang="en-US" sz="220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3416079" y="3367889"/>
            <a:ext cx="1391728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期望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;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期盼</a:t>
            </a:r>
            <a:endParaRPr lang="zh-CN" altLang="en-US" sz="2200"/>
          </a:p>
        </p:txBody>
      </p:sp>
      <p:sp>
        <p:nvSpPr>
          <p:cNvPr id="14" name="矩形 13"/>
          <p:cNvSpPr>
            <a:spLocks noChangeAspect="1"/>
          </p:cNvSpPr>
          <p:nvPr/>
        </p:nvSpPr>
        <p:spPr>
          <a:xfrm>
            <a:off x="3876136" y="3743092"/>
            <a:ext cx="2441694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不但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而且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endParaRPr lang="zh-CN" altLang="en-US" sz="2200"/>
          </a:p>
        </p:txBody>
      </p:sp>
      <p:sp>
        <p:nvSpPr>
          <p:cNvPr id="15" name="矩形 14"/>
          <p:cNvSpPr>
            <a:spLocks noChangeAspect="1"/>
          </p:cNvSpPr>
          <p:nvPr/>
        </p:nvSpPr>
        <p:spPr>
          <a:xfrm>
            <a:off x="2857299" y="4071271"/>
            <a:ext cx="1031051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而不是</a:t>
            </a:r>
            <a:endParaRPr lang="zh-CN" altLang="en-US" sz="2200"/>
          </a:p>
        </p:txBody>
      </p:sp>
      <p:sp>
        <p:nvSpPr>
          <p:cNvPr id="16" name="矩形 15"/>
          <p:cNvSpPr>
            <a:spLocks noChangeAspect="1"/>
          </p:cNvSpPr>
          <p:nvPr/>
        </p:nvSpPr>
        <p:spPr>
          <a:xfrm>
            <a:off x="3221956" y="4477135"/>
            <a:ext cx="2159566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与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相互影响</a:t>
            </a:r>
            <a:endParaRPr lang="zh-CN" altLang="en-US" sz="220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hlinkClick r:id="rId3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hlinkClick r:id="rId4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121795"/>
            <a:ext cx="8128000" cy="49675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Ⅱ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释义匹配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.editor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physical or mental energy that is needed to do something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.embrace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sets of programs that tell a computer how to do a particular job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.effort		C.to happen or be present in a particular situation or place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.software	D.to put your arms around someone and hold them in a friendly or loving way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.exist	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person who is in charge of a newspaper or magazine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1.E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2.D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3.A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4.B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5.C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hlinkClick r:id="rId3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hlinkClick r:id="rId4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497936"/>
            <a:ext cx="8128000" cy="37487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Ⅲ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介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副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词填空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.He has always been very keen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doing physical exercises.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.As far as I am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concerned,the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preparations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dinner are hard work.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.Many people volunteered to clean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beaches.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opinion,my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best friend changed my attitude towards life.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.He was looking forward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with the new manager.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4139952" y="1865372"/>
            <a:ext cx="466794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on</a:t>
            </a:r>
            <a:endParaRPr lang="zh-CN" altLang="en-US" sz="2200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5508104" y="2276872"/>
            <a:ext cx="514885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for</a:t>
            </a:r>
            <a:endParaRPr lang="zh-CN" altLang="en-US" sz="220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4860032" y="2996952"/>
            <a:ext cx="466794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up</a:t>
            </a:r>
            <a:endParaRPr lang="zh-CN" altLang="en-US" sz="220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1079427" y="3466696"/>
            <a:ext cx="420308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In</a:t>
            </a:r>
            <a:endParaRPr lang="zh-CN" altLang="en-US" sz="220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3785013" y="4293096"/>
            <a:ext cx="404278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to</a:t>
            </a:r>
            <a:endParaRPr lang="zh-CN" altLang="en-US" sz="220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6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264911"/>
            <a:ext cx="8128000" cy="206973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occasion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场合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时刻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occasion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是可数名词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场合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时刻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had met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Zahid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an earlier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occasion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她早些时候曾见过扎希德。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908496" y="3336444"/>
          <a:ext cx="8128000" cy="2632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文档" r:id="rId7" imgW="3843020" imgH="1245870" progId="Word.Document.12">
                  <p:embed/>
                </p:oleObj>
              </mc:Choice>
              <mc:Fallback>
                <p:oleObj name="文档" r:id="rId7" imgW="3843020" imgH="124587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8496" y="3336444"/>
                        <a:ext cx="8128000" cy="2632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M17.eps" descr="id:2147496962;FounderCES"/>
          <p:cNvPicPr/>
          <p:nvPr/>
        </p:nvPicPr>
        <p:blipFill>
          <a:blip r:embed="rId9" cstate="email"/>
          <a:stretch>
            <a:fillRect/>
          </a:stretch>
        </p:blipFill>
        <p:spPr>
          <a:xfrm>
            <a:off x="6876256" y="4652549"/>
            <a:ext cx="1383665" cy="926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497936"/>
            <a:ext cx="8456488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one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occasion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,she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called me in the middle of the night.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有一次她深更半夜打电话给我。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he works in a remote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area,he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visits his parents only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occasionally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因为他在一个偏远的地区工作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所以他只能偶尔回去看望他的父母。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were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occasions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when we made mistakes.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有时候我们也会出错。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【温馨提示】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occasion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作先行词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其后跟定语从句时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如果引导词在定语从句中作状语表示时刻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应用关系副词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若表示场合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应用关系副词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8000" y="1281570"/>
            <a:ext cx="8128000" cy="4826326"/>
            <a:chOff x="508000" y="1281570"/>
            <a:chExt cx="8128000" cy="482632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08000" y="1281570"/>
              <a:ext cx="8128000" cy="454885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8963" y="5810868"/>
              <a:ext cx="8040235" cy="29702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演示文稿1</Template>
  <TotalTime>0</TotalTime>
  <Words>1632</Words>
  <Application>Microsoft Office PowerPoint</Application>
  <PresentationFormat>全屏显示(4:3)</PresentationFormat>
  <Paragraphs>333</Paragraphs>
  <Slides>36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7" baseType="lpstr">
      <vt:lpstr>NEU-BZ-S92</vt:lpstr>
      <vt:lpstr>方正书宋_GBK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Section C  Developing ideas &amp; Presenting ideas &amp; Reflection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2019-08-22T01:06:00Z</dcterms:created>
  <dcterms:modified xsi:type="dcterms:W3CDTF">2023-01-16T15:39:32Z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6CD9297583AF4BAD9B691CF8EC39A6F4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