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55" r:id="rId2"/>
    <p:sldId id="622" r:id="rId3"/>
    <p:sldId id="624" r:id="rId4"/>
    <p:sldId id="608" r:id="rId5"/>
    <p:sldId id="609" r:id="rId6"/>
    <p:sldId id="610" r:id="rId7"/>
    <p:sldId id="611" r:id="rId8"/>
    <p:sldId id="612" r:id="rId9"/>
    <p:sldId id="595" r:id="rId10"/>
    <p:sldId id="594" r:id="rId11"/>
    <p:sldId id="443" r:id="rId12"/>
    <p:sldId id="457" r:id="rId13"/>
    <p:sldId id="601" r:id="rId14"/>
    <p:sldId id="627" r:id="rId15"/>
    <p:sldId id="602" r:id="rId16"/>
    <p:sldId id="596" r:id="rId17"/>
    <p:sldId id="614" r:id="rId18"/>
    <p:sldId id="613" r:id="rId19"/>
    <p:sldId id="618" r:id="rId20"/>
    <p:sldId id="600" r:id="rId21"/>
    <p:sldId id="605" r:id="rId22"/>
    <p:sldId id="446" r:id="rId23"/>
    <p:sldId id="628" r:id="rId24"/>
    <p:sldId id="629" r:id="rId25"/>
    <p:sldId id="617" r:id="rId26"/>
    <p:sldId id="468" r:id="rId27"/>
    <p:sldId id="615" r:id="rId28"/>
    <p:sldId id="616" r:id="rId29"/>
    <p:sldId id="599" r:id="rId30"/>
    <p:sldId id="463" r:id="rId31"/>
    <p:sldId id="47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CCFF"/>
    <a:srgbClr val="009900"/>
    <a:srgbClr val="996600"/>
    <a:srgbClr val="FF5050"/>
    <a:srgbClr val="FF00FF"/>
    <a:srgbClr val="FF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56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Arial" panose="020B0604020202020204" pitchFamily="34" charset="0"/>
                <a:cs typeface="+mn-ea"/>
              </a:defRPr>
            </a:lvl1pPr>
          </a:lstStyle>
          <a:p>
            <a:fld id="{0F9B84EA-7D68-4D60-9CB1-D50884785D1C}" type="datetimeFigureOut">
              <a:rPr lang="zh-CN" altLang="en-US"/>
              <a:t>2023-01-16</a:t>
            </a:fld>
            <a:endParaRPr lang="zh-CN" alt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C2E765C-1E3D-4FA4-AF56-A79FB9F60D9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A04B893F-435E-4A47-82B7-F824995FC9F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9818D8A-C02D-4830-AA75-EEEDC1DE349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F800DC-9621-47DB-957B-6C37FEC8499F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2867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1B97FE-5EA4-45EF-B9FD-05FF58E57DA8}" type="slidenum">
              <a:rPr lang="zh-CN" altLang="en-US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07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5698C7-8E9A-4125-B993-A22B014D853C}" type="slidenum">
              <a:rPr lang="zh-CN" altLang="en-US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277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10FA8C-4E79-4C32-8B24-68F7F229D9FE}" type="slidenum">
              <a:rPr lang="zh-CN" altLang="en-US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9C0EA7-4C19-40C7-BB6A-AEE9B9AC2836}" type="slidenum">
              <a:rPr lang="zh-CN" altLang="en-US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53CBDC-E4BD-4EFC-B7C8-17F44A4D77EF}" type="slidenum">
              <a:rPr lang="zh-CN" altLang="en-US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DE5BD4-5DF5-4F1C-B1BD-8BBB8E3BA13A}" type="slidenum">
              <a:rPr lang="zh-CN" altLang="en-US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C6C6237-1945-4169-BBB0-252AF35CA171}" type="slidenum">
              <a:rPr lang="zh-CN" altLang="en-US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30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027DE9-414A-4EAF-839D-56291C84FA98}" type="slidenum">
              <a:rPr lang="zh-CN" altLang="en-US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6CBF0B-8608-4ADA-8E84-977CFFECEDA1}" type="slidenum">
              <a:rPr lang="zh-CN" altLang="en-US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90AC05-9E74-465A-86E0-37A37C0DBB02}" type="slidenum">
              <a:rPr lang="zh-CN" altLang="en-US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DC2649A-BDCD-4D62-8AF8-DCA59E9634BE}" type="slidenum">
              <a:rPr lang="zh-CN" altLang="en-US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91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9296726-0412-4D34-9F57-7F2077B681A7}" type="slidenum">
              <a:rPr lang="zh-CN" altLang="en-US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9F943D-77F0-48EA-83AF-8C4D8BB9F7E8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AB79F2-941E-47E8-878F-A55993DBC10B}" type="slidenum">
              <a:rPr lang="zh-CN" altLang="en-US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F4647D-2526-4DFA-8D41-94A1D0AD3A05}" type="slidenum">
              <a:rPr lang="zh-CN" altLang="en-US"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93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C4409A-EBD1-4F6F-BBAA-4CEDFD884966}" type="slidenum">
              <a:rPr lang="zh-CN" altLang="en-US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14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EBA8B0-D417-4401-85B7-12FDF8854681}" type="slidenum">
              <a:rPr lang="zh-CN" altLang="en-US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34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D9AAA08-B6B2-44F5-BA5D-A51533AE6C3C}" type="slidenum">
              <a:rPr lang="zh-CN" altLang="en-US"/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55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55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223EF16-BC16-44ED-B196-B05959F86775}" type="slidenum">
              <a:rPr lang="zh-CN" altLang="en-US"/>
              <a:t>31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D72C0C-44EE-4273-8DC6-E2A6FE3C7253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27F033-6C52-4DA6-B951-153B4257B91D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84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306C7A-C6D6-4749-9EF9-0AF81D8CB160}" type="slidenum">
              <a:rPr lang="zh-CN" altLang="en-US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91404F-1D57-4A94-925F-68A4208BB231}" type="slidenum">
              <a:rPr lang="zh-CN" altLang="en-US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CBBFCC9-E33E-492B-A979-12E13A2BC55E}" type="slidenum">
              <a:rPr lang="zh-CN" altLang="en-US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</p:txBody>
      </p:sp>
      <p:sp>
        <p:nvSpPr>
          <p:cNvPr id="245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9C23BB-D5FF-4515-8E98-4971DD1BA863}" type="slidenum">
              <a:rPr lang="zh-CN" altLang="en-US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49077F7-B456-4FCC-B739-5FB1516DA18B}" type="slidenum">
              <a:rPr lang="zh-CN" altLang="en-US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73871-C093-441F-9BAD-15C5F37E043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D440B-853A-4FE4-AA66-F8C2FD3F55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F38D0-E3EF-40F9-B26B-6D4A3AE79D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88783-5AF5-489D-BA96-DED0265C1A6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D6BD3-D43C-4492-8166-046B1EAA49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9A9D1-32AE-4ADB-9518-747AFEE132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326B7-6DB4-45FE-8A05-4DDC5644B13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1EEF7-F771-4640-927E-6F56B5270C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03_Top ba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FDF6-25C5-4A85-B611-91378FC7F6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312F8-1A39-49D9-8EC1-104313399C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1E430-E43C-4A5A-84AA-5E8124C1B6F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25DB275-6AFC-4714-9C27-D8CE7A5A9ECF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/>
          <p:nvPr/>
        </p:nvSpPr>
        <p:spPr bwMode="auto">
          <a:xfrm>
            <a:off x="2482994" y="1973304"/>
            <a:ext cx="5867246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zh-CN" sz="13800" b="1" i="1" kern="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roadway BT" pitchFamily="82" charset="0"/>
              </a:rPr>
              <a:t>Trees</a:t>
            </a:r>
          </a:p>
        </p:txBody>
      </p:sp>
      <p:pic>
        <p:nvPicPr>
          <p:cNvPr id="5122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0" y="990600"/>
            <a:ext cx="19652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标题 1"/>
          <p:cNvSpPr txBox="1">
            <a:spLocks noChangeArrowheads="1"/>
          </p:cNvSpPr>
          <p:nvPr/>
        </p:nvSpPr>
        <p:spPr bwMode="auto">
          <a:xfrm>
            <a:off x="152516" y="1828842"/>
            <a:ext cx="14398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zh-CN" sz="8800" dirty="0">
                <a:solidFill>
                  <a:schemeClr val="bg1"/>
                </a:solidFill>
                <a:latin typeface="Jokerman" panose="04090605060D06020702" pitchFamily="82" charset="0"/>
              </a:rPr>
              <a:t>11</a:t>
            </a:r>
          </a:p>
        </p:txBody>
      </p:sp>
      <p:pic>
        <p:nvPicPr>
          <p:cNvPr id="5127" name="Picture 11" descr="D:\NOT SB 1A～5D （转）\1D（转）\16.3.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6350"/>
            <a:ext cx="36576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矩形 308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84607" y="502914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799"/>
            <a:ext cx="3855307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295400" y="5029200"/>
            <a:ext cx="2438400" cy="769441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99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  wood</a:t>
            </a:r>
            <a:endParaRPr lang="zh-CN" altLang="en-US" sz="4400" b="1" dirty="0">
              <a:ln w="11430"/>
              <a:solidFill>
                <a:srgbClr val="99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2999" y="1904999"/>
            <a:ext cx="3881535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867400" y="5029200"/>
            <a:ext cx="184698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match</a:t>
            </a:r>
            <a:endParaRPr lang="zh-CN" alt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Review the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homebounddecorblog.com/wp-content/uploads/2011/09/green-tre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066800"/>
            <a:ext cx="9153525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0" y="1714500"/>
            <a:ext cx="9144000" cy="1354138"/>
          </a:xfrm>
          <a:prstGeom prst="rect">
            <a:avLst/>
          </a:prstGeom>
          <a:solidFill>
            <a:schemeClr val="bg1">
              <a:alpha val="70999"/>
            </a:schemeClr>
          </a:solidFill>
          <a:ln w="9525">
            <a:noFill/>
            <a:miter lim="800000"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endParaRPr lang="en-US" sz="1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algn="ctr">
              <a:buFontTx/>
              <a:buNone/>
              <a:defRPr/>
            </a:pPr>
            <a:r>
              <a:rPr lang="en-US" sz="5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anose="020B0903060703020204" pitchFamily="34" charset="0"/>
              </a:rPr>
              <a:t>Why </a:t>
            </a:r>
            <a:r>
              <a:rPr lang="en-US" altLang="zh-CN" sz="5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anose="020B0903060703020204" pitchFamily="34" charset="0"/>
              </a:rPr>
              <a:t>are trees important</a:t>
            </a:r>
            <a:r>
              <a:rPr lang="en-US" sz="5400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anose="020B0903060703020204" pitchFamily="34" charset="0"/>
              </a:rPr>
              <a:t>?</a:t>
            </a:r>
          </a:p>
          <a:p>
            <a:pPr algn="ctr">
              <a:buFontTx/>
              <a:buNone/>
              <a:defRPr/>
            </a:pPr>
            <a:endParaRPr lang="zh-CN" altLang="en-US" b="1" dirty="0">
              <a:solidFill>
                <a:srgbClr val="CC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2400" y="34925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say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椭圆 16"/>
          <p:cNvSpPr>
            <a:spLocks noChangeArrowheads="1"/>
          </p:cNvSpPr>
          <p:nvPr/>
        </p:nvSpPr>
        <p:spPr bwMode="auto">
          <a:xfrm>
            <a:off x="3124200" y="3048000"/>
            <a:ext cx="2819400" cy="1447800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B050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grpSp>
        <p:nvGrpSpPr>
          <p:cNvPr id="2" name="组合 45"/>
          <p:cNvGrpSpPr/>
          <p:nvPr/>
        </p:nvGrpSpPr>
        <p:grpSpPr bwMode="auto">
          <a:xfrm>
            <a:off x="4038600" y="2133600"/>
            <a:ext cx="5334000" cy="990600"/>
            <a:chOff x="4038600" y="1828800"/>
            <a:chExt cx="5334000" cy="990600"/>
          </a:xfrm>
        </p:grpSpPr>
        <p:sp>
          <p:nvSpPr>
            <p:cNvPr id="23555" name="矩形 17"/>
            <p:cNvSpPr>
              <a:spLocks noChangeArrowheads="1"/>
            </p:cNvSpPr>
            <p:nvPr/>
          </p:nvSpPr>
          <p:spPr bwMode="auto">
            <a:xfrm>
              <a:off x="4038600" y="1828800"/>
              <a:ext cx="5334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FF9900"/>
                  </a:solidFill>
                </a:rPr>
                <a:t>make our city beautiful</a:t>
              </a:r>
              <a:endParaRPr lang="zh-CN" altLang="en-US" sz="3600">
                <a:solidFill>
                  <a:srgbClr val="FF9900"/>
                </a:solidFill>
              </a:endParaRPr>
            </a:p>
          </p:txBody>
        </p:sp>
        <p:cxnSp>
          <p:nvCxnSpPr>
            <p:cNvPr id="23556" name="直接连接符 19"/>
            <p:cNvCxnSpPr>
              <a:cxnSpLocks noChangeShapeType="1"/>
            </p:cNvCxnSpPr>
            <p:nvPr/>
          </p:nvCxnSpPr>
          <p:spPr bwMode="auto">
            <a:xfrm flipV="1">
              <a:off x="5486400" y="2362200"/>
              <a:ext cx="6096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组合 38"/>
          <p:cNvGrpSpPr/>
          <p:nvPr/>
        </p:nvGrpSpPr>
        <p:grpSpPr bwMode="auto">
          <a:xfrm>
            <a:off x="1219200" y="1295400"/>
            <a:ext cx="4495800" cy="1828800"/>
            <a:chOff x="1219200" y="990600"/>
            <a:chExt cx="4495800" cy="1828800"/>
          </a:xfrm>
        </p:grpSpPr>
        <p:sp>
          <p:nvSpPr>
            <p:cNvPr id="23558" name="矩形 14"/>
            <p:cNvSpPr>
              <a:spLocks noChangeArrowheads="1"/>
            </p:cNvSpPr>
            <p:nvPr/>
          </p:nvSpPr>
          <p:spPr bwMode="auto">
            <a:xfrm>
              <a:off x="1219200" y="990600"/>
              <a:ext cx="449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0000FF"/>
                  </a:solidFill>
                </a:rPr>
                <a:t>keep the air clean</a:t>
              </a:r>
              <a:endParaRPr lang="zh-CN" altLang="en-US" sz="3600">
                <a:solidFill>
                  <a:srgbClr val="0000FF"/>
                </a:solidFill>
              </a:endParaRPr>
            </a:p>
          </p:txBody>
        </p:sp>
        <p:cxnSp>
          <p:nvCxnSpPr>
            <p:cNvPr id="23559" name="直接连接符 21"/>
            <p:cNvCxnSpPr>
              <a:cxnSpLocks noChangeShapeType="1"/>
            </p:cNvCxnSpPr>
            <p:nvPr/>
          </p:nvCxnSpPr>
          <p:spPr bwMode="auto">
            <a:xfrm rot="16200000" flipV="1">
              <a:off x="2857500" y="2019300"/>
              <a:ext cx="1219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组合 41"/>
          <p:cNvGrpSpPr/>
          <p:nvPr/>
        </p:nvGrpSpPr>
        <p:grpSpPr bwMode="auto">
          <a:xfrm>
            <a:off x="685800" y="4267200"/>
            <a:ext cx="3276600" cy="1027113"/>
            <a:chOff x="685800" y="3962400"/>
            <a:chExt cx="3276600" cy="1027331"/>
          </a:xfrm>
        </p:grpSpPr>
        <p:sp>
          <p:nvSpPr>
            <p:cNvPr id="23561" name="矩形 13"/>
            <p:cNvSpPr>
              <a:spLocks noChangeArrowheads="1"/>
            </p:cNvSpPr>
            <p:nvPr/>
          </p:nvSpPr>
          <p:spPr bwMode="auto">
            <a:xfrm>
              <a:off x="685800" y="4343400"/>
              <a:ext cx="3276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FF3300"/>
                  </a:solidFill>
                </a:rPr>
                <a:t>give us wood</a:t>
              </a:r>
              <a:endParaRPr lang="zh-CN" altLang="en-US" sz="3600">
                <a:solidFill>
                  <a:srgbClr val="FF3300"/>
                </a:solidFill>
              </a:endParaRPr>
            </a:p>
          </p:txBody>
        </p:sp>
        <p:cxnSp>
          <p:nvCxnSpPr>
            <p:cNvPr id="23562" name="直接连接符 23"/>
            <p:cNvCxnSpPr>
              <a:cxnSpLocks noChangeShapeType="1"/>
            </p:cNvCxnSpPr>
            <p:nvPr/>
          </p:nvCxnSpPr>
          <p:spPr bwMode="auto">
            <a:xfrm flipV="1">
              <a:off x="2895600" y="3962400"/>
              <a:ext cx="4572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组合 42"/>
          <p:cNvGrpSpPr/>
          <p:nvPr/>
        </p:nvGrpSpPr>
        <p:grpSpPr bwMode="auto">
          <a:xfrm>
            <a:off x="3703638" y="4648200"/>
            <a:ext cx="2544762" cy="1828800"/>
            <a:chOff x="3704161" y="4343400"/>
            <a:chExt cx="2544499" cy="1829061"/>
          </a:xfrm>
        </p:grpSpPr>
        <p:sp>
          <p:nvSpPr>
            <p:cNvPr id="23564" name="Text Box 9"/>
            <p:cNvSpPr txBox="1">
              <a:spLocks noChangeArrowheads="1"/>
            </p:cNvSpPr>
            <p:nvPr/>
          </p:nvSpPr>
          <p:spPr bwMode="auto">
            <a:xfrm>
              <a:off x="3704161" y="5526039"/>
              <a:ext cx="2544499" cy="646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FF00FF"/>
                  </a:solidFill>
                </a:rPr>
                <a:t>give us fruit</a:t>
              </a:r>
            </a:p>
          </p:txBody>
        </p:sp>
        <p:cxnSp>
          <p:nvCxnSpPr>
            <p:cNvPr id="23565" name="直接连接符 24"/>
            <p:cNvCxnSpPr>
              <a:cxnSpLocks noChangeShapeType="1"/>
            </p:cNvCxnSpPr>
            <p:nvPr/>
          </p:nvCxnSpPr>
          <p:spPr bwMode="auto">
            <a:xfrm rot="16200000" flipV="1">
              <a:off x="4229100" y="4762500"/>
              <a:ext cx="99060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组合 43"/>
          <p:cNvGrpSpPr/>
          <p:nvPr/>
        </p:nvGrpSpPr>
        <p:grpSpPr bwMode="auto">
          <a:xfrm>
            <a:off x="5562600" y="4191000"/>
            <a:ext cx="2570163" cy="1179513"/>
            <a:chOff x="5562600" y="3886200"/>
            <a:chExt cx="2569934" cy="1179731"/>
          </a:xfrm>
        </p:grpSpPr>
        <p:sp>
          <p:nvSpPr>
            <p:cNvPr id="23567" name="矩形 15"/>
            <p:cNvSpPr>
              <a:spLocks noChangeArrowheads="1"/>
            </p:cNvSpPr>
            <p:nvPr/>
          </p:nvSpPr>
          <p:spPr bwMode="auto">
            <a:xfrm>
              <a:off x="5562600" y="4419600"/>
              <a:ext cx="25699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00B0F0"/>
                  </a:solidFill>
                </a:rPr>
                <a:t>cool the air </a:t>
              </a:r>
              <a:endParaRPr lang="zh-CN" altLang="en-US" sz="3600">
                <a:solidFill>
                  <a:srgbClr val="00B0F0"/>
                </a:solidFill>
              </a:endParaRPr>
            </a:p>
          </p:txBody>
        </p:sp>
        <p:cxnSp>
          <p:nvCxnSpPr>
            <p:cNvPr id="23568" name="直接连接符 26"/>
            <p:cNvCxnSpPr>
              <a:cxnSpLocks noChangeShapeType="1"/>
            </p:cNvCxnSpPr>
            <p:nvPr/>
          </p:nvCxnSpPr>
          <p:spPr bwMode="auto">
            <a:xfrm>
              <a:off x="5791200" y="3886200"/>
              <a:ext cx="7620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组合 40"/>
          <p:cNvGrpSpPr/>
          <p:nvPr/>
        </p:nvGrpSpPr>
        <p:grpSpPr bwMode="auto">
          <a:xfrm>
            <a:off x="152400" y="2609850"/>
            <a:ext cx="2819400" cy="1754188"/>
            <a:chOff x="152426" y="2304871"/>
            <a:chExt cx="2819374" cy="1754588"/>
          </a:xfrm>
        </p:grpSpPr>
        <p:sp>
          <p:nvSpPr>
            <p:cNvPr id="23570" name="Text Box 6"/>
            <p:cNvSpPr txBox="1">
              <a:spLocks noChangeArrowheads="1"/>
            </p:cNvSpPr>
            <p:nvPr/>
          </p:nvSpPr>
          <p:spPr bwMode="auto">
            <a:xfrm>
              <a:off x="152426" y="2304871"/>
              <a:ext cx="2590350" cy="175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600">
                  <a:solidFill>
                    <a:srgbClr val="7030A0"/>
                  </a:solidFill>
                </a:rPr>
                <a:t>keep out wind and dust </a:t>
              </a:r>
            </a:p>
          </p:txBody>
        </p:sp>
        <p:cxnSp>
          <p:nvCxnSpPr>
            <p:cNvPr id="23571" name="直接连接符 28"/>
            <p:cNvCxnSpPr>
              <a:cxnSpLocks noChangeShapeType="1"/>
            </p:cNvCxnSpPr>
            <p:nvPr/>
          </p:nvCxnSpPr>
          <p:spPr bwMode="auto">
            <a:xfrm>
              <a:off x="1905000" y="2819400"/>
              <a:ext cx="10668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组合 44"/>
          <p:cNvGrpSpPr/>
          <p:nvPr/>
        </p:nvGrpSpPr>
        <p:grpSpPr bwMode="auto">
          <a:xfrm>
            <a:off x="6019800" y="3276600"/>
            <a:ext cx="1736725" cy="646113"/>
            <a:chOff x="6019800" y="2971800"/>
            <a:chExt cx="1736546" cy="646331"/>
          </a:xfrm>
        </p:grpSpPr>
        <p:cxnSp>
          <p:nvCxnSpPr>
            <p:cNvPr id="23573" name="直接连接符 30"/>
            <p:cNvCxnSpPr>
              <a:cxnSpLocks noChangeShapeType="1"/>
            </p:cNvCxnSpPr>
            <p:nvPr/>
          </p:nvCxnSpPr>
          <p:spPr bwMode="auto">
            <a:xfrm>
              <a:off x="6019800" y="3352800"/>
              <a:ext cx="12192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74" name="矩形 36"/>
            <p:cNvSpPr>
              <a:spLocks noChangeArrowheads="1"/>
            </p:cNvSpPr>
            <p:nvPr/>
          </p:nvSpPr>
          <p:spPr bwMode="auto">
            <a:xfrm>
              <a:off x="7315200" y="2971800"/>
              <a:ext cx="4411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C00000"/>
                  </a:solidFill>
                </a:rPr>
                <a:t>?</a:t>
              </a:r>
              <a:endParaRPr lang="zh-CN" altLang="en-US" sz="3600">
                <a:solidFill>
                  <a:srgbClr val="C00000"/>
                </a:solidFill>
              </a:endParaRPr>
            </a:p>
          </p:txBody>
        </p:sp>
      </p:grp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048000" y="304800"/>
            <a:ext cx="4572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3600" b="1" dirty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Brainstorm</a:t>
            </a:r>
            <a:endParaRPr lang="zh-CN" altLang="en-US" sz="3600" b="1" dirty="0">
              <a:solidFill>
                <a:srgbClr val="21596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3576" name="Text Box 2"/>
          <p:cNvSpPr txBox="1">
            <a:spLocks noChangeArrowheads="1"/>
          </p:cNvSpPr>
          <p:nvPr/>
        </p:nvSpPr>
        <p:spPr bwMode="auto">
          <a:xfrm>
            <a:off x="3429000" y="32004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600"/>
              <a:t>important</a:t>
            </a:r>
          </a:p>
          <a:p>
            <a:pPr algn="ctr"/>
            <a:r>
              <a:rPr lang="en-US" altLang="zh-CN" sz="3600"/>
              <a:t>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682625" y="1531938"/>
            <a:ext cx="8210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009900"/>
                </a:solidFill>
                <a:latin typeface="Arial Black" panose="020B0A04020102020204" pitchFamily="34" charset="0"/>
              </a:rPr>
              <a:t>Do we need trees</a:t>
            </a:r>
            <a:r>
              <a:rPr lang="en-US" altLang="zh-CN" sz="2400" dirty="0">
                <a:solidFill>
                  <a:srgbClr val="009900"/>
                </a:solidFill>
                <a:latin typeface="Arial Black" panose="020B0A04020102020204" pitchFamily="34" charset="0"/>
              </a:rPr>
              <a:t> or not</a:t>
            </a:r>
            <a:r>
              <a:rPr lang="zh-CN" altLang="zh-CN" sz="2400" dirty="0">
                <a:solidFill>
                  <a:srgbClr val="009900"/>
                </a:solidFill>
                <a:latin typeface="Arial Black" panose="020B0A04020102020204" pitchFamily="34" charset="0"/>
              </a:rPr>
              <a:t>? Talk in groups and tell your classmates why.</a:t>
            </a:r>
          </a:p>
        </p:txBody>
      </p:sp>
      <p:sp>
        <p:nvSpPr>
          <p:cNvPr id="25602" name="Text Box 5"/>
          <p:cNvSpPr txBox="1">
            <a:spLocks noChangeArrowheads="1"/>
          </p:cNvSpPr>
          <p:nvPr/>
        </p:nvSpPr>
        <p:spPr bwMode="auto">
          <a:xfrm rot="-1013919">
            <a:off x="1258888" y="5106988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66"/>
                </a:solidFill>
                <a:latin typeface="Comic Sans MS" panose="030F0702030302020204" pitchFamily="66" charset="0"/>
              </a:rPr>
              <a:t>Yes.</a:t>
            </a:r>
            <a:endParaRPr lang="zh-CN" altLang="zh-CN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 rot="781246">
            <a:off x="6437313" y="5437188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66"/>
                </a:solidFill>
                <a:latin typeface="Comic Sans MS" panose="030F0702030302020204" pitchFamily="66" charset="0"/>
              </a:rPr>
              <a:t>No.</a:t>
            </a:r>
            <a:endParaRPr lang="zh-CN" altLang="zh-CN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say</a:t>
            </a:r>
          </a:p>
        </p:txBody>
      </p:sp>
      <p:pic>
        <p:nvPicPr>
          <p:cNvPr id="25605" name="Picture 7" descr="D:\NOT SB 1A～5D （转）\1B（转）\35.5.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4600" y="2819400"/>
            <a:ext cx="3667125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808038"/>
            <a:ext cx="7848600" cy="5516562"/>
          </a:xfrm>
          <a:prstGeom prst="rect">
            <a:avLst/>
          </a:prstGeom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3200" b="1" dirty="0"/>
              <a:t>     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GCFrutiger" pitchFamily="50" charset="0"/>
              </a:rPr>
              <a:t>Reasons to plant trees: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sz="2800" dirty="0"/>
          </a:p>
          <a:p>
            <a:pPr eaLnBrk="0" hangingPunct="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/>
              <a:t>Trees make streets more _________.</a:t>
            </a:r>
          </a:p>
          <a:p>
            <a:pPr eaLnBrk="0" hangingPunct="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/>
              <a:t>Trees make streets less __________.</a:t>
            </a:r>
          </a:p>
          <a:p>
            <a:pPr eaLnBrk="0" hangingPunct="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/>
              <a:t>Trees make our air _________.</a:t>
            </a:r>
          </a:p>
          <a:p>
            <a:pPr eaLnBrk="0" hangingPunct="0">
              <a:lnSpc>
                <a:spcPct val="80000"/>
              </a:lnSpc>
              <a:spcBef>
                <a:spcPts val="24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/>
              <a:t> Trees make our air _________.</a:t>
            </a:r>
          </a:p>
          <a:p>
            <a:pPr eaLnBrk="0" hangingPunct="0">
              <a:lnSpc>
                <a:spcPct val="80000"/>
              </a:lnSpc>
              <a:spcBef>
                <a:spcPts val="2400"/>
              </a:spcBef>
            </a:pPr>
            <a:r>
              <a:rPr lang="en-US" altLang="zh-CN" sz="2800" dirty="0"/>
              <a:t>5.    Trees give us a lot of ________ things.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89550" y="2392363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9933"/>
                </a:solidFill>
              </a:rPr>
              <a:t>beautiful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443538" y="3001963"/>
            <a:ext cx="12430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9933"/>
                </a:solidFill>
              </a:rPr>
              <a:t>noisy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59300" y="3695700"/>
            <a:ext cx="123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9933"/>
                </a:solidFill>
              </a:rPr>
              <a:t>clean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00600" y="4343400"/>
            <a:ext cx="102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9933"/>
                </a:solidFill>
              </a:rPr>
              <a:t>cool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4978400"/>
            <a:ext cx="1390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339933"/>
                </a:solidFill>
              </a:rPr>
              <a:t>useful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6227763" y="5157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7656" name="矩形 16394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609600" y="1371600"/>
            <a:ext cx="8713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zh-CN" altLang="zh-CN" sz="2400" dirty="0">
                <a:solidFill>
                  <a:srgbClr val="009900"/>
                </a:solidFill>
                <a:latin typeface="Arial Black" panose="020B0A04020102020204" pitchFamily="34" charset="0"/>
              </a:rPr>
              <a:t>What can we get from trees?</a:t>
            </a:r>
          </a:p>
          <a:p>
            <a:pPr>
              <a:spcBef>
                <a:spcPct val="25000"/>
              </a:spcBef>
            </a:pPr>
            <a:r>
              <a:rPr lang="zh-CN" altLang="zh-CN" sz="2400" dirty="0">
                <a:solidFill>
                  <a:srgbClr val="009900"/>
                </a:solidFill>
                <a:latin typeface="Arial Black" panose="020B0A04020102020204" pitchFamily="34" charset="0"/>
              </a:rPr>
              <a:t>What can we usually make from trees?</a:t>
            </a:r>
          </a:p>
        </p:txBody>
      </p:sp>
      <p:pic>
        <p:nvPicPr>
          <p:cNvPr id="29698" name="Picture 3" descr="sun%20back%20seat%20trim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00350"/>
            <a:ext cx="2309813" cy="18478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photo%20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1063" y="2800350"/>
            <a:ext cx="2447925" cy="18367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pro_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800350"/>
            <a:ext cx="1943100" cy="18526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say</a:t>
            </a:r>
          </a:p>
        </p:txBody>
      </p:sp>
      <p:pic>
        <p:nvPicPr>
          <p:cNvPr id="29702" name="Picture 10" descr="D:\NOT SB 1A～5D （转）\1B（转）\35.5.i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962400"/>
            <a:ext cx="2359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D:\NOT SB 1A～5D （转）\1B（转）\35.5.i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4975" y="3962400"/>
            <a:ext cx="2359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D:\NOT SB 1A～5D （转）\1B（转）\35.5.i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962400"/>
            <a:ext cx="2359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05000"/>
            <a:ext cx="57912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object 14"/>
          <p:cNvSpPr>
            <a:spLocks noChangeArrowheads="1"/>
          </p:cNvSpPr>
          <p:nvPr/>
        </p:nvSpPr>
        <p:spPr bwMode="auto">
          <a:xfrm>
            <a:off x="0" y="0"/>
            <a:ext cx="3505200" cy="9906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762000" y="9906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i="1"/>
              <a:t>We get wood from trees. What do we use wood for? Give a report.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1"/>
          <p:cNvSpPr>
            <a:spLocks noChangeArrowheads="1"/>
          </p:cNvSpPr>
          <p:nvPr/>
        </p:nvSpPr>
        <p:spPr bwMode="auto">
          <a:xfrm>
            <a:off x="914400" y="3957638"/>
            <a:ext cx="8001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FF"/>
                </a:solidFill>
                <a:latin typeface="GCFrutiger" pitchFamily="50" charset="0"/>
              </a:rPr>
              <a:t>We get wood from trees.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GCFrutiger" pitchFamily="50" charset="0"/>
              </a:rPr>
              <a:t>We use wood to make a lot of things.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GCFrutiger" pitchFamily="50" charset="0"/>
              </a:rPr>
              <a:t>We use wood to make …</a:t>
            </a:r>
          </a:p>
          <a:p>
            <a:r>
              <a:rPr lang="en-US" altLang="zh-CN" sz="3200" dirty="0">
                <a:solidFill>
                  <a:srgbClr val="0000FF"/>
                </a:solidFill>
                <a:latin typeface="GCFrutiger" pitchFamily="50" charset="0"/>
              </a:rPr>
              <a:t>We also use wood to make …</a:t>
            </a:r>
            <a:endParaRPr lang="zh-CN" altLang="en-US" sz="3200" dirty="0">
              <a:solidFill>
                <a:srgbClr val="0000FF"/>
              </a:solidFill>
              <a:latin typeface="GCFrutiger" pitchFamily="50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38200"/>
            <a:ext cx="32766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矩形 3"/>
          <p:cNvSpPr>
            <a:spLocks noChangeArrowheads="1"/>
          </p:cNvSpPr>
          <p:nvPr/>
        </p:nvSpPr>
        <p:spPr bwMode="auto">
          <a:xfrm>
            <a:off x="381000" y="1066800"/>
            <a:ext cx="321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i="1" dirty="0">
                <a:solidFill>
                  <a:srgbClr val="009900"/>
                </a:solidFill>
              </a:rPr>
              <a:t>Give a report</a:t>
            </a:r>
            <a:r>
              <a:rPr lang="en-US" altLang="zh-CN" i="1" dirty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2"/>
          <p:cNvSpPr txBox="1">
            <a:spLocks noChangeArrowheads="1"/>
          </p:cNvSpPr>
          <p:nvPr/>
        </p:nvSpPr>
        <p:spPr bwMode="auto">
          <a:xfrm>
            <a:off x="990600" y="1219200"/>
            <a:ext cx="8713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2400">
                <a:solidFill>
                  <a:srgbClr val="009900"/>
                </a:solidFill>
                <a:latin typeface="Arial Black" panose="020B0A04020102020204" pitchFamily="34" charset="0"/>
              </a:rPr>
              <a:t>Do a survey. What can these trees give us? Complete the form.</a:t>
            </a:r>
            <a:endParaRPr lang="zh-CN" altLang="zh-CN" sz="240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35842" name="object 14"/>
          <p:cNvSpPr>
            <a:spLocks noChangeArrowheads="1"/>
          </p:cNvSpPr>
          <p:nvPr/>
        </p:nvSpPr>
        <p:spPr bwMode="auto">
          <a:xfrm>
            <a:off x="0" y="0"/>
            <a:ext cx="3505200" cy="990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71600" y="2209800"/>
          <a:ext cx="69342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Kinds of trees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Things for us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apple tree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rubber</a:t>
                      </a:r>
                      <a:r>
                        <a:rPr lang="en-US" altLang="zh-CN" sz="2400" baseline="0" dirty="0" smtClean="0"/>
                        <a:t> tree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cocoa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pine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olive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/>
                        <a:t>…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990600" y="1219200"/>
            <a:ext cx="871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2400">
                <a:solidFill>
                  <a:srgbClr val="009900"/>
                </a:solidFill>
                <a:latin typeface="Arial Black" panose="020B0A04020102020204" pitchFamily="34" charset="0"/>
              </a:rPr>
              <a:t>Check the answers.</a:t>
            </a:r>
            <a:endParaRPr lang="zh-CN" altLang="zh-CN" sz="2400">
              <a:solidFill>
                <a:srgbClr val="009900"/>
              </a:solidFill>
              <a:latin typeface="Arial Black" panose="020B0A04020102020204" pitchFamily="34" charset="0"/>
            </a:endParaRPr>
          </a:p>
        </p:txBody>
      </p:sp>
      <p:sp>
        <p:nvSpPr>
          <p:cNvPr id="37890" name="object 14"/>
          <p:cNvSpPr>
            <a:spLocks noChangeArrowheads="1"/>
          </p:cNvSpPr>
          <p:nvPr/>
        </p:nvSpPr>
        <p:spPr bwMode="auto">
          <a:xfrm>
            <a:off x="0" y="304800"/>
            <a:ext cx="3505200" cy="9906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zh-CN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71600" y="2209800"/>
          <a:ext cx="6934200" cy="899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0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700" dirty="0" smtClean="0">
                          <a:solidFill>
                            <a:schemeClr val="tx1"/>
                          </a:solidFill>
                        </a:rPr>
                        <a:t>Kinds of trees</a:t>
                      </a:r>
                      <a:endParaRPr lang="zh-CN" altLang="en-US" sz="4700" dirty="0">
                        <a:solidFill>
                          <a:schemeClr val="tx1"/>
                        </a:solidFill>
                      </a:endParaRPr>
                    </a:p>
                  </a:txBody>
                  <a:tcPr marT="89146" marB="891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700" dirty="0" smtClean="0">
                          <a:solidFill>
                            <a:schemeClr val="tx1"/>
                          </a:solidFill>
                        </a:rPr>
                        <a:t>Things for us</a:t>
                      </a:r>
                      <a:endParaRPr lang="zh-CN" altLang="en-US" sz="4700" dirty="0">
                        <a:solidFill>
                          <a:schemeClr val="tx1"/>
                        </a:solidFill>
                      </a:endParaRPr>
                    </a:p>
                  </a:txBody>
                  <a:tcPr marT="89146" marB="891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0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/>
                        <a:t>apple tree</a:t>
                      </a:r>
                      <a:endParaRPr lang="zh-CN" altLang="en-US" sz="4700" dirty="0"/>
                    </a:p>
                  </a:txBody>
                  <a:tcPr marT="89146" marB="8914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apples</a:t>
                      </a:r>
                      <a:endParaRPr lang="zh-CN" altLang="en-US" sz="47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T="89146" marB="891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/>
                        <a:t>rubber</a:t>
                      </a:r>
                      <a:r>
                        <a:rPr lang="en-US" altLang="zh-CN" sz="4700" baseline="0" dirty="0" smtClean="0"/>
                        <a:t> tree</a:t>
                      </a:r>
                      <a:endParaRPr lang="zh-CN" altLang="en-US" sz="4700" dirty="0"/>
                    </a:p>
                  </a:txBody>
                  <a:tcPr marT="89146" marB="8914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rubber</a:t>
                      </a:r>
                      <a:endParaRPr lang="zh-CN" altLang="en-US" sz="47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T="89146" marB="891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/>
                        <a:t>cocoa</a:t>
                      </a:r>
                      <a:endParaRPr lang="zh-CN" altLang="en-US" sz="4700" dirty="0"/>
                    </a:p>
                  </a:txBody>
                  <a:tcPr marT="89146" marB="8914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coconut</a:t>
                      </a:r>
                      <a:endParaRPr lang="zh-CN" altLang="en-US" sz="47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T="89146" marB="8914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/>
                        <a:t>pine</a:t>
                      </a:r>
                      <a:endParaRPr lang="zh-CN" altLang="en-US" sz="4700" dirty="0"/>
                    </a:p>
                  </a:txBody>
                  <a:tcPr marT="89146" marB="8914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furniture</a:t>
                      </a:r>
                      <a:endParaRPr lang="zh-CN" altLang="en-US" sz="47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T="89146" marB="8914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/>
                        <a:t>olive</a:t>
                      </a:r>
                      <a:endParaRPr lang="zh-CN" altLang="en-US" sz="4700" dirty="0"/>
                    </a:p>
                  </a:txBody>
                  <a:tcPr marT="89146" marB="8914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olive</a:t>
                      </a:r>
                      <a:r>
                        <a:rPr lang="en-US" altLang="zh-CN" sz="4700" baseline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oil</a:t>
                      </a:r>
                      <a:endParaRPr lang="zh-CN" altLang="en-US" sz="47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T="89146" marB="8914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003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/>
                        <a:t>…</a:t>
                      </a:r>
                      <a:endParaRPr lang="zh-CN" altLang="en-US" sz="4700" dirty="0"/>
                    </a:p>
                  </a:txBody>
                  <a:tcPr marT="89146" marB="8914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47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…</a:t>
                      </a:r>
                      <a:endParaRPr lang="zh-CN" altLang="en-US" sz="47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endParaRPr>
                    </a:p>
                  </a:txBody>
                  <a:tcPr marT="89146" marB="8914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52117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can trees do?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34290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Trees make our city beautiful.</a:t>
            </a:r>
          </a:p>
          <a:p>
            <a:pPr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We get a lot of things from trees.</a:t>
            </a:r>
          </a:p>
          <a:p>
            <a:pPr>
              <a:spcBef>
                <a:spcPts val="18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Trees can keep the air clean.</a:t>
            </a:r>
          </a:p>
        </p:txBody>
      </p:sp>
      <p:pic>
        <p:nvPicPr>
          <p:cNvPr id="7171" name="Picture 5" descr="D:\NOT SB 1A～5D （转）\5D（转）\21.1.i.sb5d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752600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7"/>
          <p:cNvSpPr txBox="1">
            <a:spLocks noChangeArrowheads="1"/>
          </p:cNvSpPr>
          <p:nvPr/>
        </p:nvSpPr>
        <p:spPr bwMode="auto">
          <a:xfrm>
            <a:off x="762000" y="1371600"/>
            <a:ext cx="82105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solidFill>
                  <a:srgbClr val="009900"/>
                </a:solidFill>
                <a:latin typeface="Arial Black" panose="020B0A04020102020204" pitchFamily="34" charset="0"/>
              </a:rPr>
              <a:t> </a:t>
            </a:r>
            <a:r>
              <a:rPr lang="zh-CN" altLang="zh-CN" sz="2400">
                <a:solidFill>
                  <a:srgbClr val="009900"/>
                </a:solidFill>
                <a:latin typeface="Arial Black" panose="020B0A04020102020204" pitchFamily="34" charset="0"/>
              </a:rPr>
              <a:t>What can we get from the trees? Complete the spidergram below.</a:t>
            </a:r>
          </a:p>
        </p:txBody>
      </p:sp>
      <p:grpSp>
        <p:nvGrpSpPr>
          <p:cNvPr id="39938" name="Group 9"/>
          <p:cNvGrpSpPr/>
          <p:nvPr/>
        </p:nvGrpSpPr>
        <p:grpSpPr bwMode="auto">
          <a:xfrm>
            <a:off x="1600200" y="2819400"/>
            <a:ext cx="5638800" cy="2438400"/>
            <a:chOff x="0" y="0"/>
            <a:chExt cx="4038" cy="1179"/>
          </a:xfrm>
        </p:grpSpPr>
        <p:sp>
          <p:nvSpPr>
            <p:cNvPr id="39939" name="Line 10"/>
            <p:cNvSpPr>
              <a:spLocks noChangeShapeType="1"/>
            </p:cNvSpPr>
            <p:nvPr/>
          </p:nvSpPr>
          <p:spPr bwMode="auto">
            <a:xfrm flipH="1" flipV="1">
              <a:off x="953" y="227"/>
              <a:ext cx="2132" cy="72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0" name="Line 11"/>
            <p:cNvSpPr>
              <a:spLocks noChangeShapeType="1"/>
            </p:cNvSpPr>
            <p:nvPr/>
          </p:nvSpPr>
          <p:spPr bwMode="auto">
            <a:xfrm flipH="1">
              <a:off x="953" y="272"/>
              <a:ext cx="2086" cy="6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1" name="Oval 12"/>
            <p:cNvSpPr>
              <a:spLocks noChangeArrowheads="1"/>
            </p:cNvSpPr>
            <p:nvPr/>
          </p:nvSpPr>
          <p:spPr bwMode="auto">
            <a:xfrm>
              <a:off x="1247" y="90"/>
              <a:ext cx="1497" cy="99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</a:ln>
          </p:spPr>
          <p:txBody>
            <a:bodyPr anchor="ctr"/>
            <a:lstStyle/>
            <a:p>
              <a:r>
                <a:rPr lang="en-US" altLang="zh-CN" sz="2200">
                  <a:solidFill>
                    <a:schemeClr val="bg1"/>
                  </a:solidFill>
                </a:rPr>
                <a:t>t</a:t>
              </a:r>
              <a:r>
                <a:rPr lang="zh-CN" altLang="zh-CN" sz="2200">
                  <a:solidFill>
                    <a:schemeClr val="bg1"/>
                  </a:solidFill>
                </a:rPr>
                <a:t>hings we get from trees</a:t>
              </a:r>
            </a:p>
          </p:txBody>
        </p:sp>
        <p:sp>
          <p:nvSpPr>
            <p:cNvPr id="39942" name="Oval 13"/>
            <p:cNvSpPr>
              <a:spLocks noChangeArrowheads="1"/>
            </p:cNvSpPr>
            <p:nvPr/>
          </p:nvSpPr>
          <p:spPr bwMode="auto">
            <a:xfrm>
              <a:off x="136" y="45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use</a:t>
              </a:r>
            </a:p>
          </p:txBody>
        </p:sp>
        <p:sp>
          <p:nvSpPr>
            <p:cNvPr id="39943" name="Oval 14"/>
            <p:cNvSpPr>
              <a:spLocks noChangeArrowheads="1"/>
            </p:cNvSpPr>
            <p:nvPr/>
          </p:nvSpPr>
          <p:spPr bwMode="auto">
            <a:xfrm>
              <a:off x="136" y="726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drink</a:t>
              </a:r>
            </a:p>
          </p:txBody>
        </p:sp>
        <p:sp>
          <p:nvSpPr>
            <p:cNvPr id="39944" name="Oval 15"/>
            <p:cNvSpPr>
              <a:spLocks noChangeArrowheads="1"/>
            </p:cNvSpPr>
            <p:nvPr/>
          </p:nvSpPr>
          <p:spPr bwMode="auto">
            <a:xfrm>
              <a:off x="3039" y="45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eat</a:t>
              </a:r>
            </a:p>
          </p:txBody>
        </p:sp>
        <p:sp>
          <p:nvSpPr>
            <p:cNvPr id="39945" name="Oval 16"/>
            <p:cNvSpPr>
              <a:spLocks noChangeArrowheads="1"/>
            </p:cNvSpPr>
            <p:nvPr/>
          </p:nvSpPr>
          <p:spPr bwMode="auto">
            <a:xfrm>
              <a:off x="3039" y="726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wear</a:t>
              </a:r>
            </a:p>
          </p:txBody>
        </p:sp>
        <p:sp>
          <p:nvSpPr>
            <p:cNvPr id="39946" name="Line 17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272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7" name="Line 18"/>
            <p:cNvSpPr>
              <a:spLocks noChangeShapeType="1"/>
            </p:cNvSpPr>
            <p:nvPr/>
          </p:nvSpPr>
          <p:spPr bwMode="auto">
            <a:xfrm flipH="1">
              <a:off x="0" y="409"/>
              <a:ext cx="272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8" name="Line 19"/>
            <p:cNvSpPr>
              <a:spLocks noChangeShapeType="1"/>
            </p:cNvSpPr>
            <p:nvPr/>
          </p:nvSpPr>
          <p:spPr bwMode="auto">
            <a:xfrm flipH="1" flipV="1">
              <a:off x="0" y="680"/>
              <a:ext cx="272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9" name="Line 20"/>
            <p:cNvSpPr>
              <a:spLocks noChangeShapeType="1"/>
            </p:cNvSpPr>
            <p:nvPr/>
          </p:nvSpPr>
          <p:spPr bwMode="auto">
            <a:xfrm flipH="1">
              <a:off x="0" y="1089"/>
              <a:ext cx="272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0" name="Line 21"/>
            <p:cNvSpPr>
              <a:spLocks noChangeShapeType="1"/>
            </p:cNvSpPr>
            <p:nvPr/>
          </p:nvSpPr>
          <p:spPr bwMode="auto">
            <a:xfrm rot="10800000" flipV="1">
              <a:off x="3720" y="0"/>
              <a:ext cx="317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1" name="Line 22"/>
            <p:cNvSpPr>
              <a:spLocks noChangeShapeType="1"/>
            </p:cNvSpPr>
            <p:nvPr/>
          </p:nvSpPr>
          <p:spPr bwMode="auto">
            <a:xfrm rot="10800000">
              <a:off x="3719" y="408"/>
              <a:ext cx="318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2" name="Line 23"/>
            <p:cNvSpPr>
              <a:spLocks noChangeShapeType="1"/>
            </p:cNvSpPr>
            <p:nvPr/>
          </p:nvSpPr>
          <p:spPr bwMode="auto">
            <a:xfrm rot="10800000" flipV="1">
              <a:off x="3721" y="680"/>
              <a:ext cx="317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3" name="Line 24"/>
            <p:cNvSpPr>
              <a:spLocks noChangeShapeType="1"/>
            </p:cNvSpPr>
            <p:nvPr/>
          </p:nvSpPr>
          <p:spPr bwMode="auto">
            <a:xfrm rot="10800000">
              <a:off x="3720" y="1088"/>
              <a:ext cx="318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say</a:t>
            </a:r>
          </a:p>
        </p:txBody>
      </p:sp>
    </p:spTree>
  </p:cSld>
  <p:clrMapOvr>
    <a:masterClrMapping/>
  </p:clrMapOvr>
  <p:transition advClick="0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1"/>
          <p:cNvSpPr>
            <a:spLocks noChangeArrowheads="1"/>
          </p:cNvSpPr>
          <p:nvPr/>
        </p:nvSpPr>
        <p:spPr bwMode="auto">
          <a:xfrm>
            <a:off x="2743200" y="4267200"/>
            <a:ext cx="472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/>
              <a:t>We get … from trees.</a:t>
            </a:r>
          </a:p>
          <a:p>
            <a:r>
              <a:rPr lang="en-US" altLang="zh-CN" sz="2800"/>
              <a:t>We ...</a:t>
            </a:r>
          </a:p>
          <a:p>
            <a:r>
              <a:rPr lang="en-US" altLang="zh-CN" sz="2800"/>
              <a:t>We …</a:t>
            </a:r>
          </a:p>
          <a:p>
            <a:r>
              <a:rPr lang="en-US" altLang="zh-CN" sz="2800"/>
              <a:t>We …</a:t>
            </a:r>
            <a:endParaRPr lang="zh-CN" altLang="en-US" sz="2800"/>
          </a:p>
        </p:txBody>
      </p:sp>
      <p:sp>
        <p:nvSpPr>
          <p:cNvPr id="41986" name="矩形 3"/>
          <p:cNvSpPr>
            <a:spLocks noChangeArrowheads="1"/>
          </p:cNvSpPr>
          <p:nvPr/>
        </p:nvSpPr>
        <p:spPr bwMode="auto">
          <a:xfrm>
            <a:off x="457200" y="457200"/>
            <a:ext cx="321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i="1">
                <a:solidFill>
                  <a:srgbClr val="009900"/>
                </a:solidFill>
              </a:rPr>
              <a:t>Give a report</a:t>
            </a:r>
            <a:endParaRPr lang="zh-CN" altLang="en-US"/>
          </a:p>
        </p:txBody>
      </p:sp>
      <p:grpSp>
        <p:nvGrpSpPr>
          <p:cNvPr id="41987" name="Group 9"/>
          <p:cNvGrpSpPr/>
          <p:nvPr/>
        </p:nvGrpSpPr>
        <p:grpSpPr bwMode="auto">
          <a:xfrm>
            <a:off x="1752600" y="1295400"/>
            <a:ext cx="5943600" cy="2590800"/>
            <a:chOff x="0" y="0"/>
            <a:chExt cx="4038" cy="1179"/>
          </a:xfrm>
        </p:grpSpPr>
        <p:sp>
          <p:nvSpPr>
            <p:cNvPr id="41988" name="Line 10"/>
            <p:cNvSpPr>
              <a:spLocks noChangeShapeType="1"/>
            </p:cNvSpPr>
            <p:nvPr/>
          </p:nvSpPr>
          <p:spPr bwMode="auto">
            <a:xfrm flipH="1" flipV="1">
              <a:off x="953" y="227"/>
              <a:ext cx="2132" cy="725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9" name="Line 11"/>
            <p:cNvSpPr>
              <a:spLocks noChangeShapeType="1"/>
            </p:cNvSpPr>
            <p:nvPr/>
          </p:nvSpPr>
          <p:spPr bwMode="auto">
            <a:xfrm flipH="1">
              <a:off x="953" y="272"/>
              <a:ext cx="2086" cy="68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0" name="Oval 12"/>
            <p:cNvSpPr>
              <a:spLocks noChangeArrowheads="1"/>
            </p:cNvSpPr>
            <p:nvPr/>
          </p:nvSpPr>
          <p:spPr bwMode="auto">
            <a:xfrm>
              <a:off x="1247" y="90"/>
              <a:ext cx="1497" cy="99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rgbClr val="800080"/>
              </a:solidFill>
              <a:round/>
            </a:ln>
          </p:spPr>
          <p:txBody>
            <a:bodyPr anchor="ctr"/>
            <a:lstStyle/>
            <a:p>
              <a:r>
                <a:rPr lang="en-US" altLang="zh-CN" sz="2200">
                  <a:solidFill>
                    <a:schemeClr val="bg1"/>
                  </a:solidFill>
                </a:rPr>
                <a:t>t</a:t>
              </a:r>
              <a:r>
                <a:rPr lang="zh-CN" altLang="zh-CN" sz="2200">
                  <a:solidFill>
                    <a:schemeClr val="bg1"/>
                  </a:solidFill>
                </a:rPr>
                <a:t>hings we get from trees</a:t>
              </a:r>
            </a:p>
          </p:txBody>
        </p:sp>
        <p:sp>
          <p:nvSpPr>
            <p:cNvPr id="41991" name="Oval 13"/>
            <p:cNvSpPr>
              <a:spLocks noChangeArrowheads="1"/>
            </p:cNvSpPr>
            <p:nvPr/>
          </p:nvSpPr>
          <p:spPr bwMode="auto">
            <a:xfrm>
              <a:off x="136" y="45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use</a:t>
              </a:r>
            </a:p>
          </p:txBody>
        </p:sp>
        <p:sp>
          <p:nvSpPr>
            <p:cNvPr id="41992" name="Oval 14"/>
            <p:cNvSpPr>
              <a:spLocks noChangeArrowheads="1"/>
            </p:cNvSpPr>
            <p:nvPr/>
          </p:nvSpPr>
          <p:spPr bwMode="auto">
            <a:xfrm>
              <a:off x="136" y="726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drink</a:t>
              </a:r>
            </a:p>
          </p:txBody>
        </p:sp>
        <p:sp>
          <p:nvSpPr>
            <p:cNvPr id="41993" name="Oval 15"/>
            <p:cNvSpPr>
              <a:spLocks noChangeArrowheads="1"/>
            </p:cNvSpPr>
            <p:nvPr/>
          </p:nvSpPr>
          <p:spPr bwMode="auto">
            <a:xfrm>
              <a:off x="3039" y="45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eat</a:t>
              </a:r>
            </a:p>
          </p:txBody>
        </p:sp>
        <p:sp>
          <p:nvSpPr>
            <p:cNvPr id="41994" name="Oval 16"/>
            <p:cNvSpPr>
              <a:spLocks noChangeArrowheads="1"/>
            </p:cNvSpPr>
            <p:nvPr/>
          </p:nvSpPr>
          <p:spPr bwMode="auto">
            <a:xfrm>
              <a:off x="3039" y="726"/>
              <a:ext cx="817" cy="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00080"/>
              </a:solidFill>
              <a:round/>
            </a:ln>
          </p:spPr>
          <p:txBody>
            <a:bodyPr wrap="none" anchor="ctr"/>
            <a:lstStyle/>
            <a:p>
              <a:r>
                <a:rPr lang="zh-CN" altLang="zh-CN" sz="2200">
                  <a:solidFill>
                    <a:srgbClr val="660066"/>
                  </a:solidFill>
                </a:rPr>
                <a:t>wear</a:t>
              </a:r>
            </a:p>
          </p:txBody>
        </p:sp>
        <p:sp>
          <p:nvSpPr>
            <p:cNvPr id="41995" name="Line 17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272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6" name="Line 18"/>
            <p:cNvSpPr>
              <a:spLocks noChangeShapeType="1"/>
            </p:cNvSpPr>
            <p:nvPr/>
          </p:nvSpPr>
          <p:spPr bwMode="auto">
            <a:xfrm flipH="1">
              <a:off x="0" y="409"/>
              <a:ext cx="272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7" name="Line 19"/>
            <p:cNvSpPr>
              <a:spLocks noChangeShapeType="1"/>
            </p:cNvSpPr>
            <p:nvPr/>
          </p:nvSpPr>
          <p:spPr bwMode="auto">
            <a:xfrm flipH="1" flipV="1">
              <a:off x="0" y="680"/>
              <a:ext cx="272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Line 20"/>
            <p:cNvSpPr>
              <a:spLocks noChangeShapeType="1"/>
            </p:cNvSpPr>
            <p:nvPr/>
          </p:nvSpPr>
          <p:spPr bwMode="auto">
            <a:xfrm flipH="1">
              <a:off x="0" y="1089"/>
              <a:ext cx="272" cy="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9" name="Line 21"/>
            <p:cNvSpPr>
              <a:spLocks noChangeShapeType="1"/>
            </p:cNvSpPr>
            <p:nvPr/>
          </p:nvSpPr>
          <p:spPr bwMode="auto">
            <a:xfrm rot="10800000" flipV="1">
              <a:off x="3720" y="0"/>
              <a:ext cx="317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0" name="Line 22"/>
            <p:cNvSpPr>
              <a:spLocks noChangeShapeType="1"/>
            </p:cNvSpPr>
            <p:nvPr/>
          </p:nvSpPr>
          <p:spPr bwMode="auto">
            <a:xfrm rot="10800000">
              <a:off x="3719" y="408"/>
              <a:ext cx="318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Line 23"/>
            <p:cNvSpPr>
              <a:spLocks noChangeShapeType="1"/>
            </p:cNvSpPr>
            <p:nvPr/>
          </p:nvSpPr>
          <p:spPr bwMode="auto">
            <a:xfrm rot="10800000" flipV="1">
              <a:off x="3721" y="680"/>
              <a:ext cx="317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2" name="Line 24"/>
            <p:cNvSpPr>
              <a:spLocks noChangeShapeType="1"/>
            </p:cNvSpPr>
            <p:nvPr/>
          </p:nvSpPr>
          <p:spPr bwMode="auto">
            <a:xfrm rot="10800000">
              <a:off x="3720" y="1088"/>
              <a:ext cx="318" cy="91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200811985937334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矩形 24580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62200" y="1524000"/>
            <a:ext cx="358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tr</a:t>
            </a:r>
            <a:r>
              <a:rPr lang="en-US" altLang="zh-CN" sz="4400"/>
              <a:t>ee	</a:t>
            </a:r>
          </a:p>
        </p:txBody>
      </p:sp>
      <p:grpSp>
        <p:nvGrpSpPr>
          <p:cNvPr id="46082" name="组合 12"/>
          <p:cNvGrpSpPr/>
          <p:nvPr/>
        </p:nvGrpSpPr>
        <p:grpSpPr bwMode="auto">
          <a:xfrm>
            <a:off x="4038600" y="2895600"/>
            <a:ext cx="1143000" cy="1143000"/>
            <a:chOff x="4038600" y="2895600"/>
            <a:chExt cx="1143000" cy="1143000"/>
          </a:xfrm>
        </p:grpSpPr>
        <p:sp>
          <p:nvSpPr>
            <p:cNvPr id="46083" name="圆角矩形 6"/>
            <p:cNvSpPr>
              <a:spLocks noChangeArrowheads="1"/>
            </p:cNvSpPr>
            <p:nvPr/>
          </p:nvSpPr>
          <p:spPr bwMode="auto">
            <a:xfrm>
              <a:off x="4038600" y="2971800"/>
              <a:ext cx="1143000" cy="10668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eaLnBrk="0" hangingPunct="0"/>
              <a:endParaRPr lang="zh-CN" altLang="en-US"/>
            </a:p>
          </p:txBody>
        </p:sp>
        <p:sp>
          <p:nvSpPr>
            <p:cNvPr id="46084" name="矩形 5"/>
            <p:cNvSpPr>
              <a:spLocks noChangeArrowheads="1"/>
            </p:cNvSpPr>
            <p:nvPr/>
          </p:nvSpPr>
          <p:spPr bwMode="auto">
            <a:xfrm>
              <a:off x="4267200" y="2895600"/>
              <a:ext cx="70243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6600">
                  <a:solidFill>
                    <a:srgbClr val="000000"/>
                  </a:solidFill>
                </a:rPr>
                <a:t>tr</a:t>
              </a:r>
              <a:endParaRPr lang="zh-CN" altLang="en-US" sz="6600"/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410200" y="1981200"/>
            <a:ext cx="203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tr</a:t>
            </a:r>
            <a:r>
              <a:rPr lang="en-US" altLang="zh-CN" sz="4400">
                <a:solidFill>
                  <a:srgbClr val="000000"/>
                </a:solidFill>
              </a:rPr>
              <a:t>y	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62000" y="34290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tr</a:t>
            </a:r>
            <a:r>
              <a:rPr lang="en-US" altLang="zh-CN" sz="4400">
                <a:solidFill>
                  <a:srgbClr val="000000"/>
                </a:solidFill>
              </a:rPr>
              <a:t>ain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105400" y="3352800"/>
            <a:ext cx="3159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tr</a:t>
            </a:r>
            <a:r>
              <a:rPr lang="en-US" altLang="zh-CN" sz="4400">
                <a:solidFill>
                  <a:srgbClr val="000000"/>
                </a:solidFill>
              </a:rPr>
              <a:t>ousers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95800" y="5181600"/>
            <a:ext cx="304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tr</a:t>
            </a:r>
            <a:r>
              <a:rPr lang="en-US" altLang="zh-CN" sz="4400">
                <a:solidFill>
                  <a:srgbClr val="000000"/>
                </a:solidFill>
              </a:rPr>
              <a:t>iangle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438400" y="5029200"/>
            <a:ext cx="1554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tr</a:t>
            </a:r>
            <a:r>
              <a:rPr lang="en-US" altLang="zh-CN" sz="4400">
                <a:solidFill>
                  <a:srgbClr val="000000"/>
                </a:solidFill>
              </a:rPr>
              <a:t>affic</a:t>
            </a:r>
            <a:endParaRPr lang="zh-CN" altLang="en-US"/>
          </a:p>
        </p:txBody>
      </p:sp>
      <p:pic>
        <p:nvPicPr>
          <p:cNvPr id="460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381000"/>
            <a:ext cx="4210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81200" y="1752600"/>
            <a:ext cx="358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dr</a:t>
            </a:r>
            <a:r>
              <a:rPr lang="en-US" altLang="zh-CN" sz="4400"/>
              <a:t>ess	</a:t>
            </a:r>
          </a:p>
        </p:txBody>
      </p:sp>
      <p:sp>
        <p:nvSpPr>
          <p:cNvPr id="48130" name="圆角矩形 6"/>
          <p:cNvSpPr>
            <a:spLocks noChangeArrowheads="1"/>
          </p:cNvSpPr>
          <p:nvPr/>
        </p:nvSpPr>
        <p:spPr bwMode="auto">
          <a:xfrm>
            <a:off x="4038600" y="2971800"/>
            <a:ext cx="1143000" cy="10668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48131" name="矩形 5"/>
          <p:cNvSpPr>
            <a:spLocks noChangeArrowheads="1"/>
          </p:cNvSpPr>
          <p:nvPr/>
        </p:nvSpPr>
        <p:spPr bwMode="auto">
          <a:xfrm>
            <a:off x="4114800" y="2895600"/>
            <a:ext cx="938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000000"/>
                </a:solidFill>
              </a:rPr>
              <a:t>dr</a:t>
            </a:r>
            <a:endParaRPr lang="zh-CN" altLang="en-US" sz="660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9600" y="3276600"/>
            <a:ext cx="18923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dr</a:t>
            </a:r>
            <a:r>
              <a:rPr lang="en-US" altLang="zh-CN" sz="4400"/>
              <a:t>y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34000" y="38862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dr</a:t>
            </a:r>
            <a:r>
              <a:rPr lang="en-US" altLang="zh-CN" sz="4400"/>
              <a:t>ive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28800" y="4724400"/>
            <a:ext cx="3159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dr</a:t>
            </a:r>
            <a:r>
              <a:rPr lang="en-US" altLang="zh-CN" sz="4400"/>
              <a:t>ink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648200" y="4953000"/>
            <a:ext cx="304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/>
            <a:r>
              <a:rPr lang="en-US" altLang="zh-CN" sz="4400">
                <a:solidFill>
                  <a:srgbClr val="FF0000"/>
                </a:solidFill>
              </a:rPr>
              <a:t>dr</a:t>
            </a:r>
            <a:r>
              <a:rPr lang="en-US" altLang="zh-CN" sz="4400"/>
              <a:t>aw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67400" y="2209800"/>
            <a:ext cx="1314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dr</a:t>
            </a:r>
            <a:r>
              <a:rPr lang="en-US" altLang="zh-CN" sz="4400"/>
              <a:t>op</a:t>
            </a:r>
            <a:endParaRPr lang="zh-CN" altLang="en-US"/>
          </a:p>
        </p:txBody>
      </p:sp>
      <p:pic>
        <p:nvPicPr>
          <p:cNvPr id="481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381000"/>
            <a:ext cx="4210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hainsa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957513"/>
            <a:ext cx="3600450" cy="243998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rees_bu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994025"/>
            <a:ext cx="3671887" cy="24161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矩形 3"/>
          <p:cNvSpPr>
            <a:spLocks noChangeArrowheads="1"/>
          </p:cNvSpPr>
          <p:nvPr/>
        </p:nvSpPr>
        <p:spPr bwMode="auto">
          <a:xfrm>
            <a:off x="914400" y="1751013"/>
            <a:ext cx="7351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4800">
                <a:solidFill>
                  <a:srgbClr val="800080"/>
                </a:solidFill>
                <a:latin typeface="Book Antiqua" panose="02040602050305030304" pitchFamily="18" charset="0"/>
              </a:rPr>
              <a:t>Trees are </a:t>
            </a:r>
            <a:r>
              <a:rPr lang="zh-CN" altLang="zh-CN" sz="4800">
                <a:solidFill>
                  <a:srgbClr val="800080"/>
                </a:solidFill>
                <a:latin typeface="Book Antiqua" panose="02040602050305030304" pitchFamily="18" charset="0"/>
              </a:rPr>
              <a:t>in </a:t>
            </a:r>
            <a:r>
              <a:rPr lang="zh-CN" altLang="zh-CN" sz="4800" b="1">
                <a:solidFill>
                  <a:srgbClr val="FF0066"/>
                </a:solidFill>
                <a:latin typeface="Book Antiqua" panose="02040602050305030304" pitchFamily="18" charset="0"/>
              </a:rPr>
              <a:t>danger</a:t>
            </a:r>
            <a:r>
              <a:rPr lang="en-US" altLang="zh-CN" sz="4800">
                <a:solidFill>
                  <a:srgbClr val="800080"/>
                </a:solidFill>
                <a:latin typeface="Book Antiqua" panose="02040602050305030304" pitchFamily="18" charset="0"/>
              </a:rPr>
              <a:t>. Why?</a:t>
            </a:r>
            <a:endParaRPr lang="zh-CN" altLang="zh-CN" sz="4800">
              <a:solidFill>
                <a:srgbClr val="80008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say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say</a:t>
            </a:r>
          </a:p>
        </p:txBody>
      </p:sp>
      <p:sp>
        <p:nvSpPr>
          <p:cNvPr id="54274" name="矩形 3"/>
          <p:cNvSpPr>
            <a:spLocks noChangeArrowheads="1"/>
          </p:cNvSpPr>
          <p:nvPr/>
        </p:nvSpPr>
        <p:spPr bwMode="auto">
          <a:xfrm>
            <a:off x="381000" y="1589088"/>
            <a:ext cx="5715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3200">
                <a:solidFill>
                  <a:srgbClr val="800080"/>
                </a:solidFill>
                <a:latin typeface="GCFrutiger" pitchFamily="50" charset="0"/>
              </a:rPr>
              <a:t>What will our Earth be like if there are no trees?</a:t>
            </a:r>
            <a:endParaRPr lang="zh-CN" altLang="zh-CN" sz="3200">
              <a:solidFill>
                <a:srgbClr val="800080"/>
              </a:solidFill>
              <a:latin typeface="GCFrutiger" pitchFamily="50" charset="0"/>
            </a:endParaRPr>
          </a:p>
        </p:txBody>
      </p:sp>
      <p:sp>
        <p:nvSpPr>
          <p:cNvPr id="54275" name="矩形 4"/>
          <p:cNvSpPr>
            <a:spLocks noChangeArrowheads="1"/>
          </p:cNvSpPr>
          <p:nvPr/>
        </p:nvSpPr>
        <p:spPr bwMode="auto">
          <a:xfrm>
            <a:off x="381000" y="3306763"/>
            <a:ext cx="3886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n-US" altLang="zh-CN" sz="3200">
                <a:solidFill>
                  <a:srgbClr val="800080"/>
                </a:solidFill>
                <a:latin typeface="GCFrutiger" pitchFamily="50" charset="0"/>
              </a:rPr>
              <a:t>What should we do to protect our Earth?</a:t>
            </a:r>
            <a:endParaRPr lang="zh-CN" altLang="zh-CN" sz="3200">
              <a:solidFill>
                <a:srgbClr val="800080"/>
              </a:solidFill>
              <a:latin typeface="GCFrutiger" pitchFamily="50" charset="0"/>
            </a:endParaRPr>
          </a:p>
        </p:txBody>
      </p:sp>
      <p:pic>
        <p:nvPicPr>
          <p:cNvPr id="54276" name="Picture 9" descr="File:Biogradska su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67000"/>
            <a:ext cx="4376738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矩形 2970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www.clker.com/cliparts/d/R/v/M/J/N/posted-not-with-pin-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6977063" cy="514350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 rot="514152">
            <a:off x="4298950" y="1077913"/>
            <a:ext cx="5322888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ts val="5400"/>
              </a:lnSpc>
              <a:buFontTx/>
              <a:buNone/>
              <a:defRPr/>
            </a:pPr>
            <a:r>
              <a:rPr lang="en-US" altLang="zh-CN" sz="60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We can …</a:t>
            </a:r>
            <a:endParaRPr lang="zh-CN" altLang="en-US" sz="6000" b="1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write</a:t>
            </a:r>
          </a:p>
        </p:txBody>
      </p:sp>
      <p:sp>
        <p:nvSpPr>
          <p:cNvPr id="56324" name="矩形 4"/>
          <p:cNvSpPr>
            <a:spLocks noChangeArrowheads="1"/>
          </p:cNvSpPr>
          <p:nvPr/>
        </p:nvSpPr>
        <p:spPr bwMode="auto">
          <a:xfrm rot="-176483">
            <a:off x="2227263" y="2008188"/>
            <a:ext cx="4048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4400" b="1">
                <a:solidFill>
                  <a:srgbClr val="1E1C11"/>
                </a:solidFill>
                <a:latin typeface="Bradley Hand ITC" panose="03070402050302030203" pitchFamily="66" charset="0"/>
              </a:rPr>
              <a:t>Things we can do</a:t>
            </a:r>
            <a:endParaRPr lang="zh-CN" altLang="en-US" sz="4400" b="1">
              <a:solidFill>
                <a:srgbClr val="1E1C11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流程图: 文档 5"/>
          <p:cNvSpPr>
            <a:spLocks noChangeArrowheads="1"/>
          </p:cNvSpPr>
          <p:nvPr/>
        </p:nvSpPr>
        <p:spPr bwMode="auto">
          <a:xfrm flipV="1">
            <a:off x="0" y="4071938"/>
            <a:ext cx="9144000" cy="2786062"/>
          </a:xfrm>
          <a:prstGeom prst="flowChartDocument">
            <a:avLst/>
          </a:prstGeom>
          <a:solidFill>
            <a:srgbClr val="CCFF66"/>
          </a:solidFill>
          <a:ln>
            <a:noFill/>
          </a:ln>
          <a:effectLst>
            <a:outerShdw dist="38100" dir="16200000" algn="ctr" rotWithShape="0">
              <a:srgbClr val="000000">
                <a:alpha val="3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0" name="Picture 2" descr="http://www.clker.com/cliparts/d/R/v/M/J/N/posted-not-with-pin-h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285875"/>
            <a:ext cx="4843463" cy="514350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5214938" y="1143000"/>
            <a:ext cx="37861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1E1C11"/>
                </a:solidFill>
                <a:latin typeface="Calibri" panose="020F0502020204030204" pitchFamily="34" charset="0"/>
              </a:rPr>
              <a:t>In groups, talk about what you can do to save trees.</a:t>
            </a:r>
            <a:endParaRPr lang="zh-CN" altLang="en-US" sz="2800" b="1" i="1">
              <a:solidFill>
                <a:srgbClr val="1E1C11"/>
              </a:solidFill>
              <a:latin typeface="Calibri" panose="020F0502020204030204" pitchFamily="34" charset="0"/>
            </a:endParaRPr>
          </a:p>
        </p:txBody>
      </p:sp>
      <p:sp>
        <p:nvSpPr>
          <p:cNvPr id="58372" name="矩形 4"/>
          <p:cNvSpPr>
            <a:spLocks noChangeArrowheads="1"/>
          </p:cNvSpPr>
          <p:nvPr/>
        </p:nvSpPr>
        <p:spPr bwMode="auto">
          <a:xfrm rot="-191704">
            <a:off x="958850" y="1768475"/>
            <a:ext cx="33464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3600" b="1">
                <a:solidFill>
                  <a:srgbClr val="1E1C11"/>
                </a:solidFill>
                <a:latin typeface="Bradley Hand ITC" panose="03070402050302030203" pitchFamily="66" charset="0"/>
              </a:rPr>
              <a:t>Things we can do</a:t>
            </a:r>
            <a:endParaRPr lang="zh-CN" altLang="en-US" sz="3600" b="1">
              <a:solidFill>
                <a:srgbClr val="1E1C1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357563"/>
            <a:ext cx="3171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Think and discuss</a:t>
            </a:r>
          </a:p>
        </p:txBody>
      </p:sp>
      <p:sp>
        <p:nvSpPr>
          <p:cNvPr id="58375" name="矩形 31753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流程图: 文档 5"/>
          <p:cNvSpPr>
            <a:spLocks noChangeArrowheads="1"/>
          </p:cNvSpPr>
          <p:nvPr/>
        </p:nvSpPr>
        <p:spPr bwMode="auto">
          <a:xfrm flipV="1">
            <a:off x="0" y="4071938"/>
            <a:ext cx="9144000" cy="2786062"/>
          </a:xfrm>
          <a:prstGeom prst="flowChartDocument">
            <a:avLst/>
          </a:prstGeom>
          <a:solidFill>
            <a:srgbClr val="CCFF66"/>
          </a:solidFill>
          <a:ln>
            <a:noFill/>
          </a:ln>
          <a:effectLst>
            <a:outerShdw dist="38100" dir="16200000" algn="ctr" rotWithShape="0">
              <a:srgbClr val="000000">
                <a:alpha val="3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0418" name="Picture 2" descr="http://www.clker.com/cliparts/d/R/v/M/J/N/posted-not-with-pin-h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285875"/>
            <a:ext cx="4843463" cy="514350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矩形 4"/>
          <p:cNvSpPr>
            <a:spLocks noChangeArrowheads="1"/>
          </p:cNvSpPr>
          <p:nvPr/>
        </p:nvSpPr>
        <p:spPr bwMode="auto">
          <a:xfrm rot="-191704">
            <a:off x="977900" y="1844675"/>
            <a:ext cx="33480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CN" sz="3600" b="1">
                <a:solidFill>
                  <a:srgbClr val="1E1C11"/>
                </a:solidFill>
                <a:latin typeface="Bradley Hand ITC" panose="03070402050302030203" pitchFamily="66" charset="0"/>
              </a:rPr>
              <a:t>Things we can do</a:t>
            </a:r>
            <a:endParaRPr lang="zh-CN" altLang="en-US" sz="3600" b="1">
              <a:solidFill>
                <a:srgbClr val="1E1C1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3318" name="矩形 7"/>
          <p:cNvSpPr>
            <a:spLocks noChangeArrowheads="1"/>
          </p:cNvSpPr>
          <p:nvPr/>
        </p:nvSpPr>
        <p:spPr bwMode="auto">
          <a:xfrm rot="21375472">
            <a:off x="415925" y="3148013"/>
            <a:ext cx="4572000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268605" indent="-268605">
              <a:buFontTx/>
              <a:buChar char="•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write on both sides of the paper</a:t>
            </a:r>
            <a:endParaRPr lang="en-US" altLang="zh-CN" sz="2400" b="1" dirty="0">
              <a:latin typeface="Bradley Hand ITC" panose="03070402050302030203" pitchFamily="66" charset="0"/>
              <a:cs typeface="Times New Roman" panose="02020603050405020304" pitchFamily="18" charset="0"/>
            </a:endParaRPr>
          </a:p>
          <a:p>
            <a:pPr indent="304800" eaLnBrk="0" hangingPunct="0">
              <a:buFontTx/>
              <a:buChar char="•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do not cut down trees</a:t>
            </a:r>
            <a:endParaRPr lang="en-US" altLang="zh-CN" sz="2400" b="1" dirty="0">
              <a:latin typeface="Bradley Hand ITC" panose="03070402050302030203" pitchFamily="66" charset="0"/>
            </a:endParaRPr>
          </a:p>
          <a:p>
            <a:pPr marL="358775" indent="-358775" eaLnBrk="0" hangingPunct="0">
              <a:buFontTx/>
              <a:buChar char="•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plant more trees</a:t>
            </a:r>
          </a:p>
          <a:p>
            <a:pPr marL="358775" indent="-358775" eaLnBrk="0" hangingPunct="0">
              <a:buFontTx/>
              <a:buChar char="•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do not use throwaway chopsticks</a:t>
            </a:r>
          </a:p>
          <a:p>
            <a:pPr indent="304800" eaLnBrk="0" hangingPunct="0">
              <a:buFontTx/>
              <a:buChar char="•"/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Bradley Hand ITC" panose="03070402050302030203" pitchFamily="66" charset="0"/>
              </a:rPr>
              <a:t> …</a:t>
            </a:r>
            <a:endParaRPr lang="en-US" altLang="zh-CN" sz="2400" b="1" dirty="0">
              <a:latin typeface="Bradley Hand ITC" panose="03070402050302030203" pitchFamily="66" charset="0"/>
            </a:endParaRPr>
          </a:p>
        </p:txBody>
      </p:sp>
      <p:pic>
        <p:nvPicPr>
          <p:cNvPr id="6042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3357563"/>
            <a:ext cx="3171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 rot="731711">
            <a:off x="5610225" y="1071563"/>
            <a:ext cx="3089275" cy="150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ts val="5400"/>
              </a:lnSpc>
              <a:buFontTx/>
              <a:buNone/>
              <a:defRPr/>
            </a:pPr>
            <a:r>
              <a:rPr lang="en-US" sz="6000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Our promises</a:t>
            </a:r>
            <a:endParaRPr lang="zh-CN" altLang="en-US" sz="6000" b="1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WordArt 2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3313112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Discuss 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06413" y="1508125"/>
            <a:ext cx="802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latin typeface="Times New Roman" panose="02020603050405020304" pitchFamily="18" charset="0"/>
              </a:rPr>
              <a:t>How can we protect trees in danger?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228600" y="3468688"/>
            <a:ext cx="49688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 should …</a:t>
            </a: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 shouldn’t …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6912" y="2820440"/>
            <a:ext cx="4267201" cy="2856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1" name="矩形 5127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4648200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66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ucrosiaUPC" pitchFamily="18" charset="-34"/>
                <a:cs typeface="Arial" panose="020B0604020202020204" pitchFamily="34" charset="0"/>
              </a:rPr>
              <a:t>Look and read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845732">
            <a:off x="5791200" y="838200"/>
            <a:ext cx="2209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Proverbs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4478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latin typeface="GCFrutiger" pitchFamily="50" charset="0"/>
              </a:rPr>
              <a:t>One tree does not make a forest.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143125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latin typeface="GCFrutiger" pitchFamily="50" charset="0"/>
              </a:rPr>
              <a:t>As the tree, so the fruit.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2828925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latin typeface="GCFrutiger" pitchFamily="50" charset="0"/>
              </a:rPr>
              <a:t>Like tree, like fruit.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3476625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latin typeface="GCFrutiger" pitchFamily="50" charset="0"/>
              </a:rPr>
              <a:t>A tree is known by its fruit.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41148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latin typeface="GCFrutiger" pitchFamily="50" charset="0"/>
              </a:rPr>
              <a:t>A tall tree catches the wind.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800600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latin typeface="GCFrutiger" pitchFamily="50" charset="0"/>
              </a:rPr>
              <a:t>Do not cut down the tree that gives you shade.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5495925"/>
            <a:ext cx="830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latin typeface="GCFrutiger" pitchFamily="50" charset="0"/>
              </a:rPr>
              <a:t>A tree falls the way it leans.</a:t>
            </a:r>
            <a:endParaRPr lang="zh-CN" altLang="en-US" sz="2800" dirty="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 descr="c:\documents and settings\administrator\application data\360se6\User Data\Temp\images?q=tbn:ANd9GcS5Kjzoe08RTwjsUoRWAQ0j0nFPrvbCcOdoMQf-OOgc-y3u8rqkjA&amp;t=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14" name="TextBox 3"/>
          <p:cNvSpPr txBox="1">
            <a:spLocks noChangeArrowheads="1"/>
          </p:cNvSpPr>
          <p:nvPr/>
        </p:nvSpPr>
        <p:spPr bwMode="auto">
          <a:xfrm>
            <a:off x="533400" y="1524000"/>
            <a:ext cx="7924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1. Read </a:t>
            </a:r>
            <a:r>
              <a:rPr lang="en-US" altLang="zh-CN" sz="3200" i="1" dirty="0"/>
              <a:t>Student’s Book </a:t>
            </a:r>
            <a:r>
              <a:rPr lang="en-US" altLang="zh-CN" sz="3200" dirty="0"/>
              <a:t>pages 78 and 79.</a:t>
            </a:r>
          </a:p>
          <a:p>
            <a:r>
              <a:rPr lang="en-US" altLang="zh-CN" sz="3200" dirty="0"/>
              <a:t>2. Talk about things we get from trees.</a:t>
            </a:r>
          </a:p>
          <a:p>
            <a:r>
              <a:rPr lang="en-US" altLang="zh-CN" sz="3200" dirty="0"/>
              <a:t>3. Finish </a:t>
            </a:r>
            <a:r>
              <a:rPr lang="en-US" altLang="zh-CN" sz="3200" i="1" dirty="0"/>
              <a:t>Workbook</a:t>
            </a:r>
            <a:r>
              <a:rPr lang="en-US" altLang="zh-CN" sz="3200" dirty="0"/>
              <a:t> pages 66 and 67</a:t>
            </a:r>
            <a:r>
              <a:rPr lang="en-US" altLang="zh-CN" sz="3200" dirty="0" smtClean="0"/>
              <a:t>. </a:t>
            </a:r>
            <a:endParaRPr lang="en-US" altLang="zh-CN" sz="3200" dirty="0"/>
          </a:p>
          <a:p>
            <a:r>
              <a:rPr lang="en-US" altLang="zh-CN" sz="3200" dirty="0"/>
              <a:t>     </a:t>
            </a:r>
            <a:r>
              <a:rPr lang="en-US" altLang="zh-CN" dirty="0"/>
              <a:t>    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43199" y="457200"/>
            <a:ext cx="37240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Homework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2447" y="2874963"/>
            <a:ext cx="1687571" cy="2382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67048" y="2857032"/>
            <a:ext cx="1676400" cy="2396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4518" name="Picture 10" descr="D:\NOT SB 1A～5D （转）\1B（转）\35.5.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5475" y="4743450"/>
            <a:ext cx="2359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矩形 34825"/>
          <p:cNvSpPr>
            <a:spLocks noChangeArrowheads="1" noChangeShapeType="1" noTextEdit="1"/>
          </p:cNvSpPr>
          <p:nvPr/>
        </p:nvSpPr>
        <p:spPr bwMode="auto">
          <a:xfrm>
            <a:off x="7772400" y="6308725"/>
            <a:ext cx="137160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4"/>
          <p:cNvSpPr>
            <a:spLocks noChangeArrowheads="1"/>
          </p:cNvSpPr>
          <p:nvPr/>
        </p:nvSpPr>
        <p:spPr bwMode="auto">
          <a:xfrm>
            <a:off x="1447800" y="5370513"/>
            <a:ext cx="746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GCFrutiger" pitchFamily="50" charset="0"/>
              </a:rPr>
              <a:t>The bird and the tree are friends. </a:t>
            </a:r>
          </a:p>
          <a:p>
            <a:r>
              <a:rPr lang="en-US" altLang="zh-CN" sz="2800" dirty="0">
                <a:latin typeface="GCFrutiger" pitchFamily="50" charset="0"/>
              </a:rPr>
              <a:t>The bird often sings songs in the tree.</a:t>
            </a:r>
            <a:endParaRPr lang="zh-CN" altLang="en-US" sz="2800" dirty="0">
              <a:latin typeface="GCFrutiger" pitchFamily="50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362200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29113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30363"/>
            <a:ext cx="28416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矩形 7"/>
          <p:cNvSpPr>
            <a:spLocks noChangeArrowheads="1"/>
          </p:cNvSpPr>
          <p:nvPr/>
        </p:nvSpPr>
        <p:spPr bwMode="auto">
          <a:xfrm>
            <a:off x="3352800" y="1858963"/>
            <a:ext cx="6248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GCFrutiger" pitchFamily="50" charset="0"/>
              </a:rPr>
              <a:t>Autumn comes. </a:t>
            </a:r>
          </a:p>
          <a:p>
            <a:r>
              <a:rPr lang="en-US" altLang="zh-CN" sz="2400" dirty="0">
                <a:latin typeface="GCFrutiger" pitchFamily="50" charset="0"/>
              </a:rPr>
              <a:t>The bird has to fly to the south.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12291" name="矩形 8"/>
          <p:cNvSpPr>
            <a:spLocks noChangeArrowheads="1"/>
          </p:cNvSpPr>
          <p:nvPr/>
        </p:nvSpPr>
        <p:spPr bwMode="auto">
          <a:xfrm>
            <a:off x="3352800" y="31956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996600"/>
                </a:solidFill>
                <a:latin typeface="GCFrutiger" pitchFamily="50" charset="0"/>
              </a:rPr>
              <a:t>Tree: See you, Miss Bird. I’ll miss you.   </a:t>
            </a:r>
            <a:endParaRPr lang="zh-CN" altLang="en-US" sz="2400" dirty="0">
              <a:solidFill>
                <a:srgbClr val="996600"/>
              </a:solidFill>
              <a:latin typeface="GCFrutiger" pitchFamily="50" charset="0"/>
            </a:endParaRP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68763"/>
            <a:ext cx="2776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10"/>
          <p:cNvSpPr>
            <a:spLocks noChangeArrowheads="1"/>
          </p:cNvSpPr>
          <p:nvPr/>
        </p:nvSpPr>
        <p:spPr bwMode="auto">
          <a:xfrm>
            <a:off x="3352800" y="4068763"/>
            <a:ext cx="601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latin typeface="GCFrutiger" pitchFamily="50" charset="0"/>
              </a:rPr>
              <a:t>Spring comes. The bird comes back, but she cannot see the tree.</a:t>
            </a:r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12294" name="矩形 11"/>
          <p:cNvSpPr>
            <a:spLocks noChangeArrowheads="1"/>
          </p:cNvSpPr>
          <p:nvPr/>
        </p:nvSpPr>
        <p:spPr bwMode="auto">
          <a:xfrm>
            <a:off x="3352800" y="4983163"/>
            <a:ext cx="5867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GCFrutiger" pitchFamily="50" charset="0"/>
              </a:rPr>
              <a:t>  Bird: Where’s </a:t>
            </a:r>
            <a:r>
              <a:rPr lang="en-US" altLang="zh-CN" sz="2400" dirty="0" err="1">
                <a:solidFill>
                  <a:srgbClr val="00B0F0"/>
                </a:solidFill>
                <a:latin typeface="GCFrutiger" pitchFamily="50" charset="0"/>
              </a:rPr>
              <a:t>Mr</a:t>
            </a:r>
            <a:r>
              <a:rPr lang="en-US" altLang="zh-CN" sz="2400" dirty="0">
                <a:solidFill>
                  <a:srgbClr val="00B0F0"/>
                </a:solidFill>
                <a:latin typeface="GCFrutiger" pitchFamily="50" charset="0"/>
              </a:rPr>
              <a:t> Tree?</a:t>
            </a:r>
          </a:p>
          <a:p>
            <a:r>
              <a:rPr lang="en-US" altLang="zh-CN" sz="2400" dirty="0">
                <a:solidFill>
                  <a:srgbClr val="009900"/>
                </a:solidFill>
                <a:latin typeface="GCFrutiger" pitchFamily="50" charset="0"/>
              </a:rPr>
              <a:t>Grass: Some workers cut him down and </a:t>
            </a:r>
          </a:p>
          <a:p>
            <a:r>
              <a:rPr lang="en-US" altLang="zh-CN" sz="2400" dirty="0">
                <a:solidFill>
                  <a:srgbClr val="009900"/>
                </a:solidFill>
                <a:latin typeface="GCFrutiger" pitchFamily="50" charset="0"/>
              </a:rPr>
              <a:t>            took him to a factory.</a:t>
            </a:r>
            <a:endParaRPr lang="zh-CN" altLang="en-US" sz="2400" dirty="0">
              <a:solidFill>
                <a:srgbClr val="009900"/>
              </a:solidFill>
              <a:latin typeface="GCFrutiger" pitchFamily="50" charset="0"/>
            </a:endParaRPr>
          </a:p>
          <a:p>
            <a:endParaRPr lang="zh-CN" altLang="en-US" sz="2400" dirty="0">
              <a:latin typeface="GCFrutiger" pitchFamily="50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362200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  <p:sp>
        <p:nvSpPr>
          <p:cNvPr id="12296" name="矩形 8"/>
          <p:cNvSpPr>
            <a:spLocks noChangeArrowheads="1"/>
          </p:cNvSpPr>
          <p:nvPr/>
        </p:nvSpPr>
        <p:spPr bwMode="auto">
          <a:xfrm>
            <a:off x="3387725" y="2816225"/>
            <a:ext cx="647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GCFrutiger" pitchFamily="50" charset="0"/>
              </a:rPr>
              <a:t>Bird: See you next spring, </a:t>
            </a:r>
            <a:r>
              <a:rPr lang="en-US" altLang="zh-CN" sz="2400" dirty="0" err="1">
                <a:solidFill>
                  <a:srgbClr val="00B0F0"/>
                </a:solidFill>
                <a:latin typeface="GCFrutiger" pitchFamily="50" charset="0"/>
              </a:rPr>
              <a:t>Mr</a:t>
            </a:r>
            <a:r>
              <a:rPr lang="en-US" altLang="zh-CN" sz="2400" dirty="0">
                <a:solidFill>
                  <a:srgbClr val="00B0F0"/>
                </a:solidFill>
                <a:latin typeface="GCFrutiger" pitchFamily="50" charset="0"/>
              </a:rPr>
              <a:t> Tree.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524000"/>
            <a:ext cx="5451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矩形 4"/>
          <p:cNvSpPr>
            <a:spLocks noChangeArrowheads="1"/>
          </p:cNvSpPr>
          <p:nvPr/>
        </p:nvSpPr>
        <p:spPr bwMode="auto">
          <a:xfrm>
            <a:off x="990600" y="4033838"/>
            <a:ext cx="423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latin typeface="GCFrutiger" pitchFamily="50" charset="0"/>
              </a:rPr>
              <a:t>The bird flies to the factory.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990600" y="4538663"/>
            <a:ext cx="7162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  <a:latin typeface="GCFrutiger" pitchFamily="50" charset="0"/>
              </a:rPr>
              <a:t> Bird: I’m looking for my friend Mr Tree.   </a:t>
            </a:r>
          </a:p>
          <a:p>
            <a:r>
              <a:rPr lang="en-US" altLang="zh-CN" sz="2400">
                <a:solidFill>
                  <a:srgbClr val="00B0F0"/>
                </a:solidFill>
                <a:latin typeface="GCFrutiger" pitchFamily="50" charset="0"/>
              </a:rPr>
              <a:t>          Where is he? </a:t>
            </a:r>
          </a:p>
          <a:p>
            <a:r>
              <a:rPr lang="en-US" altLang="zh-CN" sz="2400">
                <a:solidFill>
                  <a:srgbClr val="FF6600"/>
                </a:solidFill>
                <a:latin typeface="GCFrutiger" pitchFamily="50" charset="0"/>
              </a:rPr>
              <a:t>Gate: The workers cut him into wood. They </a:t>
            </a:r>
          </a:p>
          <a:p>
            <a:r>
              <a:rPr lang="en-US" altLang="zh-CN" sz="2400">
                <a:solidFill>
                  <a:srgbClr val="FF6600"/>
                </a:solidFill>
                <a:latin typeface="GCFrutiger" pitchFamily="50" charset="0"/>
              </a:rPr>
              <a:t>          used the wood to make matches. Then </a:t>
            </a:r>
            <a:br>
              <a:rPr lang="en-US" altLang="zh-CN" sz="2400">
                <a:solidFill>
                  <a:srgbClr val="FF6600"/>
                </a:solidFill>
                <a:latin typeface="GCFrutiger" pitchFamily="50" charset="0"/>
              </a:rPr>
            </a:br>
            <a:r>
              <a:rPr lang="en-US" altLang="zh-CN" sz="2400">
                <a:solidFill>
                  <a:srgbClr val="FF6600"/>
                </a:solidFill>
                <a:latin typeface="GCFrutiger" pitchFamily="50" charset="0"/>
              </a:rPr>
              <a:t>          they took the matches to a village.</a:t>
            </a:r>
            <a:endParaRPr lang="zh-CN" altLang="en-US" sz="2400">
              <a:solidFill>
                <a:srgbClr val="FF6600"/>
              </a:solidFill>
              <a:latin typeface="GCFrutiger" pitchFamily="50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362200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95450"/>
            <a:ext cx="48641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838200" y="421005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GCFrutiger" pitchFamily="50" charset="0"/>
              </a:rPr>
              <a:t>The bird flies to the village and sees a girl beside a fire.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838200" y="5108575"/>
            <a:ext cx="777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  <a:latin typeface="GCFrutiger" pitchFamily="50" charset="0"/>
              </a:rPr>
              <a:t>Bird: Hello! Are there any matches in your home?</a:t>
            </a:r>
            <a:endParaRPr lang="zh-CN" altLang="en-US" sz="2400">
              <a:solidFill>
                <a:srgbClr val="00B0F0"/>
              </a:solidFill>
              <a:latin typeface="GCFrutiger" pitchFamily="50" charset="0"/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838200" y="557053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FF"/>
                </a:solidFill>
                <a:latin typeface="GCFrutiger" pitchFamily="50" charset="0"/>
              </a:rPr>
              <a:t>Girl:  There were many matches, but now there aren’t any. I used the last one to make the fire.</a:t>
            </a:r>
            <a:endParaRPr lang="zh-CN" altLang="en-US" sz="2400">
              <a:solidFill>
                <a:srgbClr val="FF00FF"/>
              </a:solidFill>
              <a:latin typeface="GCFrutiger" pitchFamily="50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362200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5678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1219200" y="5141913"/>
            <a:ext cx="716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>
                <a:latin typeface="GCFrutiger" pitchFamily="50" charset="0"/>
              </a:rPr>
              <a:t>The bird sings a sad song to the fire and then flies away.</a:t>
            </a:r>
            <a:endParaRPr lang="zh-CN" altLang="en-US" sz="2400">
              <a:latin typeface="GCFrutiger" pitchFamily="50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362200" y="4572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25146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143000"/>
            <a:ext cx="25146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143000"/>
            <a:ext cx="2514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86200"/>
            <a:ext cx="3276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810000"/>
            <a:ext cx="3429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3886200"/>
            <a:ext cx="2743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2286000" y="152400"/>
            <a:ext cx="4511675" cy="714375"/>
          </a:xfrm>
          <a:prstGeom prst="round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600" dirty="0"/>
              <a:t>The bird and the tree</a:t>
            </a:r>
            <a:endParaRPr lang="zh-CN" alt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全屏显示(4:3)</PresentationFormat>
  <Paragraphs>192</Paragraphs>
  <Slides>31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Broadway BT</vt:lpstr>
      <vt:lpstr>EucrosiaUPC</vt:lpstr>
      <vt:lpstr>GCFrutiger</vt:lpstr>
      <vt:lpstr>宋体</vt:lpstr>
      <vt:lpstr>微软雅黑</vt:lpstr>
      <vt:lpstr>Arial</vt:lpstr>
      <vt:lpstr>Arial Black</vt:lpstr>
      <vt:lpstr>Book Antiqua</vt:lpstr>
      <vt:lpstr>Bradley Hand ITC</vt:lpstr>
      <vt:lpstr>Britannic Bold</vt:lpstr>
      <vt:lpstr>Calibri</vt:lpstr>
      <vt:lpstr>Cambria Math</vt:lpstr>
      <vt:lpstr>Comic Sans MS</vt:lpstr>
      <vt:lpstr>Cooper Black</vt:lpstr>
      <vt:lpstr>Jokerman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2015-12-09T02:51:00Z</dcterms:created>
  <dcterms:modified xsi:type="dcterms:W3CDTF">2023-01-16T15:39:38Z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4B2A78DC0870456C8B4E92E74C8C1383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