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321" r:id="rId4"/>
    <p:sldId id="307" r:id="rId5"/>
    <p:sldId id="337" r:id="rId6"/>
    <p:sldId id="327" r:id="rId7"/>
    <p:sldId id="318" r:id="rId8"/>
    <p:sldId id="328" r:id="rId9"/>
    <p:sldId id="334" r:id="rId10"/>
    <p:sldId id="282" r:id="rId11"/>
    <p:sldId id="311" r:id="rId12"/>
    <p:sldId id="329" r:id="rId13"/>
    <p:sldId id="336" r:id="rId14"/>
    <p:sldId id="331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0000"/>
    <a:srgbClr val="3366FF"/>
    <a:srgbClr val="6699FF"/>
    <a:srgbClr val="990000"/>
    <a:srgbClr val="FFFF66"/>
    <a:srgbClr val="FF3300"/>
    <a:srgbClr val="D7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820" autoAdjust="0"/>
  </p:normalViewPr>
  <p:slideViewPr>
    <p:cSldViewPr>
      <p:cViewPr>
        <p:scale>
          <a:sx n="100" d="100"/>
          <a:sy n="100" d="100"/>
        </p:scale>
        <p:origin x="-270" y="-26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122E722-1F1C-4FB8-954E-33815A904AB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9096A02-C836-4F0F-8D16-B485C28D0E1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FB6FA1-5571-40BE-8C82-B92FD6B68AE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CD2168-79D3-4716-8FA3-63FDF591C19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7D94733-56AF-44C0-B98C-3526662AED49}" type="slidenum">
              <a:rPr lang="zh-CN" altLang="en-US" smtClean="0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D2168-79D3-4716-8FA3-63FDF591C19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B1AED-8D76-4454-8911-5215A1B9AE23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DA4F3-3450-4F32-A43B-37CA72FAD34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C325F-1C8E-4EDA-AD7E-616EEEF7403D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8B687-2823-42DB-BA1A-F756C1CF703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F5B25-6CF8-4B25-BD66-6880CFA286EB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652FE-60DA-468B-9429-DEFCAB2AEBB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B504CD-93F3-46E5-A728-B3E8BA6E6FA3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5DBC6-F74F-43F5-8C41-B5AC6EA95FF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6C792-106C-4C21-BF14-09F6F26CE32B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DD0BF-9DCC-41E9-9A06-DCF709565AD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BAF7F5-B40F-49DE-9884-A31D7D2E87F7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BA66D-2F05-4B24-9F40-EDFD6492A0E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B137A8-C408-44BC-8E6C-0A0A73B958F8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CC0EE-6C83-4C05-A827-120E4EDFC2D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3A6C0-6659-4C05-B80F-D3437A9F2F07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70A58-C995-4384-BE2B-16889141495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EB423-9E5D-4E08-98E8-27267C56696D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1F4F9-4744-4BE2-9A0E-0ECCA385AA4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019B33-E376-402D-8454-254761A4C94D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A29FC-BABC-4F1F-A443-31C42F78533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07B443CF-6384-4405-AFF1-9AD5218134A3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3257851-55B4-46B5-ABE3-90BE6AC8871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1.x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audio" Target="file:///C:\Users\Administrator\Desktop\8.8&#25968;&#23398;&#35838;&#20214;\3-6&#24180;&#32423;&#19978;&#65288;2014&#24180;8&#26376;6&#26085;&#65289;\3-6&#24180;&#32423;&#19978;\&#20845;&#24180;&#21046;&#35838;&#20214;\5&#19978;&#65288;6.3&#65289;\gc\resource\swf\&#20108;%20%20&#23545;&#31216;&#12289;&#24179;&#31227;&#19982;&#26059;&#36716;\&#20449;&#24687;&#31383;1\3.wma" TargetMode="External"/><Relationship Id="rId16" Type="http://schemas.openxmlformats.org/officeDocument/2006/relationships/image" Target="../media/image32.png"/><Relationship Id="rId1" Type="http://schemas.microsoft.com/office/2007/relationships/media" Target="file:///C:\Users\Administrator\Desktop\8.8&#25968;&#23398;&#35838;&#20214;\3-6&#24180;&#32423;&#19978;&#65288;2014&#24180;8&#26376;6&#26085;&#65289;\3-6&#24180;&#32423;&#19978;\&#20845;&#24180;&#21046;&#35838;&#20214;\5&#19978;&#65288;6.3&#65289;\gc\resource\swf\&#20108;%20%20&#23545;&#31216;&#12289;&#24179;&#31227;&#19982;&#26059;&#36716;\&#20449;&#24687;&#31383;1\3.wma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audio" Target="../media/audio4.wav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标题 1"/>
          <p:cNvSpPr txBox="1"/>
          <p:nvPr/>
        </p:nvSpPr>
        <p:spPr bwMode="auto">
          <a:xfrm>
            <a:off x="777706" y="3117821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  <a:cs typeface="Arial Unicode MS" pitchFamily="34" charset="-122"/>
              </a:rPr>
              <a:t>轴对称图形  </a:t>
            </a:r>
          </a:p>
        </p:txBody>
      </p:sp>
      <p:sp>
        <p:nvSpPr>
          <p:cNvPr id="15" name="矩形 14"/>
          <p:cNvSpPr/>
          <p:nvPr/>
        </p:nvSpPr>
        <p:spPr>
          <a:xfrm>
            <a:off x="2757776" y="541892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29736" y="1249760"/>
            <a:ext cx="41088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9600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图案美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三、自主练习</a:t>
            </a:r>
          </a:p>
        </p:txBody>
      </p:sp>
      <p:grpSp>
        <p:nvGrpSpPr>
          <p:cNvPr id="13315" name="Group 36"/>
          <p:cNvGrpSpPr/>
          <p:nvPr/>
        </p:nvGrpSpPr>
        <p:grpSpPr bwMode="auto">
          <a:xfrm>
            <a:off x="611188" y="2449513"/>
            <a:ext cx="1728787" cy="792162"/>
            <a:chOff x="476" y="1389"/>
            <a:chExt cx="1089" cy="499"/>
          </a:xfrm>
        </p:grpSpPr>
        <p:grpSp>
          <p:nvGrpSpPr>
            <p:cNvPr id="13347" name="Group 32"/>
            <p:cNvGrpSpPr/>
            <p:nvPr/>
          </p:nvGrpSpPr>
          <p:grpSpPr bwMode="auto">
            <a:xfrm>
              <a:off x="476" y="1389"/>
              <a:ext cx="544" cy="499"/>
              <a:chOff x="476" y="1389"/>
              <a:chExt cx="544" cy="499"/>
            </a:xfrm>
          </p:grpSpPr>
          <p:sp>
            <p:nvSpPr>
              <p:cNvPr id="13351" name="Oval 30"/>
              <p:cNvSpPr>
                <a:spLocks noChangeArrowheads="1"/>
              </p:cNvSpPr>
              <p:nvPr/>
            </p:nvSpPr>
            <p:spPr bwMode="auto">
              <a:xfrm>
                <a:off x="476" y="1389"/>
                <a:ext cx="544" cy="4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52" name="Rectangle 31"/>
              <p:cNvSpPr>
                <a:spLocks noChangeArrowheads="1"/>
              </p:cNvSpPr>
              <p:nvPr/>
            </p:nvSpPr>
            <p:spPr bwMode="auto">
              <a:xfrm>
                <a:off x="657" y="1525"/>
                <a:ext cx="16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>
                    <a:ea typeface="楷体_GB2312" pitchFamily="49" charset="-122"/>
                  </a:rPr>
                  <a:t>·</a:t>
                </a:r>
                <a:endParaRPr lang="zh-CN" altLang="en-US" sz="2000" b="1">
                  <a:ea typeface="楷体_GB2312" pitchFamily="49" charset="-122"/>
                </a:endParaRPr>
              </a:p>
            </p:txBody>
          </p:sp>
        </p:grpSp>
        <p:grpSp>
          <p:nvGrpSpPr>
            <p:cNvPr id="13348" name="Group 33"/>
            <p:cNvGrpSpPr/>
            <p:nvPr/>
          </p:nvGrpSpPr>
          <p:grpSpPr bwMode="auto">
            <a:xfrm>
              <a:off x="1021" y="1389"/>
              <a:ext cx="544" cy="499"/>
              <a:chOff x="476" y="1389"/>
              <a:chExt cx="544" cy="499"/>
            </a:xfrm>
          </p:grpSpPr>
          <p:sp>
            <p:nvSpPr>
              <p:cNvPr id="13349" name="Oval 34"/>
              <p:cNvSpPr>
                <a:spLocks noChangeArrowheads="1"/>
              </p:cNvSpPr>
              <p:nvPr/>
            </p:nvSpPr>
            <p:spPr bwMode="auto">
              <a:xfrm>
                <a:off x="476" y="1389"/>
                <a:ext cx="544" cy="4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50" name="Rectangle 35"/>
              <p:cNvSpPr>
                <a:spLocks noChangeArrowheads="1"/>
              </p:cNvSpPr>
              <p:nvPr/>
            </p:nvSpPr>
            <p:spPr bwMode="auto">
              <a:xfrm>
                <a:off x="657" y="1525"/>
                <a:ext cx="16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>
                    <a:ea typeface="楷体_GB2312" pitchFamily="49" charset="-122"/>
                  </a:rPr>
                  <a:t>·</a:t>
                </a:r>
                <a:endParaRPr lang="zh-CN" altLang="en-US" sz="2000" b="1">
                  <a:ea typeface="楷体_GB2312" pitchFamily="49" charset="-122"/>
                </a:endParaRPr>
              </a:p>
            </p:txBody>
          </p:sp>
        </p:grpSp>
      </p:grpSp>
      <p:grpSp>
        <p:nvGrpSpPr>
          <p:cNvPr id="13316" name="Group 50"/>
          <p:cNvGrpSpPr/>
          <p:nvPr/>
        </p:nvGrpSpPr>
        <p:grpSpPr bwMode="auto">
          <a:xfrm>
            <a:off x="2916238" y="3816350"/>
            <a:ext cx="2160587" cy="936625"/>
            <a:chOff x="2381" y="1344"/>
            <a:chExt cx="1361" cy="590"/>
          </a:xfrm>
        </p:grpSpPr>
        <p:grpSp>
          <p:nvGrpSpPr>
            <p:cNvPr id="13336" name="Group 40"/>
            <p:cNvGrpSpPr/>
            <p:nvPr/>
          </p:nvGrpSpPr>
          <p:grpSpPr bwMode="auto">
            <a:xfrm>
              <a:off x="2381" y="1434"/>
              <a:ext cx="363" cy="363"/>
              <a:chOff x="2381" y="1434"/>
              <a:chExt cx="363" cy="363"/>
            </a:xfrm>
          </p:grpSpPr>
          <p:sp>
            <p:nvSpPr>
              <p:cNvPr id="13345" name="Oval 38"/>
              <p:cNvSpPr>
                <a:spLocks noChangeArrowheads="1"/>
              </p:cNvSpPr>
              <p:nvPr/>
            </p:nvSpPr>
            <p:spPr bwMode="auto">
              <a:xfrm>
                <a:off x="2381" y="1434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46" name="Rectangle 39"/>
              <p:cNvSpPr>
                <a:spLocks noChangeArrowheads="1"/>
              </p:cNvSpPr>
              <p:nvPr/>
            </p:nvSpPr>
            <p:spPr bwMode="auto">
              <a:xfrm>
                <a:off x="2472" y="1480"/>
                <a:ext cx="16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>
                    <a:ea typeface="楷体_GB2312" pitchFamily="49" charset="-122"/>
                  </a:rPr>
                  <a:t>·</a:t>
                </a:r>
                <a:endParaRPr lang="zh-CN" altLang="en-US" sz="2000" b="1">
                  <a:ea typeface="楷体_GB2312" pitchFamily="49" charset="-122"/>
                </a:endParaRPr>
              </a:p>
            </p:txBody>
          </p:sp>
        </p:grpSp>
        <p:sp>
          <p:nvSpPr>
            <p:cNvPr id="13337" name="Oval 42"/>
            <p:cNvSpPr>
              <a:spLocks noChangeArrowheads="1"/>
            </p:cNvSpPr>
            <p:nvPr/>
          </p:nvSpPr>
          <p:spPr bwMode="auto">
            <a:xfrm>
              <a:off x="2744" y="1344"/>
              <a:ext cx="635" cy="59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8" name="Rectangle 43"/>
            <p:cNvSpPr>
              <a:spLocks noChangeArrowheads="1"/>
            </p:cNvSpPr>
            <p:nvPr/>
          </p:nvSpPr>
          <p:spPr bwMode="auto">
            <a:xfrm>
              <a:off x="2971" y="1480"/>
              <a:ext cx="1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ea typeface="楷体_GB2312" pitchFamily="49" charset="-122"/>
                </a:rPr>
                <a:t>·</a:t>
              </a:r>
              <a:endParaRPr lang="zh-CN" altLang="en-US" sz="2000" b="1">
                <a:ea typeface="楷体_GB2312" pitchFamily="49" charset="-122"/>
              </a:endParaRPr>
            </a:p>
          </p:txBody>
        </p:sp>
        <p:grpSp>
          <p:nvGrpSpPr>
            <p:cNvPr id="13339" name="Group 44"/>
            <p:cNvGrpSpPr/>
            <p:nvPr/>
          </p:nvGrpSpPr>
          <p:grpSpPr bwMode="auto">
            <a:xfrm>
              <a:off x="3379" y="1434"/>
              <a:ext cx="363" cy="363"/>
              <a:chOff x="2381" y="1434"/>
              <a:chExt cx="363" cy="363"/>
            </a:xfrm>
          </p:grpSpPr>
          <p:sp>
            <p:nvSpPr>
              <p:cNvPr id="13343" name="Oval 45"/>
              <p:cNvSpPr>
                <a:spLocks noChangeArrowheads="1"/>
              </p:cNvSpPr>
              <p:nvPr/>
            </p:nvSpPr>
            <p:spPr bwMode="auto">
              <a:xfrm>
                <a:off x="2381" y="1434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44" name="Rectangle 46"/>
              <p:cNvSpPr>
                <a:spLocks noChangeArrowheads="1"/>
              </p:cNvSpPr>
              <p:nvPr/>
            </p:nvSpPr>
            <p:spPr bwMode="auto">
              <a:xfrm>
                <a:off x="2472" y="1480"/>
                <a:ext cx="16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>
                    <a:ea typeface="楷体_GB2312" pitchFamily="49" charset="-122"/>
                  </a:rPr>
                  <a:t>·</a:t>
                </a:r>
                <a:endParaRPr lang="zh-CN" altLang="en-US" sz="2000" b="1">
                  <a:ea typeface="楷体_GB2312" pitchFamily="49" charset="-122"/>
                </a:endParaRPr>
              </a:p>
            </p:txBody>
          </p:sp>
        </p:grpSp>
        <p:grpSp>
          <p:nvGrpSpPr>
            <p:cNvPr id="13340" name="Group 49"/>
            <p:cNvGrpSpPr/>
            <p:nvPr/>
          </p:nvGrpSpPr>
          <p:grpSpPr bwMode="auto">
            <a:xfrm>
              <a:off x="2744" y="1344"/>
              <a:ext cx="635" cy="590"/>
              <a:chOff x="2744" y="1344"/>
              <a:chExt cx="635" cy="590"/>
            </a:xfrm>
          </p:grpSpPr>
          <p:sp>
            <p:nvSpPr>
              <p:cNvPr id="13341" name="Oval 47"/>
              <p:cNvSpPr>
                <a:spLocks noChangeArrowheads="1"/>
              </p:cNvSpPr>
              <p:nvPr/>
            </p:nvSpPr>
            <p:spPr bwMode="auto">
              <a:xfrm>
                <a:off x="2744" y="1344"/>
                <a:ext cx="635" cy="59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42" name="Rectangle 48"/>
              <p:cNvSpPr>
                <a:spLocks noChangeArrowheads="1"/>
              </p:cNvSpPr>
              <p:nvPr/>
            </p:nvSpPr>
            <p:spPr bwMode="auto">
              <a:xfrm>
                <a:off x="2971" y="1480"/>
                <a:ext cx="17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>
                    <a:ea typeface="楷体_GB2312" pitchFamily="49" charset="-122"/>
                  </a:rPr>
                  <a:t>·</a:t>
                </a:r>
                <a:endParaRPr lang="zh-CN" altLang="en-US" sz="2000" b="1">
                  <a:ea typeface="楷体_GB2312" pitchFamily="49" charset="-122"/>
                </a:endParaRPr>
              </a:p>
            </p:txBody>
          </p:sp>
        </p:grpSp>
      </p:grpSp>
      <p:grpSp>
        <p:nvGrpSpPr>
          <p:cNvPr id="13317" name="Group 64"/>
          <p:cNvGrpSpPr/>
          <p:nvPr/>
        </p:nvGrpSpPr>
        <p:grpSpPr bwMode="auto">
          <a:xfrm>
            <a:off x="6515100" y="4968875"/>
            <a:ext cx="1295400" cy="1223963"/>
            <a:chOff x="3878" y="1071"/>
            <a:chExt cx="816" cy="771"/>
          </a:xfrm>
        </p:grpSpPr>
        <p:grpSp>
          <p:nvGrpSpPr>
            <p:cNvPr id="13327" name="Group 57"/>
            <p:cNvGrpSpPr/>
            <p:nvPr/>
          </p:nvGrpSpPr>
          <p:grpSpPr bwMode="auto">
            <a:xfrm>
              <a:off x="3878" y="1434"/>
              <a:ext cx="408" cy="408"/>
              <a:chOff x="3833" y="1434"/>
              <a:chExt cx="408" cy="408"/>
            </a:xfrm>
          </p:grpSpPr>
          <p:sp>
            <p:nvSpPr>
              <p:cNvPr id="13334" name="Oval 52"/>
              <p:cNvSpPr>
                <a:spLocks noChangeArrowheads="1"/>
              </p:cNvSpPr>
              <p:nvPr/>
            </p:nvSpPr>
            <p:spPr bwMode="auto">
              <a:xfrm>
                <a:off x="3833" y="1434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35" name="Rectangle 53"/>
              <p:cNvSpPr>
                <a:spLocks noChangeArrowheads="1"/>
              </p:cNvSpPr>
              <p:nvPr/>
            </p:nvSpPr>
            <p:spPr bwMode="auto">
              <a:xfrm>
                <a:off x="3969" y="1502"/>
                <a:ext cx="16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>
                    <a:ea typeface="楷体_GB2312" pitchFamily="49" charset="-122"/>
                  </a:rPr>
                  <a:t>·</a:t>
                </a:r>
                <a:endParaRPr lang="zh-CN" altLang="en-US" sz="2000" b="1">
                  <a:ea typeface="楷体_GB2312" pitchFamily="49" charset="-122"/>
                </a:endParaRPr>
              </a:p>
            </p:txBody>
          </p:sp>
        </p:grpSp>
        <p:grpSp>
          <p:nvGrpSpPr>
            <p:cNvPr id="13328" name="Group 58"/>
            <p:cNvGrpSpPr/>
            <p:nvPr/>
          </p:nvGrpSpPr>
          <p:grpSpPr bwMode="auto">
            <a:xfrm>
              <a:off x="4286" y="1434"/>
              <a:ext cx="408" cy="408"/>
              <a:chOff x="3833" y="1434"/>
              <a:chExt cx="408" cy="408"/>
            </a:xfrm>
          </p:grpSpPr>
          <p:sp>
            <p:nvSpPr>
              <p:cNvPr id="13332" name="Oval 59"/>
              <p:cNvSpPr>
                <a:spLocks noChangeArrowheads="1"/>
              </p:cNvSpPr>
              <p:nvPr/>
            </p:nvSpPr>
            <p:spPr bwMode="auto">
              <a:xfrm>
                <a:off x="3833" y="1434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33" name="Rectangle 60"/>
              <p:cNvSpPr>
                <a:spLocks noChangeArrowheads="1"/>
              </p:cNvSpPr>
              <p:nvPr/>
            </p:nvSpPr>
            <p:spPr bwMode="auto">
              <a:xfrm>
                <a:off x="3969" y="1502"/>
                <a:ext cx="16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>
                    <a:ea typeface="楷体_GB2312" pitchFamily="49" charset="-122"/>
                  </a:rPr>
                  <a:t>·</a:t>
                </a:r>
                <a:endParaRPr lang="zh-CN" altLang="en-US" sz="2000" b="1">
                  <a:ea typeface="楷体_GB2312" pitchFamily="49" charset="-122"/>
                </a:endParaRPr>
              </a:p>
            </p:txBody>
          </p:sp>
        </p:grpSp>
        <p:grpSp>
          <p:nvGrpSpPr>
            <p:cNvPr id="13329" name="Group 61"/>
            <p:cNvGrpSpPr/>
            <p:nvPr/>
          </p:nvGrpSpPr>
          <p:grpSpPr bwMode="auto">
            <a:xfrm>
              <a:off x="4060" y="1071"/>
              <a:ext cx="408" cy="408"/>
              <a:chOff x="3833" y="1434"/>
              <a:chExt cx="408" cy="408"/>
            </a:xfrm>
          </p:grpSpPr>
          <p:sp>
            <p:nvSpPr>
              <p:cNvPr id="13330" name="Oval 62"/>
              <p:cNvSpPr>
                <a:spLocks noChangeArrowheads="1"/>
              </p:cNvSpPr>
              <p:nvPr/>
            </p:nvSpPr>
            <p:spPr bwMode="auto">
              <a:xfrm>
                <a:off x="3833" y="1434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31" name="Rectangle 63"/>
              <p:cNvSpPr>
                <a:spLocks noChangeArrowheads="1"/>
              </p:cNvSpPr>
              <p:nvPr/>
            </p:nvSpPr>
            <p:spPr bwMode="auto">
              <a:xfrm>
                <a:off x="3969" y="1502"/>
                <a:ext cx="16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>
                    <a:ea typeface="楷体_GB2312" pitchFamily="49" charset="-122"/>
                  </a:rPr>
                  <a:t>·</a:t>
                </a:r>
                <a:endParaRPr lang="zh-CN" altLang="en-US" sz="2000" b="1">
                  <a:ea typeface="楷体_GB2312" pitchFamily="49" charset="-122"/>
                </a:endParaRPr>
              </a:p>
            </p:txBody>
          </p:sp>
        </p:grpSp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19138" y="1438275"/>
            <a:ext cx="8207375" cy="561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下面图形各能画多少条对称轴？试一试。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8500" name="Line 68"/>
          <p:cNvSpPr>
            <a:spLocks noChangeShapeType="1"/>
          </p:cNvSpPr>
          <p:nvPr/>
        </p:nvSpPr>
        <p:spPr bwMode="auto">
          <a:xfrm>
            <a:off x="1476375" y="2089150"/>
            <a:ext cx="0" cy="1728788"/>
          </a:xfrm>
          <a:prstGeom prst="line">
            <a:avLst/>
          </a:prstGeom>
          <a:noFill/>
          <a:ln w="19050">
            <a:solidFill>
              <a:srgbClr val="FF505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8501" name="Line 69"/>
          <p:cNvSpPr>
            <a:spLocks noChangeShapeType="1"/>
          </p:cNvSpPr>
          <p:nvPr/>
        </p:nvSpPr>
        <p:spPr bwMode="auto">
          <a:xfrm flipV="1">
            <a:off x="395288" y="2881313"/>
            <a:ext cx="2447925" cy="0"/>
          </a:xfrm>
          <a:prstGeom prst="line">
            <a:avLst/>
          </a:prstGeom>
          <a:noFill/>
          <a:ln w="19050">
            <a:solidFill>
              <a:srgbClr val="FF505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8502" name="Line 70"/>
          <p:cNvSpPr>
            <a:spLocks noChangeShapeType="1"/>
          </p:cNvSpPr>
          <p:nvPr/>
        </p:nvSpPr>
        <p:spPr bwMode="auto">
          <a:xfrm flipV="1">
            <a:off x="2484438" y="4248150"/>
            <a:ext cx="3167062" cy="0"/>
          </a:xfrm>
          <a:prstGeom prst="line">
            <a:avLst/>
          </a:prstGeom>
          <a:noFill/>
          <a:ln w="19050">
            <a:solidFill>
              <a:srgbClr val="FF505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8503" name="Line 71"/>
          <p:cNvSpPr>
            <a:spLocks noChangeShapeType="1"/>
          </p:cNvSpPr>
          <p:nvPr/>
        </p:nvSpPr>
        <p:spPr bwMode="auto">
          <a:xfrm>
            <a:off x="3995738" y="3097213"/>
            <a:ext cx="0" cy="2233612"/>
          </a:xfrm>
          <a:prstGeom prst="line">
            <a:avLst/>
          </a:prstGeom>
          <a:noFill/>
          <a:ln w="19050">
            <a:solidFill>
              <a:srgbClr val="FF505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8505" name="Line 73"/>
          <p:cNvSpPr>
            <a:spLocks noChangeShapeType="1"/>
          </p:cNvSpPr>
          <p:nvPr/>
        </p:nvSpPr>
        <p:spPr bwMode="auto">
          <a:xfrm>
            <a:off x="7164388" y="4465638"/>
            <a:ext cx="0" cy="2276475"/>
          </a:xfrm>
          <a:prstGeom prst="line">
            <a:avLst/>
          </a:prstGeom>
          <a:noFill/>
          <a:ln w="19050">
            <a:solidFill>
              <a:srgbClr val="FF505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8506" name="Line 74"/>
          <p:cNvSpPr>
            <a:spLocks noChangeShapeType="1"/>
          </p:cNvSpPr>
          <p:nvPr/>
        </p:nvSpPr>
        <p:spPr bwMode="auto">
          <a:xfrm flipH="1">
            <a:off x="6156325" y="5040313"/>
            <a:ext cx="2016125" cy="1225550"/>
          </a:xfrm>
          <a:prstGeom prst="line">
            <a:avLst/>
          </a:prstGeom>
          <a:noFill/>
          <a:ln w="19050">
            <a:solidFill>
              <a:srgbClr val="FF505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8507" name="Line 75"/>
          <p:cNvSpPr>
            <a:spLocks noChangeShapeType="1"/>
          </p:cNvSpPr>
          <p:nvPr/>
        </p:nvSpPr>
        <p:spPr bwMode="auto">
          <a:xfrm>
            <a:off x="6083300" y="5040313"/>
            <a:ext cx="2087563" cy="1225550"/>
          </a:xfrm>
          <a:prstGeom prst="line">
            <a:avLst/>
          </a:prstGeom>
          <a:noFill/>
          <a:ln w="19050">
            <a:solidFill>
              <a:srgbClr val="FF505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pic>
        <p:nvPicPr>
          <p:cNvPr id="13326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0" grpId="0" animBg="1"/>
      <p:bldP spid="18501" grpId="0" animBg="1"/>
      <p:bldP spid="18502" grpId="0" animBg="1"/>
      <p:bldP spid="18503" grpId="0" animBg="1"/>
      <p:bldP spid="18505" grpId="0" animBg="1"/>
      <p:bldP spid="18506" grpId="0" animBg="1"/>
      <p:bldP spid="185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02"/>
          <p:cNvGrpSpPr/>
          <p:nvPr/>
        </p:nvGrpSpPr>
        <p:grpSpPr bwMode="auto">
          <a:xfrm>
            <a:off x="765175" y="1690688"/>
            <a:ext cx="7826375" cy="5122862"/>
            <a:chOff x="482" y="1065"/>
            <a:chExt cx="4930" cy="3227"/>
          </a:xfrm>
        </p:grpSpPr>
        <p:pic>
          <p:nvPicPr>
            <p:cNvPr id="14434" name="Picture 4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82" y="1065"/>
              <a:ext cx="4930" cy="3227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4435" name="Picture 101"/>
            <p:cNvPicPr preferRelativeResize="0"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826" y="2833"/>
              <a:ext cx="1088" cy="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6" name="Picture 100"/>
            <p:cNvPicPr preferRelativeResize="0"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5400000">
              <a:off x="915" y="2381"/>
              <a:ext cx="918" cy="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三、自主练习</a:t>
            </a:r>
          </a:p>
        </p:txBody>
      </p:sp>
      <p:sp>
        <p:nvSpPr>
          <p:cNvPr id="71720" name="Rectangle 40"/>
          <p:cNvSpPr>
            <a:spLocks noChangeArrowheads="1"/>
          </p:cNvSpPr>
          <p:nvPr/>
        </p:nvSpPr>
        <p:spPr bwMode="auto">
          <a:xfrm>
            <a:off x="719138" y="1098550"/>
            <a:ext cx="7993062" cy="530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画出下面每个图形的另一半，使它成为轴对称图形。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</a:t>
            </a:r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218" name="Line 9818"/>
          <p:cNvSpPr>
            <a:spLocks noChangeShapeType="1"/>
          </p:cNvSpPr>
          <p:nvPr/>
        </p:nvSpPr>
        <p:spPr bwMode="auto">
          <a:xfrm>
            <a:off x="2019300" y="2060575"/>
            <a:ext cx="889000" cy="854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19" name="Line 9819"/>
          <p:cNvSpPr>
            <a:spLocks noChangeShapeType="1"/>
          </p:cNvSpPr>
          <p:nvPr/>
        </p:nvSpPr>
        <p:spPr bwMode="auto">
          <a:xfrm>
            <a:off x="2325688" y="2914650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20" name="Line 9820"/>
          <p:cNvSpPr>
            <a:spLocks noChangeShapeType="1"/>
          </p:cNvSpPr>
          <p:nvPr/>
        </p:nvSpPr>
        <p:spPr bwMode="auto">
          <a:xfrm>
            <a:off x="2325688" y="2938463"/>
            <a:ext cx="0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21" name="Line 9821"/>
          <p:cNvSpPr>
            <a:spLocks noChangeShapeType="1"/>
          </p:cNvSpPr>
          <p:nvPr/>
        </p:nvSpPr>
        <p:spPr bwMode="auto">
          <a:xfrm>
            <a:off x="2043113" y="3798888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25" name="Oval 9825"/>
          <p:cNvSpPr>
            <a:spLocks noChangeArrowheads="1"/>
          </p:cNvSpPr>
          <p:nvPr/>
        </p:nvSpPr>
        <p:spPr bwMode="auto">
          <a:xfrm>
            <a:off x="1116013" y="288607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26" name="Oval 9826"/>
          <p:cNvSpPr>
            <a:spLocks noChangeArrowheads="1"/>
          </p:cNvSpPr>
          <p:nvPr/>
        </p:nvSpPr>
        <p:spPr bwMode="auto">
          <a:xfrm>
            <a:off x="1692275" y="291465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27" name="Oval 9827"/>
          <p:cNvSpPr>
            <a:spLocks noChangeArrowheads="1"/>
          </p:cNvSpPr>
          <p:nvPr/>
        </p:nvSpPr>
        <p:spPr bwMode="auto">
          <a:xfrm>
            <a:off x="1692275" y="376078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28" name="Oval 9828"/>
          <p:cNvSpPr>
            <a:spLocks noChangeArrowheads="1"/>
          </p:cNvSpPr>
          <p:nvPr/>
        </p:nvSpPr>
        <p:spPr bwMode="auto">
          <a:xfrm>
            <a:off x="2282825" y="3763963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29" name="Oval 9829"/>
          <p:cNvSpPr>
            <a:spLocks noChangeArrowheads="1"/>
          </p:cNvSpPr>
          <p:nvPr/>
        </p:nvSpPr>
        <p:spPr bwMode="auto">
          <a:xfrm>
            <a:off x="2287588" y="2881313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30" name="Oval 9830"/>
          <p:cNvSpPr>
            <a:spLocks noChangeArrowheads="1"/>
          </p:cNvSpPr>
          <p:nvPr/>
        </p:nvSpPr>
        <p:spPr bwMode="auto">
          <a:xfrm>
            <a:off x="2863850" y="2881313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31" name="Oval 9831"/>
          <p:cNvSpPr>
            <a:spLocks noChangeArrowheads="1"/>
          </p:cNvSpPr>
          <p:nvPr/>
        </p:nvSpPr>
        <p:spPr bwMode="auto">
          <a:xfrm>
            <a:off x="5803900" y="2890838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32" name="Oval 9832"/>
          <p:cNvSpPr>
            <a:spLocks noChangeArrowheads="1"/>
          </p:cNvSpPr>
          <p:nvPr/>
        </p:nvSpPr>
        <p:spPr bwMode="auto">
          <a:xfrm>
            <a:off x="5499100" y="2022475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33" name="Oval 9833"/>
          <p:cNvSpPr>
            <a:spLocks noChangeArrowheads="1"/>
          </p:cNvSpPr>
          <p:nvPr/>
        </p:nvSpPr>
        <p:spPr bwMode="auto">
          <a:xfrm>
            <a:off x="5214938" y="2027238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34" name="Oval 9834"/>
          <p:cNvSpPr>
            <a:spLocks noChangeArrowheads="1"/>
          </p:cNvSpPr>
          <p:nvPr/>
        </p:nvSpPr>
        <p:spPr bwMode="auto">
          <a:xfrm>
            <a:off x="5405438" y="2300288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35" name="Oval 9835"/>
          <p:cNvSpPr>
            <a:spLocks noChangeArrowheads="1"/>
          </p:cNvSpPr>
          <p:nvPr/>
        </p:nvSpPr>
        <p:spPr bwMode="auto">
          <a:xfrm>
            <a:off x="4327525" y="3765550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36" name="Oval 9836"/>
          <p:cNvSpPr>
            <a:spLocks noChangeArrowheads="1"/>
          </p:cNvSpPr>
          <p:nvPr/>
        </p:nvSpPr>
        <p:spPr bwMode="auto">
          <a:xfrm>
            <a:off x="4619625" y="3763963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43" name="Line 9843"/>
          <p:cNvSpPr>
            <a:spLocks noChangeShapeType="1"/>
          </p:cNvSpPr>
          <p:nvPr/>
        </p:nvSpPr>
        <p:spPr bwMode="auto">
          <a:xfrm>
            <a:off x="6118225" y="2944813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44" name="Line 9844"/>
          <p:cNvSpPr>
            <a:spLocks noChangeShapeType="1"/>
          </p:cNvSpPr>
          <p:nvPr/>
        </p:nvSpPr>
        <p:spPr bwMode="auto">
          <a:xfrm flipV="1">
            <a:off x="6127750" y="2065338"/>
            <a:ext cx="576263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46" name="Line 9846"/>
          <p:cNvSpPr>
            <a:spLocks noChangeShapeType="1"/>
          </p:cNvSpPr>
          <p:nvPr/>
        </p:nvSpPr>
        <p:spPr bwMode="auto">
          <a:xfrm>
            <a:off x="7019925" y="2060575"/>
            <a:ext cx="865188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45" name="Line 9845"/>
          <p:cNvSpPr>
            <a:spLocks noChangeShapeType="1"/>
          </p:cNvSpPr>
          <p:nvPr/>
        </p:nvSpPr>
        <p:spPr bwMode="auto">
          <a:xfrm>
            <a:off x="6702425" y="2065338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47" name="Line 9847"/>
          <p:cNvSpPr>
            <a:spLocks noChangeShapeType="1"/>
          </p:cNvSpPr>
          <p:nvPr/>
        </p:nvSpPr>
        <p:spPr bwMode="auto">
          <a:xfrm>
            <a:off x="7581900" y="3803650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48" name="Line 9848"/>
          <p:cNvSpPr>
            <a:spLocks noChangeShapeType="1"/>
          </p:cNvSpPr>
          <p:nvPr/>
        </p:nvSpPr>
        <p:spPr bwMode="auto">
          <a:xfrm flipV="1">
            <a:off x="6443663" y="2060575"/>
            <a:ext cx="5762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49" name="Line 9849"/>
          <p:cNvSpPr>
            <a:spLocks noChangeShapeType="1"/>
          </p:cNvSpPr>
          <p:nvPr/>
        </p:nvSpPr>
        <p:spPr bwMode="auto">
          <a:xfrm>
            <a:off x="6856413" y="2328863"/>
            <a:ext cx="719137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54" name="Oval 9854"/>
          <p:cNvSpPr>
            <a:spLocks noChangeArrowheads="1"/>
          </p:cNvSpPr>
          <p:nvPr/>
        </p:nvSpPr>
        <p:spPr bwMode="auto">
          <a:xfrm>
            <a:off x="2593975" y="5199063"/>
            <a:ext cx="80963" cy="698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56" name="Oval 9856"/>
          <p:cNvSpPr>
            <a:spLocks noChangeArrowheads="1"/>
          </p:cNvSpPr>
          <p:nvPr/>
        </p:nvSpPr>
        <p:spPr bwMode="auto">
          <a:xfrm>
            <a:off x="2301875" y="5183188"/>
            <a:ext cx="80963" cy="698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58" name="Oval 9858"/>
          <p:cNvSpPr>
            <a:spLocks noChangeArrowheads="1"/>
          </p:cNvSpPr>
          <p:nvPr/>
        </p:nvSpPr>
        <p:spPr bwMode="auto">
          <a:xfrm>
            <a:off x="2293938" y="4911725"/>
            <a:ext cx="80962" cy="698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61" name="Oval 9861"/>
          <p:cNvSpPr>
            <a:spLocks noChangeArrowheads="1"/>
          </p:cNvSpPr>
          <p:nvPr/>
        </p:nvSpPr>
        <p:spPr bwMode="auto">
          <a:xfrm>
            <a:off x="2017713" y="4916488"/>
            <a:ext cx="80962" cy="698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62" name="Oval 9862"/>
          <p:cNvSpPr>
            <a:spLocks noChangeArrowheads="1"/>
          </p:cNvSpPr>
          <p:nvPr/>
        </p:nvSpPr>
        <p:spPr bwMode="auto">
          <a:xfrm>
            <a:off x="2012950" y="5191125"/>
            <a:ext cx="80963" cy="698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64" name="Oval 9864"/>
          <p:cNvSpPr>
            <a:spLocks noChangeArrowheads="1"/>
          </p:cNvSpPr>
          <p:nvPr/>
        </p:nvSpPr>
        <p:spPr bwMode="auto">
          <a:xfrm>
            <a:off x="1730375" y="5199063"/>
            <a:ext cx="80963" cy="698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66" name="Oval 9866"/>
          <p:cNvSpPr>
            <a:spLocks noChangeArrowheads="1"/>
          </p:cNvSpPr>
          <p:nvPr/>
        </p:nvSpPr>
        <p:spPr bwMode="auto">
          <a:xfrm>
            <a:off x="1717675" y="4340225"/>
            <a:ext cx="80963" cy="698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70" name="Oval 9870"/>
          <p:cNvSpPr>
            <a:spLocks noChangeArrowheads="1"/>
          </p:cNvSpPr>
          <p:nvPr/>
        </p:nvSpPr>
        <p:spPr bwMode="auto">
          <a:xfrm>
            <a:off x="1428750" y="4330700"/>
            <a:ext cx="80963" cy="698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71" name="Line 9871"/>
          <p:cNvSpPr>
            <a:spLocks noChangeShapeType="1"/>
          </p:cNvSpPr>
          <p:nvPr/>
        </p:nvSpPr>
        <p:spPr bwMode="auto">
          <a:xfrm rot="5400000">
            <a:off x="2556669" y="5745957"/>
            <a:ext cx="719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72" name="Line 9872"/>
          <p:cNvSpPr>
            <a:spLocks noChangeShapeType="1"/>
          </p:cNvSpPr>
          <p:nvPr/>
        </p:nvSpPr>
        <p:spPr bwMode="auto">
          <a:xfrm rot="5400000">
            <a:off x="2759869" y="5949156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73" name="Line 9873"/>
          <p:cNvSpPr>
            <a:spLocks noChangeShapeType="1"/>
          </p:cNvSpPr>
          <p:nvPr/>
        </p:nvSpPr>
        <p:spPr bwMode="auto">
          <a:xfrm rot="5400000">
            <a:off x="2331243" y="5809457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74" name="Line 9874"/>
          <p:cNvSpPr>
            <a:spLocks noChangeShapeType="1"/>
          </p:cNvSpPr>
          <p:nvPr/>
        </p:nvSpPr>
        <p:spPr bwMode="auto">
          <a:xfrm rot="5400000">
            <a:off x="2477294" y="538559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76" name="Line 9876"/>
          <p:cNvSpPr>
            <a:spLocks noChangeShapeType="1"/>
          </p:cNvSpPr>
          <p:nvPr/>
        </p:nvSpPr>
        <p:spPr bwMode="auto">
          <a:xfrm rot="5400000">
            <a:off x="2182812" y="5668963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77" name="Line 9877"/>
          <p:cNvSpPr>
            <a:spLocks noChangeShapeType="1"/>
          </p:cNvSpPr>
          <p:nvPr/>
        </p:nvSpPr>
        <p:spPr bwMode="auto">
          <a:xfrm rot="5400000">
            <a:off x="2178844" y="5660231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78" name="Line 9878"/>
          <p:cNvSpPr>
            <a:spLocks noChangeShapeType="1"/>
          </p:cNvSpPr>
          <p:nvPr/>
        </p:nvSpPr>
        <p:spPr bwMode="auto">
          <a:xfrm rot="5400000">
            <a:off x="1890712" y="5673726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79" name="Line 9879"/>
          <p:cNvSpPr>
            <a:spLocks noChangeShapeType="1"/>
          </p:cNvSpPr>
          <p:nvPr/>
        </p:nvSpPr>
        <p:spPr bwMode="auto">
          <a:xfrm rot="5400000">
            <a:off x="1893094" y="5387181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80" name="Line 9880"/>
          <p:cNvSpPr>
            <a:spLocks noChangeShapeType="1"/>
          </p:cNvSpPr>
          <p:nvPr/>
        </p:nvSpPr>
        <p:spPr bwMode="auto">
          <a:xfrm rot="5400000">
            <a:off x="1316831" y="5958682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81" name="Line 9881"/>
          <p:cNvSpPr>
            <a:spLocks noChangeShapeType="1"/>
          </p:cNvSpPr>
          <p:nvPr/>
        </p:nvSpPr>
        <p:spPr bwMode="auto">
          <a:xfrm rot="5400000">
            <a:off x="1594644" y="6238081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82" name="Line 9882"/>
          <p:cNvSpPr>
            <a:spLocks noChangeShapeType="1"/>
          </p:cNvSpPr>
          <p:nvPr/>
        </p:nvSpPr>
        <p:spPr bwMode="auto">
          <a:xfrm rot="5400000">
            <a:off x="948531" y="5892007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83" name="Oval 9883"/>
          <p:cNvSpPr>
            <a:spLocks noChangeArrowheads="1"/>
          </p:cNvSpPr>
          <p:nvPr/>
        </p:nvSpPr>
        <p:spPr bwMode="auto">
          <a:xfrm>
            <a:off x="5518150" y="4335463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92" name="Oval 9892"/>
          <p:cNvSpPr>
            <a:spLocks noChangeArrowheads="1"/>
          </p:cNvSpPr>
          <p:nvPr/>
        </p:nvSpPr>
        <p:spPr bwMode="auto">
          <a:xfrm>
            <a:off x="5513388" y="4641850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93" name="Oval 9893"/>
          <p:cNvSpPr>
            <a:spLocks noChangeArrowheads="1"/>
          </p:cNvSpPr>
          <p:nvPr/>
        </p:nvSpPr>
        <p:spPr bwMode="auto">
          <a:xfrm>
            <a:off x="4932363" y="4652963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94" name="Oval 9894"/>
          <p:cNvSpPr>
            <a:spLocks noChangeArrowheads="1"/>
          </p:cNvSpPr>
          <p:nvPr/>
        </p:nvSpPr>
        <p:spPr bwMode="auto">
          <a:xfrm>
            <a:off x="4937125" y="4921250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95" name="Oval 9895"/>
          <p:cNvSpPr>
            <a:spLocks noChangeArrowheads="1"/>
          </p:cNvSpPr>
          <p:nvPr/>
        </p:nvSpPr>
        <p:spPr bwMode="auto">
          <a:xfrm>
            <a:off x="5508625" y="4926013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96" name="Oval 9896"/>
          <p:cNvSpPr>
            <a:spLocks noChangeArrowheads="1"/>
          </p:cNvSpPr>
          <p:nvPr/>
        </p:nvSpPr>
        <p:spPr bwMode="auto">
          <a:xfrm>
            <a:off x="5503863" y="5502275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97" name="Oval 9897"/>
          <p:cNvSpPr>
            <a:spLocks noChangeArrowheads="1"/>
          </p:cNvSpPr>
          <p:nvPr/>
        </p:nvSpPr>
        <p:spPr bwMode="auto">
          <a:xfrm>
            <a:off x="4629150" y="5507038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98" name="Oval 9898"/>
          <p:cNvSpPr>
            <a:spLocks noChangeArrowheads="1"/>
          </p:cNvSpPr>
          <p:nvPr/>
        </p:nvSpPr>
        <p:spPr bwMode="auto">
          <a:xfrm>
            <a:off x="4633913" y="6370638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99" name="Oval 9899"/>
          <p:cNvSpPr>
            <a:spLocks noChangeArrowheads="1"/>
          </p:cNvSpPr>
          <p:nvPr/>
        </p:nvSpPr>
        <p:spPr bwMode="auto">
          <a:xfrm>
            <a:off x="4937125" y="5795963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300" name="Oval 9900"/>
          <p:cNvSpPr>
            <a:spLocks noChangeArrowheads="1"/>
          </p:cNvSpPr>
          <p:nvPr/>
        </p:nvSpPr>
        <p:spPr bwMode="auto">
          <a:xfrm>
            <a:off x="4937125" y="6083300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311" name="Line 9911"/>
          <p:cNvSpPr>
            <a:spLocks noChangeShapeType="1"/>
          </p:cNvSpPr>
          <p:nvPr/>
        </p:nvSpPr>
        <p:spPr bwMode="auto">
          <a:xfrm>
            <a:off x="5695950" y="4365625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312" name="Line 9912"/>
          <p:cNvSpPr>
            <a:spLocks noChangeShapeType="1"/>
          </p:cNvSpPr>
          <p:nvPr/>
        </p:nvSpPr>
        <p:spPr bwMode="auto">
          <a:xfrm>
            <a:off x="5838825" y="4356100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313" name="Line 9913"/>
          <p:cNvSpPr>
            <a:spLocks noChangeShapeType="1"/>
          </p:cNvSpPr>
          <p:nvPr/>
        </p:nvSpPr>
        <p:spPr bwMode="auto">
          <a:xfrm>
            <a:off x="5838825" y="4652963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314" name="Line 9914"/>
          <p:cNvSpPr>
            <a:spLocks noChangeShapeType="1"/>
          </p:cNvSpPr>
          <p:nvPr/>
        </p:nvSpPr>
        <p:spPr bwMode="auto">
          <a:xfrm>
            <a:off x="6424613" y="4643438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315" name="Line 9915"/>
          <p:cNvSpPr>
            <a:spLocks noChangeShapeType="1"/>
          </p:cNvSpPr>
          <p:nvPr/>
        </p:nvSpPr>
        <p:spPr bwMode="auto">
          <a:xfrm>
            <a:off x="5834063" y="494188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317" name="Line 9917"/>
          <p:cNvSpPr>
            <a:spLocks noChangeShapeType="1"/>
          </p:cNvSpPr>
          <p:nvPr/>
        </p:nvSpPr>
        <p:spPr bwMode="auto">
          <a:xfrm>
            <a:off x="5838825" y="494506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319" name="Line 9919"/>
          <p:cNvSpPr>
            <a:spLocks noChangeShapeType="1"/>
          </p:cNvSpPr>
          <p:nvPr/>
        </p:nvSpPr>
        <p:spPr bwMode="auto">
          <a:xfrm>
            <a:off x="5843588" y="55165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320" name="Line 9920"/>
          <p:cNvSpPr>
            <a:spLocks noChangeShapeType="1"/>
          </p:cNvSpPr>
          <p:nvPr/>
        </p:nvSpPr>
        <p:spPr bwMode="auto">
          <a:xfrm>
            <a:off x="6713538" y="5507038"/>
            <a:ext cx="0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322" name="Line 9922"/>
          <p:cNvSpPr>
            <a:spLocks noChangeShapeType="1"/>
          </p:cNvSpPr>
          <p:nvPr/>
        </p:nvSpPr>
        <p:spPr bwMode="auto">
          <a:xfrm>
            <a:off x="5705475" y="6405563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324" name="Line 9924"/>
          <p:cNvSpPr>
            <a:spLocks noChangeShapeType="1"/>
          </p:cNvSpPr>
          <p:nvPr/>
        </p:nvSpPr>
        <p:spPr bwMode="auto">
          <a:xfrm>
            <a:off x="5708650" y="609758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326" name="Line 9926"/>
          <p:cNvSpPr>
            <a:spLocks noChangeShapeType="1"/>
          </p:cNvSpPr>
          <p:nvPr/>
        </p:nvSpPr>
        <p:spPr bwMode="auto">
          <a:xfrm>
            <a:off x="5699125" y="5810250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327" name="Line 9927"/>
          <p:cNvSpPr>
            <a:spLocks noChangeShapeType="1"/>
          </p:cNvSpPr>
          <p:nvPr/>
        </p:nvSpPr>
        <p:spPr bwMode="auto">
          <a:xfrm>
            <a:off x="6424613" y="580231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242" name="Oval 9842"/>
          <p:cNvSpPr>
            <a:spLocks noChangeArrowheads="1"/>
          </p:cNvSpPr>
          <p:nvPr/>
        </p:nvSpPr>
        <p:spPr bwMode="auto">
          <a:xfrm>
            <a:off x="7837488" y="3770313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41" name="Oval 9841"/>
          <p:cNvSpPr>
            <a:spLocks noChangeArrowheads="1"/>
          </p:cNvSpPr>
          <p:nvPr/>
        </p:nvSpPr>
        <p:spPr bwMode="auto">
          <a:xfrm>
            <a:off x="7543800" y="3756025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39" name="Oval 9839"/>
          <p:cNvSpPr>
            <a:spLocks noChangeArrowheads="1"/>
          </p:cNvSpPr>
          <p:nvPr/>
        </p:nvSpPr>
        <p:spPr bwMode="auto">
          <a:xfrm>
            <a:off x="6805613" y="2276475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37" name="Oval 9837"/>
          <p:cNvSpPr>
            <a:spLocks noChangeArrowheads="1"/>
          </p:cNvSpPr>
          <p:nvPr/>
        </p:nvSpPr>
        <p:spPr bwMode="auto">
          <a:xfrm>
            <a:off x="6665913" y="2035175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38" name="Oval 9838"/>
          <p:cNvSpPr>
            <a:spLocks noChangeArrowheads="1"/>
          </p:cNvSpPr>
          <p:nvPr/>
        </p:nvSpPr>
        <p:spPr bwMode="auto">
          <a:xfrm>
            <a:off x="6967538" y="2028825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40" name="Oval 9840"/>
          <p:cNvSpPr>
            <a:spLocks noChangeArrowheads="1"/>
          </p:cNvSpPr>
          <p:nvPr/>
        </p:nvSpPr>
        <p:spPr bwMode="auto">
          <a:xfrm>
            <a:off x="6376988" y="2890838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53" name="Oval 9853"/>
          <p:cNvSpPr>
            <a:spLocks noChangeArrowheads="1"/>
          </p:cNvSpPr>
          <p:nvPr/>
        </p:nvSpPr>
        <p:spPr bwMode="auto">
          <a:xfrm>
            <a:off x="2584450" y="6054725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51" name="Oval 9851"/>
          <p:cNvSpPr>
            <a:spLocks noChangeArrowheads="1"/>
          </p:cNvSpPr>
          <p:nvPr/>
        </p:nvSpPr>
        <p:spPr bwMode="auto">
          <a:xfrm>
            <a:off x="2881313" y="6046788"/>
            <a:ext cx="71437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55" name="Oval 9855"/>
          <p:cNvSpPr>
            <a:spLocks noChangeArrowheads="1"/>
          </p:cNvSpPr>
          <p:nvPr/>
        </p:nvSpPr>
        <p:spPr bwMode="auto">
          <a:xfrm>
            <a:off x="2584450" y="5487988"/>
            <a:ext cx="71438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57" name="Oval 9857"/>
          <p:cNvSpPr>
            <a:spLocks noChangeArrowheads="1"/>
          </p:cNvSpPr>
          <p:nvPr/>
        </p:nvSpPr>
        <p:spPr bwMode="auto">
          <a:xfrm>
            <a:off x="2297113" y="5487988"/>
            <a:ext cx="71437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59" name="Oval 9859"/>
          <p:cNvSpPr>
            <a:spLocks noChangeArrowheads="1"/>
          </p:cNvSpPr>
          <p:nvPr/>
        </p:nvSpPr>
        <p:spPr bwMode="auto">
          <a:xfrm>
            <a:off x="2292350" y="5772150"/>
            <a:ext cx="71438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60" name="Oval 9860"/>
          <p:cNvSpPr>
            <a:spLocks noChangeArrowheads="1"/>
          </p:cNvSpPr>
          <p:nvPr/>
        </p:nvSpPr>
        <p:spPr bwMode="auto">
          <a:xfrm>
            <a:off x="2003425" y="5762625"/>
            <a:ext cx="71438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63" name="Oval 9863"/>
          <p:cNvSpPr>
            <a:spLocks noChangeArrowheads="1"/>
          </p:cNvSpPr>
          <p:nvPr/>
        </p:nvSpPr>
        <p:spPr bwMode="auto">
          <a:xfrm>
            <a:off x="1998663" y="5486400"/>
            <a:ext cx="71437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65" name="Oval 9865"/>
          <p:cNvSpPr>
            <a:spLocks noChangeArrowheads="1"/>
          </p:cNvSpPr>
          <p:nvPr/>
        </p:nvSpPr>
        <p:spPr bwMode="auto">
          <a:xfrm>
            <a:off x="1711325" y="5483225"/>
            <a:ext cx="71438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67" name="Oval 9867"/>
          <p:cNvSpPr>
            <a:spLocks noChangeArrowheads="1"/>
          </p:cNvSpPr>
          <p:nvPr/>
        </p:nvSpPr>
        <p:spPr bwMode="auto">
          <a:xfrm>
            <a:off x="1711325" y="6348413"/>
            <a:ext cx="71438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69" name="Oval 9869"/>
          <p:cNvSpPr>
            <a:spLocks noChangeArrowheads="1"/>
          </p:cNvSpPr>
          <p:nvPr/>
        </p:nvSpPr>
        <p:spPr bwMode="auto">
          <a:xfrm>
            <a:off x="1417638" y="6346825"/>
            <a:ext cx="71437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301" name="Oval 9901"/>
          <p:cNvSpPr>
            <a:spLocks noChangeArrowheads="1"/>
          </p:cNvSpPr>
          <p:nvPr/>
        </p:nvSpPr>
        <p:spPr bwMode="auto">
          <a:xfrm>
            <a:off x="5800725" y="4322763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302" name="Oval 9902"/>
          <p:cNvSpPr>
            <a:spLocks noChangeArrowheads="1"/>
          </p:cNvSpPr>
          <p:nvPr/>
        </p:nvSpPr>
        <p:spPr bwMode="auto">
          <a:xfrm>
            <a:off x="5800725" y="4613275"/>
            <a:ext cx="71438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304" name="Oval 9904"/>
          <p:cNvSpPr>
            <a:spLocks noChangeArrowheads="1"/>
          </p:cNvSpPr>
          <p:nvPr/>
        </p:nvSpPr>
        <p:spPr bwMode="auto">
          <a:xfrm>
            <a:off x="6386513" y="4618038"/>
            <a:ext cx="71437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305" name="Oval 9905"/>
          <p:cNvSpPr>
            <a:spLocks noChangeArrowheads="1"/>
          </p:cNvSpPr>
          <p:nvPr/>
        </p:nvSpPr>
        <p:spPr bwMode="auto">
          <a:xfrm>
            <a:off x="6391275" y="4905375"/>
            <a:ext cx="71438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303" name="Oval 9903"/>
          <p:cNvSpPr>
            <a:spLocks noChangeArrowheads="1"/>
          </p:cNvSpPr>
          <p:nvPr/>
        </p:nvSpPr>
        <p:spPr bwMode="auto">
          <a:xfrm>
            <a:off x="5800725" y="4906963"/>
            <a:ext cx="71438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306" name="Oval 9906"/>
          <p:cNvSpPr>
            <a:spLocks noChangeArrowheads="1"/>
          </p:cNvSpPr>
          <p:nvPr/>
        </p:nvSpPr>
        <p:spPr bwMode="auto">
          <a:xfrm>
            <a:off x="5800725" y="5483225"/>
            <a:ext cx="71438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307" name="Oval 9907"/>
          <p:cNvSpPr>
            <a:spLocks noChangeArrowheads="1"/>
          </p:cNvSpPr>
          <p:nvPr/>
        </p:nvSpPr>
        <p:spPr bwMode="auto">
          <a:xfrm>
            <a:off x="6680200" y="5478463"/>
            <a:ext cx="71438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308" name="Oval 9908"/>
          <p:cNvSpPr>
            <a:spLocks noChangeArrowheads="1"/>
          </p:cNvSpPr>
          <p:nvPr/>
        </p:nvSpPr>
        <p:spPr bwMode="auto">
          <a:xfrm>
            <a:off x="6381750" y="5780088"/>
            <a:ext cx="71438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309" name="Oval 9909"/>
          <p:cNvSpPr>
            <a:spLocks noChangeArrowheads="1"/>
          </p:cNvSpPr>
          <p:nvPr/>
        </p:nvSpPr>
        <p:spPr bwMode="auto">
          <a:xfrm>
            <a:off x="6386513" y="6064250"/>
            <a:ext cx="71437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112310" name="Oval 9910"/>
          <p:cNvSpPr>
            <a:spLocks noChangeArrowheads="1"/>
          </p:cNvSpPr>
          <p:nvPr/>
        </p:nvSpPr>
        <p:spPr bwMode="auto">
          <a:xfrm>
            <a:off x="6684963" y="6346825"/>
            <a:ext cx="71437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4431" name="Picture 19" descr="C:\Documents and Settings\pub\Desktop\新ppt\返回首页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250" name="Oval 9850"/>
          <p:cNvSpPr>
            <a:spLocks noChangeArrowheads="1"/>
          </p:cNvSpPr>
          <p:nvPr/>
        </p:nvSpPr>
        <p:spPr bwMode="auto">
          <a:xfrm>
            <a:off x="2881313" y="4624388"/>
            <a:ext cx="80962" cy="698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252" name="Oval 9852"/>
          <p:cNvSpPr>
            <a:spLocks noChangeArrowheads="1"/>
          </p:cNvSpPr>
          <p:nvPr/>
        </p:nvSpPr>
        <p:spPr bwMode="auto">
          <a:xfrm>
            <a:off x="2598738" y="4627563"/>
            <a:ext cx="80962" cy="6985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1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1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1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1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1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1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1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1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1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1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1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11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1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1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1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11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1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1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11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1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1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11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1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11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11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11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11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1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1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11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1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1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1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"/>
                            </p:stCondLst>
                            <p:childTnLst>
                              <p:par>
                                <p:cTn id="1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11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000"/>
                            </p:stCondLst>
                            <p:childTnLst>
                              <p:par>
                                <p:cTn id="1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1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1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0"/>
                            </p:stCondLst>
                            <p:childTnLst>
                              <p:par>
                                <p:cTn id="2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11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500"/>
                            </p:stCondLst>
                            <p:childTnLst>
                              <p:par>
                                <p:cTn id="2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11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11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8" dur="500"/>
                                        <p:tgtEl>
                                          <p:spTgt spid="1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1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4" dur="500"/>
                                        <p:tgtEl>
                                          <p:spTgt spid="1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1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0" dur="500"/>
                                        <p:tgtEl>
                                          <p:spTgt spid="1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500"/>
                                        <p:tgtEl>
                                          <p:spTgt spid="1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1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1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1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500"/>
                                        <p:tgtEl>
                                          <p:spTgt spid="1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1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1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4" dur="500"/>
                                        <p:tgtEl>
                                          <p:spTgt spid="1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500"/>
                                        <p:tgtEl>
                                          <p:spTgt spid="1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1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3" dur="500"/>
                                        <p:tgtEl>
                                          <p:spTgt spid="1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6" dur="500"/>
                                        <p:tgtEl>
                                          <p:spTgt spid="1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9" dur="500"/>
                                        <p:tgtEl>
                                          <p:spTgt spid="1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2" dur="500"/>
                                        <p:tgtEl>
                                          <p:spTgt spid="1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1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1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500"/>
                            </p:stCondLst>
                            <p:childTnLst>
                              <p:par>
                                <p:cTn id="2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1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500"/>
                                        <p:tgtEl>
                                          <p:spTgt spid="1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500"/>
                            </p:stCondLst>
                            <p:childTnLst>
                              <p:par>
                                <p:cTn id="2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2" dur="500"/>
                                        <p:tgtEl>
                                          <p:spTgt spid="1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000"/>
                            </p:stCondLst>
                            <p:childTnLst>
                              <p:par>
                                <p:cTn id="2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6" dur="500"/>
                                        <p:tgtEl>
                                          <p:spTgt spid="1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3500"/>
                            </p:stCondLst>
                            <p:childTnLst>
                              <p:par>
                                <p:cTn id="2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1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500"/>
                                        <p:tgtEl>
                                          <p:spTgt spid="1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4500"/>
                            </p:stCondLst>
                            <p:childTnLst>
                              <p:par>
                                <p:cTn id="3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8" dur="500"/>
                                        <p:tgtEl>
                                          <p:spTgt spid="1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"/>
                            </p:stCondLst>
                            <p:childTnLst>
                              <p:par>
                                <p:cTn id="3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1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500"/>
                            </p:stCondLst>
                            <p:childTnLst>
                              <p:par>
                                <p:cTn id="3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6" dur="500"/>
                                        <p:tgtEl>
                                          <p:spTgt spid="1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6000"/>
                            </p:stCondLst>
                            <p:childTnLst>
                              <p:par>
                                <p:cTn id="3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0" dur="500"/>
                                        <p:tgtEl>
                                          <p:spTgt spid="1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18" grpId="0" animBg="1"/>
      <p:bldP spid="112219" grpId="0" animBg="1"/>
      <p:bldP spid="112220" grpId="0" animBg="1"/>
      <p:bldP spid="112221" grpId="0" animBg="1"/>
      <p:bldP spid="112225" grpId="0" animBg="1"/>
      <p:bldP spid="112226" grpId="0" animBg="1"/>
      <p:bldP spid="112227" grpId="0" animBg="1"/>
      <p:bldP spid="112228" grpId="0" animBg="1"/>
      <p:bldP spid="112229" grpId="0" animBg="1"/>
      <p:bldP spid="112230" grpId="0" animBg="1"/>
      <p:bldP spid="112231" grpId="0" animBg="1"/>
      <p:bldP spid="112232" grpId="0" animBg="1"/>
      <p:bldP spid="112233" grpId="0" animBg="1"/>
      <p:bldP spid="112234" grpId="0" animBg="1"/>
      <p:bldP spid="112235" grpId="0" animBg="1"/>
      <p:bldP spid="112236" grpId="0" animBg="1"/>
      <p:bldP spid="112243" grpId="0" animBg="1"/>
      <p:bldP spid="112244" grpId="0" animBg="1"/>
      <p:bldP spid="112246" grpId="0" animBg="1"/>
      <p:bldP spid="112245" grpId="0" animBg="1"/>
      <p:bldP spid="112247" grpId="0" animBg="1"/>
      <p:bldP spid="112248" grpId="0" animBg="1"/>
      <p:bldP spid="112249" grpId="0" animBg="1"/>
      <p:bldP spid="112254" grpId="0" animBg="1"/>
      <p:bldP spid="112256" grpId="0" animBg="1"/>
      <p:bldP spid="112258" grpId="0" animBg="1"/>
      <p:bldP spid="112261" grpId="0" animBg="1"/>
      <p:bldP spid="112262" grpId="0" animBg="1"/>
      <p:bldP spid="112264" grpId="0" animBg="1"/>
      <p:bldP spid="112266" grpId="0" animBg="1"/>
      <p:bldP spid="112270" grpId="0" animBg="1"/>
      <p:bldP spid="112271" grpId="0" animBg="1"/>
      <p:bldP spid="112272" grpId="0" animBg="1"/>
      <p:bldP spid="112273" grpId="0" animBg="1"/>
      <p:bldP spid="112274" grpId="0" animBg="1"/>
      <p:bldP spid="112276" grpId="0" animBg="1"/>
      <p:bldP spid="112277" grpId="0" animBg="1"/>
      <p:bldP spid="112278" grpId="0" animBg="1"/>
      <p:bldP spid="112279" grpId="0" animBg="1"/>
      <p:bldP spid="112280" grpId="0" animBg="1"/>
      <p:bldP spid="112281" grpId="0" animBg="1"/>
      <p:bldP spid="112282" grpId="0" animBg="1"/>
      <p:bldP spid="112283" grpId="0" animBg="1"/>
      <p:bldP spid="112292" grpId="0" animBg="1"/>
      <p:bldP spid="112293" grpId="0" animBg="1"/>
      <p:bldP spid="112294" grpId="0" animBg="1"/>
      <p:bldP spid="112295" grpId="0" animBg="1"/>
      <p:bldP spid="112296" grpId="0" animBg="1"/>
      <p:bldP spid="112297" grpId="0" animBg="1"/>
      <p:bldP spid="112298" grpId="0" animBg="1"/>
      <p:bldP spid="112299" grpId="0" animBg="1"/>
      <p:bldP spid="112300" grpId="0" animBg="1"/>
      <p:bldP spid="112311" grpId="0" animBg="1"/>
      <p:bldP spid="112312" grpId="0" animBg="1"/>
      <p:bldP spid="112313" grpId="0" animBg="1"/>
      <p:bldP spid="112314" grpId="0" animBg="1"/>
      <p:bldP spid="112315" grpId="0" animBg="1"/>
      <p:bldP spid="112317" grpId="0" animBg="1"/>
      <p:bldP spid="112319" grpId="0" animBg="1"/>
      <p:bldP spid="112320" grpId="0" animBg="1"/>
      <p:bldP spid="112322" grpId="0" animBg="1"/>
      <p:bldP spid="112324" grpId="0" animBg="1"/>
      <p:bldP spid="112326" grpId="0" animBg="1"/>
      <p:bldP spid="112327" grpId="0" animBg="1"/>
      <p:bldP spid="112242" grpId="0" animBg="1"/>
      <p:bldP spid="112241" grpId="0" animBg="1"/>
      <p:bldP spid="112239" grpId="0" animBg="1"/>
      <p:bldP spid="112237" grpId="0" animBg="1"/>
      <p:bldP spid="112238" grpId="0" animBg="1"/>
      <p:bldP spid="112240" grpId="0" animBg="1"/>
      <p:bldP spid="112253" grpId="0" animBg="1"/>
      <p:bldP spid="112251" grpId="0" animBg="1"/>
      <p:bldP spid="112255" grpId="0" animBg="1"/>
      <p:bldP spid="112257" grpId="0" animBg="1"/>
      <p:bldP spid="112259" grpId="0" animBg="1"/>
      <p:bldP spid="112260" grpId="0" animBg="1"/>
      <p:bldP spid="112263" grpId="0" animBg="1"/>
      <p:bldP spid="112265" grpId="0" animBg="1"/>
      <p:bldP spid="112267" grpId="0" animBg="1"/>
      <p:bldP spid="112269" grpId="0" animBg="1"/>
      <p:bldP spid="112301" grpId="0" animBg="1"/>
      <p:bldP spid="112302" grpId="0" animBg="1"/>
      <p:bldP spid="112304" grpId="0" animBg="1"/>
      <p:bldP spid="112305" grpId="0" animBg="1"/>
      <p:bldP spid="112303" grpId="0" animBg="1"/>
      <p:bldP spid="112306" grpId="0" animBg="1"/>
      <p:bldP spid="112307" grpId="0" animBg="1"/>
      <p:bldP spid="112308" grpId="0" animBg="1"/>
      <p:bldP spid="112309" grpId="0" animBg="1"/>
      <p:bldP spid="112310" grpId="0" animBg="1"/>
      <p:bldP spid="112250" grpId="0" animBg="1"/>
      <p:bldP spid="1122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79388" y="4169823"/>
            <a:ext cx="8964612" cy="137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zh-CN" altLang="en-US" sz="2800" b="1" dirty="0">
                <a:ea typeface="楷体_GB2312" pitchFamily="49" charset="-122"/>
              </a:rPr>
              <a:t>       自己设计一个美丽的图案，折一折、画一画，再剪一剪</a:t>
            </a:r>
            <a:r>
              <a:rPr lang="zh-CN" altLang="en-US" sz="2800" b="1" dirty="0" smtClean="0">
                <a:ea typeface="楷体_GB2312" pitchFamily="49" charset="-122"/>
              </a:rPr>
              <a:t>，看</a:t>
            </a:r>
            <a:r>
              <a:rPr lang="zh-CN" altLang="en-US" sz="2800" b="1" dirty="0">
                <a:ea typeface="楷体_GB2312" pitchFamily="49" charset="-122"/>
              </a:rPr>
              <a:t>谁剪出的轴对称图形最漂亮</a:t>
            </a:r>
            <a:r>
              <a:rPr lang="zh-CN" altLang="en-US" sz="2800" b="1" dirty="0" smtClean="0">
                <a:ea typeface="楷体_GB2312" pitchFamily="49" charset="-122"/>
              </a:rPr>
              <a:t>！ </a:t>
            </a:r>
            <a:endParaRPr lang="zh-CN" altLang="en-US" sz="2800" b="1" dirty="0">
              <a:ea typeface="楷体_GB2312" pitchFamily="49" charset="-122"/>
            </a:endParaRP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2411413" y="1900238"/>
            <a:ext cx="3481387" cy="160077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5022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创作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三、自主练习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19138" y="1438275"/>
            <a:ext cx="2376487" cy="636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pic>
        <p:nvPicPr>
          <p:cNvPr id="15367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}_JNQI%9)A5NW`~NV(A3)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3" descr="J[3DS(}GPV7SJ9`4$ROYYD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4" descr="FTU[L(YKT086{ZGROU{8M}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/>
          <p:nvPr/>
        </p:nvGrpSpPr>
        <p:grpSpPr bwMode="auto">
          <a:xfrm>
            <a:off x="-36513" y="0"/>
            <a:ext cx="9180513" cy="6884988"/>
            <a:chOff x="0" y="-17"/>
            <a:chExt cx="5783" cy="4337"/>
          </a:xfrm>
        </p:grpSpPr>
        <p:grpSp>
          <p:nvGrpSpPr>
            <p:cNvPr id="16396" name="Group 6"/>
            <p:cNvGrpSpPr/>
            <p:nvPr/>
          </p:nvGrpSpPr>
          <p:grpSpPr bwMode="auto">
            <a:xfrm>
              <a:off x="0" y="-17"/>
              <a:ext cx="5783" cy="4337"/>
              <a:chOff x="0" y="0"/>
              <a:chExt cx="5783" cy="4337"/>
            </a:xfrm>
          </p:grpSpPr>
          <p:pic>
            <p:nvPicPr>
              <p:cNvPr id="16398" name="Picture 7" descr="06122918338231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879" y="2069"/>
                <a:ext cx="2904" cy="2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399" name="Group 8"/>
              <p:cNvGrpSpPr/>
              <p:nvPr/>
            </p:nvGrpSpPr>
            <p:grpSpPr bwMode="auto">
              <a:xfrm>
                <a:off x="0" y="0"/>
                <a:ext cx="5783" cy="4337"/>
                <a:chOff x="0" y="0"/>
                <a:chExt cx="5783" cy="4337"/>
              </a:xfrm>
            </p:grpSpPr>
            <p:pic>
              <p:nvPicPr>
                <p:cNvPr id="16400" name="Picture 9" descr="401C1918AA22151605DC3F29554880B9_800"/>
                <p:cNvPicPr>
                  <a:picLocks noChangeAspect="1" noChangeArrowheads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>
                  <a:off x="0" y="2069"/>
                  <a:ext cx="2925" cy="2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01" name="Picture 10" descr="20070402121018355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152" y="2115"/>
                  <a:ext cx="82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6402" name="Group 11"/>
                <p:cNvGrpSpPr/>
                <p:nvPr/>
              </p:nvGrpSpPr>
              <p:grpSpPr bwMode="auto">
                <a:xfrm>
                  <a:off x="0" y="0"/>
                  <a:ext cx="5783" cy="2069"/>
                  <a:chOff x="0" y="0"/>
                  <a:chExt cx="5783" cy="2069"/>
                </a:xfrm>
              </p:grpSpPr>
              <p:pic>
                <p:nvPicPr>
                  <p:cNvPr id="16403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10" cstate="email"/>
                  <a:srcRect/>
                  <a:stretch>
                    <a:fillRect/>
                  </a:stretch>
                </p:blipFill>
                <p:spPr bwMode="auto">
                  <a:xfrm>
                    <a:off x="0" y="346"/>
                    <a:ext cx="5783" cy="17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404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11" cstate="email"/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5782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16397" name="Text Box 14"/>
            <p:cNvSpPr txBox="1">
              <a:spLocks noChangeArrowheads="1"/>
            </p:cNvSpPr>
            <p:nvPr/>
          </p:nvSpPr>
          <p:spPr bwMode="auto">
            <a:xfrm>
              <a:off x="340" y="123"/>
              <a:ext cx="15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3600">
                  <a:solidFill>
                    <a:srgbClr val="0033CC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植物与动物</a:t>
              </a:r>
            </a:p>
          </p:txBody>
        </p:sp>
      </p:grpSp>
      <p:grpSp>
        <p:nvGrpSpPr>
          <p:cNvPr id="6" name="Group 15"/>
          <p:cNvGrpSpPr/>
          <p:nvPr/>
        </p:nvGrpSpPr>
        <p:grpSpPr bwMode="auto">
          <a:xfrm>
            <a:off x="-36513" y="0"/>
            <a:ext cx="9180513" cy="6884988"/>
            <a:chOff x="0" y="0"/>
            <a:chExt cx="5760" cy="4320"/>
          </a:xfrm>
        </p:grpSpPr>
        <p:pic>
          <p:nvPicPr>
            <p:cNvPr id="16392" name="Picture 16" descr="1655181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0" y="2161"/>
              <a:ext cx="2880" cy="2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17" descr="QQ截图未命名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288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18" descr="QQ截图未命名0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880" y="0"/>
              <a:ext cx="288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9" descr="QQ截图未命名0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880" y="2160"/>
              <a:ext cx="288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926" name="3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9" presetClass="exit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49" presetClass="exit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49" presetClass="exit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49" presetClass="exit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3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0958" fill="hold"/>
                                        <p:tgtEl>
                                          <p:spTgt spid="1239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6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2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}_JNQI%9)A5NW`~NV(A3)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989138"/>
            <a:ext cx="709295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9" descr="C:\Documents and Settings\pub\Desktop\新ppt\返回首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39750" y="1325563"/>
            <a:ext cx="1962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ea typeface="楷体_GB2312" pitchFamily="49" charset="-122"/>
              </a:rPr>
              <a:t>文字与图形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2" name="Picture 62" descr="无标题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1412875"/>
            <a:ext cx="655161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一、情境导入</a:t>
            </a:r>
          </a:p>
        </p:txBody>
      </p:sp>
      <p:pic>
        <p:nvPicPr>
          <p:cNvPr id="5159" name="Picture 39" descr="2008812141355271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75" y="1339850"/>
            <a:ext cx="6551613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" name="Picture 40" descr="D7QZI86)MC4WND{O59~]}5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1341438"/>
            <a:ext cx="6551613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Picture 41" descr="){})KN_NV`6N@%P@}HJAB1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1339850"/>
            <a:ext cx="6551613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" name="Picture 42" descr="1151806802-1_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75" y="1339850"/>
            <a:ext cx="6599238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8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" dur="2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8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8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一、情境导入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1042988" y="5805488"/>
            <a:ext cx="307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你能提出什么问题？ </a:t>
            </a:r>
          </a:p>
        </p:txBody>
      </p:sp>
      <p:pic>
        <p:nvPicPr>
          <p:cNvPr id="6149" name="Picture 14" descr="无标题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1268413"/>
            <a:ext cx="6121400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6659563" y="3141663"/>
            <a:ext cx="2089150" cy="822325"/>
          </a:xfrm>
          <a:prstGeom prst="rect">
            <a:avLst/>
          </a:prstGeom>
          <a:solidFill>
            <a:srgbClr val="8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楷体_GB2312" pitchFamily="49" charset="-122"/>
              </a:rPr>
              <a:t>这些图形有什么特点？</a:t>
            </a:r>
          </a:p>
        </p:txBody>
      </p:sp>
      <p:sp>
        <p:nvSpPr>
          <p:cNvPr id="6151" name="Rectangle 18"/>
          <p:cNvSpPr>
            <a:spLocks noChangeArrowheads="1"/>
          </p:cNvSpPr>
          <p:nvPr/>
        </p:nvSpPr>
        <p:spPr bwMode="auto">
          <a:xfrm>
            <a:off x="395288" y="1268413"/>
            <a:ext cx="6408737" cy="41052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1" grpId="0"/>
      <p:bldP spid="891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9750" y="4868863"/>
            <a:ext cx="8135938" cy="1655762"/>
          </a:xfrm>
          <a:prstGeom prst="rect">
            <a:avLst/>
          </a:prstGeom>
          <a:solidFill>
            <a:srgbClr val="8000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171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8525" y="2344738"/>
            <a:ext cx="12906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5513" y="2344738"/>
            <a:ext cx="12668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2344738"/>
            <a:ext cx="1290637" cy="1943100"/>
          </a:xfrm>
          <a:noFill/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343150"/>
            <a:ext cx="13858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343150"/>
            <a:ext cx="13858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2344738"/>
            <a:ext cx="14366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二、合作探索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468313" y="4941888"/>
            <a:ext cx="8351837" cy="822325"/>
          </a:xfrm>
          <a:prstGeom prst="rect">
            <a:avLst/>
          </a:prstGeom>
          <a:solidFill>
            <a:srgbClr val="9933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ea typeface="楷体_GB2312" pitchFamily="49" charset="-122"/>
              </a:rPr>
              <a:t>        将图形沿着一条直线对折，如果直线两侧的部分能够完</a:t>
            </a:r>
          </a:p>
          <a:p>
            <a:r>
              <a:rPr lang="zh-CN" altLang="en-US" sz="2400" b="1" dirty="0">
                <a:ea typeface="楷体_GB2312" pitchFamily="49" charset="-122"/>
              </a:rPr>
              <a:t>全重合，这样的图形叫做</a:t>
            </a:r>
            <a:r>
              <a:rPr lang="zh-CN" altLang="en-US" sz="2400" b="1" dirty="0">
                <a:solidFill>
                  <a:srgbClr val="FF3300"/>
                </a:solidFill>
                <a:ea typeface="楷体_GB2312" pitchFamily="49" charset="-122"/>
              </a:rPr>
              <a:t>轴对称图形。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1116013" y="5876925"/>
            <a:ext cx="6481762" cy="457200"/>
          </a:xfrm>
          <a:prstGeom prst="rect">
            <a:avLst/>
          </a:prstGeom>
          <a:solidFill>
            <a:srgbClr val="8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ea typeface="楷体_GB2312" pitchFamily="49" charset="-122"/>
              </a:rPr>
              <a:t>折痕所在的这条直线叫做它的</a:t>
            </a:r>
            <a:r>
              <a:rPr lang="zh-CN" altLang="en-US" sz="2400" b="1" dirty="0">
                <a:solidFill>
                  <a:srgbClr val="FF3300"/>
                </a:solidFill>
                <a:ea typeface="楷体_GB2312" pitchFamily="49" charset="-122"/>
              </a:rPr>
              <a:t>对称轴。</a:t>
            </a:r>
          </a:p>
        </p:txBody>
      </p:sp>
      <p:pic>
        <p:nvPicPr>
          <p:cNvPr id="64527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2341563"/>
            <a:ext cx="12668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8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2344738"/>
            <a:ext cx="14366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6" name="Line 14"/>
          <p:cNvSpPr>
            <a:spLocks noChangeShapeType="1"/>
          </p:cNvSpPr>
          <p:nvPr/>
        </p:nvSpPr>
        <p:spPr bwMode="auto">
          <a:xfrm flipH="1">
            <a:off x="6761163" y="2206625"/>
            <a:ext cx="0" cy="2159000"/>
          </a:xfrm>
          <a:prstGeom prst="line">
            <a:avLst/>
          </a:prstGeom>
          <a:noFill/>
          <a:ln w="22225">
            <a:solidFill>
              <a:srgbClr val="008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H="1">
            <a:off x="2149475" y="2206625"/>
            <a:ext cx="0" cy="2159000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pic>
        <p:nvPicPr>
          <p:cNvPr id="7184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9138" y="1438275"/>
            <a:ext cx="503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Rectangle 11"/>
          <p:cNvSpPr>
            <a:spLocks noChangeArrowheads="1"/>
          </p:cNvSpPr>
          <p:nvPr/>
        </p:nvSpPr>
        <p:spPr bwMode="auto">
          <a:xfrm>
            <a:off x="754063" y="1412875"/>
            <a:ext cx="410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ea typeface="楷体_GB2312" pitchFamily="49" charset="-122"/>
              </a:rPr>
              <a:t>这些图形有什么特点？</a:t>
            </a:r>
          </a:p>
        </p:txBody>
      </p:sp>
      <p:pic>
        <p:nvPicPr>
          <p:cNvPr id="7186" name="Picture 19" descr="C:\Documents and Settings\pub\Desktop\新ppt\返回首页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6196013" y="44354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ea typeface="楷体_GB2312" pitchFamily="49" charset="-122"/>
              </a:rPr>
              <a:t>对称轴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3" grpId="0" animBg="1"/>
      <p:bldP spid="64523" grpId="0" animBg="1"/>
      <p:bldP spid="64524" grpId="0" animBg="1"/>
      <p:bldP spid="64526" grpId="0" animBg="1"/>
      <p:bldP spid="64525" grpId="0" animBg="1"/>
      <p:bldP spid="71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矩形 7"/>
          <p:cNvSpPr>
            <a:spLocks noChangeArrowheads="1"/>
          </p:cNvSpPr>
          <p:nvPr/>
        </p:nvSpPr>
        <p:spPr bwMode="auto">
          <a:xfrm>
            <a:off x="1316038" y="5876925"/>
            <a:ext cx="63134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思考：为什么平行四边形不是轴对称图形？  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547813" y="2098675"/>
            <a:ext cx="1800225" cy="1009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427538" y="1935163"/>
            <a:ext cx="1152525" cy="1152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7" name="AutoShape 6"/>
          <p:cNvSpPr>
            <a:spLocks noChangeArrowheads="1"/>
          </p:cNvSpPr>
          <p:nvPr/>
        </p:nvSpPr>
        <p:spPr bwMode="auto">
          <a:xfrm flipH="1" flipV="1">
            <a:off x="1628775" y="4221163"/>
            <a:ext cx="1511300" cy="9064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8" name="AutoShape 7"/>
          <p:cNvSpPr>
            <a:spLocks noChangeArrowheads="1"/>
          </p:cNvSpPr>
          <p:nvPr/>
        </p:nvSpPr>
        <p:spPr bwMode="auto">
          <a:xfrm>
            <a:off x="4067175" y="4168775"/>
            <a:ext cx="1728788" cy="844550"/>
          </a:xfrm>
          <a:prstGeom prst="parallelogram">
            <a:avLst>
              <a:gd name="adj" fmla="val 51175"/>
            </a:avLst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9" name="Oval 8"/>
          <p:cNvSpPr>
            <a:spLocks noChangeArrowheads="1"/>
          </p:cNvSpPr>
          <p:nvPr/>
        </p:nvSpPr>
        <p:spPr bwMode="auto">
          <a:xfrm>
            <a:off x="6694488" y="3933825"/>
            <a:ext cx="1150937" cy="11509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2051050" y="3074988"/>
            <a:ext cx="792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4572000" y="3062288"/>
            <a:ext cx="792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6877050" y="3068638"/>
            <a:ext cx="792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1968500" y="5092700"/>
            <a:ext cx="792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7010400" y="5159375"/>
            <a:ext cx="792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ea typeface="Arial Unicode MS" pitchFamily="34" charset="-122"/>
              </a:rPr>
              <a:t>√</a:t>
            </a:r>
          </a:p>
        </p:txBody>
      </p:sp>
      <p:sp>
        <p:nvSpPr>
          <p:cNvPr id="8205" name="AutoShape 15"/>
          <p:cNvSpPr>
            <a:spLocks noChangeArrowheads="1"/>
          </p:cNvSpPr>
          <p:nvPr/>
        </p:nvSpPr>
        <p:spPr bwMode="auto">
          <a:xfrm>
            <a:off x="6732588" y="1916113"/>
            <a:ext cx="1076325" cy="1152525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06" name="矩形 7"/>
          <p:cNvSpPr>
            <a:spLocks noChangeArrowheads="1"/>
          </p:cNvSpPr>
          <p:nvPr/>
        </p:nvSpPr>
        <p:spPr bwMode="auto">
          <a:xfrm>
            <a:off x="590550" y="1341438"/>
            <a:ext cx="50609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我们学过的哪些图形是轴对称图形？</a:t>
            </a:r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4643438" y="5084763"/>
            <a:ext cx="642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×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8208" name="Picture 19" descr="C:\Documents and Settings\pub\Desktop\新ppt\返回首页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二、合作探索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utoUpdateAnimBg="0"/>
      <p:bldP spid="101385" grpId="0" autoUpdateAnimBg="0"/>
      <p:bldP spid="101386" grpId="0" autoUpdateAnimBg="0"/>
      <p:bldP spid="101387" grpId="0" autoUpdateAnimBg="0"/>
      <p:bldP spid="101388" grpId="0" autoUpdateAnimBg="0"/>
      <p:bldP spid="101390" grpId="0" autoUpdateAnimBg="0"/>
      <p:bldP spid="1013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539750" y="2347913"/>
            <a:ext cx="1800225" cy="1009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2843213" y="2205038"/>
            <a:ext cx="1152525" cy="1152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4427538" y="2060575"/>
            <a:ext cx="935037" cy="1296988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6263" name="AutoShape 7"/>
          <p:cNvSpPr>
            <a:spLocks noChangeArrowheads="1"/>
          </p:cNvSpPr>
          <p:nvPr/>
        </p:nvSpPr>
        <p:spPr bwMode="auto">
          <a:xfrm flipH="1" flipV="1">
            <a:off x="5651500" y="2420938"/>
            <a:ext cx="1511300" cy="9064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6264" name="Oval 8"/>
          <p:cNvSpPr>
            <a:spLocks noChangeArrowheads="1"/>
          </p:cNvSpPr>
          <p:nvPr/>
        </p:nvSpPr>
        <p:spPr bwMode="auto">
          <a:xfrm>
            <a:off x="7380288" y="2276475"/>
            <a:ext cx="1150937" cy="11509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179388" y="2852738"/>
            <a:ext cx="24130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2484438" y="2757488"/>
            <a:ext cx="1871662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1447800" y="2205038"/>
            <a:ext cx="0" cy="13684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3419475" y="1916113"/>
            <a:ext cx="0" cy="1655762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2700338" y="2038350"/>
            <a:ext cx="1439862" cy="143986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2700338" y="2060575"/>
            <a:ext cx="1439862" cy="143827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4902200" y="1844675"/>
            <a:ext cx="0" cy="165576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>
            <a:off x="6432550" y="1916113"/>
            <a:ext cx="0" cy="1655762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7021513" y="2852738"/>
            <a:ext cx="1871662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>
            <a:off x="7956550" y="1989138"/>
            <a:ext cx="0" cy="18002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>
            <a:off x="7237413" y="2133600"/>
            <a:ext cx="1439862" cy="143986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276" name="Line 20"/>
          <p:cNvSpPr>
            <a:spLocks noChangeShapeType="1"/>
          </p:cNvSpPr>
          <p:nvPr/>
        </p:nvSpPr>
        <p:spPr bwMode="auto">
          <a:xfrm flipH="1">
            <a:off x="7308850" y="2205038"/>
            <a:ext cx="1295400" cy="12954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>
            <a:off x="7596188" y="1989138"/>
            <a:ext cx="720725" cy="1655762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278" name="Line 22"/>
          <p:cNvSpPr>
            <a:spLocks noChangeShapeType="1"/>
          </p:cNvSpPr>
          <p:nvPr/>
        </p:nvSpPr>
        <p:spPr bwMode="auto">
          <a:xfrm flipH="1">
            <a:off x="7669213" y="2060575"/>
            <a:ext cx="604837" cy="15843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>
            <a:off x="7054850" y="2492375"/>
            <a:ext cx="1800225" cy="7207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280" name="Line 24"/>
          <p:cNvSpPr>
            <a:spLocks noChangeShapeType="1"/>
          </p:cNvSpPr>
          <p:nvPr/>
        </p:nvSpPr>
        <p:spPr bwMode="auto">
          <a:xfrm flipH="1">
            <a:off x="7126288" y="2492375"/>
            <a:ext cx="1584325" cy="7207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96313" name="Group 57"/>
          <p:cNvGraphicFramePr>
            <a:graphicFrameLocks noGrp="1"/>
          </p:cNvGraphicFramePr>
          <p:nvPr/>
        </p:nvGraphicFramePr>
        <p:xfrm>
          <a:off x="2833688" y="3836988"/>
          <a:ext cx="3635375" cy="2743200"/>
        </p:xfrm>
        <a:graphic>
          <a:graphicData uri="http://schemas.openxmlformats.org/drawingml/2006/table">
            <a:tbl>
              <a:tblPr/>
              <a:tblGrid>
                <a:gridCol w="181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图形名称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对称轴条数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长方形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正方形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等腰三角形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等腰梯形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圆形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6304" name="Rectangle 48"/>
          <p:cNvSpPr>
            <a:spLocks noChangeArrowheads="1"/>
          </p:cNvSpPr>
          <p:nvPr/>
        </p:nvSpPr>
        <p:spPr bwMode="auto">
          <a:xfrm>
            <a:off x="5148263" y="43402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</a:p>
        </p:txBody>
      </p:sp>
      <p:sp>
        <p:nvSpPr>
          <p:cNvPr id="96305" name="Rectangle 49"/>
          <p:cNvSpPr>
            <a:spLocks noChangeArrowheads="1"/>
          </p:cNvSpPr>
          <p:nvPr/>
        </p:nvSpPr>
        <p:spPr bwMode="auto">
          <a:xfrm>
            <a:off x="5148263" y="47974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4</a:t>
            </a:r>
          </a:p>
        </p:txBody>
      </p:sp>
      <p:sp>
        <p:nvSpPr>
          <p:cNvPr id="96306" name="Rectangle 50"/>
          <p:cNvSpPr>
            <a:spLocks noChangeArrowheads="1"/>
          </p:cNvSpPr>
          <p:nvPr/>
        </p:nvSpPr>
        <p:spPr bwMode="auto">
          <a:xfrm rot="10800000" flipV="1">
            <a:off x="4859338" y="6140450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无数条</a:t>
            </a:r>
          </a:p>
        </p:txBody>
      </p:sp>
      <p:sp>
        <p:nvSpPr>
          <p:cNvPr id="96307" name="Rectangle 51"/>
          <p:cNvSpPr>
            <a:spLocks noChangeArrowheads="1"/>
          </p:cNvSpPr>
          <p:nvPr/>
        </p:nvSpPr>
        <p:spPr bwMode="auto">
          <a:xfrm>
            <a:off x="5148263" y="57086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</a:p>
        </p:txBody>
      </p:sp>
      <p:sp>
        <p:nvSpPr>
          <p:cNvPr id="96308" name="Rectangle 52"/>
          <p:cNvSpPr>
            <a:spLocks noChangeArrowheads="1"/>
          </p:cNvSpPr>
          <p:nvPr/>
        </p:nvSpPr>
        <p:spPr bwMode="auto">
          <a:xfrm>
            <a:off x="5148263" y="52292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</a:p>
        </p:txBody>
      </p:sp>
      <p:sp>
        <p:nvSpPr>
          <p:cNvPr id="9267" name="矩形 7"/>
          <p:cNvSpPr>
            <a:spLocks noChangeArrowheads="1"/>
          </p:cNvSpPr>
          <p:nvPr/>
        </p:nvSpPr>
        <p:spPr bwMode="auto">
          <a:xfrm>
            <a:off x="539750" y="1268413"/>
            <a:ext cx="50609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这些轴对称图形各有几条对称轴？ 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二、合作探索</a:t>
            </a:r>
          </a:p>
        </p:txBody>
      </p:sp>
      <p:pic>
        <p:nvPicPr>
          <p:cNvPr id="9269" name="Picture 19" descr="C:\Documents and Settings\pub\Desktop\新ppt\返回首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6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9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96261" grpId="0" animBg="1"/>
      <p:bldP spid="96262" grpId="0" animBg="1"/>
      <p:bldP spid="96263" grpId="0" animBg="1"/>
      <p:bldP spid="96264" grpId="0" animBg="1"/>
      <p:bldP spid="96265" grpId="0" animBg="1"/>
      <p:bldP spid="96266" grpId="0" animBg="1"/>
      <p:bldP spid="96267" grpId="0" animBg="1"/>
      <p:bldP spid="96268" grpId="0" animBg="1"/>
      <p:bldP spid="96269" grpId="0" animBg="1"/>
      <p:bldP spid="96270" grpId="0" animBg="1"/>
      <p:bldP spid="96271" grpId="0" animBg="1"/>
      <p:bldP spid="96272" grpId="0" animBg="1"/>
      <p:bldP spid="96273" grpId="0" animBg="1"/>
      <p:bldP spid="96274" grpId="0" animBg="1"/>
      <p:bldP spid="96275" grpId="0" animBg="1"/>
      <p:bldP spid="96276" grpId="0" animBg="1"/>
      <p:bldP spid="96277" grpId="0" animBg="1"/>
      <p:bldP spid="96278" grpId="0" animBg="1"/>
      <p:bldP spid="96279" grpId="0" animBg="1"/>
      <p:bldP spid="96280" grpId="0" animBg="1"/>
      <p:bldP spid="96304" grpId="0"/>
      <p:bldP spid="96305" grpId="0"/>
      <p:bldP spid="96306" grpId="0"/>
      <p:bldP spid="96307" grpId="0"/>
      <p:bldP spid="963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reeform 2"/>
          <p:cNvSpPr/>
          <p:nvPr/>
        </p:nvSpPr>
        <p:spPr bwMode="auto">
          <a:xfrm rot="16200000" flipH="1">
            <a:off x="5976145" y="2313781"/>
            <a:ext cx="1439862" cy="1800225"/>
          </a:xfrm>
          <a:custGeom>
            <a:avLst/>
            <a:gdLst>
              <a:gd name="T0" fmla="*/ 2147483647 w 953"/>
              <a:gd name="T1" fmla="*/ 0 h 861"/>
              <a:gd name="T2" fmla="*/ 2147483647 w 953"/>
              <a:gd name="T3" fmla="*/ 0 h 861"/>
              <a:gd name="T4" fmla="*/ 2147483647 w 953"/>
              <a:gd name="T5" fmla="*/ 2147483647 h 861"/>
              <a:gd name="T6" fmla="*/ 0 w 953"/>
              <a:gd name="T7" fmla="*/ 2147483647 h 861"/>
              <a:gd name="T8" fmla="*/ 2147483647 w 953"/>
              <a:gd name="T9" fmla="*/ 0 h 8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3"/>
              <a:gd name="T16" fmla="*/ 0 h 861"/>
              <a:gd name="T17" fmla="*/ 953 w 953"/>
              <a:gd name="T18" fmla="*/ 861 h 8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3" h="861">
                <a:moveTo>
                  <a:pt x="454" y="0"/>
                </a:moveTo>
                <a:lnTo>
                  <a:pt x="953" y="0"/>
                </a:lnTo>
                <a:lnTo>
                  <a:pt x="953" y="861"/>
                </a:lnTo>
                <a:lnTo>
                  <a:pt x="0" y="861"/>
                </a:lnTo>
                <a:lnTo>
                  <a:pt x="454" y="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08175" y="1430338"/>
            <a:ext cx="842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ea typeface="楷体_GB2312" pitchFamily="49" charset="-122"/>
              </a:rPr>
              <a:t>看轴对称图形的一半，猜猜它们分别是什么？</a:t>
            </a:r>
          </a:p>
        </p:txBody>
      </p:sp>
      <p:sp>
        <p:nvSpPr>
          <p:cNvPr id="84997" name="Freeform 5"/>
          <p:cNvSpPr/>
          <p:nvPr/>
        </p:nvSpPr>
        <p:spPr bwMode="auto">
          <a:xfrm>
            <a:off x="684213" y="2492375"/>
            <a:ext cx="1644650" cy="2592388"/>
          </a:xfrm>
          <a:custGeom>
            <a:avLst/>
            <a:gdLst>
              <a:gd name="T0" fmla="*/ 2147483647 w 725"/>
              <a:gd name="T1" fmla="*/ 0 h 1633"/>
              <a:gd name="T2" fmla="*/ 2147483647 w 725"/>
              <a:gd name="T3" fmla="*/ 2147483647 h 1633"/>
              <a:gd name="T4" fmla="*/ 2147483647 w 725"/>
              <a:gd name="T5" fmla="*/ 2147483647 h 1633"/>
              <a:gd name="T6" fmla="*/ 2147483647 w 725"/>
              <a:gd name="T7" fmla="*/ 2147483647 h 1633"/>
              <a:gd name="T8" fmla="*/ 2147483647 w 725"/>
              <a:gd name="T9" fmla="*/ 2147483647 h 1633"/>
              <a:gd name="T10" fmla="*/ 0 w 725"/>
              <a:gd name="T11" fmla="*/ 2147483647 h 1633"/>
              <a:gd name="T12" fmla="*/ 2147483647 w 725"/>
              <a:gd name="T13" fmla="*/ 2147483647 h 1633"/>
              <a:gd name="T14" fmla="*/ 2147483647 w 725"/>
              <a:gd name="T15" fmla="*/ 0 h 16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5"/>
              <a:gd name="T25" fmla="*/ 0 h 1633"/>
              <a:gd name="T26" fmla="*/ 725 w 725"/>
              <a:gd name="T27" fmla="*/ 1633 h 16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5" h="1633">
                <a:moveTo>
                  <a:pt x="725" y="0"/>
                </a:moveTo>
                <a:lnTo>
                  <a:pt x="362" y="363"/>
                </a:lnTo>
                <a:lnTo>
                  <a:pt x="725" y="363"/>
                </a:lnTo>
                <a:lnTo>
                  <a:pt x="181" y="907"/>
                </a:lnTo>
                <a:lnTo>
                  <a:pt x="725" y="907"/>
                </a:lnTo>
                <a:lnTo>
                  <a:pt x="0" y="1633"/>
                </a:lnTo>
                <a:lnTo>
                  <a:pt x="725" y="1633"/>
                </a:lnTo>
                <a:lnTo>
                  <a:pt x="725" y="0"/>
                </a:lnTo>
                <a:close/>
              </a:path>
            </a:pathLst>
          </a:cu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84998" name="Freeform 6"/>
          <p:cNvSpPr/>
          <p:nvPr/>
        </p:nvSpPr>
        <p:spPr bwMode="auto">
          <a:xfrm rot="5400000" flipH="1" flipV="1">
            <a:off x="5974556" y="3753644"/>
            <a:ext cx="1439863" cy="1800225"/>
          </a:xfrm>
          <a:custGeom>
            <a:avLst/>
            <a:gdLst>
              <a:gd name="T0" fmla="*/ 2147483647 w 953"/>
              <a:gd name="T1" fmla="*/ 0 h 861"/>
              <a:gd name="T2" fmla="*/ 2147483647 w 953"/>
              <a:gd name="T3" fmla="*/ 0 h 861"/>
              <a:gd name="T4" fmla="*/ 2147483647 w 953"/>
              <a:gd name="T5" fmla="*/ 2147483647 h 861"/>
              <a:gd name="T6" fmla="*/ 0 w 953"/>
              <a:gd name="T7" fmla="*/ 2147483647 h 861"/>
              <a:gd name="T8" fmla="*/ 2147483647 w 953"/>
              <a:gd name="T9" fmla="*/ 0 h 8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3"/>
              <a:gd name="T16" fmla="*/ 0 h 861"/>
              <a:gd name="T17" fmla="*/ 953 w 953"/>
              <a:gd name="T18" fmla="*/ 861 h 8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3" h="861">
                <a:moveTo>
                  <a:pt x="454" y="0"/>
                </a:moveTo>
                <a:lnTo>
                  <a:pt x="953" y="0"/>
                </a:lnTo>
                <a:lnTo>
                  <a:pt x="953" y="861"/>
                </a:lnTo>
                <a:lnTo>
                  <a:pt x="0" y="861"/>
                </a:lnTo>
                <a:lnTo>
                  <a:pt x="454" y="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 rot="5400000">
            <a:off x="6623844" y="2745581"/>
            <a:ext cx="0" cy="23764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85001" name="Freeform 9"/>
          <p:cNvSpPr/>
          <p:nvPr/>
        </p:nvSpPr>
        <p:spPr bwMode="auto">
          <a:xfrm flipH="1">
            <a:off x="2341563" y="2492375"/>
            <a:ext cx="1644650" cy="2592388"/>
          </a:xfrm>
          <a:custGeom>
            <a:avLst/>
            <a:gdLst>
              <a:gd name="T0" fmla="*/ 2147483647 w 725"/>
              <a:gd name="T1" fmla="*/ 0 h 1633"/>
              <a:gd name="T2" fmla="*/ 2147483647 w 725"/>
              <a:gd name="T3" fmla="*/ 2147483647 h 1633"/>
              <a:gd name="T4" fmla="*/ 2147483647 w 725"/>
              <a:gd name="T5" fmla="*/ 2147483647 h 1633"/>
              <a:gd name="T6" fmla="*/ 2147483647 w 725"/>
              <a:gd name="T7" fmla="*/ 2147483647 h 1633"/>
              <a:gd name="T8" fmla="*/ 2147483647 w 725"/>
              <a:gd name="T9" fmla="*/ 2147483647 h 1633"/>
              <a:gd name="T10" fmla="*/ 0 w 725"/>
              <a:gd name="T11" fmla="*/ 2147483647 h 1633"/>
              <a:gd name="T12" fmla="*/ 2147483647 w 725"/>
              <a:gd name="T13" fmla="*/ 2147483647 h 1633"/>
              <a:gd name="T14" fmla="*/ 2147483647 w 725"/>
              <a:gd name="T15" fmla="*/ 0 h 16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5"/>
              <a:gd name="T25" fmla="*/ 0 h 1633"/>
              <a:gd name="T26" fmla="*/ 725 w 725"/>
              <a:gd name="T27" fmla="*/ 1633 h 16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5" h="1633">
                <a:moveTo>
                  <a:pt x="725" y="0"/>
                </a:moveTo>
                <a:lnTo>
                  <a:pt x="362" y="363"/>
                </a:lnTo>
                <a:lnTo>
                  <a:pt x="725" y="363"/>
                </a:lnTo>
                <a:lnTo>
                  <a:pt x="181" y="907"/>
                </a:lnTo>
                <a:lnTo>
                  <a:pt x="725" y="907"/>
                </a:lnTo>
                <a:lnTo>
                  <a:pt x="0" y="1633"/>
                </a:lnTo>
                <a:lnTo>
                  <a:pt x="725" y="1633"/>
                </a:lnTo>
                <a:lnTo>
                  <a:pt x="725" y="0"/>
                </a:lnTo>
                <a:close/>
              </a:path>
            </a:pathLst>
          </a:cu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2339975" y="2276475"/>
            <a:ext cx="0" cy="33115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719138" y="1438275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</a:rPr>
              <a:t>猜一猜</a:t>
            </a:r>
            <a:r>
              <a:rPr lang="en-US" altLang="zh-CN" sz="2400" b="1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</a:rPr>
              <a:t>: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二、合作探索</a:t>
            </a:r>
          </a:p>
        </p:txBody>
      </p:sp>
      <p:pic>
        <p:nvPicPr>
          <p:cNvPr id="10251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84997" grpId="0" animBg="1"/>
      <p:bldP spid="84998" grpId="0" animBg="1"/>
      <p:bldP spid="84999" grpId="0" animBg="1"/>
      <p:bldP spid="85001" grpId="0" animBg="1"/>
      <p:bldP spid="850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6"/>
          <p:cNvGrpSpPr>
            <a:grpSpLocks noChangeAspect="1"/>
          </p:cNvGrpSpPr>
          <p:nvPr/>
        </p:nvGrpSpPr>
        <p:grpSpPr bwMode="auto">
          <a:xfrm>
            <a:off x="650875" y="1844675"/>
            <a:ext cx="8004175" cy="3382963"/>
            <a:chOff x="703" y="881"/>
            <a:chExt cx="5601" cy="2367"/>
          </a:xfrm>
        </p:grpSpPr>
        <p:pic>
          <p:nvPicPr>
            <p:cNvPr id="3" name="Picture 4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03" y="981"/>
              <a:ext cx="4534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189" y="881"/>
              <a:ext cx="1115" cy="2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7282" name="Rectangle 4"/>
          <p:cNvSpPr>
            <a:spLocks noChangeArrowheads="1"/>
          </p:cNvSpPr>
          <p:nvPr/>
        </p:nvSpPr>
        <p:spPr bwMode="auto">
          <a:xfrm>
            <a:off x="1687513" y="417513"/>
            <a:ext cx="4813300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     </a:t>
            </a:r>
          </a:p>
        </p:txBody>
      </p:sp>
      <p:sp>
        <p:nvSpPr>
          <p:cNvPr id="11268" name="Text Box 12"/>
          <p:cNvSpPr txBox="1">
            <a:spLocks noChangeArrowheads="1"/>
          </p:cNvSpPr>
          <p:nvPr/>
        </p:nvSpPr>
        <p:spPr bwMode="auto">
          <a:xfrm>
            <a:off x="1763713" y="6078538"/>
            <a:ext cx="5643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000">
                <a:ea typeface="方正楷体简体" pitchFamily="2" charset="-122"/>
              </a:rPr>
              <a:t> </a:t>
            </a:r>
            <a:endParaRPr lang="zh-CN" altLang="en-US" sz="20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7285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二、合作探索</a:t>
            </a:r>
          </a:p>
        </p:txBody>
      </p:sp>
      <p:sp>
        <p:nvSpPr>
          <p:cNvPr id="97295" name="Oval 15"/>
          <p:cNvSpPr>
            <a:spLocks noChangeArrowheads="1"/>
          </p:cNvSpPr>
          <p:nvPr/>
        </p:nvSpPr>
        <p:spPr bwMode="auto">
          <a:xfrm>
            <a:off x="3533775" y="3044825"/>
            <a:ext cx="71438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7296" name="Oval 16"/>
          <p:cNvSpPr>
            <a:spLocks noChangeArrowheads="1"/>
          </p:cNvSpPr>
          <p:nvPr/>
        </p:nvSpPr>
        <p:spPr bwMode="auto">
          <a:xfrm>
            <a:off x="3517900" y="3729038"/>
            <a:ext cx="71438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7297" name="Oval 17"/>
          <p:cNvSpPr>
            <a:spLocks noChangeArrowheads="1"/>
          </p:cNvSpPr>
          <p:nvPr/>
        </p:nvSpPr>
        <p:spPr bwMode="auto">
          <a:xfrm>
            <a:off x="2384425" y="3735388"/>
            <a:ext cx="71438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7298" name="Oval 18"/>
          <p:cNvSpPr>
            <a:spLocks noChangeArrowheads="1"/>
          </p:cNvSpPr>
          <p:nvPr/>
        </p:nvSpPr>
        <p:spPr bwMode="auto">
          <a:xfrm>
            <a:off x="2944813" y="4762500"/>
            <a:ext cx="71437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4133850" y="2359025"/>
            <a:ext cx="585788" cy="725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317" name="Line 37"/>
          <p:cNvSpPr>
            <a:spLocks noChangeShapeType="1"/>
          </p:cNvSpPr>
          <p:nvPr/>
        </p:nvSpPr>
        <p:spPr bwMode="auto">
          <a:xfrm>
            <a:off x="4737100" y="3098800"/>
            <a:ext cx="0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4718050" y="3756025"/>
            <a:ext cx="1187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 flipH="1">
            <a:off x="5321300" y="3767138"/>
            <a:ext cx="571500" cy="1020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>
            <a:off x="4146550" y="4818063"/>
            <a:ext cx="1187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279" name="Picture 19" descr="C:\Documents and Settings\pub\Desktop\新ppt\返回首页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322" name="Text Box 42"/>
          <p:cNvSpPr txBox="1">
            <a:spLocks noChangeArrowheads="1"/>
          </p:cNvSpPr>
          <p:nvPr/>
        </p:nvSpPr>
        <p:spPr bwMode="auto">
          <a:xfrm>
            <a:off x="611188" y="5373688"/>
            <a:ext cx="583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先从图形上找到几个重要的点；</a:t>
            </a:r>
          </a:p>
        </p:txBody>
      </p:sp>
      <p:sp>
        <p:nvSpPr>
          <p:cNvPr id="97323" name="Text Box 43"/>
          <p:cNvSpPr txBox="1">
            <a:spLocks noChangeArrowheads="1"/>
          </p:cNvSpPr>
          <p:nvPr/>
        </p:nvSpPr>
        <p:spPr bwMode="auto">
          <a:xfrm>
            <a:off x="611188" y="585152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再根据每个点到对称轴的距离找到这些点的对称点；</a:t>
            </a: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611188" y="6284913"/>
            <a:ext cx="5503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最后把这些点连起来。</a:t>
            </a:r>
          </a:p>
        </p:txBody>
      </p:sp>
      <p:pic>
        <p:nvPicPr>
          <p:cNvPr id="11283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9138" y="1438275"/>
            <a:ext cx="503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Rectangle 11"/>
          <p:cNvSpPr>
            <a:spLocks noChangeArrowheads="1"/>
          </p:cNvSpPr>
          <p:nvPr/>
        </p:nvSpPr>
        <p:spPr bwMode="auto">
          <a:xfrm>
            <a:off x="755650" y="1412875"/>
            <a:ext cx="806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ea typeface="楷体_GB2312" pitchFamily="49" charset="-122"/>
              </a:rPr>
              <a:t>    你能画出下面图形的另一半，使它成为轴对称图形吗？</a:t>
            </a:r>
          </a:p>
        </p:txBody>
      </p:sp>
      <p:sp>
        <p:nvSpPr>
          <p:cNvPr id="97312" name="Oval 32"/>
          <p:cNvSpPr>
            <a:spLocks noChangeArrowheads="1"/>
          </p:cNvSpPr>
          <p:nvPr/>
        </p:nvSpPr>
        <p:spPr bwMode="auto">
          <a:xfrm>
            <a:off x="4694238" y="3038475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7294" name="Oval 14"/>
          <p:cNvSpPr>
            <a:spLocks noChangeArrowheads="1"/>
          </p:cNvSpPr>
          <p:nvPr/>
        </p:nvSpPr>
        <p:spPr bwMode="auto">
          <a:xfrm>
            <a:off x="4108450" y="2336800"/>
            <a:ext cx="71438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7314" name="Oval 34"/>
          <p:cNvSpPr>
            <a:spLocks noChangeArrowheads="1"/>
          </p:cNvSpPr>
          <p:nvPr/>
        </p:nvSpPr>
        <p:spPr bwMode="auto">
          <a:xfrm>
            <a:off x="4694238" y="3724275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7313" name="Oval 33"/>
          <p:cNvSpPr>
            <a:spLocks noChangeArrowheads="1"/>
          </p:cNvSpPr>
          <p:nvPr/>
        </p:nvSpPr>
        <p:spPr bwMode="auto">
          <a:xfrm>
            <a:off x="5851525" y="3727450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7315" name="Oval 35"/>
          <p:cNvSpPr>
            <a:spLocks noChangeArrowheads="1"/>
          </p:cNvSpPr>
          <p:nvPr/>
        </p:nvSpPr>
        <p:spPr bwMode="auto">
          <a:xfrm>
            <a:off x="5278438" y="4767263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Oval 18"/>
          <p:cNvSpPr>
            <a:spLocks noChangeArrowheads="1"/>
          </p:cNvSpPr>
          <p:nvPr/>
        </p:nvSpPr>
        <p:spPr bwMode="auto">
          <a:xfrm>
            <a:off x="4114800" y="4775200"/>
            <a:ext cx="71438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4" name="AutoShape 30"/>
          <p:cNvSpPr/>
          <p:nvPr/>
        </p:nvSpPr>
        <p:spPr bwMode="auto">
          <a:xfrm rot="5400000" flipH="1">
            <a:off x="3779838" y="2852738"/>
            <a:ext cx="144462" cy="576262"/>
          </a:xfrm>
          <a:prstGeom prst="leftBrace">
            <a:avLst>
              <a:gd name="adj1" fmla="val 33242"/>
              <a:gd name="adj2" fmla="val 50000"/>
            </a:avLst>
          </a:prstGeom>
          <a:noFill/>
          <a:ln w="952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5" name="AutoShape 31"/>
          <p:cNvSpPr/>
          <p:nvPr/>
        </p:nvSpPr>
        <p:spPr bwMode="auto">
          <a:xfrm rot="5400000" flipH="1">
            <a:off x="4356101" y="2852737"/>
            <a:ext cx="144462" cy="576263"/>
          </a:xfrm>
          <a:prstGeom prst="leftBrace">
            <a:avLst>
              <a:gd name="adj1" fmla="val 33242"/>
              <a:gd name="adj2" fmla="val 50000"/>
            </a:avLst>
          </a:prstGeom>
          <a:noFill/>
          <a:ln w="952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6" name="AutoShape 32"/>
          <p:cNvSpPr/>
          <p:nvPr/>
        </p:nvSpPr>
        <p:spPr bwMode="auto">
          <a:xfrm rot="5400000" flipH="1">
            <a:off x="3779838" y="3500438"/>
            <a:ext cx="144462" cy="576262"/>
          </a:xfrm>
          <a:prstGeom prst="leftBrace">
            <a:avLst>
              <a:gd name="adj1" fmla="val 33242"/>
              <a:gd name="adj2" fmla="val 50000"/>
            </a:avLst>
          </a:prstGeom>
          <a:noFill/>
          <a:ln w="952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7" name="AutoShape 33"/>
          <p:cNvSpPr/>
          <p:nvPr/>
        </p:nvSpPr>
        <p:spPr bwMode="auto">
          <a:xfrm rot="5400000" flipH="1">
            <a:off x="4356101" y="3500437"/>
            <a:ext cx="144462" cy="576263"/>
          </a:xfrm>
          <a:prstGeom prst="leftBrace">
            <a:avLst>
              <a:gd name="adj1" fmla="val 33242"/>
              <a:gd name="adj2" fmla="val 50000"/>
            </a:avLst>
          </a:prstGeom>
          <a:noFill/>
          <a:ln w="952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8" name="AutoShape 34"/>
          <p:cNvSpPr/>
          <p:nvPr/>
        </p:nvSpPr>
        <p:spPr bwMode="auto">
          <a:xfrm rot="5400000" flipH="1">
            <a:off x="3240088" y="3033713"/>
            <a:ext cx="144462" cy="1655762"/>
          </a:xfrm>
          <a:prstGeom prst="leftBrace">
            <a:avLst>
              <a:gd name="adj1" fmla="val 95513"/>
              <a:gd name="adj2" fmla="val 50000"/>
            </a:avLst>
          </a:prstGeom>
          <a:noFill/>
          <a:ln w="952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9" name="AutoShape 35"/>
          <p:cNvSpPr/>
          <p:nvPr/>
        </p:nvSpPr>
        <p:spPr bwMode="auto">
          <a:xfrm rot="5400000" flipH="1">
            <a:off x="4921251" y="3033712"/>
            <a:ext cx="144462" cy="1655763"/>
          </a:xfrm>
          <a:prstGeom prst="leftBrace">
            <a:avLst>
              <a:gd name="adj1" fmla="val 95513"/>
              <a:gd name="adj2" fmla="val 50000"/>
            </a:avLst>
          </a:prstGeom>
          <a:noFill/>
          <a:ln w="952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0" name="AutoShape 36"/>
          <p:cNvSpPr/>
          <p:nvPr/>
        </p:nvSpPr>
        <p:spPr bwMode="auto">
          <a:xfrm rot="5400000" flipH="1">
            <a:off x="3491706" y="4293394"/>
            <a:ext cx="144463" cy="1152525"/>
          </a:xfrm>
          <a:prstGeom prst="leftBrace">
            <a:avLst>
              <a:gd name="adj1" fmla="val 66483"/>
              <a:gd name="adj2" fmla="val 50000"/>
            </a:avLst>
          </a:prstGeom>
          <a:noFill/>
          <a:ln w="952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1" name="AutoShape 37"/>
          <p:cNvSpPr/>
          <p:nvPr/>
        </p:nvSpPr>
        <p:spPr bwMode="auto">
          <a:xfrm rot="5400000" flipH="1">
            <a:off x="4644231" y="4293394"/>
            <a:ext cx="144463" cy="1152525"/>
          </a:xfrm>
          <a:prstGeom prst="leftBrace">
            <a:avLst>
              <a:gd name="adj1" fmla="val 66483"/>
              <a:gd name="adj2" fmla="val 50000"/>
            </a:avLst>
          </a:prstGeom>
          <a:noFill/>
          <a:ln w="952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3635375" y="306228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格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067175" y="306863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格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3624263" y="378301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格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4056063" y="378936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格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3059113" y="38608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格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4787900" y="388778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格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3289300" y="4848225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格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4454525" y="486251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97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97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97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97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7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7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7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7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7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7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7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5" grpId="0" animBg="1"/>
      <p:bldP spid="97296" grpId="0" animBg="1"/>
      <p:bldP spid="97297" grpId="0" animBg="1"/>
      <p:bldP spid="97298" grpId="0" animBg="1"/>
      <p:bldP spid="97316" grpId="0" animBg="1"/>
      <p:bldP spid="97317" grpId="0" animBg="1"/>
      <p:bldP spid="97318" grpId="0" animBg="1"/>
      <p:bldP spid="97319" grpId="0" animBg="1"/>
      <p:bldP spid="97320" grpId="0" animBg="1"/>
      <p:bldP spid="97320" grpId="1" animBg="1"/>
      <p:bldP spid="97322" grpId="0"/>
      <p:bldP spid="97323" grpId="0"/>
      <p:bldP spid="97324" grpId="0"/>
      <p:bldP spid="97312" grpId="0" animBg="1"/>
      <p:bldP spid="97294" grpId="0" animBg="1"/>
      <p:bldP spid="97314" grpId="0" animBg="1"/>
      <p:bldP spid="97313" grpId="0" animBg="1"/>
      <p:bldP spid="97315" grpId="0" animBg="1"/>
      <p:bldP spid="2" grpId="0" animBg="1"/>
      <p:bldP spid="11294" grpId="0" animBg="1"/>
      <p:bldP spid="11295" grpId="0" animBg="1"/>
      <p:bldP spid="11296" grpId="0" animBg="1"/>
      <p:bldP spid="11297" grpId="0" animBg="1"/>
      <p:bldP spid="11298" grpId="0" animBg="1"/>
      <p:bldP spid="11299" grpId="0" animBg="1"/>
      <p:bldP spid="11300" grpId="0" animBg="1"/>
      <p:bldP spid="11301" grpId="0" animBg="1"/>
      <p:bldP spid="11302" grpId="0"/>
      <p:bldP spid="11303" grpId="0"/>
      <p:bldP spid="11304" grpId="0"/>
      <p:bldP spid="11305" grpId="0"/>
      <p:bldP spid="11306" grpId="0"/>
      <p:bldP spid="11307" grpId="0"/>
      <p:bldP spid="11308" grpId="0"/>
      <p:bldP spid="113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WordArt 2"/>
          <p:cNvSpPr>
            <a:spLocks noChangeArrowheads="1" noChangeShapeType="1" noTextEdit="1"/>
          </p:cNvSpPr>
          <p:nvPr/>
        </p:nvSpPr>
        <p:spPr bwMode="auto">
          <a:xfrm>
            <a:off x="755650" y="2349500"/>
            <a:ext cx="1008063" cy="161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3399"/>
                </a:solidFill>
                <a:latin typeface="Arial" panose="020B0604020202020204"/>
                <a:cs typeface="Arial" panose="020B0604020202020204"/>
              </a:rPr>
              <a:t>0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3399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3667" name="WordArt 3"/>
          <p:cNvSpPr>
            <a:spLocks noChangeArrowheads="1" noChangeShapeType="1" noTextEdit="1"/>
          </p:cNvSpPr>
          <p:nvPr/>
        </p:nvSpPr>
        <p:spPr bwMode="auto">
          <a:xfrm>
            <a:off x="2268538" y="2327275"/>
            <a:ext cx="720725" cy="161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3399"/>
                </a:solidFill>
                <a:latin typeface="Arial" panose="020B0604020202020204"/>
                <a:cs typeface="Arial" panose="020B0604020202020204"/>
              </a:rPr>
              <a:t>1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3399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3668" name="WordArt 4"/>
          <p:cNvSpPr>
            <a:spLocks noChangeArrowheads="1" noChangeShapeType="1" noTextEdit="1"/>
          </p:cNvSpPr>
          <p:nvPr/>
        </p:nvSpPr>
        <p:spPr bwMode="auto">
          <a:xfrm>
            <a:off x="3851275" y="2327275"/>
            <a:ext cx="1008063" cy="161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3399"/>
                </a:solidFill>
                <a:latin typeface="Arial" panose="020B0604020202020204"/>
                <a:cs typeface="Arial" panose="020B0604020202020204"/>
              </a:rPr>
              <a:t>2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3399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3669" name="WordArt 5"/>
          <p:cNvSpPr>
            <a:spLocks noChangeArrowheads="1" noChangeShapeType="1" noTextEdit="1"/>
          </p:cNvSpPr>
          <p:nvPr/>
        </p:nvSpPr>
        <p:spPr bwMode="auto">
          <a:xfrm>
            <a:off x="5508625" y="2349500"/>
            <a:ext cx="1008063" cy="161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3399"/>
                </a:solidFill>
                <a:latin typeface="Arial" panose="020B0604020202020204"/>
                <a:cs typeface="Arial" panose="020B0604020202020204"/>
              </a:rPr>
              <a:t>3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3399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3670" name="WordArt 6"/>
          <p:cNvSpPr>
            <a:spLocks noChangeArrowheads="1" noChangeShapeType="1" noTextEdit="1"/>
          </p:cNvSpPr>
          <p:nvPr/>
        </p:nvSpPr>
        <p:spPr bwMode="auto">
          <a:xfrm>
            <a:off x="7164388" y="2349500"/>
            <a:ext cx="1008062" cy="161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3399"/>
                </a:solidFill>
                <a:latin typeface="Arial" panose="020B0604020202020204"/>
                <a:cs typeface="Arial" panose="020B0604020202020204"/>
              </a:rPr>
              <a:t>4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3399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3671" name="WordArt 7"/>
          <p:cNvSpPr>
            <a:spLocks noChangeArrowheads="1" noChangeShapeType="1" noTextEdit="1"/>
          </p:cNvSpPr>
          <p:nvPr/>
        </p:nvSpPr>
        <p:spPr bwMode="auto">
          <a:xfrm>
            <a:off x="2195513" y="4510088"/>
            <a:ext cx="1008062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3399"/>
                </a:solidFill>
                <a:latin typeface="Arial" panose="020B0604020202020204"/>
                <a:cs typeface="Arial" panose="020B0604020202020204"/>
              </a:rPr>
              <a:t>6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3399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3672" name="WordArt 8"/>
          <p:cNvSpPr>
            <a:spLocks noChangeArrowheads="1" noChangeShapeType="1" noTextEdit="1"/>
          </p:cNvSpPr>
          <p:nvPr/>
        </p:nvSpPr>
        <p:spPr bwMode="auto">
          <a:xfrm>
            <a:off x="3851275" y="4581525"/>
            <a:ext cx="1008063" cy="161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3399"/>
                </a:solidFill>
                <a:latin typeface="Arial" panose="020B0604020202020204"/>
                <a:cs typeface="Arial" panose="020B0604020202020204"/>
              </a:rPr>
              <a:t>7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3399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3673" name="WordArt 9"/>
          <p:cNvSpPr>
            <a:spLocks noChangeArrowheads="1" noChangeShapeType="1" noTextEdit="1"/>
          </p:cNvSpPr>
          <p:nvPr/>
        </p:nvSpPr>
        <p:spPr bwMode="auto">
          <a:xfrm>
            <a:off x="7164388" y="4510088"/>
            <a:ext cx="1008062" cy="161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3399"/>
                </a:solidFill>
                <a:latin typeface="Arial" panose="020B0604020202020204"/>
                <a:cs typeface="Arial" panose="020B0604020202020204"/>
              </a:rPr>
              <a:t>9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3399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3674" name="WordArt 10"/>
          <p:cNvSpPr>
            <a:spLocks noChangeArrowheads="1" noChangeShapeType="1" noTextEdit="1"/>
          </p:cNvSpPr>
          <p:nvPr/>
        </p:nvSpPr>
        <p:spPr bwMode="auto">
          <a:xfrm>
            <a:off x="684213" y="4510088"/>
            <a:ext cx="1008062" cy="161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3399"/>
                </a:solidFill>
                <a:latin typeface="Arial" panose="020B0604020202020204"/>
                <a:cs typeface="Arial" panose="020B0604020202020204"/>
              </a:rPr>
              <a:t>5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3399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39750" y="549275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三、自主练习</a:t>
            </a:r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719138" y="1438275"/>
            <a:ext cx="8856662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1.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下面的数字哪些是轴对称图形？它们各有几条对称轴？</a:t>
            </a:r>
          </a:p>
        </p:txBody>
      </p:sp>
      <p:sp>
        <p:nvSpPr>
          <p:cNvPr id="113679" name="Line 15"/>
          <p:cNvSpPr>
            <a:spLocks noChangeShapeType="1"/>
          </p:cNvSpPr>
          <p:nvPr/>
        </p:nvSpPr>
        <p:spPr bwMode="auto">
          <a:xfrm flipH="1">
            <a:off x="1258888" y="1989138"/>
            <a:ext cx="0" cy="2447925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 rot="5400000">
            <a:off x="1260475" y="2303463"/>
            <a:ext cx="0" cy="1727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pic>
        <p:nvPicPr>
          <p:cNvPr id="12303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8"/>
          <p:cNvSpPr>
            <a:spLocks noChangeArrowheads="1" noChangeShapeType="1" noTextEdit="1"/>
          </p:cNvSpPr>
          <p:nvPr/>
        </p:nvSpPr>
        <p:spPr bwMode="auto">
          <a:xfrm>
            <a:off x="5580063" y="4508500"/>
            <a:ext cx="1008062" cy="161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3399"/>
                </a:solidFill>
                <a:latin typeface="Arial" panose="020B0604020202020204"/>
                <a:cs typeface="Arial" panose="020B0604020202020204"/>
              </a:rPr>
              <a:t>8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3399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>
            <a:off x="6067425" y="4221163"/>
            <a:ext cx="17463" cy="25209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nimBg="1"/>
      <p:bldP spid="113667" grpId="0" animBg="1"/>
      <p:bldP spid="113668" grpId="0" animBg="1"/>
      <p:bldP spid="113669" grpId="0" animBg="1"/>
      <p:bldP spid="113670" grpId="0" animBg="1"/>
      <p:bldP spid="113671" grpId="0" animBg="1"/>
      <p:bldP spid="113672" grpId="0" animBg="1"/>
      <p:bldP spid="113673" grpId="0" animBg="1"/>
      <p:bldP spid="113674" grpId="0" animBg="1"/>
      <p:bldP spid="113679" grpId="0" animBg="1"/>
      <p:bldP spid="113680" grpId="0" animBg="1"/>
      <p:bldP spid="20" grpId="0" animBg="1"/>
      <p:bldP spid="113683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www.7cxk.com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ww.7cxk.com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ww.7cxk.co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全屏显示(4:3)</PresentationFormat>
  <Paragraphs>87</Paragraphs>
  <Slides>14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 Unicode MS</vt:lpstr>
      <vt:lpstr>方正楷体简体</vt:lpstr>
      <vt:lpstr>黑体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2021-12-30T07:21:39Z</dcterms:created>
  <dcterms:modified xsi:type="dcterms:W3CDTF">2023-01-16T15:39:49Z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19B2070879F94765B70546D0D0C4A2AA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