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791" r:id="rId2"/>
    <p:sldId id="264" r:id="rId3"/>
    <p:sldId id="340" r:id="rId4"/>
    <p:sldId id="263" r:id="rId5"/>
    <p:sldId id="358" r:id="rId6"/>
    <p:sldId id="261" r:id="rId7"/>
    <p:sldId id="376" r:id="rId8"/>
    <p:sldId id="275" r:id="rId9"/>
    <p:sldId id="331" r:id="rId10"/>
    <p:sldId id="360" r:id="rId11"/>
    <p:sldId id="332" r:id="rId12"/>
    <p:sldId id="333" r:id="rId13"/>
    <p:sldId id="334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黑体" panose="02010609060101010101" pitchFamily="49" charset="-122"/>
      <p:regular r:id="rId34"/>
    </p:embeddedFont>
    <p:embeddedFont>
      <p:font typeface="OPPOSans R" panose="02010600030101010101" charset="-122"/>
      <p:regular r:id="rId35"/>
    </p:embeddedFont>
    <p:embeddedFont>
      <p:font typeface="OPPOSans H" panose="02010600030101010101" charset="-122"/>
      <p:regular r:id="rId36"/>
    </p:embeddedFont>
    <p:embeddedFont>
      <p:font typeface="等线" panose="02010600030101010101" pitchFamily="2" charset="-122"/>
      <p:regular r:id="rId37"/>
      <p:bold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5C7"/>
    <a:srgbClr val="2BA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22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E5806C7-9829-484B-A324-A10CE042CA40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15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r>
              <a:rPr lang="en-US" altLang="zh-CN"/>
              <a:t>Hiashyxdaisu  </a:t>
            </a:r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FC2C5A2-5CCF-4C52-92F1-8A701D6DB729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16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r>
              <a:rPr lang="en-US" altLang="zh-CN"/>
              <a:t>Hiashyxdaisu  </a:t>
            </a:r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3BC2AF3-7827-4A52-8D9A-0181587A2DB8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17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r>
              <a:rPr lang="en-US" altLang="zh-CN"/>
              <a:t>Hiashyxdaisu  </a:t>
            </a:r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277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48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686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梳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知识梳理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回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考点回顾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阅读理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阅读理解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析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分析解答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回顾反思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0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6204228" y="1721467"/>
            <a:ext cx="52114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506121" y="4575636"/>
            <a:ext cx="6607660" cy="520412"/>
            <a:chOff x="4525670" y="4426857"/>
            <a:chExt cx="6607660" cy="520412"/>
          </a:xfrm>
        </p:grpSpPr>
        <p:sp>
          <p:nvSpPr>
            <p:cNvPr id="8" name="文本框 7"/>
            <p:cNvSpPr txBox="1"/>
            <p:nvPr/>
          </p:nvSpPr>
          <p:spPr>
            <a:xfrm>
              <a:off x="6209844" y="4426857"/>
              <a:ext cx="3239312" cy="5204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defRPr/>
              </a:pPr>
              <a:r>
                <a:rPr lang="zh-CN" altLang="en-US" b="1" noProof="1" smtClean="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b="1" noProof="1" smtClean="0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PPT818</a:t>
              </a:r>
              <a:endParaRPr lang="zh-CN" altLang="en-US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9537476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4525670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6096000" y="3845548"/>
            <a:ext cx="542790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1600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ORGANIZE AND REVIEW</a:t>
            </a:r>
            <a:endParaRPr lang="zh-CN" altLang="en-US" sz="1600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-474842" y="698769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5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1956513" y="1221065"/>
            <a:ext cx="6509705" cy="21765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3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346498" y="2396827"/>
            <a:ext cx="4926904" cy="0"/>
          </a:xfrm>
          <a:prstGeom prst="line">
            <a:avLst/>
          </a:prstGeom>
          <a:ln w="6350">
            <a:gradFill>
              <a:gsLst>
                <a:gs pos="500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096000" y="2761755"/>
            <a:ext cx="562324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48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5.4 </a:t>
            </a:r>
            <a:r>
              <a:rPr lang="zh-CN" altLang="en-US" sz="48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整理与复习</a:t>
            </a:r>
          </a:p>
        </p:txBody>
      </p:sp>
      <p:sp>
        <p:nvSpPr>
          <p:cNvPr id="16" name="箭头: 五边形 15"/>
          <p:cNvSpPr/>
          <p:nvPr/>
        </p:nvSpPr>
        <p:spPr>
          <a:xfrm>
            <a:off x="5060078" y="1098657"/>
            <a:ext cx="6873240" cy="231238"/>
          </a:xfrm>
          <a:prstGeom prst="homePlate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7" name="箭头: 五边形 16"/>
          <p:cNvSpPr/>
          <p:nvPr/>
        </p:nvSpPr>
        <p:spPr>
          <a:xfrm flipV="1">
            <a:off x="5512325" y="539682"/>
            <a:ext cx="6011577" cy="417603"/>
          </a:xfrm>
          <a:prstGeom prst="homePlate">
            <a:avLst/>
          </a:prstGeom>
          <a:gradFill>
            <a:gsLst>
              <a:gs pos="0">
                <a:schemeClr val="bg1">
                  <a:alpha val="34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"/>
          <p:cNvSpPr txBox="1">
            <a:spLocks noChangeArrowheads="1"/>
          </p:cNvSpPr>
          <p:nvPr/>
        </p:nvSpPr>
        <p:spPr bwMode="auto">
          <a:xfrm>
            <a:off x="954881" y="1554998"/>
            <a:ext cx="10282238" cy="363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①号图形是三角形 </a:t>
            </a:r>
            <a:r>
              <a:rPr lang="zh-CN" altLang="zh-CN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ABC 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 </a:t>
            </a:r>
            <a:r>
              <a:rPr lang="zh-CN" altLang="zh-CN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点按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时针方向旋转了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°；</a:t>
            </a:r>
          </a:p>
          <a:p>
            <a:pPr>
              <a:lnSpc>
                <a:spcPct val="25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②号图形是四边形 </a:t>
            </a:r>
            <a:r>
              <a:rPr lang="zh-CN" altLang="zh-CN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ABCD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绕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点按逆时针方向旋转了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°；</a:t>
            </a:r>
          </a:p>
          <a:p>
            <a:pPr>
              <a:lnSpc>
                <a:spcPct val="25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③号图形是四边形 </a:t>
            </a:r>
            <a:r>
              <a:rPr lang="zh-CN" altLang="zh-CN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ABCD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绕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点按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时针方向旋转了 90°；</a:t>
            </a:r>
          </a:p>
          <a:p>
            <a:pPr>
              <a:lnSpc>
                <a:spcPct val="25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④号图形是四边形 </a:t>
            </a:r>
            <a:r>
              <a:rPr lang="zh-CN" altLang="zh-CN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ABCD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绕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点按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时针方向旋转了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°。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416920" y="1832170"/>
            <a:ext cx="668337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逆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691505" y="1669929"/>
            <a:ext cx="559769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985547" y="2568103"/>
            <a:ext cx="383438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580388" y="2733203"/>
            <a:ext cx="559769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985547" y="3429000"/>
            <a:ext cx="5588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150733" y="3587202"/>
            <a:ext cx="492443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897866" y="4419339"/>
            <a:ext cx="5588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150733" y="4555229"/>
            <a:ext cx="668337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逆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514383" y="5475344"/>
            <a:ext cx="559769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  <p:bldP spid="4" grpId="0"/>
      <p:bldP spid="5" grpId="0"/>
      <p:bldP spid="6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1"/>
          <p:cNvSpPr txBox="1">
            <a:spLocks noChangeArrowheads="1"/>
          </p:cNvSpPr>
          <p:nvPr/>
        </p:nvSpPr>
        <p:spPr bwMode="auto">
          <a:xfrm>
            <a:off x="890587" y="1530824"/>
            <a:ext cx="9580563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 使图形 3 到达图形 2 所在的位置，你有哪些方法？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127760" y="2895043"/>
            <a:ext cx="6977698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 err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图形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3 </a:t>
            </a:r>
            <a:r>
              <a:rPr lang="en-US" altLang="zh-CN" sz="2400" dirty="0" err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顺时针旋转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270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°</a:t>
            </a:r>
            <a:r>
              <a:rPr lang="en-US" altLang="zh-CN" sz="2400" dirty="0" err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或逆时针旋转</a:t>
            </a:r>
            <a:endParaRPr lang="en-US" altLang="zh-CN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°</a:t>
            </a:r>
            <a:r>
              <a:rPr lang="en-US" altLang="zh-CN" sz="2400" dirty="0" err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到达图形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2 </a:t>
            </a:r>
            <a:r>
              <a:rPr lang="en-US" altLang="zh-CN" sz="2400" dirty="0" err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所在的位置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pic>
        <p:nvPicPr>
          <p:cNvPr id="1741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43" y="2606040"/>
            <a:ext cx="2915810" cy="30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"/>
          <p:cNvSpPr txBox="1">
            <a:spLocks noChangeArrowheads="1"/>
          </p:cNvSpPr>
          <p:nvPr/>
        </p:nvSpPr>
        <p:spPr bwMode="auto">
          <a:xfrm>
            <a:off x="803910" y="1130300"/>
            <a:ext cx="10218738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5.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将图形 </a:t>
            </a:r>
            <a:r>
              <a:rPr lang="zh-CN" altLang="zh-CN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绕 </a:t>
            </a:r>
            <a:r>
              <a:rPr lang="zh-CN" altLang="zh-CN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点按顺时针方向旋转 90°后，得到图形 </a:t>
            </a:r>
            <a:r>
              <a:rPr lang="zh-CN" altLang="zh-CN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；再将图形 </a:t>
            </a:r>
            <a:r>
              <a:rPr lang="zh-CN" altLang="zh-CN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向右平移 5 格，得到图形 </a:t>
            </a:r>
            <a:r>
              <a:rPr lang="zh-CN" altLang="zh-CN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。在下图中画出图形 </a:t>
            </a:r>
            <a:r>
              <a:rPr lang="zh-CN" altLang="zh-CN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与图形 </a:t>
            </a:r>
            <a:r>
              <a:rPr lang="zh-CN" altLang="zh-CN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pic>
        <p:nvPicPr>
          <p:cNvPr id="1843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2944813"/>
            <a:ext cx="5183822" cy="292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234680" y="4003037"/>
            <a:ext cx="2954655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请同学们自己画一画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1"/>
          <p:cNvSpPr txBox="1">
            <a:spLocks noChangeArrowheads="1"/>
          </p:cNvSpPr>
          <p:nvPr/>
        </p:nvSpPr>
        <p:spPr bwMode="auto">
          <a:xfrm>
            <a:off x="992981" y="1267144"/>
            <a:ext cx="10206037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下面的方格图中是一个七巧板，通过平移、旋转或轴对称的方法在方格纸上设计一个你喜欢的图形。</a:t>
            </a:r>
          </a:p>
        </p:txBody>
      </p:sp>
      <p:pic>
        <p:nvPicPr>
          <p:cNvPr id="1945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02" y="2986567"/>
            <a:ext cx="5641657" cy="278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655243" y="3757931"/>
            <a:ext cx="2954655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请同学们自己画一画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86944" y="2467650"/>
            <a:ext cx="5218113" cy="1164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lnSpc>
                <a:spcPct val="200000"/>
              </a:lnSpc>
              <a:defRPr/>
            </a:pPr>
            <a:r>
              <a:rPr lang="zh-CN" altLang="en-US" sz="40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强化练习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0"/>
          <p:cNvSpPr txBox="1">
            <a:spLocks noChangeArrowheads="1"/>
          </p:cNvSpPr>
          <p:nvPr/>
        </p:nvSpPr>
        <p:spPr bwMode="auto">
          <a:xfrm>
            <a:off x="949325" y="1378900"/>
            <a:ext cx="1038225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下面的图案分别是由哪个图形旋转而成的？</a:t>
            </a:r>
          </a:p>
        </p:txBody>
      </p:sp>
      <p:grpSp>
        <p:nvGrpSpPr>
          <p:cNvPr id="6" name="组合 33"/>
          <p:cNvGrpSpPr/>
          <p:nvPr/>
        </p:nvGrpSpPr>
        <p:grpSpPr bwMode="auto">
          <a:xfrm>
            <a:off x="7026275" y="3113088"/>
            <a:ext cx="1409700" cy="1422400"/>
            <a:chOff x="6472031" y="2571750"/>
            <a:chExt cx="1084919" cy="1094133"/>
          </a:xfrm>
        </p:grpSpPr>
        <p:grpSp>
          <p:nvGrpSpPr>
            <p:cNvPr id="21507" name="组合 25"/>
            <p:cNvGrpSpPr/>
            <p:nvPr/>
          </p:nvGrpSpPr>
          <p:grpSpPr bwMode="auto">
            <a:xfrm>
              <a:off x="6476950" y="2571750"/>
              <a:ext cx="1080000" cy="1080000"/>
              <a:chOff x="6476950" y="2571750"/>
              <a:chExt cx="1080000" cy="1080000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6476918" y="2571750"/>
                <a:ext cx="1080032" cy="1079479"/>
              </a:xfrm>
              <a:prstGeom prst="rect">
                <a:avLst/>
              </a:prstGeom>
              <a:noFill/>
              <a:ln w="349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6514792" y="2609605"/>
                <a:ext cx="107515" cy="10868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7401787" y="2609605"/>
                <a:ext cx="107515" cy="108681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6514792" y="3494925"/>
                <a:ext cx="107515" cy="10868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7392013" y="3486376"/>
                <a:ext cx="107515" cy="10745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1513" name="组合 26"/>
            <p:cNvGrpSpPr/>
            <p:nvPr/>
          </p:nvGrpSpPr>
          <p:grpSpPr bwMode="auto">
            <a:xfrm rot="2700000">
              <a:off x="6472031" y="2585883"/>
              <a:ext cx="1080000" cy="1080000"/>
              <a:chOff x="6476950" y="2571750"/>
              <a:chExt cx="1080000" cy="108000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6477406" y="2571907"/>
                <a:ext cx="1079479" cy="1080032"/>
              </a:xfrm>
              <a:prstGeom prst="rect">
                <a:avLst/>
              </a:prstGeom>
              <a:noFill/>
              <a:ln w="349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6514233" y="2609364"/>
                <a:ext cx="108680" cy="10751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7396878" y="2612387"/>
                <a:ext cx="107459" cy="10751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6512074" y="3497286"/>
                <a:ext cx="108681" cy="10873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7388496" y="3484327"/>
                <a:ext cx="108681" cy="10873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pic>
        <p:nvPicPr>
          <p:cNvPr id="26658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2792414"/>
            <a:ext cx="23876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6" dur="2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0"/>
          <p:cNvGrpSpPr/>
          <p:nvPr/>
        </p:nvGrpSpPr>
        <p:grpSpPr bwMode="auto">
          <a:xfrm>
            <a:off x="1263650" y="3990023"/>
            <a:ext cx="9747250" cy="886776"/>
            <a:chOff x="432688" y="2897567"/>
            <a:chExt cx="8686800" cy="681865"/>
          </a:xfrm>
        </p:grpSpPr>
        <p:sp>
          <p:nvSpPr>
            <p:cNvPr id="23554" name="TextBox 30"/>
            <p:cNvSpPr txBox="1">
              <a:spLocks noChangeArrowheads="1"/>
            </p:cNvSpPr>
            <p:nvPr/>
          </p:nvSpPr>
          <p:spPr bwMode="auto">
            <a:xfrm>
              <a:off x="432688" y="2897567"/>
              <a:ext cx="8686800" cy="56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20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是由             绕底部小圆圈顺时针旋转</a:t>
              </a: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次，每次旋转</a:t>
              </a: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120 °</a:t>
              </a:r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而成的。</a:t>
              </a:r>
            </a:p>
          </p:txBody>
        </p:sp>
        <p:pic>
          <p:nvPicPr>
            <p:cNvPr id="23555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539" y="2897567"/>
              <a:ext cx="846592" cy="681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355725"/>
            <a:ext cx="23876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3"/>
          <p:cNvGrpSpPr/>
          <p:nvPr/>
        </p:nvGrpSpPr>
        <p:grpSpPr bwMode="auto">
          <a:xfrm>
            <a:off x="5391150" y="1709420"/>
            <a:ext cx="1409700" cy="1423988"/>
            <a:chOff x="6472031" y="2571750"/>
            <a:chExt cx="1084919" cy="1094133"/>
          </a:xfrm>
        </p:grpSpPr>
        <p:grpSp>
          <p:nvGrpSpPr>
            <p:cNvPr id="25602" name="组合 25"/>
            <p:cNvGrpSpPr/>
            <p:nvPr/>
          </p:nvGrpSpPr>
          <p:grpSpPr bwMode="auto">
            <a:xfrm>
              <a:off x="6476950" y="2571750"/>
              <a:ext cx="1080000" cy="1080000"/>
              <a:chOff x="6476950" y="2571750"/>
              <a:chExt cx="1080000" cy="1080000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6476918" y="2571750"/>
                <a:ext cx="1080032" cy="1079496"/>
              </a:xfrm>
              <a:prstGeom prst="rect">
                <a:avLst/>
              </a:prstGeom>
              <a:noFill/>
              <a:ln w="349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6514792" y="2609563"/>
                <a:ext cx="107515" cy="10855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7401787" y="2609563"/>
                <a:ext cx="107515" cy="10855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6514792" y="3495116"/>
                <a:ext cx="107515" cy="10855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7392013" y="3486577"/>
                <a:ext cx="107515" cy="10734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25608" name="组合 26"/>
            <p:cNvGrpSpPr/>
            <p:nvPr/>
          </p:nvGrpSpPr>
          <p:grpSpPr bwMode="auto">
            <a:xfrm rot="2700000">
              <a:off x="6472031" y="2585883"/>
              <a:ext cx="1080000" cy="1080000"/>
              <a:chOff x="6476950" y="2571750"/>
              <a:chExt cx="1080000" cy="108000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6477392" y="2571901"/>
                <a:ext cx="1079496" cy="1080032"/>
              </a:xfrm>
              <a:prstGeom prst="rect">
                <a:avLst/>
              </a:prstGeom>
              <a:noFill/>
              <a:ln w="349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6514356" y="2608926"/>
                <a:ext cx="108560" cy="10751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7395838" y="2612382"/>
                <a:ext cx="108559" cy="10751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6511338" y="3497713"/>
                <a:ext cx="108559" cy="10873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7388686" y="3486049"/>
                <a:ext cx="107340" cy="10873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sp>
        <p:nvSpPr>
          <p:cNvPr id="35" name="TextBox 30"/>
          <p:cNvSpPr txBox="1">
            <a:spLocks noChangeArrowheads="1"/>
          </p:cNvSpPr>
          <p:nvPr/>
        </p:nvSpPr>
        <p:spPr bwMode="auto">
          <a:xfrm>
            <a:off x="1352551" y="3995739"/>
            <a:ext cx="9725025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是由                  绕它的中心点顺时针旋转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45 °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而成的。</a:t>
            </a:r>
          </a:p>
        </p:txBody>
      </p:sp>
      <p:grpSp>
        <p:nvGrpSpPr>
          <p:cNvPr id="9" name="组合 25"/>
          <p:cNvGrpSpPr/>
          <p:nvPr/>
        </p:nvGrpSpPr>
        <p:grpSpPr bwMode="auto">
          <a:xfrm>
            <a:off x="2465070" y="3995739"/>
            <a:ext cx="928790" cy="927740"/>
            <a:chOff x="6476950" y="2571750"/>
            <a:chExt cx="1080000" cy="1080000"/>
          </a:xfrm>
        </p:grpSpPr>
        <p:sp>
          <p:nvSpPr>
            <p:cNvPr id="38" name="矩形 37"/>
            <p:cNvSpPr/>
            <p:nvPr/>
          </p:nvSpPr>
          <p:spPr>
            <a:xfrm>
              <a:off x="6476950" y="2571750"/>
              <a:ext cx="1080000" cy="1080000"/>
            </a:xfrm>
            <a:prstGeom prst="rect">
              <a:avLst/>
            </a:prstGeom>
            <a:noFill/>
            <a:ln w="349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6514781" y="2609624"/>
              <a:ext cx="108610" cy="10873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7400747" y="2609624"/>
              <a:ext cx="108610" cy="10873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6514781" y="3496592"/>
              <a:ext cx="108610" cy="10751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7392204" y="3486818"/>
              <a:ext cx="107390" cy="10751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2"/>
          <p:cNvSpPr txBox="1">
            <a:spLocks noChangeArrowheads="1"/>
          </p:cNvSpPr>
          <p:nvPr/>
        </p:nvSpPr>
        <p:spPr bwMode="auto">
          <a:xfrm>
            <a:off x="1186496" y="1139352"/>
            <a:ext cx="775335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</a:t>
            </a:r>
            <a:endParaRPr lang="zh-CN" altLang="en-US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47" y="1353663"/>
            <a:ext cx="669131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660400" y="4133853"/>
            <a:ext cx="584708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530" indent="-1765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钟摆绕点</a:t>
            </a:r>
            <a:r>
              <a:rPr lang="en-US" altLang="zh-CN" sz="2400" i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      ）时  针旋转不超过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10°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6344920" y="4097333"/>
            <a:ext cx="584708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530" indent="-1765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钟摆绕点</a:t>
            </a:r>
            <a:r>
              <a:rPr lang="en-US" altLang="zh-CN" sz="2400" i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      ）时 针旋转不超过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10°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83644" y="4114333"/>
            <a:ext cx="6477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54365" y="4107170"/>
            <a:ext cx="64770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2"/>
          <p:cNvSpPr txBox="1">
            <a:spLocks noChangeArrowheads="1"/>
          </p:cNvSpPr>
          <p:nvPr/>
        </p:nvSpPr>
        <p:spPr bwMode="auto">
          <a:xfrm>
            <a:off x="773113" y="925514"/>
            <a:ext cx="92075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</a:t>
            </a:r>
            <a:endParaRPr lang="zh-CN" altLang="en-US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051560" y="4724400"/>
            <a:ext cx="5422265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风车绕点</a:t>
            </a:r>
            <a:r>
              <a:rPr lang="en-US" altLang="zh-CN" sz="2400" i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    ）时针旋转</a:t>
            </a:r>
            <a:r>
              <a:rPr lang="zh-CN" altLang="en-US" sz="2400" u="sng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°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grpSp>
        <p:nvGrpSpPr>
          <p:cNvPr id="28675" name="组合 2"/>
          <p:cNvGrpSpPr/>
          <p:nvPr/>
        </p:nvGrpSpPr>
        <p:grpSpPr bwMode="auto">
          <a:xfrm>
            <a:off x="1350804" y="1878024"/>
            <a:ext cx="9490393" cy="2289640"/>
            <a:chOff x="1420477" y="1626755"/>
            <a:chExt cx="6412326" cy="1521258"/>
          </a:xfrm>
        </p:grpSpPr>
        <p:pic>
          <p:nvPicPr>
            <p:cNvPr id="28676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626755"/>
              <a:ext cx="1368152" cy="152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2139702"/>
              <a:ext cx="843653" cy="432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1635645"/>
              <a:ext cx="1316587" cy="150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075101"/>
              <a:ext cx="784820" cy="496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477" y="1638729"/>
              <a:ext cx="1351323" cy="149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6437399" y="4739962"/>
            <a:ext cx="6233160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风车绕点</a:t>
            </a:r>
            <a:r>
              <a:rPr lang="en-US" altLang="zh-CN" sz="2400" i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    ）时针旋转</a:t>
            </a:r>
            <a:r>
              <a:rPr lang="zh-CN" altLang="en-US" sz="2400" u="sng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°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58351" y="4739962"/>
            <a:ext cx="492443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逆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832066" y="4630736"/>
            <a:ext cx="559769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0168187" y="4661216"/>
            <a:ext cx="559769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8232218" y="4755524"/>
            <a:ext cx="492443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1368669"/>
            <a:ext cx="10088880" cy="45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2"/>
          <p:cNvSpPr txBox="1">
            <a:spLocks noChangeArrowheads="1"/>
          </p:cNvSpPr>
          <p:nvPr/>
        </p:nvSpPr>
        <p:spPr bwMode="auto">
          <a:xfrm>
            <a:off x="735014" y="993775"/>
            <a:ext cx="5672137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</a:t>
            </a:r>
            <a:endParaRPr lang="en-US" altLang="zh-CN" sz="2400">
              <a:solidFill>
                <a:srgbClr val="00B0F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4" y="1695450"/>
            <a:ext cx="108854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矩形 6"/>
          <p:cNvSpPr>
            <a:spLocks noChangeArrowheads="1"/>
          </p:cNvSpPr>
          <p:nvPr/>
        </p:nvSpPr>
        <p:spPr bwMode="auto">
          <a:xfrm>
            <a:off x="688976" y="3365500"/>
            <a:ext cx="7216775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6450" indent="-806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）图形</a:t>
            </a:r>
            <a:r>
              <a:rPr lang="en-US" altLang="zh-CN" sz="2400" i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OABC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</a:t>
            </a:r>
            <a:r>
              <a:rPr lang="en-US" altLang="zh-CN" sz="2400" i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                 ）时针旋转（      ）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°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，得到图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730249" y="1246188"/>
            <a:ext cx="10431463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6450" indent="-806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）图形</a:t>
            </a:r>
            <a:r>
              <a:rPr lang="en-US" altLang="zh-CN" sz="2400" i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OABC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</a:t>
            </a:r>
            <a:r>
              <a:rPr lang="en-US" altLang="zh-CN" sz="2400" i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顺时针旋转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90°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，在右图中标出点</a:t>
            </a:r>
            <a:r>
              <a:rPr lang="en-US" altLang="zh-CN" sz="2400" i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的对应点 </a:t>
            </a:r>
            <a:r>
              <a:rPr lang="en-US" altLang="zh-CN" sz="2400" i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400" i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＇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" name="Picture 4" descr="U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1" y="2794155"/>
            <a:ext cx="285115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381974" y="3417254"/>
            <a:ext cx="1322798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或逆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endParaRPr lang="zh-CN" altLang="en-US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804952" y="4096699"/>
            <a:ext cx="684803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2"/>
          <p:cNvSpPr txBox="1">
            <a:spLocks noChangeArrowheads="1"/>
          </p:cNvSpPr>
          <p:nvPr/>
        </p:nvSpPr>
        <p:spPr bwMode="auto">
          <a:xfrm>
            <a:off x="1147764" y="927101"/>
            <a:ext cx="8383587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5.按要求画图。</a:t>
            </a:r>
            <a:endParaRPr lang="zh-CN" altLang="en-US" sz="2400">
              <a:solidFill>
                <a:srgbClr val="00B0F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4" y="1771651"/>
            <a:ext cx="45370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5458142" y="2684462"/>
            <a:ext cx="7544437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94080" indent="-8940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）把图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</a:t>
            </a:r>
            <a:r>
              <a:rPr lang="en-US" altLang="zh-CN" sz="2400" i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逆时针旋转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 °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，得到图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）把图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</a:t>
            </a:r>
            <a:r>
              <a:rPr lang="en-US" altLang="zh-CN" sz="2400" i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顺时针旋转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 °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，得到图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" name="任意多边形 1"/>
          <p:cNvSpPr/>
          <p:nvPr/>
        </p:nvSpPr>
        <p:spPr>
          <a:xfrm rot="16200000">
            <a:off x="2072483" y="3083720"/>
            <a:ext cx="490537" cy="1800225"/>
          </a:xfrm>
          <a:custGeom>
            <a:avLst/>
            <a:gdLst>
              <a:gd name="connisteX0" fmla="*/ 661670 w 666750"/>
              <a:gd name="connsiteY0" fmla="*/ 1962150 h 1962150"/>
              <a:gd name="connisteX1" fmla="*/ 661670 w 666750"/>
              <a:gd name="connsiteY1" fmla="*/ 4445 h 1962150"/>
              <a:gd name="connisteX2" fmla="*/ 0 w 666750"/>
              <a:gd name="connsiteY2" fmla="*/ 0 h 1962150"/>
              <a:gd name="connisteX3" fmla="*/ 0 w 666750"/>
              <a:gd name="connsiteY3" fmla="*/ 1118870 h 1962150"/>
              <a:gd name="connisteX4" fmla="*/ 666750 w 666750"/>
              <a:gd name="connsiteY4" fmla="*/ 1109345 h 19621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66750" h="1962150">
                <a:moveTo>
                  <a:pt x="661670" y="1962150"/>
                </a:moveTo>
                <a:lnTo>
                  <a:pt x="661670" y="4445"/>
                </a:lnTo>
                <a:lnTo>
                  <a:pt x="0" y="0"/>
                </a:lnTo>
                <a:lnTo>
                  <a:pt x="0" y="1118870"/>
                </a:lnTo>
                <a:lnTo>
                  <a:pt x="666750" y="1109345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 rot="10800000">
            <a:off x="3643313" y="4124325"/>
            <a:ext cx="628650" cy="1943100"/>
          </a:xfrm>
          <a:custGeom>
            <a:avLst/>
            <a:gdLst>
              <a:gd name="connisteX0" fmla="*/ 661670 w 666750"/>
              <a:gd name="connsiteY0" fmla="*/ 1962150 h 1962150"/>
              <a:gd name="connisteX1" fmla="*/ 661670 w 666750"/>
              <a:gd name="connsiteY1" fmla="*/ 4445 h 1962150"/>
              <a:gd name="connisteX2" fmla="*/ 0 w 666750"/>
              <a:gd name="connsiteY2" fmla="*/ 0 h 1962150"/>
              <a:gd name="connisteX3" fmla="*/ 0 w 666750"/>
              <a:gd name="connsiteY3" fmla="*/ 1118870 h 1962150"/>
              <a:gd name="connisteX4" fmla="*/ 666750 w 666750"/>
              <a:gd name="connsiteY4" fmla="*/ 1109345 h 19621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66750" h="1962150">
                <a:moveTo>
                  <a:pt x="661670" y="1962150"/>
                </a:moveTo>
                <a:lnTo>
                  <a:pt x="661670" y="4445"/>
                </a:lnTo>
                <a:lnTo>
                  <a:pt x="0" y="0"/>
                </a:lnTo>
                <a:lnTo>
                  <a:pt x="0" y="1118870"/>
                </a:lnTo>
                <a:lnTo>
                  <a:pt x="666750" y="1109345"/>
                </a:lnTo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 rot="5400000">
            <a:off x="3858420" y="2615407"/>
            <a:ext cx="474662" cy="1800225"/>
          </a:xfrm>
          <a:custGeom>
            <a:avLst/>
            <a:gdLst>
              <a:gd name="connisteX0" fmla="*/ 661670 w 666750"/>
              <a:gd name="connsiteY0" fmla="*/ 1962150 h 1962150"/>
              <a:gd name="connisteX1" fmla="*/ 661670 w 666750"/>
              <a:gd name="connsiteY1" fmla="*/ 4445 h 1962150"/>
              <a:gd name="connisteX2" fmla="*/ 0 w 666750"/>
              <a:gd name="connsiteY2" fmla="*/ 0 h 1962150"/>
              <a:gd name="connisteX3" fmla="*/ 0 w 666750"/>
              <a:gd name="connsiteY3" fmla="*/ 1118870 h 1962150"/>
              <a:gd name="connisteX4" fmla="*/ 666750 w 666750"/>
              <a:gd name="connsiteY4" fmla="*/ 1109345 h 19621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66750" h="1962150">
                <a:moveTo>
                  <a:pt x="661670" y="1962150"/>
                </a:moveTo>
                <a:lnTo>
                  <a:pt x="661670" y="4445"/>
                </a:lnTo>
                <a:lnTo>
                  <a:pt x="0" y="0"/>
                </a:lnTo>
                <a:lnTo>
                  <a:pt x="0" y="1118870"/>
                </a:lnTo>
                <a:lnTo>
                  <a:pt x="666750" y="1109345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604963" y="4229101"/>
            <a:ext cx="679994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图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546601" y="3790951"/>
            <a:ext cx="679994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图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2"/>
          <p:cNvSpPr txBox="1">
            <a:spLocks noChangeArrowheads="1"/>
          </p:cNvSpPr>
          <p:nvPr/>
        </p:nvSpPr>
        <p:spPr bwMode="auto">
          <a:xfrm>
            <a:off x="5871236" y="1702753"/>
            <a:ext cx="5545138" cy="295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4080" indent="-8940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（3）把图2绕点O逆时针旋  转90 °，得到图4。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（4）把图1、图2、图3、图4都涂上红色，这个图形像什么？</a:t>
            </a:r>
          </a:p>
        </p:txBody>
      </p:sp>
      <p:grpSp>
        <p:nvGrpSpPr>
          <p:cNvPr id="33794" name="组合 11"/>
          <p:cNvGrpSpPr/>
          <p:nvPr/>
        </p:nvGrpSpPr>
        <p:grpSpPr bwMode="auto">
          <a:xfrm>
            <a:off x="1005523" y="1484312"/>
            <a:ext cx="4536122" cy="4295775"/>
            <a:chOff x="1612" y="1772"/>
            <a:chExt cx="7145" cy="6766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" y="1772"/>
              <a:ext cx="7145" cy="6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任意多边形 6"/>
            <p:cNvSpPr/>
            <p:nvPr/>
          </p:nvSpPr>
          <p:spPr>
            <a:xfrm rot="16200000">
              <a:off x="3024" y="3833"/>
              <a:ext cx="773" cy="2836"/>
            </a:xfrm>
            <a:custGeom>
              <a:avLst/>
              <a:gdLst>
                <a:gd name="connisteX0" fmla="*/ 661670 w 666750"/>
                <a:gd name="connsiteY0" fmla="*/ 1962150 h 1962150"/>
                <a:gd name="connisteX1" fmla="*/ 661670 w 666750"/>
                <a:gd name="connsiteY1" fmla="*/ 4445 h 1962150"/>
                <a:gd name="connisteX2" fmla="*/ 0 w 666750"/>
                <a:gd name="connsiteY2" fmla="*/ 0 h 1962150"/>
                <a:gd name="connisteX3" fmla="*/ 0 w 666750"/>
                <a:gd name="connsiteY3" fmla="*/ 1118870 h 1962150"/>
                <a:gd name="connisteX4" fmla="*/ 666750 w 666750"/>
                <a:gd name="connsiteY4" fmla="*/ 1109345 h 19621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666750" h="1962150">
                  <a:moveTo>
                    <a:pt x="661670" y="1962150"/>
                  </a:moveTo>
                  <a:lnTo>
                    <a:pt x="661670" y="4445"/>
                  </a:lnTo>
                  <a:lnTo>
                    <a:pt x="0" y="0"/>
                  </a:lnTo>
                  <a:lnTo>
                    <a:pt x="0" y="1118870"/>
                  </a:lnTo>
                  <a:lnTo>
                    <a:pt x="666750" y="1109345"/>
                  </a:ln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rot="10800000">
              <a:off x="5503" y="5478"/>
              <a:ext cx="990" cy="3060"/>
            </a:xfrm>
            <a:custGeom>
              <a:avLst/>
              <a:gdLst>
                <a:gd name="connisteX0" fmla="*/ 661670 w 666750"/>
                <a:gd name="connsiteY0" fmla="*/ 1962150 h 1962150"/>
                <a:gd name="connisteX1" fmla="*/ 661670 w 666750"/>
                <a:gd name="connsiteY1" fmla="*/ 4445 h 1962150"/>
                <a:gd name="connisteX2" fmla="*/ 0 w 666750"/>
                <a:gd name="connsiteY2" fmla="*/ 0 h 1962150"/>
                <a:gd name="connisteX3" fmla="*/ 0 w 666750"/>
                <a:gd name="connsiteY3" fmla="*/ 1118870 h 1962150"/>
                <a:gd name="connisteX4" fmla="*/ 666750 w 666750"/>
                <a:gd name="connsiteY4" fmla="*/ 1109345 h 19621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666750" h="1962150">
                  <a:moveTo>
                    <a:pt x="661670" y="1962150"/>
                  </a:moveTo>
                  <a:lnTo>
                    <a:pt x="661670" y="4445"/>
                  </a:lnTo>
                  <a:lnTo>
                    <a:pt x="0" y="0"/>
                  </a:lnTo>
                  <a:lnTo>
                    <a:pt x="0" y="1118870"/>
                  </a:lnTo>
                  <a:lnTo>
                    <a:pt x="666750" y="1109345"/>
                  </a:lnTo>
                </a:path>
              </a:pathLst>
            </a:cu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rot="5400000">
              <a:off x="5834" y="3098"/>
              <a:ext cx="750" cy="2833"/>
            </a:xfrm>
            <a:custGeom>
              <a:avLst/>
              <a:gdLst>
                <a:gd name="connisteX0" fmla="*/ 661670 w 666750"/>
                <a:gd name="connsiteY0" fmla="*/ 1962150 h 1962150"/>
                <a:gd name="connisteX1" fmla="*/ 661670 w 666750"/>
                <a:gd name="connsiteY1" fmla="*/ 4445 h 1962150"/>
                <a:gd name="connisteX2" fmla="*/ 0 w 666750"/>
                <a:gd name="connsiteY2" fmla="*/ 0 h 1962150"/>
                <a:gd name="connisteX3" fmla="*/ 0 w 666750"/>
                <a:gd name="connsiteY3" fmla="*/ 1118870 h 1962150"/>
                <a:gd name="connisteX4" fmla="*/ 666750 w 666750"/>
                <a:gd name="connsiteY4" fmla="*/ 1109345 h 19621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666750" h="1962150">
                  <a:moveTo>
                    <a:pt x="661670" y="1962150"/>
                  </a:moveTo>
                  <a:lnTo>
                    <a:pt x="661670" y="4445"/>
                  </a:lnTo>
                  <a:lnTo>
                    <a:pt x="0" y="0"/>
                  </a:lnTo>
                  <a:lnTo>
                    <a:pt x="0" y="1118870"/>
                  </a:lnTo>
                  <a:lnTo>
                    <a:pt x="666750" y="1109345"/>
                  </a:ln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3799" name="矩形 9"/>
            <p:cNvSpPr>
              <a:spLocks noChangeArrowheads="1"/>
            </p:cNvSpPr>
            <p:nvPr/>
          </p:nvSpPr>
          <p:spPr bwMode="auto">
            <a:xfrm>
              <a:off x="2293" y="5642"/>
              <a:ext cx="973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图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  <p:sp>
          <p:nvSpPr>
            <p:cNvPr id="33800" name="矩形 10"/>
            <p:cNvSpPr>
              <a:spLocks noChangeArrowheads="1"/>
            </p:cNvSpPr>
            <p:nvPr/>
          </p:nvSpPr>
          <p:spPr bwMode="auto">
            <a:xfrm>
              <a:off x="6924" y="4953"/>
              <a:ext cx="1071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图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</p:grpSp>
      <p:sp>
        <p:nvSpPr>
          <p:cNvPr id="13" name="任意多边形 12"/>
          <p:cNvSpPr/>
          <p:nvPr/>
        </p:nvSpPr>
        <p:spPr>
          <a:xfrm rot="10800000">
            <a:off x="3045461" y="3460748"/>
            <a:ext cx="519113" cy="1614488"/>
          </a:xfrm>
          <a:custGeom>
            <a:avLst/>
            <a:gdLst>
              <a:gd name="connisteX0" fmla="*/ 661670 w 666750"/>
              <a:gd name="connsiteY0" fmla="*/ 1962150 h 1962150"/>
              <a:gd name="connisteX1" fmla="*/ 661670 w 666750"/>
              <a:gd name="connsiteY1" fmla="*/ 4445 h 1962150"/>
              <a:gd name="connisteX2" fmla="*/ 0 w 666750"/>
              <a:gd name="connsiteY2" fmla="*/ 0 h 1962150"/>
              <a:gd name="connisteX3" fmla="*/ 0 w 666750"/>
              <a:gd name="connsiteY3" fmla="*/ 1118870 h 1962150"/>
              <a:gd name="connisteX4" fmla="*/ 666750 w 666750"/>
              <a:gd name="connsiteY4" fmla="*/ 1109345 h 19621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66750" h="1962150">
                <a:moveTo>
                  <a:pt x="661670" y="1962150"/>
                </a:moveTo>
                <a:lnTo>
                  <a:pt x="661670" y="4445"/>
                </a:lnTo>
                <a:lnTo>
                  <a:pt x="0" y="0"/>
                </a:lnTo>
                <a:lnTo>
                  <a:pt x="0" y="1118870"/>
                </a:lnTo>
                <a:lnTo>
                  <a:pt x="666750" y="1109345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027999" y="5075237"/>
            <a:ext cx="679994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图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787040" y="4654395"/>
            <a:ext cx="1554162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风车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30"/>
          <p:cNvSpPr txBox="1">
            <a:spLocks noChangeArrowheads="1"/>
          </p:cNvSpPr>
          <p:nvPr/>
        </p:nvSpPr>
        <p:spPr bwMode="auto">
          <a:xfrm>
            <a:off x="660400" y="1324842"/>
            <a:ext cx="10479088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如图，长方形的两条对称轴相交于点</a:t>
            </a:r>
            <a:r>
              <a:rPr lang="en-US" altLang="zh-CN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。绕点</a:t>
            </a:r>
            <a:r>
              <a:rPr lang="en-US" altLang="zh-CN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旋转长方形，你能发现什么？</a:t>
            </a:r>
          </a:p>
        </p:txBody>
      </p:sp>
      <p:grpSp>
        <p:nvGrpSpPr>
          <p:cNvPr id="4" name="组合 49"/>
          <p:cNvGrpSpPr/>
          <p:nvPr/>
        </p:nvGrpSpPr>
        <p:grpSpPr bwMode="auto">
          <a:xfrm>
            <a:off x="1231901" y="2311401"/>
            <a:ext cx="9771063" cy="3771926"/>
            <a:chOff x="381110" y="1809770"/>
            <a:chExt cx="8120992" cy="3135589"/>
          </a:xfrm>
        </p:grpSpPr>
        <p:sp>
          <p:nvSpPr>
            <p:cNvPr id="19" name="矩形 18"/>
            <p:cNvSpPr/>
            <p:nvPr/>
          </p:nvSpPr>
          <p:spPr>
            <a:xfrm>
              <a:off x="381110" y="3228430"/>
              <a:ext cx="1260041" cy="721866"/>
            </a:xfrm>
            <a:prstGeom prst="rect">
              <a:avLst/>
            </a:prstGeom>
            <a:solidFill>
              <a:srgbClr val="D3FBFA"/>
            </a:solidFill>
            <a:ln w="25400">
              <a:solidFill>
                <a:srgbClr val="6A91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35844" name="组合 24"/>
            <p:cNvGrpSpPr/>
            <p:nvPr/>
          </p:nvGrpSpPr>
          <p:grpSpPr bwMode="auto">
            <a:xfrm>
              <a:off x="2321426" y="3228945"/>
              <a:ext cx="1262734" cy="720000"/>
              <a:chOff x="2321426" y="2952740"/>
              <a:chExt cx="1262734" cy="72000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321968" y="2952225"/>
                <a:ext cx="1260039" cy="721866"/>
              </a:xfrm>
              <a:prstGeom prst="rect">
                <a:avLst/>
              </a:prstGeom>
              <a:solidFill>
                <a:srgbClr val="D3FBFA"/>
              </a:solidFill>
              <a:ln w="25400">
                <a:solidFill>
                  <a:srgbClr val="6A91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2324607" y="3313818"/>
                <a:ext cx="126003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953967" y="2952225"/>
                <a:ext cx="0" cy="721866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848" name="TextBox 146"/>
            <p:cNvSpPr txBox="1">
              <a:spLocks noChangeArrowheads="1"/>
            </p:cNvSpPr>
            <p:nvPr/>
          </p:nvSpPr>
          <p:spPr bwMode="auto">
            <a:xfrm>
              <a:off x="2562277" y="3486112"/>
              <a:ext cx="381000" cy="61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</a:t>
              </a:r>
            </a:p>
          </p:txBody>
        </p:sp>
        <p:grpSp>
          <p:nvGrpSpPr>
            <p:cNvPr id="35849" name="组合 26"/>
            <p:cNvGrpSpPr/>
            <p:nvPr/>
          </p:nvGrpSpPr>
          <p:grpSpPr bwMode="auto">
            <a:xfrm>
              <a:off x="4223642" y="3228945"/>
              <a:ext cx="1262734" cy="720000"/>
              <a:chOff x="2321426" y="2952740"/>
              <a:chExt cx="1262734" cy="72000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2322347" y="2952225"/>
                <a:ext cx="1258720" cy="721866"/>
              </a:xfrm>
              <a:prstGeom prst="rect">
                <a:avLst/>
              </a:prstGeom>
              <a:solidFill>
                <a:srgbClr val="D3FBFA"/>
              </a:solidFill>
              <a:ln w="25400">
                <a:solidFill>
                  <a:srgbClr val="6A91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2324986" y="3313818"/>
                <a:ext cx="1258720" cy="0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2951707" y="2952225"/>
                <a:ext cx="0" cy="721866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853" name="TextBox 146"/>
            <p:cNvSpPr txBox="1">
              <a:spLocks noChangeArrowheads="1"/>
            </p:cNvSpPr>
            <p:nvPr/>
          </p:nvSpPr>
          <p:spPr bwMode="auto">
            <a:xfrm>
              <a:off x="4464493" y="3486112"/>
              <a:ext cx="381000" cy="61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</a:t>
              </a:r>
            </a:p>
          </p:txBody>
        </p:sp>
        <p:grpSp>
          <p:nvGrpSpPr>
            <p:cNvPr id="35854" name="组合 32"/>
            <p:cNvGrpSpPr/>
            <p:nvPr/>
          </p:nvGrpSpPr>
          <p:grpSpPr bwMode="auto">
            <a:xfrm>
              <a:off x="4223642" y="4076648"/>
              <a:ext cx="1262734" cy="720000"/>
              <a:chOff x="2321426" y="2952740"/>
              <a:chExt cx="1262734" cy="72000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2322347" y="2953078"/>
                <a:ext cx="1258720" cy="720547"/>
              </a:xfrm>
              <a:prstGeom prst="rect">
                <a:avLst/>
              </a:prstGeom>
              <a:solidFill>
                <a:srgbClr val="D3FBFA"/>
              </a:solidFill>
              <a:ln w="25400">
                <a:solidFill>
                  <a:srgbClr val="6A91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2324986" y="3314671"/>
                <a:ext cx="1258720" cy="0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2951707" y="2953078"/>
                <a:ext cx="0" cy="720547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858" name="TextBox 146"/>
            <p:cNvSpPr txBox="1">
              <a:spLocks noChangeArrowheads="1"/>
            </p:cNvSpPr>
            <p:nvPr/>
          </p:nvSpPr>
          <p:spPr bwMode="auto">
            <a:xfrm>
              <a:off x="4464493" y="4333815"/>
              <a:ext cx="381000" cy="61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</a:t>
              </a:r>
            </a:p>
          </p:txBody>
        </p:sp>
        <p:grpSp>
          <p:nvGrpSpPr>
            <p:cNvPr id="35859" name="组合 37"/>
            <p:cNvGrpSpPr/>
            <p:nvPr/>
          </p:nvGrpSpPr>
          <p:grpSpPr bwMode="auto">
            <a:xfrm rot="5400000">
              <a:off x="4223642" y="2081137"/>
              <a:ext cx="1262734" cy="720000"/>
              <a:chOff x="2321426" y="2952740"/>
              <a:chExt cx="1262734" cy="720000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2321426" y="2953626"/>
                <a:ext cx="1258978" cy="719081"/>
              </a:xfrm>
              <a:prstGeom prst="rect">
                <a:avLst/>
              </a:prstGeom>
              <a:solidFill>
                <a:srgbClr val="D3FBFA"/>
              </a:solidFill>
              <a:ln w="25400">
                <a:solidFill>
                  <a:srgbClr val="6A91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200000"/>
                  </a:lnSpc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2324065" y="3308549"/>
                <a:ext cx="1258978" cy="0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2952234" y="2953626"/>
                <a:ext cx="0" cy="719081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863" name="TextBox 146"/>
            <p:cNvSpPr txBox="1">
              <a:spLocks noChangeArrowheads="1"/>
            </p:cNvSpPr>
            <p:nvPr/>
          </p:nvSpPr>
          <p:spPr bwMode="auto">
            <a:xfrm>
              <a:off x="4464493" y="2338304"/>
              <a:ext cx="381000" cy="61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400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</a:t>
              </a:r>
            </a:p>
          </p:txBody>
        </p:sp>
        <p:sp>
          <p:nvSpPr>
            <p:cNvPr id="35864" name="TextBox 30"/>
            <p:cNvSpPr txBox="1">
              <a:spLocks noChangeArrowheads="1"/>
            </p:cNvSpPr>
            <p:nvPr/>
          </p:nvSpPr>
          <p:spPr bwMode="auto">
            <a:xfrm>
              <a:off x="5999506" y="2108228"/>
              <a:ext cx="2294830" cy="61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90 °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5865" name="TextBox 30"/>
            <p:cNvSpPr txBox="1">
              <a:spLocks noChangeArrowheads="1"/>
            </p:cNvSpPr>
            <p:nvPr/>
          </p:nvSpPr>
          <p:spPr bwMode="auto">
            <a:xfrm>
              <a:off x="5999632" y="3183447"/>
              <a:ext cx="2502470" cy="61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180 °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5866" name="TextBox 30"/>
            <p:cNvSpPr txBox="1">
              <a:spLocks noChangeArrowheads="1"/>
            </p:cNvSpPr>
            <p:nvPr/>
          </p:nvSpPr>
          <p:spPr bwMode="auto">
            <a:xfrm>
              <a:off x="5999733" y="4053584"/>
              <a:ext cx="2465006" cy="61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360 °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6" name="右箭头 45"/>
            <p:cNvSpPr/>
            <p:nvPr/>
          </p:nvSpPr>
          <p:spPr>
            <a:xfrm>
              <a:off x="1753300" y="3514801"/>
              <a:ext cx="456517" cy="151764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7" name="右箭头 46"/>
            <p:cNvSpPr/>
            <p:nvPr/>
          </p:nvSpPr>
          <p:spPr>
            <a:xfrm>
              <a:off x="3657215" y="3524039"/>
              <a:ext cx="457836" cy="153083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8" name="右箭头 47"/>
            <p:cNvSpPr/>
            <p:nvPr/>
          </p:nvSpPr>
          <p:spPr>
            <a:xfrm rot="2400000">
              <a:off x="3653256" y="4148249"/>
              <a:ext cx="456517" cy="151764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9" name="右箭头 48"/>
            <p:cNvSpPr/>
            <p:nvPr/>
          </p:nvSpPr>
          <p:spPr>
            <a:xfrm rot="-2400000">
              <a:off x="3647978" y="2828566"/>
              <a:ext cx="457837" cy="153083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200000"/>
                </a:lnSpc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组合 2"/>
          <p:cNvGrpSpPr/>
          <p:nvPr/>
        </p:nvGrpSpPr>
        <p:grpSpPr bwMode="auto">
          <a:xfrm>
            <a:off x="976314" y="1468435"/>
            <a:ext cx="4173537" cy="5135546"/>
            <a:chOff x="5483" y="2623"/>
            <a:chExt cx="6572" cy="8089"/>
          </a:xfrm>
        </p:grpSpPr>
        <p:grpSp>
          <p:nvGrpSpPr>
            <p:cNvPr id="37890" name="组合 1"/>
            <p:cNvGrpSpPr/>
            <p:nvPr/>
          </p:nvGrpSpPr>
          <p:grpSpPr bwMode="auto">
            <a:xfrm>
              <a:off x="5483" y="2623"/>
              <a:ext cx="6241" cy="8089"/>
              <a:chOff x="8986" y="2623"/>
              <a:chExt cx="6241" cy="8089"/>
            </a:xfrm>
          </p:grpSpPr>
          <p:grpSp>
            <p:nvGrpSpPr>
              <p:cNvPr id="37891" name="组合 26"/>
              <p:cNvGrpSpPr/>
              <p:nvPr/>
            </p:nvGrpSpPr>
            <p:grpSpPr bwMode="auto">
              <a:xfrm>
                <a:off x="8986" y="6330"/>
                <a:ext cx="2393" cy="1364"/>
                <a:chOff x="2321426" y="2952740"/>
                <a:chExt cx="1262734" cy="720000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2322745" y="2952582"/>
                  <a:ext cx="1258417" cy="720664"/>
                </a:xfrm>
                <a:prstGeom prst="rect">
                  <a:avLst/>
                </a:prstGeom>
                <a:solidFill>
                  <a:srgbClr val="D3FBFA"/>
                </a:solidFill>
                <a:ln w="25400">
                  <a:solidFill>
                    <a:srgbClr val="6A91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6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2325383" y="3314234"/>
                  <a:ext cx="1258417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2951954" y="2952582"/>
                  <a:ext cx="0" cy="720664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895" name="TextBox 146"/>
              <p:cNvSpPr txBox="1">
                <a:spLocks noChangeArrowheads="1"/>
              </p:cNvSpPr>
              <p:nvPr/>
            </p:nvSpPr>
            <p:spPr bwMode="auto">
              <a:xfrm>
                <a:off x="9442" y="6817"/>
                <a:ext cx="722" cy="1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i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O</a:t>
                </a:r>
              </a:p>
            </p:txBody>
          </p:sp>
          <p:grpSp>
            <p:nvGrpSpPr>
              <p:cNvPr id="37896" name="组合 32"/>
              <p:cNvGrpSpPr/>
              <p:nvPr/>
            </p:nvGrpSpPr>
            <p:grpSpPr bwMode="auto">
              <a:xfrm>
                <a:off x="8986" y="9066"/>
                <a:ext cx="2393" cy="1364"/>
                <a:chOff x="2321426" y="2952740"/>
                <a:chExt cx="1262734" cy="720000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2322745" y="2952327"/>
                  <a:ext cx="1258417" cy="720664"/>
                </a:xfrm>
                <a:prstGeom prst="rect">
                  <a:avLst/>
                </a:prstGeom>
                <a:solidFill>
                  <a:srgbClr val="D3FBFA"/>
                </a:solidFill>
                <a:ln w="25400">
                  <a:solidFill>
                    <a:srgbClr val="6A91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6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cxnSp>
              <p:nvCxnSpPr>
                <p:cNvPr id="35" name="直接连接符 34"/>
                <p:cNvCxnSpPr/>
                <p:nvPr/>
              </p:nvCxnSpPr>
              <p:spPr>
                <a:xfrm>
                  <a:off x="2325383" y="3313979"/>
                  <a:ext cx="1258417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2951954" y="2952327"/>
                  <a:ext cx="0" cy="720664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900" name="TextBox 146"/>
              <p:cNvSpPr txBox="1">
                <a:spLocks noChangeArrowheads="1"/>
              </p:cNvSpPr>
              <p:nvPr/>
            </p:nvSpPr>
            <p:spPr bwMode="auto">
              <a:xfrm>
                <a:off x="9442" y="9553"/>
                <a:ext cx="722" cy="1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i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O</a:t>
                </a:r>
              </a:p>
            </p:txBody>
          </p:sp>
          <p:grpSp>
            <p:nvGrpSpPr>
              <p:cNvPr id="37901" name="组合 37"/>
              <p:cNvGrpSpPr/>
              <p:nvPr/>
            </p:nvGrpSpPr>
            <p:grpSpPr bwMode="auto">
              <a:xfrm rot="5400000">
                <a:off x="8991" y="3137"/>
                <a:ext cx="2389" cy="1362"/>
                <a:chOff x="2320963" y="2951760"/>
                <a:chExt cx="1261059" cy="718974"/>
              </a:xfrm>
            </p:grpSpPr>
            <p:sp>
              <p:nvSpPr>
                <p:cNvPr id="39" name="矩形 38"/>
                <p:cNvSpPr/>
                <p:nvPr/>
              </p:nvSpPr>
              <p:spPr>
                <a:xfrm>
                  <a:off x="2320963" y="2952900"/>
                  <a:ext cx="1257956" cy="717834"/>
                </a:xfrm>
                <a:prstGeom prst="rect">
                  <a:avLst/>
                </a:prstGeom>
                <a:solidFill>
                  <a:srgbClr val="D3FBFA"/>
                </a:solidFill>
                <a:ln w="25400">
                  <a:solidFill>
                    <a:srgbClr val="6A91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lnSpc>
                      <a:spcPct val="200000"/>
                    </a:lnSpc>
                    <a:defRPr/>
                  </a:pPr>
                  <a:endParaRPr lang="zh-CN" altLang="en-US" sz="36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cxnSp>
              <p:nvCxnSpPr>
                <p:cNvPr id="40" name="直接连接符 39"/>
                <p:cNvCxnSpPr/>
                <p:nvPr/>
              </p:nvCxnSpPr>
              <p:spPr>
                <a:xfrm>
                  <a:off x="2324066" y="3306719"/>
                  <a:ext cx="1257956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2951063" y="2951760"/>
                  <a:ext cx="0" cy="717834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905" name="TextBox 146"/>
              <p:cNvSpPr txBox="1">
                <a:spLocks noChangeArrowheads="1"/>
              </p:cNvSpPr>
              <p:nvPr/>
            </p:nvSpPr>
            <p:spPr bwMode="auto">
              <a:xfrm>
                <a:off x="9442" y="3625"/>
                <a:ext cx="722" cy="1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400" i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O</a:t>
                </a:r>
              </a:p>
            </p:txBody>
          </p:sp>
          <p:sp>
            <p:nvSpPr>
              <p:cNvPr id="37906" name="TextBox 30"/>
              <p:cNvSpPr txBox="1">
                <a:spLocks noChangeArrowheads="1"/>
              </p:cNvSpPr>
              <p:nvPr/>
            </p:nvSpPr>
            <p:spPr bwMode="auto">
              <a:xfrm>
                <a:off x="11560" y="3189"/>
                <a:ext cx="3667" cy="1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旋转</a:t>
                </a: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90 °</a:t>
                </a:r>
                <a:endPara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37907" name="TextBox 30"/>
            <p:cNvSpPr txBox="1">
              <a:spLocks noChangeArrowheads="1"/>
            </p:cNvSpPr>
            <p:nvPr/>
          </p:nvSpPr>
          <p:spPr bwMode="auto">
            <a:xfrm>
              <a:off x="8057" y="6243"/>
              <a:ext cx="3817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180 °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7908" name="TextBox 30"/>
            <p:cNvSpPr txBox="1">
              <a:spLocks noChangeArrowheads="1"/>
            </p:cNvSpPr>
            <p:nvPr/>
          </p:nvSpPr>
          <p:spPr bwMode="auto">
            <a:xfrm>
              <a:off x="8057" y="9022"/>
              <a:ext cx="3998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360 °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0" name="组合 64"/>
          <p:cNvGrpSpPr/>
          <p:nvPr/>
        </p:nvGrpSpPr>
        <p:grpSpPr bwMode="auto">
          <a:xfrm>
            <a:off x="5149851" y="1501775"/>
            <a:ext cx="5902325" cy="4733925"/>
            <a:chOff x="3962416" y="971592"/>
            <a:chExt cx="5903440" cy="4732641"/>
          </a:xfrm>
        </p:grpSpPr>
        <p:sp>
          <p:nvSpPr>
            <p:cNvPr id="62" name="AutoShape 27"/>
            <p:cNvSpPr>
              <a:spLocks noChangeArrowheads="1"/>
            </p:cNvSpPr>
            <p:nvPr/>
          </p:nvSpPr>
          <p:spPr bwMode="auto">
            <a:xfrm>
              <a:off x="3962416" y="971592"/>
              <a:ext cx="5903440" cy="2447737"/>
            </a:xfrm>
            <a:prstGeom prst="wedgeRoundRectCallout">
              <a:avLst>
                <a:gd name="adj1" fmla="val 17215"/>
                <a:gd name="adj2" fmla="val 56078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B0F0"/>
              </a:solidFill>
              <a:miter lim="800000"/>
            </a:ln>
          </p:spPr>
          <p:txBody>
            <a:bodyPr>
              <a:spAutoFit/>
            </a:bodyPr>
            <a:lstStyle/>
            <a:p>
              <a:pPr algn="just">
                <a:lnSpc>
                  <a:spcPct val="200000"/>
                </a:lnSpc>
                <a:defRPr/>
              </a:pP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我发现：旋转</a:t>
              </a:r>
              <a:r>
                <a:rPr lang="en-US" altLang="zh-CN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90°</a:t>
              </a: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时，长方形由水平方向变为竖直方向；旋转</a:t>
              </a:r>
              <a:r>
                <a:rPr lang="en-US" altLang="zh-CN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180°</a:t>
              </a: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时，与原图形重合；旋转</a:t>
              </a:r>
              <a:r>
                <a:rPr lang="en-US" altLang="zh-CN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360°</a:t>
              </a: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时，回到原位。</a:t>
              </a:r>
            </a:p>
          </p:txBody>
        </p:sp>
        <p:pic>
          <p:nvPicPr>
            <p:cNvPr id="37911" name="Picture 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62578" y="3805101"/>
              <a:ext cx="1331897" cy="1899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30"/>
          <p:cNvSpPr txBox="1">
            <a:spLocks noChangeArrowheads="1"/>
          </p:cNvSpPr>
          <p:nvPr/>
        </p:nvSpPr>
        <p:spPr bwMode="auto">
          <a:xfrm>
            <a:off x="1178718" y="1276255"/>
            <a:ext cx="9834563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按上面的方法试一试，你发现下面的图形有什么特点？</a:t>
            </a:r>
          </a:p>
        </p:txBody>
      </p:sp>
      <p:sp>
        <p:nvSpPr>
          <p:cNvPr id="4" name="等腰三角形 3"/>
          <p:cNvSpPr>
            <a:spLocks noChangeAspect="1"/>
          </p:cNvSpPr>
          <p:nvPr/>
        </p:nvSpPr>
        <p:spPr>
          <a:xfrm>
            <a:off x="4121786" y="2559050"/>
            <a:ext cx="1444625" cy="1244600"/>
          </a:xfrm>
          <a:prstGeom prst="triangle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815773" y="2654300"/>
            <a:ext cx="1439862" cy="1439862"/>
          </a:xfrm>
          <a:prstGeom prst="ellipse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25598" y="2619375"/>
            <a:ext cx="1439862" cy="1439862"/>
          </a:xfrm>
          <a:prstGeom prst="rect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" name="六边形 9"/>
          <p:cNvSpPr/>
          <p:nvPr/>
        </p:nvSpPr>
        <p:spPr>
          <a:xfrm>
            <a:off x="1604011" y="2690812"/>
            <a:ext cx="1439863" cy="1246188"/>
          </a:xfrm>
          <a:prstGeom prst="hexagon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" name="六边形 11"/>
          <p:cNvSpPr/>
          <p:nvPr/>
        </p:nvSpPr>
        <p:spPr>
          <a:xfrm>
            <a:off x="1604011" y="2701926"/>
            <a:ext cx="1439863" cy="1246187"/>
          </a:xfrm>
          <a:prstGeom prst="hexagon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等腰三角形 13"/>
          <p:cNvSpPr>
            <a:spLocks noChangeAspect="1"/>
          </p:cNvSpPr>
          <p:nvPr/>
        </p:nvSpPr>
        <p:spPr>
          <a:xfrm>
            <a:off x="4121786" y="2559050"/>
            <a:ext cx="1444625" cy="1244600"/>
          </a:xfrm>
          <a:prstGeom prst="triangle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815773" y="2654300"/>
            <a:ext cx="1439862" cy="1439862"/>
          </a:xfrm>
          <a:prstGeom prst="ellipse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225598" y="2619375"/>
            <a:ext cx="1439862" cy="1439862"/>
          </a:xfrm>
          <a:prstGeom prst="rect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7" name="组合 39"/>
          <p:cNvGrpSpPr/>
          <p:nvPr/>
        </p:nvGrpSpPr>
        <p:grpSpPr bwMode="auto">
          <a:xfrm>
            <a:off x="1616116" y="4433750"/>
            <a:ext cx="8794709" cy="1753371"/>
            <a:chOff x="-106990" y="2798572"/>
            <a:chExt cx="8793682" cy="1752957"/>
          </a:xfrm>
        </p:grpSpPr>
        <p:sp>
          <p:nvSpPr>
            <p:cNvPr id="38923" name="TextBox 30"/>
            <p:cNvSpPr txBox="1">
              <a:spLocks noChangeArrowheads="1"/>
            </p:cNvSpPr>
            <p:nvPr/>
          </p:nvSpPr>
          <p:spPr bwMode="auto">
            <a:xfrm>
              <a:off x="1447882" y="2798572"/>
              <a:ext cx="7238810" cy="147396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我发现：正六边形、正三边形、圆、正方形分别旋转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60 °</a:t>
              </a: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120 °</a:t>
              </a: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、任意度、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90 °</a:t>
              </a: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与原图形重合。</a:t>
              </a:r>
            </a:p>
          </p:txBody>
        </p:sp>
        <p:pic>
          <p:nvPicPr>
            <p:cNvPr id="38924" name="Picture 7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990" y="2850740"/>
              <a:ext cx="1192390" cy="170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3" y="1600395"/>
            <a:ext cx="10475595" cy="365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6" y="1267150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187451" y="1046164"/>
            <a:ext cx="1781175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3073401" y="1117601"/>
            <a:ext cx="8709025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在方格纸上画简单图形旋转 90°后的图形</a:t>
            </a:r>
          </a:p>
        </p:txBody>
      </p:sp>
      <p:sp>
        <p:nvSpPr>
          <p:cNvPr id="8197" name="文本框 1"/>
          <p:cNvSpPr txBox="1">
            <a:spLocks noChangeArrowheads="1"/>
          </p:cNvSpPr>
          <p:nvPr/>
        </p:nvSpPr>
        <p:spPr bwMode="auto">
          <a:xfrm>
            <a:off x="871539" y="1908975"/>
            <a:ext cx="10429875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1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画出小旗绕点 </a:t>
            </a:r>
            <a:r>
              <a:rPr lang="zh-CN" altLang="en-US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顺时针旋转 90</a:t>
            </a:r>
            <a:r>
              <a:rPr lang="zh-CN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°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后的图形。</a:t>
            </a:r>
          </a:p>
        </p:txBody>
      </p:sp>
      <p:grpSp>
        <p:nvGrpSpPr>
          <p:cNvPr id="8198" name="组合 10"/>
          <p:cNvGrpSpPr/>
          <p:nvPr/>
        </p:nvGrpSpPr>
        <p:grpSpPr bwMode="auto">
          <a:xfrm>
            <a:off x="2781300" y="2901950"/>
            <a:ext cx="6210300" cy="3378200"/>
            <a:chOff x="4146" y="4571"/>
            <a:chExt cx="9778" cy="5320"/>
          </a:xfrm>
        </p:grpSpPr>
        <p:grpSp>
          <p:nvGrpSpPr>
            <p:cNvPr id="8199" name="组合 8"/>
            <p:cNvGrpSpPr/>
            <p:nvPr/>
          </p:nvGrpSpPr>
          <p:grpSpPr bwMode="auto">
            <a:xfrm>
              <a:off x="4146" y="4571"/>
              <a:ext cx="9779" cy="5320"/>
              <a:chOff x="5306" y="4651"/>
              <a:chExt cx="9779" cy="5320"/>
            </a:xfrm>
          </p:grpSpPr>
          <p:pic>
            <p:nvPicPr>
              <p:cNvPr id="8200" name="图片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6" y="4681"/>
                <a:ext cx="1799" cy="5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1" name="图片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6" y="4687"/>
                <a:ext cx="1799" cy="5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2" name="图片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7" y="4675"/>
                <a:ext cx="1799" cy="5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3" name="图片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07" y="4651"/>
                <a:ext cx="4678" cy="5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04" name="图片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9" y="9037"/>
              <a:ext cx="608" cy="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60400" y="1130300"/>
            <a:ext cx="9510713" cy="516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（1）找出小旗的关键点 </a:t>
            </a:r>
            <a:r>
              <a:rPr lang="zh-CN" altLang="zh-CN" sz="2400" i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zh-CN" altLang="zh-CN" sz="2400" i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zh-CN" altLang="zh-CN" sz="2400" i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（2）根据题中绕点 </a:t>
            </a:r>
            <a:r>
              <a:rPr lang="zh-CN" altLang="zh-CN" sz="2400" i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顺时针旋转 90°的要求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以及各关键点到旋转中心的距离确定各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关键点的对应点</a:t>
            </a:r>
            <a:r>
              <a:rPr lang="zh-CN" altLang="zh-CN" sz="2400" i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A'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zh-CN" altLang="zh-CN" sz="2400" i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B'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zh-CN" altLang="zh-CN" sz="2400" i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C'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（3）顺次连接 </a:t>
            </a:r>
            <a:r>
              <a:rPr lang="zh-CN" altLang="zh-CN" sz="2400" i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A'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zh-CN" altLang="zh-CN" sz="2400" i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B'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zh-CN" altLang="zh-CN" sz="2400" i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en-US" altLang="zh-CN" sz="2400" i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'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，即可得到旋转后的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图形。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81" y="2116931"/>
            <a:ext cx="6142038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31" y="1462090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文本框 5"/>
          <p:cNvSpPr txBox="1">
            <a:spLocks noChangeArrowheads="1"/>
          </p:cNvSpPr>
          <p:nvPr/>
        </p:nvSpPr>
        <p:spPr bwMode="auto">
          <a:xfrm>
            <a:off x="1365569" y="1266985"/>
            <a:ext cx="1598613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11267" name="文本框 7"/>
          <p:cNvSpPr txBox="1">
            <a:spLocks noChangeArrowheads="1"/>
          </p:cNvSpPr>
          <p:nvPr/>
        </p:nvSpPr>
        <p:spPr bwMode="auto">
          <a:xfrm>
            <a:off x="3145156" y="1266985"/>
            <a:ext cx="7808912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利用平移和旋转解决图形变化的问题</a:t>
            </a:r>
          </a:p>
        </p:txBody>
      </p:sp>
      <p:sp>
        <p:nvSpPr>
          <p:cNvPr id="11268" name="文本框 1"/>
          <p:cNvSpPr txBox="1">
            <a:spLocks noChangeArrowheads="1"/>
          </p:cNvSpPr>
          <p:nvPr/>
        </p:nvSpPr>
        <p:spPr bwMode="auto">
          <a:xfrm>
            <a:off x="989331" y="2118043"/>
            <a:ext cx="10272713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2 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如下图，三角形 </a:t>
            </a:r>
            <a:r>
              <a:rPr lang="zh-CN" altLang="en-US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ABC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是经过怎样的变换得到三角形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zh-CN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A'B'C</a:t>
            </a:r>
            <a:r>
              <a:rPr lang="en-US" altLang="zh-CN" sz="2400" i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'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的？</a:t>
            </a:r>
          </a:p>
        </p:txBody>
      </p:sp>
      <p:pic>
        <p:nvPicPr>
          <p:cNvPr id="11269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429000"/>
            <a:ext cx="72771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43611" y="1787844"/>
            <a:ext cx="9510713" cy="295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从图中可以看出，三角形 </a:t>
            </a:r>
            <a:r>
              <a:rPr lang="zh-CN" altLang="zh-CN" sz="2400" i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A'B'C</a:t>
            </a:r>
            <a:r>
              <a:rPr lang="en-US" altLang="zh-CN" sz="2400" i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' 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是由三角形 </a:t>
            </a:r>
            <a:r>
              <a:rPr lang="zh-CN" altLang="zh-CN" sz="2400" i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ABC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经过旋转和平移得到的。以不同的点为旋转点，平移的方法也就不同，如：先绕点 </a:t>
            </a:r>
            <a:r>
              <a:rPr lang="zh-CN" altLang="zh-CN" sz="2400" i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逆时针旋转 90°，再向右平移 7 格，最后向下平移 2 格得到三角形 </a:t>
            </a:r>
            <a:r>
              <a:rPr lang="zh-CN" altLang="zh-CN" sz="2400" i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A'B'C</a:t>
            </a:r>
            <a:r>
              <a:rPr lang="en-US" altLang="zh-CN" sz="2400" i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' </a:t>
            </a:r>
            <a:r>
              <a:rPr lang="zh-CN" altLang="zh-CN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43611" y="2526508"/>
            <a:ext cx="10047288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以点 </a:t>
            </a:r>
            <a:r>
              <a:rPr lang="zh-CN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为旋转点，逆时针旋转90°，再向右平移 7 格，最后向下平移 2 格。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（答案不唯一）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660400" y="1254125"/>
            <a:ext cx="10839450" cy="295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图形的旋转有三个关键要素：一是旋转的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，二是旋转的（            ），三是旋转的（            ）。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图一是以点（            ）为中心旋转的；图二是以点（            ）为中心旋转的。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594794" y="1241773"/>
            <a:ext cx="1430337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方向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113306" y="2147604"/>
            <a:ext cx="851374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点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048384" y="2147283"/>
            <a:ext cx="1430338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角度</a:t>
            </a:r>
            <a:endParaRPr lang="en-US" altLang="zh-CN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100864" y="2689026"/>
            <a:ext cx="1033463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942866" y="2689026"/>
            <a:ext cx="1033463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</a:p>
        </p:txBody>
      </p:sp>
      <p:pic>
        <p:nvPicPr>
          <p:cNvPr id="14344" name="图片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95" y="4136279"/>
            <a:ext cx="5139534" cy="194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1"/>
          <p:cNvSpPr txBox="1">
            <a:spLocks noChangeArrowheads="1"/>
          </p:cNvSpPr>
          <p:nvPr/>
        </p:nvSpPr>
        <p:spPr bwMode="auto">
          <a:xfrm>
            <a:off x="954881" y="1355090"/>
            <a:ext cx="10282238" cy="7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 观察方格中的图形，并填空。</a:t>
            </a:r>
          </a:p>
        </p:txBody>
      </p:sp>
      <p:pic>
        <p:nvPicPr>
          <p:cNvPr id="1536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0" y="2361654"/>
            <a:ext cx="9113521" cy="365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www.2ppt.com">
  <a:themeElements>
    <a:clrScheme name="007配色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C9769"/>
      </a:accent1>
      <a:accent2>
        <a:srgbClr val="FFC283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941</Words>
  <Application>Microsoft Office PowerPoint</Application>
  <PresentationFormat>宽屏</PresentationFormat>
  <Paragraphs>103</Paragraphs>
  <Slides>26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Calibri</vt:lpstr>
      <vt:lpstr>黑体</vt:lpstr>
      <vt:lpstr>OPPOSans R</vt:lpstr>
      <vt:lpstr>OPPOSans H</vt:lpstr>
      <vt:lpstr>FandolFang R</vt:lpstr>
      <vt:lpstr>Arial</vt:lpstr>
      <vt:lpstr>宋体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476</cp:revision>
  <dcterms:created xsi:type="dcterms:W3CDTF">2020-07-01T00:49:00Z</dcterms:created>
  <dcterms:modified xsi:type="dcterms:W3CDTF">2023-01-16T15:39:57Z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5CCC3F0996BD4942B8BC6024EBE0FE8F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