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E530-33CF-48BD-9C04-AECCA0AAABC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BA16-E43B-45D8-B03F-70E4CA6B3B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FBA16-E43B-45D8-B03F-70E4CA6B3BB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0E95F-81B5-464B-BFBE-35BAE923B7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2E8DD-369F-4BEF-9FA0-1851C93DED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C583F-2087-42DE-8565-88F3BC3189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0E082-911C-4AA4-AFCC-79E9A3CC30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2CAC-6CB3-417E-A605-8CF75912D7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5BF1F-3E9C-42D1-8DD5-05AB028DFC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BB402-4A26-4E8F-9456-445CE1624B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2AFFE-41CD-4839-B6D8-5F2DF5F76F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42A30-B41A-4322-BDC9-D45E3FC6EB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16C39-2FF4-4686-B416-29C85D5380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678DED6-8B5E-495F-B979-2B9AF89A3D1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>
            <a:spLocks noChangeArrowheads="1"/>
          </p:cNvSpPr>
          <p:nvPr/>
        </p:nvSpPr>
        <p:spPr bwMode="auto">
          <a:xfrm>
            <a:off x="0" y="4343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nn-NO" alt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5500" b="1" dirty="0">
                <a:latin typeface="Times New Roman" panose="02020603050405020304" pitchFamily="18" charset="0"/>
              </a:rPr>
              <a:t>2</a:t>
            </a:r>
            <a:r>
              <a:rPr lang="nn-NO" alt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5500" b="1" dirty="0">
                <a:latin typeface="Times New Roman" panose="02020603050405020304" pitchFamily="18" charset="0"/>
              </a:rPr>
              <a:t>Let’s play sports!</a:t>
            </a:r>
            <a: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(II)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2" y="58673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listen to … 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听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</a:p>
        </p:txBody>
      </p:sp>
      <p:sp>
        <p:nvSpPr>
          <p:cNvPr id="109571" name="Text Box 4"/>
          <p:cNvSpPr txBox="1">
            <a:spLocks noChangeArrowheads="1"/>
          </p:cNvSpPr>
          <p:nvPr/>
        </p:nvSpPr>
        <p:spPr bwMode="auto">
          <a:xfrm>
            <a:off x="357188" y="1285875"/>
            <a:ext cx="1511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听我说。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2052638" y="1270000"/>
            <a:ext cx="25923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Listen to me.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285750" y="3357563"/>
            <a:ext cx="4392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你喜欢听音乐吗？</a:t>
            </a:r>
          </a:p>
        </p:txBody>
      </p:sp>
      <p:sp>
        <p:nvSpPr>
          <p:cNvPr id="109574" name="Text Box 7"/>
          <p:cNvSpPr txBox="1">
            <a:spLocks noChangeArrowheads="1"/>
          </p:cNvSpPr>
          <p:nvPr/>
        </p:nvSpPr>
        <p:spPr bwMode="auto">
          <a:xfrm>
            <a:off x="357188" y="3857625"/>
            <a:ext cx="6337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 you enjoy listening to music?</a:t>
            </a:r>
          </a:p>
        </p:txBody>
      </p:sp>
      <p:sp>
        <p:nvSpPr>
          <p:cNvPr id="109575" name="Text Box 8"/>
          <p:cNvSpPr txBox="1">
            <a:spLocks noChangeArrowheads="1"/>
          </p:cNvSpPr>
          <p:nvPr/>
        </p:nvSpPr>
        <p:spPr bwMode="auto">
          <a:xfrm>
            <a:off x="357188" y="2071688"/>
            <a:ext cx="51847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我爷爷每天早晨听广播。</a:t>
            </a:r>
          </a:p>
        </p:txBody>
      </p:sp>
      <p:sp>
        <p:nvSpPr>
          <p:cNvPr id="109576" name="Text Box 9"/>
          <p:cNvSpPr txBox="1">
            <a:spLocks noChangeArrowheads="1"/>
          </p:cNvSpPr>
          <p:nvPr/>
        </p:nvSpPr>
        <p:spPr bwMode="auto">
          <a:xfrm>
            <a:off x="357188" y="2643188"/>
            <a:ext cx="7634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My grandpa listens to the radio every day.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ldLvl="0" autoUpdateAnimBg="0"/>
      <p:bldP spid="109571" grpId="0" bldLvl="0" autoUpdateAnimBg="0"/>
      <p:bldP spid="109572" grpId="0" bldLvl="0" autoUpdateAnimBg="0"/>
      <p:bldP spid="109573" grpId="0" bldLvl="0" autoUpdateAnimBg="0"/>
      <p:bldP spid="109574" grpId="0" bldLvl="0" autoUpdateAnimBg="0"/>
      <p:bldP spid="109575" grpId="0" bldLvl="0" autoUpdateAnimBg="0"/>
      <p:bldP spid="109576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dream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10595" name="Text Box 4"/>
          <p:cNvSpPr txBox="1">
            <a:spLocks noChangeArrowheads="1"/>
          </p:cNvSpPr>
          <p:nvPr/>
        </p:nvSpPr>
        <p:spPr bwMode="auto">
          <a:xfrm>
            <a:off x="214313" y="2428875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colourful dreams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6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8567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做梦</a:t>
            </a:r>
            <a:endParaRPr lang="zh-CN" altLang="en-US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252413" y="1125538"/>
            <a:ext cx="381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cn.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梦；梦想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0598" name="Text Box 7"/>
          <p:cNvSpPr txBox="1">
            <a:spLocks noChangeArrowheads="1"/>
          </p:cNvSpPr>
          <p:nvPr/>
        </p:nvSpPr>
        <p:spPr bwMode="auto">
          <a:xfrm>
            <a:off x="214313" y="1928813"/>
            <a:ext cx="3887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五彩缤纷的梦想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214313" y="4429125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often dream of my grandpa. 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14313" y="3786188"/>
            <a:ext cx="4535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我经常梦到我爷爷。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ldLvl="0" autoUpdateAnimBg="0"/>
      <p:bldP spid="110595" grpId="0" bldLvl="0" autoUpdateAnimBg="0"/>
      <p:bldP spid="110596" grpId="0" bldLvl="0" autoUpdateAnimBg="0"/>
      <p:bldP spid="110597" grpId="0" bldLvl="0" autoUpdateAnimBg="0"/>
      <p:bldP spid="110598" grpId="0" bldLvl="0" autoUpdateAnimBg="0"/>
      <p:bldP spid="110599" grpId="0" bldLvl="0" autoUpdateAnimBg="0"/>
      <p:bldP spid="11060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hope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285750" y="1785938"/>
            <a:ext cx="4392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她希望明年夏天去北京。</a:t>
            </a:r>
          </a:p>
        </p:txBody>
      </p:sp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285750" y="2357438"/>
            <a:ext cx="8567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She hopes to go to Beijing next summer.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1621" name="Text Box 6"/>
          <p:cNvSpPr txBox="1">
            <a:spLocks noChangeArrowheads="1"/>
          </p:cNvSpPr>
          <p:nvPr/>
        </p:nvSpPr>
        <p:spPr bwMode="auto">
          <a:xfrm>
            <a:off x="252413" y="1125538"/>
            <a:ext cx="381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希望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1622" name="Text Box 7"/>
          <p:cNvSpPr txBox="1">
            <a:spLocks noChangeArrowheads="1"/>
          </p:cNvSpPr>
          <p:nvPr/>
        </p:nvSpPr>
        <p:spPr bwMode="auto">
          <a:xfrm>
            <a:off x="2143125" y="1143000"/>
            <a:ext cx="3887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hope to do</a:t>
            </a:r>
          </a:p>
        </p:txBody>
      </p:sp>
      <p:sp>
        <p:nvSpPr>
          <p:cNvPr id="111623" name="Text Box 8"/>
          <p:cNvSpPr txBox="1">
            <a:spLocks noChangeArrowheads="1"/>
          </p:cNvSpPr>
          <p:nvPr/>
        </p:nvSpPr>
        <p:spPr bwMode="auto">
          <a:xfrm>
            <a:off x="214313" y="3857625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我希望你会喜欢这个礼物。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1624" name="Text Box 9"/>
          <p:cNvSpPr txBox="1">
            <a:spLocks noChangeArrowheads="1"/>
          </p:cNvSpPr>
          <p:nvPr/>
        </p:nvSpPr>
        <p:spPr bwMode="auto">
          <a:xfrm>
            <a:off x="214313" y="3214688"/>
            <a:ext cx="4535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hope + </a:t>
            </a:r>
            <a:r>
              <a:rPr lang="zh-CN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句子</a:t>
            </a:r>
          </a:p>
        </p:txBody>
      </p:sp>
      <p:sp>
        <p:nvSpPr>
          <p:cNvPr id="111625" name="Text Box 10"/>
          <p:cNvSpPr txBox="1">
            <a:spLocks noChangeArrowheads="1"/>
          </p:cNvSpPr>
          <p:nvPr/>
        </p:nvSpPr>
        <p:spPr bwMode="auto">
          <a:xfrm>
            <a:off x="285750" y="4500563"/>
            <a:ext cx="8567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 hope you (will) like this present.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1626" name="Text Box 11"/>
          <p:cNvSpPr txBox="1">
            <a:spLocks noChangeArrowheads="1"/>
          </p:cNvSpPr>
          <p:nvPr/>
        </p:nvSpPr>
        <p:spPr bwMode="auto">
          <a:xfrm>
            <a:off x="-31750" y="5589588"/>
            <a:ext cx="9140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FF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200" b="1">
                <a:solidFill>
                  <a:srgbClr val="FF00FF"/>
                </a:solidFill>
                <a:latin typeface="Times New Roman" panose="02020603050405020304" pitchFamily="18" charset="0"/>
              </a:rPr>
              <a:t>英语中没有</a:t>
            </a: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hope somebody to do sth. </a:t>
            </a:r>
            <a:r>
              <a:rPr lang="zh-CN" altLang="en-US" sz="3200" b="1">
                <a:solidFill>
                  <a:srgbClr val="FF00FF"/>
                </a:solidFill>
                <a:latin typeface="Times New Roman" panose="02020603050405020304" pitchFamily="18" charset="0"/>
              </a:rPr>
              <a:t>的用法。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ldLvl="0" autoUpdateAnimBg="0"/>
      <p:bldP spid="111619" grpId="0" bldLvl="0" autoUpdateAnimBg="0"/>
      <p:bldP spid="111620" grpId="0" bldLvl="0" autoUpdateAnimBg="0"/>
      <p:bldP spid="111621" grpId="0" bldLvl="0" autoUpdateAnimBg="0"/>
      <p:bldP spid="111622" grpId="0" bldLvl="0" autoUpdateAnimBg="0"/>
      <p:bldP spid="111623" grpId="0" bldLvl="0" autoUpdateAnimBg="0"/>
      <p:bldP spid="111624" grpId="0" bldLvl="0" autoUpdateAnimBg="0"/>
      <p:bldP spid="111625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hope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12643" name="Text Box 4"/>
          <p:cNvSpPr txBox="1">
            <a:spLocks noChangeArrowheads="1"/>
          </p:cNvSpPr>
          <p:nvPr/>
        </p:nvSpPr>
        <p:spPr bwMode="auto">
          <a:xfrm>
            <a:off x="396875" y="2276475"/>
            <a:ext cx="439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没有梦想，就没有希望。</a:t>
            </a:r>
          </a:p>
        </p:txBody>
      </p:sp>
      <p:sp>
        <p:nvSpPr>
          <p:cNvPr id="112644" name="Text Box 5"/>
          <p:cNvSpPr txBox="1">
            <a:spLocks noChangeArrowheads="1"/>
          </p:cNvSpPr>
          <p:nvPr/>
        </p:nvSpPr>
        <p:spPr bwMode="auto">
          <a:xfrm>
            <a:off x="396875" y="2925763"/>
            <a:ext cx="8567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There is no hope without a dream.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2645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3816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希望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ldLvl="0" autoUpdateAnimBg="0"/>
      <p:bldP spid="112643" grpId="0" bldLvl="0" autoUpdateAnimBg="0"/>
      <p:bldP spid="112644" grpId="0" bldLvl="0" autoUpdateAnimBg="0"/>
      <p:bldP spid="112645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come true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实现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396875" y="1412875"/>
            <a:ext cx="439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true VS real</a:t>
            </a:r>
            <a:endParaRPr lang="en-US" altLang="zh-CN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3636963" y="2852738"/>
            <a:ext cx="2592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 true friend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3669" name="Text Box 6"/>
          <p:cNvSpPr txBox="1">
            <a:spLocks noChangeArrowheads="1"/>
          </p:cNvSpPr>
          <p:nvPr/>
        </p:nvSpPr>
        <p:spPr bwMode="auto">
          <a:xfrm>
            <a:off x="396875" y="2205038"/>
            <a:ext cx="4391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true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真实的；真诚的</a:t>
            </a:r>
            <a:endParaRPr lang="zh-CN" altLang="en-US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113670" name="Text Box 7"/>
          <p:cNvSpPr txBox="1">
            <a:spLocks noChangeArrowheads="1"/>
          </p:cNvSpPr>
          <p:nvPr/>
        </p:nvSpPr>
        <p:spPr bwMode="auto">
          <a:xfrm>
            <a:off x="396875" y="2781300"/>
            <a:ext cx="4391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一位真诚的朋友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3671" name="Text Box 8"/>
          <p:cNvSpPr txBox="1">
            <a:spLocks noChangeArrowheads="1"/>
          </p:cNvSpPr>
          <p:nvPr/>
        </p:nvSpPr>
        <p:spPr bwMode="auto">
          <a:xfrm>
            <a:off x="323850" y="3357563"/>
            <a:ext cx="4392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真的还是假的？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3672" name="Text Box 9"/>
          <p:cNvSpPr txBox="1">
            <a:spLocks noChangeArrowheads="1"/>
          </p:cNvSpPr>
          <p:nvPr/>
        </p:nvSpPr>
        <p:spPr bwMode="auto">
          <a:xfrm>
            <a:off x="323850" y="4076700"/>
            <a:ext cx="4392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real </a:t>
            </a:r>
            <a:r>
              <a:rPr lang="zh-CN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真材实料的</a:t>
            </a:r>
          </a:p>
        </p:txBody>
      </p:sp>
      <p:sp>
        <p:nvSpPr>
          <p:cNvPr id="113673" name="Text Box 10"/>
          <p:cNvSpPr txBox="1">
            <a:spLocks noChangeArrowheads="1"/>
          </p:cNvSpPr>
          <p:nvPr/>
        </p:nvSpPr>
        <p:spPr bwMode="auto">
          <a:xfrm>
            <a:off x="3348038" y="3357563"/>
            <a:ext cx="2592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True or false?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3674" name="Text Box 11"/>
          <p:cNvSpPr txBox="1">
            <a:spLocks noChangeArrowheads="1"/>
          </p:cNvSpPr>
          <p:nvPr/>
        </p:nvSpPr>
        <p:spPr bwMode="auto">
          <a:xfrm>
            <a:off x="396875" y="4797425"/>
            <a:ext cx="7343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一只是纸老虎，另一只是一只真老虎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3675" name="Text Box 12"/>
          <p:cNvSpPr txBox="1">
            <a:spLocks noChangeArrowheads="1"/>
          </p:cNvSpPr>
          <p:nvPr/>
        </p:nvSpPr>
        <p:spPr bwMode="auto">
          <a:xfrm>
            <a:off x="396875" y="5445125"/>
            <a:ext cx="8461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One is a paper tiger, and the other is a real tiger. </a:t>
            </a:r>
            <a:endParaRPr lang="en-US" altLang="zh-CN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ldLvl="0" autoUpdateAnimBg="0"/>
      <p:bldP spid="113667" grpId="0" bldLvl="0" autoUpdateAnimBg="0"/>
      <p:bldP spid="113668" grpId="0" bldLvl="0" autoUpdateAnimBg="0"/>
      <p:bldP spid="113669" grpId="0" bldLvl="0" autoUpdateAnimBg="0"/>
      <p:bldP spid="113670" grpId="0" bldLvl="0" autoUpdateAnimBg="0"/>
      <p:bldP spid="113671" grpId="0" bldLvl="0" autoUpdateAnimBg="0"/>
      <p:bldP spid="113672" grpId="0" bldLvl="0" autoUpdateAnimBg="0"/>
      <p:bldP spid="113673" grpId="0" bldLvl="0" autoUpdateAnimBg="0"/>
      <p:bldP spid="113674" grpId="0" bldLvl="0" autoUpdateAnimBg="0"/>
      <p:bldP spid="113675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3"/>
          <p:cNvSpPr txBox="1">
            <a:spLocks noChangeArrowheads="1"/>
          </p:cNvSpPr>
          <p:nvPr/>
        </p:nvSpPr>
        <p:spPr bwMode="auto">
          <a:xfrm>
            <a:off x="357188" y="428625"/>
            <a:ext cx="10080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look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500063" y="3214688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look at …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看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</a:p>
        </p:txBody>
      </p:sp>
      <p:sp>
        <p:nvSpPr>
          <p:cNvPr id="114692" name="Text Box 5"/>
          <p:cNvSpPr txBox="1">
            <a:spLocks noChangeArrowheads="1"/>
          </p:cNvSpPr>
          <p:nvPr/>
        </p:nvSpPr>
        <p:spPr bwMode="auto">
          <a:xfrm>
            <a:off x="500063" y="5857875"/>
            <a:ext cx="7845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Please look at the blackboard carefully. </a:t>
            </a:r>
          </a:p>
        </p:txBody>
      </p:sp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428625" y="1285875"/>
            <a:ext cx="36433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Yao Ming looks tall, and the man on the right looks short.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500063" y="5286375"/>
            <a:ext cx="3379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请仔细看黑板。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4695" name="Text Box 8"/>
          <p:cNvSpPr txBox="1">
            <a:spLocks noChangeArrowheads="1"/>
          </p:cNvSpPr>
          <p:nvPr/>
        </p:nvSpPr>
        <p:spPr bwMode="auto">
          <a:xfrm>
            <a:off x="1643063" y="500063"/>
            <a:ext cx="3384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look + 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endParaRPr lang="en-US" altLang="zh-CN" i="1">
              <a:latin typeface="Calibri" panose="020F0502020204030204" pitchFamily="34" charset="0"/>
            </a:endParaRPr>
          </a:p>
        </p:txBody>
      </p:sp>
      <p:pic>
        <p:nvPicPr>
          <p:cNvPr id="19465" name="Picture 9" descr="1_6-12-44-378_200311051128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0" y="357188"/>
            <a:ext cx="30289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7" name="Text Box 10"/>
          <p:cNvSpPr txBox="1">
            <a:spLocks noChangeArrowheads="1"/>
          </p:cNvSpPr>
          <p:nvPr/>
        </p:nvSpPr>
        <p:spPr bwMode="auto">
          <a:xfrm>
            <a:off x="500063" y="3929063"/>
            <a:ext cx="4246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老师欣慰地看着我们。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4698" name="Text Box 11"/>
          <p:cNvSpPr txBox="1">
            <a:spLocks noChangeArrowheads="1"/>
          </p:cNvSpPr>
          <p:nvPr/>
        </p:nvSpPr>
        <p:spPr bwMode="auto">
          <a:xfrm>
            <a:off x="571500" y="4429125"/>
            <a:ext cx="7845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teacher looks happily at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ldLvl="0" autoUpdateAnimBg="0"/>
      <p:bldP spid="114691" grpId="0" bldLvl="0" autoUpdateAnimBg="0"/>
      <p:bldP spid="114692" grpId="0" bldLvl="0" autoUpdateAnimBg="0"/>
      <p:bldP spid="114693" grpId="0" bldLvl="0" autoUpdateAnimBg="0"/>
      <p:bldP spid="114694" grpId="0" bldLvl="0" autoUpdateAnimBg="0"/>
      <p:bldP spid="114695" grpId="0" bldLvl="0" autoUpdateAnimBg="0"/>
      <p:bldP spid="114697" grpId="0" bldLvl="0" autoUpdateAnimBg="0"/>
      <p:bldP spid="114698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107950" y="0"/>
            <a:ext cx="8785225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somebody + </a:t>
            </a:r>
            <a:r>
              <a:rPr lang="en-US" altLang="zh-CN" sz="3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使某人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这个故事使我们感到悲伤。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story makes us sad.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somebody do something 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使某人做某事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不要让她一直站着。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make her stand all the time.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make somebody not do something </a:t>
            </a:r>
            <a:r>
              <a:rPr lang="zh-CN" altLang="en-US" sz="3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使某人不要做某事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400" b="1" dirty="0">
                <a:latin typeface="Times New Roman" panose="02020603050405020304" pitchFamily="18" charset="0"/>
              </a:rPr>
              <a:t>让这个宝宝不要哭。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the baby not cry.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3"/>
          <p:cNvSpPr txBox="1">
            <a:spLocks noChangeArrowheads="1"/>
          </p:cNvSpPr>
          <p:nvPr/>
        </p:nvSpPr>
        <p:spPr bwMode="auto">
          <a:xfrm>
            <a:off x="468313" y="622300"/>
            <a:ext cx="8294687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4205" indent="-6242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is Simon’s _________ football star.</a:t>
            </a: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is a new ________ of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Huanghe</a:t>
            </a:r>
            <a:r>
              <a:rPr lang="en-US" altLang="zh-CN" sz="3400" b="1" dirty="0">
                <a:latin typeface="Times New Roman" panose="02020603050405020304" pitchFamily="18" charset="0"/>
              </a:rPr>
              <a:t> Football Club.</a:t>
            </a: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plays football __________.</a:t>
            </a: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_______ English in his free time.</a:t>
            </a: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also _______ listening to music. It makes him ______.</a:t>
            </a:r>
          </a:p>
          <a:p>
            <a:pPr eaLnBrk="0" hangingPunct="0">
              <a:lnSpc>
                <a:spcPct val="115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3400" b="1" dirty="0">
                <a:latin typeface="Times New Roman" panose="02020603050405020304" pitchFamily="18" charset="0"/>
              </a:rPr>
              <a:t>Li </a:t>
            </a:r>
            <a:r>
              <a:rPr lang="en-US" altLang="zh-CN" sz="34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400" b="1" dirty="0">
                <a:latin typeface="Times New Roman" panose="02020603050405020304" pitchFamily="18" charset="0"/>
              </a:rPr>
              <a:t> has a _______. He wants to play in the _____ World Cup.</a:t>
            </a:r>
          </a:p>
        </p:txBody>
      </p:sp>
      <p:sp>
        <p:nvSpPr>
          <p:cNvPr id="116739" name="Rectangle 4"/>
          <p:cNvSpPr>
            <a:spLocks noChangeArrowheads="1"/>
          </p:cNvSpPr>
          <p:nvPr/>
        </p:nvSpPr>
        <p:spPr bwMode="auto">
          <a:xfrm>
            <a:off x="4572000" y="642938"/>
            <a:ext cx="1863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favourite</a:t>
            </a:r>
          </a:p>
        </p:txBody>
      </p:sp>
      <p:sp>
        <p:nvSpPr>
          <p:cNvPr id="116740" name="Rectangle 5"/>
          <p:cNvSpPr>
            <a:spLocks noChangeArrowheads="1"/>
          </p:cNvSpPr>
          <p:nvPr/>
        </p:nvSpPr>
        <p:spPr bwMode="auto">
          <a:xfrm>
            <a:off x="4071938" y="1857375"/>
            <a:ext cx="1720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member</a:t>
            </a:r>
          </a:p>
        </p:txBody>
      </p:sp>
      <p:sp>
        <p:nvSpPr>
          <p:cNvPr id="116741" name="Rectangle 6"/>
          <p:cNvSpPr>
            <a:spLocks noChangeArrowheads="1"/>
          </p:cNvSpPr>
          <p:nvPr/>
        </p:nvSpPr>
        <p:spPr bwMode="auto">
          <a:xfrm>
            <a:off x="5286375" y="3000375"/>
            <a:ext cx="185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very well</a:t>
            </a:r>
          </a:p>
        </p:txBody>
      </p:sp>
      <p:sp>
        <p:nvSpPr>
          <p:cNvPr id="116742" name="Rectangle 7"/>
          <p:cNvSpPr>
            <a:spLocks noChangeArrowheads="1"/>
          </p:cNvSpPr>
          <p:nvPr/>
        </p:nvSpPr>
        <p:spPr bwMode="auto">
          <a:xfrm>
            <a:off x="2586038" y="3644900"/>
            <a:ext cx="1457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studies</a:t>
            </a:r>
          </a:p>
        </p:txBody>
      </p:sp>
      <p:sp>
        <p:nvSpPr>
          <p:cNvPr id="116743" name="Rectangle 8"/>
          <p:cNvSpPr>
            <a:spLocks noChangeArrowheads="1"/>
          </p:cNvSpPr>
          <p:nvPr/>
        </p:nvSpPr>
        <p:spPr bwMode="auto">
          <a:xfrm>
            <a:off x="3495675" y="4254500"/>
            <a:ext cx="1362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enjoys</a:t>
            </a:r>
          </a:p>
        </p:txBody>
      </p:sp>
      <p:sp>
        <p:nvSpPr>
          <p:cNvPr id="116744" name="Rectangle 9"/>
          <p:cNvSpPr>
            <a:spLocks noChangeArrowheads="1"/>
          </p:cNvSpPr>
          <p:nvPr/>
        </p:nvSpPr>
        <p:spPr bwMode="auto">
          <a:xfrm>
            <a:off x="3617913" y="4859338"/>
            <a:ext cx="13350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happy</a:t>
            </a:r>
          </a:p>
        </p:txBody>
      </p:sp>
      <p:sp>
        <p:nvSpPr>
          <p:cNvPr id="116745" name="Rectangle 10"/>
          <p:cNvSpPr>
            <a:spLocks noChangeArrowheads="1"/>
          </p:cNvSpPr>
          <p:nvPr/>
        </p:nvSpPr>
        <p:spPr bwMode="auto">
          <a:xfrm>
            <a:off x="3643313" y="5429250"/>
            <a:ext cx="1384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dream</a:t>
            </a:r>
          </a:p>
        </p:txBody>
      </p:sp>
      <p:sp>
        <p:nvSpPr>
          <p:cNvPr id="116746" name="Rectangle 11"/>
          <p:cNvSpPr>
            <a:spLocks noChangeArrowheads="1"/>
          </p:cNvSpPr>
          <p:nvPr/>
        </p:nvSpPr>
        <p:spPr bwMode="auto">
          <a:xfrm>
            <a:off x="2286000" y="6000750"/>
            <a:ext cx="9763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FF00FF"/>
                </a:solidFill>
                <a:latin typeface="Times New Roman" panose="02020603050405020304" pitchFamily="18" charset="0"/>
              </a:rPr>
              <a:t>next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  <p:bldP spid="116740" grpId="0" autoUpdateAnimBg="0"/>
      <p:bldP spid="116741" grpId="0" autoUpdateAnimBg="0"/>
      <p:bldP spid="116742" grpId="0" autoUpdateAnimBg="0"/>
      <p:bldP spid="116743" grpId="0" autoUpdateAnimBg="0"/>
      <p:bldP spid="116744" grpId="0" autoUpdateAnimBg="0"/>
      <p:bldP spid="116745" grpId="0" autoUpdateAnimBg="0"/>
      <p:bldP spid="11674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3"/>
          <p:cNvSpPr txBox="1">
            <a:spLocks noChangeArrowheads="1"/>
          </p:cNvSpPr>
          <p:nvPr/>
        </p:nvSpPr>
        <p:spPr bwMode="auto">
          <a:xfrm>
            <a:off x="107950" y="1701800"/>
            <a:ext cx="9575800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Eddie often eat five _____ (time) a day.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We hope your dream _____ (come) true.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Sandy enjoys _________ (swim) very much.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Ronaldo is a famous football ______ (play).</a:t>
            </a:r>
          </a:p>
        </p:txBody>
      </p:sp>
      <p:sp>
        <p:nvSpPr>
          <p:cNvPr id="117763" name="Text Box 4"/>
          <p:cNvSpPr txBox="1">
            <a:spLocks noChangeArrowheads="1"/>
          </p:cNvSpPr>
          <p:nvPr/>
        </p:nvSpPr>
        <p:spPr bwMode="auto">
          <a:xfrm>
            <a:off x="4500563" y="1785938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times</a:t>
            </a:r>
          </a:p>
        </p:txBody>
      </p:sp>
      <p:sp>
        <p:nvSpPr>
          <p:cNvPr id="117764" name="Text Box 5"/>
          <p:cNvSpPr txBox="1">
            <a:spLocks noChangeArrowheads="1"/>
          </p:cNvSpPr>
          <p:nvPr/>
        </p:nvSpPr>
        <p:spPr bwMode="auto">
          <a:xfrm>
            <a:off x="4786313" y="2428875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comes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3276600" y="3070225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swimming</a:t>
            </a: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6300788" y="3789363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player</a:t>
            </a:r>
          </a:p>
        </p:txBody>
      </p:sp>
      <p:sp>
        <p:nvSpPr>
          <p:cNvPr id="117767" name="矩形 4"/>
          <p:cNvSpPr>
            <a:spLocks noChangeArrowheads="1"/>
          </p:cNvSpPr>
          <p:nvPr/>
        </p:nvSpPr>
        <p:spPr bwMode="auto">
          <a:xfrm>
            <a:off x="468313" y="909638"/>
            <a:ext cx="2046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Exercises</a:t>
            </a:r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 autoUpdateAnimBg="0"/>
      <p:bldP spid="117765" grpId="0" autoUpdateAnimBg="0"/>
      <p:bldP spid="11776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课堂上我们必须认真听老师讲。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We ______________________ carefully   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in class.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什么使你高兴</a:t>
            </a:r>
            <a:r>
              <a:rPr lang="en-US" altLang="zh-CN" sz="3600" b="1" dirty="0">
                <a:latin typeface="Times New Roman" panose="02020603050405020304" pitchFamily="18" charset="0"/>
              </a:rPr>
              <a:t>? What _______________?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7. </a:t>
            </a:r>
            <a:r>
              <a:rPr lang="zh-CN" altLang="en-US" sz="3600" b="1" dirty="0">
                <a:latin typeface="Times New Roman" panose="02020603050405020304" pitchFamily="18" charset="0"/>
              </a:rPr>
              <a:t>谁是你最喜爱的网球运动员？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Who _____________________?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8.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他哥哥看上去强壮。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His brother ______________.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428750" y="857250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must listen to the teacher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932363" y="2276475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makes you happy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857375" y="3571875"/>
            <a:ext cx="548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your favourite player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86125" y="485775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looks strong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矩形 4"/>
          <p:cNvSpPr>
            <a:spLocks noChangeArrowheads="1"/>
          </p:cNvSpPr>
          <p:nvPr/>
        </p:nvSpPr>
        <p:spPr bwMode="auto">
          <a:xfrm>
            <a:off x="395288" y="476250"/>
            <a:ext cx="1722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Revision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214313" y="1125538"/>
          <a:ext cx="8174037" cy="5129216"/>
        </p:xfrm>
        <a:graphic>
          <a:graphicData uri="http://schemas.openxmlformats.org/drawingml/2006/table">
            <a:tbl>
              <a:tblPr/>
              <a:tblGrid>
                <a:gridCol w="264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 Hua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Comes 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Lives 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Hobby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Dream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1407" name="矩形 4"/>
          <p:cNvSpPr>
            <a:spLocks noChangeArrowheads="1"/>
          </p:cNvSpPr>
          <p:nvPr/>
        </p:nvSpPr>
        <p:spPr bwMode="auto">
          <a:xfrm>
            <a:off x="3741738" y="1644650"/>
            <a:ext cx="6778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22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08" name="矩形 4"/>
          <p:cNvSpPr>
            <a:spLocks noChangeArrowheads="1"/>
          </p:cNvSpPr>
          <p:nvPr/>
        </p:nvSpPr>
        <p:spPr bwMode="auto">
          <a:xfrm>
            <a:off x="3309938" y="3155950"/>
            <a:ext cx="311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Football player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09" name="矩形 4"/>
          <p:cNvSpPr>
            <a:spLocks noChangeArrowheads="1"/>
          </p:cNvSpPr>
          <p:nvPr/>
        </p:nvSpPr>
        <p:spPr bwMode="auto">
          <a:xfrm>
            <a:off x="2806700" y="3876675"/>
            <a:ext cx="4548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Huanghe Football Club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10" name="矩形 4"/>
          <p:cNvSpPr>
            <a:spLocks noChangeArrowheads="1"/>
          </p:cNvSpPr>
          <p:nvPr/>
        </p:nvSpPr>
        <p:spPr bwMode="auto">
          <a:xfrm>
            <a:off x="2662238" y="4884738"/>
            <a:ext cx="5540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English, Listening to music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11" name="矩形 4"/>
          <p:cNvSpPr>
            <a:spLocks noChangeArrowheads="1"/>
          </p:cNvSpPr>
          <p:nvPr/>
        </p:nvSpPr>
        <p:spPr bwMode="auto">
          <a:xfrm>
            <a:off x="2589213" y="5676900"/>
            <a:ext cx="5554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Play in the next World Cup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12" name="矩形 4"/>
          <p:cNvSpPr>
            <a:spLocks noChangeArrowheads="1"/>
          </p:cNvSpPr>
          <p:nvPr/>
        </p:nvSpPr>
        <p:spPr bwMode="auto">
          <a:xfrm>
            <a:off x="3525838" y="2076450"/>
            <a:ext cx="2206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Guangdong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13" name="矩形 4"/>
          <p:cNvSpPr>
            <a:spLocks noChangeArrowheads="1"/>
          </p:cNvSpPr>
          <p:nvPr/>
        </p:nvSpPr>
        <p:spPr bwMode="auto">
          <a:xfrm>
            <a:off x="3814763" y="2581275"/>
            <a:ext cx="1485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Beijing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14" name="矩形 4"/>
          <p:cNvSpPr>
            <a:spLocks noChangeArrowheads="1"/>
          </p:cNvSpPr>
          <p:nvPr/>
        </p:nvSpPr>
        <p:spPr bwMode="auto">
          <a:xfrm>
            <a:off x="357188" y="1643063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3333CC"/>
                </a:solidFill>
                <a:latin typeface="Comic Sans MS" panose="030F0702030302020204" pitchFamily="66" charset="0"/>
                <a:ea typeface="方正大黑简体" pitchFamily="1" charset="-122"/>
              </a:rPr>
              <a:t>Li </a:t>
            </a:r>
            <a:r>
              <a:rPr lang="en-US" altLang="zh-CN" sz="2400" b="1" dirty="0" err="1">
                <a:solidFill>
                  <a:srgbClr val="3333CC"/>
                </a:solidFill>
                <a:latin typeface="Comic Sans MS" panose="030F0702030302020204" pitchFamily="66" charset="0"/>
                <a:ea typeface="方正大黑简体" pitchFamily="1" charset="-122"/>
              </a:rPr>
              <a:t>Hua</a:t>
            </a:r>
            <a:r>
              <a:rPr lang="en-US" altLang="zh-CN" sz="2400" b="1" dirty="0">
                <a:solidFill>
                  <a:srgbClr val="3333CC"/>
                </a:solidFill>
                <a:latin typeface="Comic Sans MS" panose="030F0702030302020204" pitchFamily="66" charset="0"/>
                <a:ea typeface="方正大黑简体" pitchFamily="1" charset="-122"/>
              </a:rPr>
              <a:t> is 22 years old.</a:t>
            </a:r>
            <a:endParaRPr lang="en-US" altLang="zh-CN" sz="2400" dirty="0">
              <a:latin typeface="Calibri" panose="020F0502020204030204" pitchFamily="34" charset="0"/>
            </a:endParaRPr>
          </a:p>
        </p:txBody>
      </p:sp>
      <p:sp>
        <p:nvSpPr>
          <p:cNvPr id="101415" name="矩形 4"/>
          <p:cNvSpPr>
            <a:spLocks noChangeArrowheads="1"/>
          </p:cNvSpPr>
          <p:nvPr/>
        </p:nvSpPr>
        <p:spPr bwMode="auto">
          <a:xfrm>
            <a:off x="357188" y="2220913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He comes from Guangdong but now lives in Beijing.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2400" b="1">
              <a:solidFill>
                <a:schemeClr val="hlink"/>
              </a:solidFill>
              <a:latin typeface="Comic Sans MS" panose="030F0702030302020204" pitchFamily="66" charset="0"/>
              <a:ea typeface="方正大黑简体" pitchFamily="1" charset="-122"/>
            </a:endParaRPr>
          </a:p>
        </p:txBody>
      </p:sp>
      <p:sp>
        <p:nvSpPr>
          <p:cNvPr id="101416" name="矩形 4"/>
          <p:cNvSpPr>
            <a:spLocks noChangeArrowheads="1"/>
          </p:cNvSpPr>
          <p:nvPr/>
        </p:nvSpPr>
        <p:spPr bwMode="auto">
          <a:xfrm>
            <a:off x="357188" y="315595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He is a football player.</a:t>
            </a:r>
          </a:p>
        </p:txBody>
      </p:sp>
      <p:sp>
        <p:nvSpPr>
          <p:cNvPr id="101417" name="矩形 4"/>
          <p:cNvSpPr>
            <a:spLocks noChangeArrowheads="1"/>
          </p:cNvSpPr>
          <p:nvPr/>
        </p:nvSpPr>
        <p:spPr bwMode="auto">
          <a:xfrm>
            <a:off x="357188" y="3732213"/>
            <a:ext cx="7848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He is a member of Huanghe Football Club.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2400" b="1">
              <a:solidFill>
                <a:schemeClr val="hlink"/>
              </a:solidFill>
              <a:latin typeface="Comic Sans MS" panose="030F0702030302020204" pitchFamily="66" charset="0"/>
              <a:ea typeface="方正大黑简体" pitchFamily="1" charset="-122"/>
            </a:endParaRPr>
          </a:p>
        </p:txBody>
      </p:sp>
      <p:sp>
        <p:nvSpPr>
          <p:cNvPr id="101418" name="矩形 4"/>
          <p:cNvSpPr>
            <a:spLocks noChangeArrowheads="1"/>
          </p:cNvSpPr>
          <p:nvPr/>
        </p:nvSpPr>
        <p:spPr bwMode="auto">
          <a:xfrm>
            <a:off x="357188" y="4740275"/>
            <a:ext cx="7848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In his free time, he studies English.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He also enjoys listening to music. </a:t>
            </a:r>
            <a:endParaRPr lang="en-US" altLang="zh-CN" sz="240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101419" name="矩形 4"/>
          <p:cNvSpPr>
            <a:spLocks noChangeArrowheads="1"/>
          </p:cNvSpPr>
          <p:nvPr/>
        </p:nvSpPr>
        <p:spPr bwMode="auto">
          <a:xfrm>
            <a:off x="357188" y="5603875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His dream is to play in the next World Cup.</a:t>
            </a:r>
          </a:p>
        </p:txBody>
      </p:sp>
      <p:sp>
        <p:nvSpPr>
          <p:cNvPr id="101420" name="矩形 4"/>
          <p:cNvSpPr>
            <a:spLocks noChangeArrowheads="1"/>
          </p:cNvSpPr>
          <p:nvPr/>
        </p:nvSpPr>
        <p:spPr bwMode="auto">
          <a:xfrm>
            <a:off x="357188" y="6072188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I hope his dream comes true.</a:t>
            </a:r>
          </a:p>
        </p:txBody>
      </p:sp>
      <p:sp>
        <p:nvSpPr>
          <p:cNvPr id="101421" name="矩形 4"/>
          <p:cNvSpPr>
            <a:spLocks noChangeArrowheads="1"/>
          </p:cNvSpPr>
          <p:nvPr/>
        </p:nvSpPr>
        <p:spPr bwMode="auto">
          <a:xfrm>
            <a:off x="862013" y="2219325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comes from</a:t>
            </a:r>
          </a:p>
        </p:txBody>
      </p:sp>
      <p:sp>
        <p:nvSpPr>
          <p:cNvPr id="101422" name="矩形 4"/>
          <p:cNvSpPr>
            <a:spLocks noChangeArrowheads="1"/>
          </p:cNvSpPr>
          <p:nvPr/>
        </p:nvSpPr>
        <p:spPr bwMode="auto">
          <a:xfrm>
            <a:off x="2660650" y="315595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player</a:t>
            </a:r>
          </a:p>
        </p:txBody>
      </p:sp>
      <p:sp>
        <p:nvSpPr>
          <p:cNvPr id="101423" name="矩形 4"/>
          <p:cNvSpPr>
            <a:spLocks noChangeArrowheads="1"/>
          </p:cNvSpPr>
          <p:nvPr/>
        </p:nvSpPr>
        <p:spPr bwMode="auto">
          <a:xfrm>
            <a:off x="1220788" y="373380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a member of</a:t>
            </a:r>
          </a:p>
        </p:txBody>
      </p:sp>
      <p:sp>
        <p:nvSpPr>
          <p:cNvPr id="101424" name="矩形 4"/>
          <p:cNvSpPr>
            <a:spLocks noChangeArrowheads="1"/>
          </p:cNvSpPr>
          <p:nvPr/>
        </p:nvSpPr>
        <p:spPr bwMode="auto">
          <a:xfrm>
            <a:off x="5902325" y="3732213"/>
            <a:ext cx="792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Club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25" name="矩形 4"/>
          <p:cNvSpPr>
            <a:spLocks noChangeArrowheads="1"/>
          </p:cNvSpPr>
          <p:nvPr/>
        </p:nvSpPr>
        <p:spPr bwMode="auto">
          <a:xfrm>
            <a:off x="484188" y="4740275"/>
            <a:ext cx="2392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In his free time</a:t>
            </a:r>
          </a:p>
        </p:txBody>
      </p:sp>
      <p:sp>
        <p:nvSpPr>
          <p:cNvPr id="101426" name="矩形 4"/>
          <p:cNvSpPr>
            <a:spLocks noChangeArrowheads="1"/>
          </p:cNvSpPr>
          <p:nvPr/>
        </p:nvSpPr>
        <p:spPr bwMode="auto">
          <a:xfrm>
            <a:off x="1582738" y="510063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enjoys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27" name="矩形 4"/>
          <p:cNvSpPr>
            <a:spLocks noChangeArrowheads="1"/>
          </p:cNvSpPr>
          <p:nvPr/>
        </p:nvSpPr>
        <p:spPr bwMode="auto">
          <a:xfrm>
            <a:off x="933450" y="5603875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dream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28" name="矩形 4"/>
          <p:cNvSpPr>
            <a:spLocks noChangeArrowheads="1"/>
          </p:cNvSpPr>
          <p:nvPr/>
        </p:nvSpPr>
        <p:spPr bwMode="auto">
          <a:xfrm>
            <a:off x="642938" y="60721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hope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1429" name="矩形 4"/>
          <p:cNvSpPr>
            <a:spLocks noChangeArrowheads="1"/>
          </p:cNvSpPr>
          <p:nvPr/>
        </p:nvSpPr>
        <p:spPr bwMode="auto">
          <a:xfrm>
            <a:off x="3071813" y="6000750"/>
            <a:ext cx="167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方正大黑简体" pitchFamily="1" charset="-122"/>
              </a:rPr>
              <a:t>comes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7" grpId="0" bldLvl="0" autoUpdateAnimBg="0"/>
      <p:bldP spid="101408" grpId="0" bldLvl="0" autoUpdateAnimBg="0"/>
      <p:bldP spid="101409" grpId="0" bldLvl="0" autoUpdateAnimBg="0"/>
      <p:bldP spid="101410" grpId="0" bldLvl="0" autoUpdateAnimBg="0"/>
      <p:bldP spid="101412" grpId="0" bldLvl="0" autoUpdateAnimBg="0"/>
      <p:bldP spid="101413" grpId="0" bldLvl="0" autoUpdateAnimBg="0"/>
      <p:bldP spid="101414" grpId="0" bldLvl="0"/>
      <p:bldP spid="101415" grpId="0" bldLvl="0"/>
      <p:bldP spid="101416" grpId="0" bldLvl="0"/>
      <p:bldP spid="101417" grpId="0" bldLvl="0"/>
      <p:bldP spid="101418" grpId="0" bldLvl="0"/>
      <p:bldP spid="101419" grpId="0" bldLvl="0"/>
      <p:bldP spid="101420" grpId="0" bldLvl="0"/>
      <p:bldP spid="101421" grpId="0" bldLvl="0"/>
      <p:bldP spid="101422" grpId="0" bldLvl="0"/>
      <p:bldP spid="101423" grpId="0" bldLvl="0"/>
      <p:bldP spid="101424" grpId="0" bldLvl="0"/>
      <p:bldP spid="101425" grpId="0" bldLvl="0"/>
      <p:bldP spid="101426" grpId="0" bldLvl="0"/>
      <p:bldP spid="101427" grpId="0" bldLvl="0"/>
      <p:bldP spid="101428" grpId="0" bldLvl="0"/>
      <p:bldP spid="101429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Group 3"/>
          <p:cNvGraphicFramePr>
            <a:graphicFrameLocks noGrp="1"/>
          </p:cNvGraphicFramePr>
          <p:nvPr/>
        </p:nvGraphicFramePr>
        <p:xfrm>
          <a:off x="611188" y="2636838"/>
          <a:ext cx="7397750" cy="4200528"/>
        </p:xfrm>
        <a:graphic>
          <a:graphicData uri="http://schemas.openxmlformats.org/drawingml/2006/table">
            <a:tbl>
              <a:tblPr/>
              <a:tblGrid>
                <a:gridCol w="235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name of your favourite player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Comes from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Lives 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Job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Club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Hobby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Dream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9838" name="矩形 4"/>
          <p:cNvSpPr>
            <a:spLocks noChangeArrowheads="1"/>
          </p:cNvSpPr>
          <p:nvPr/>
        </p:nvSpPr>
        <p:spPr bwMode="auto">
          <a:xfrm>
            <a:off x="468313" y="54927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9839" name="矩形 4"/>
          <p:cNvSpPr>
            <a:spLocks noChangeArrowheads="1"/>
          </p:cNvSpPr>
          <p:nvPr/>
        </p:nvSpPr>
        <p:spPr bwMode="auto">
          <a:xfrm>
            <a:off x="539750" y="333375"/>
            <a:ext cx="2105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Group work</a:t>
            </a:r>
          </a:p>
        </p:txBody>
      </p:sp>
      <p:pic>
        <p:nvPicPr>
          <p:cNvPr id="119840" name="Picture 35" descr="W0200803125081320645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8225" y="836613"/>
            <a:ext cx="12350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41" name="Picture 36" descr="102909594043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8900" y="558800"/>
            <a:ext cx="195103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42" name="Picture 37" descr="1217559738656_1217559738656_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57775" y="404813"/>
            <a:ext cx="12922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43" name="Picture 38" descr="u=2492781415,2041420790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7050" y="479425"/>
            <a:ext cx="14763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矩形 4"/>
          <p:cNvSpPr>
            <a:spLocks noChangeArrowheads="1"/>
          </p:cNvSpPr>
          <p:nvPr/>
        </p:nvSpPr>
        <p:spPr bwMode="auto">
          <a:xfrm>
            <a:off x="468313" y="54927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20835" name="矩形 4"/>
          <p:cNvSpPr>
            <a:spLocks noChangeArrowheads="1"/>
          </p:cNvSpPr>
          <p:nvPr/>
        </p:nvSpPr>
        <p:spPr bwMode="auto">
          <a:xfrm>
            <a:off x="539750" y="333375"/>
            <a:ext cx="2105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  <a:ea typeface="方正大黑简体" pitchFamily="1" charset="-122"/>
              </a:rPr>
              <a:t>Group work</a:t>
            </a:r>
          </a:p>
        </p:txBody>
      </p:sp>
      <p:pic>
        <p:nvPicPr>
          <p:cNvPr id="120836" name="Picture 35" descr="W0200803125081320645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8225" y="836613"/>
            <a:ext cx="12350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7" name="Picture 36" descr="102909594043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8900" y="558800"/>
            <a:ext cx="195103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37" descr="1217559738656_1217559738656_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57775" y="404813"/>
            <a:ext cx="12922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Picture 38" descr="u=2492781415,2041420790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7050" y="479425"/>
            <a:ext cx="14763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0" name="Rectangle 2"/>
          <p:cNvSpPr txBox="1">
            <a:spLocks noChangeArrowheads="1"/>
          </p:cNvSpPr>
          <p:nvPr/>
        </p:nvSpPr>
        <p:spPr bwMode="auto">
          <a:xfrm>
            <a:off x="571500" y="3071813"/>
            <a:ext cx="87122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group’s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player is ...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8163" y="981075"/>
            <a:ext cx="3205162" cy="114300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 </a:t>
            </a:r>
          </a:p>
        </p:txBody>
      </p:sp>
      <p:sp>
        <p:nvSpPr>
          <p:cNvPr id="121859" name="Rectangle 2"/>
          <p:cNvSpPr txBox="1">
            <a:spLocks noChangeArrowheads="1"/>
          </p:cNvSpPr>
          <p:nvPr/>
        </p:nvSpPr>
        <p:spPr bwMode="auto">
          <a:xfrm>
            <a:off x="395288" y="2420938"/>
            <a:ext cx="87137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800" b="1" dirty="0">
                <a:latin typeface="Times New Roman" panose="02020603050405020304" pitchFamily="18" charset="0"/>
              </a:rPr>
              <a:t>Recite the article about 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>
                <a:latin typeface="Times New Roman" panose="02020603050405020304" pitchFamily="18" charset="0"/>
              </a:rPr>
              <a:t> Review the words, phrases and language points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Write an article about your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player and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share it with your friends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3"/>
          <p:cNvSpPr txBox="1">
            <a:spLocks noChangeArrowheads="1"/>
          </p:cNvSpPr>
          <p:nvPr/>
        </p:nvSpPr>
        <p:spPr bwMode="auto">
          <a:xfrm>
            <a:off x="214313" y="909638"/>
            <a:ext cx="8823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come from… = be from …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来自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地方人</a:t>
            </a:r>
          </a:p>
        </p:txBody>
      </p:sp>
      <p:sp>
        <p:nvSpPr>
          <p:cNvPr id="102403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856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We are from China. Where do they come from?/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Where are they from?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pic>
        <p:nvPicPr>
          <p:cNvPr id="7173" name="Picture 5" descr="u=1765652185,3696732969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36838"/>
            <a:ext cx="1152525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Text Box 6"/>
          <p:cNvSpPr txBox="1">
            <a:spLocks noChangeArrowheads="1"/>
          </p:cNvSpPr>
          <p:nvPr/>
        </p:nvSpPr>
        <p:spPr bwMode="auto">
          <a:xfrm>
            <a:off x="3632200" y="3498850"/>
            <a:ext cx="41783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 is from the UK.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Calibri" panose="020F0502020204030204" pitchFamily="34" charset="0"/>
            </a:endParaRPr>
          </a:p>
        </p:txBody>
      </p:sp>
      <p:sp>
        <p:nvSpPr>
          <p:cNvPr id="102406" name="Text Box 7"/>
          <p:cNvSpPr txBox="1">
            <a:spLocks noChangeArrowheads="1"/>
          </p:cNvSpPr>
          <p:nvPr/>
        </p:nvSpPr>
        <p:spPr bwMode="auto">
          <a:xfrm>
            <a:off x="3632200" y="4578350"/>
            <a:ext cx="467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 comes from the UK.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Calibri" panose="020F0502020204030204" pitchFamily="34" charset="0"/>
            </a:endParaRPr>
          </a:p>
        </p:txBody>
      </p:sp>
      <p:pic>
        <p:nvPicPr>
          <p:cNvPr id="7176" name="Picture 8" descr="234803-140312151607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2636838"/>
            <a:ext cx="295275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8" name="Text Box 9"/>
          <p:cNvSpPr txBox="1">
            <a:spLocks noChangeArrowheads="1"/>
          </p:cNvSpPr>
          <p:nvPr/>
        </p:nvSpPr>
        <p:spPr bwMode="auto">
          <a:xfrm>
            <a:off x="3616325" y="3482975"/>
            <a:ext cx="41767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 is from the USA.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Calibri" panose="020F0502020204030204" pitchFamily="34" charset="0"/>
            </a:endParaRPr>
          </a:p>
        </p:txBody>
      </p:sp>
      <p:sp>
        <p:nvSpPr>
          <p:cNvPr id="102409" name="Text Box 10"/>
          <p:cNvSpPr txBox="1">
            <a:spLocks noChangeArrowheads="1"/>
          </p:cNvSpPr>
          <p:nvPr/>
        </p:nvSpPr>
        <p:spPr bwMode="auto">
          <a:xfrm>
            <a:off x="3636963" y="4581525"/>
            <a:ext cx="51831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He comes from the USA.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Calibri" panose="020F0502020204030204" pitchFamily="34" charset="0"/>
            </a:endParaRPr>
          </a:p>
        </p:txBody>
      </p:sp>
      <p:pic>
        <p:nvPicPr>
          <p:cNvPr id="7179" name="Picture 11" descr="10604705_163734228118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636838"/>
            <a:ext cx="31686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11" name="Text Box 12"/>
          <p:cNvSpPr txBox="1">
            <a:spLocks noChangeArrowheads="1"/>
          </p:cNvSpPr>
          <p:nvPr/>
        </p:nvSpPr>
        <p:spPr bwMode="auto">
          <a:xfrm>
            <a:off x="3635375" y="3429000"/>
            <a:ext cx="4897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They are from Japan.</a:t>
            </a:r>
            <a:endParaRPr lang="en-US" altLang="zh-CN" sz="3600">
              <a:latin typeface="Calibri" panose="020F0502020204030204" pitchFamily="34" charset="0"/>
            </a:endParaRPr>
          </a:p>
        </p:txBody>
      </p:sp>
      <p:sp>
        <p:nvSpPr>
          <p:cNvPr id="102412" name="Text Box 13"/>
          <p:cNvSpPr txBox="1">
            <a:spLocks noChangeArrowheads="1"/>
          </p:cNvSpPr>
          <p:nvPr/>
        </p:nvSpPr>
        <p:spPr bwMode="auto">
          <a:xfrm>
            <a:off x="3635375" y="4581525"/>
            <a:ext cx="4968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They come from Japan.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ldLvl="0" autoUpdateAnimBg="0"/>
      <p:bldP spid="102403" grpId="0" bldLvl="0" autoUpdateAnimBg="0"/>
      <p:bldP spid="102405" grpId="0" bldLvl="0" autoUpdateAnimBg="0"/>
      <p:bldP spid="102406" grpId="0" bldLvl="0" autoUpdateAnimBg="0"/>
      <p:bldP spid="102408" grpId="0" bldLvl="0"/>
      <p:bldP spid="102409" grpId="0" bldLvl="0"/>
      <p:bldP spid="102411" grpId="0" bldLvl="0"/>
      <p:bldP spid="102412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640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player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运动员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56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Li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Hua</a:t>
            </a:r>
            <a:r>
              <a:rPr lang="en-US" altLang="zh-CN" sz="3200" b="1" dirty="0">
                <a:latin typeface="Times New Roman" panose="02020603050405020304" pitchFamily="18" charset="0"/>
              </a:rPr>
              <a:t> is a football player. He has some friends. What are they? What are they good at?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3429" name="Text Box 6"/>
          <p:cNvSpPr txBox="1">
            <a:spLocks noChangeArrowheads="1"/>
          </p:cNvSpPr>
          <p:nvPr/>
        </p:nvSpPr>
        <p:spPr bwMode="auto">
          <a:xfrm>
            <a:off x="3786188" y="3071813"/>
            <a:ext cx="59086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Yao Ming is a basketball player.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3430" name="Text Box 7"/>
          <p:cNvSpPr txBox="1">
            <a:spLocks noChangeArrowheads="1"/>
          </p:cNvSpPr>
          <p:nvPr/>
        </p:nvSpPr>
        <p:spPr bwMode="auto">
          <a:xfrm>
            <a:off x="3714750" y="4929188"/>
            <a:ext cx="518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is good at playing basketball.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endParaRPr lang="en-US" altLang="zh-CN" sz="3600" dirty="0">
              <a:latin typeface="Calibri" panose="020F0502020204030204" pitchFamily="34" charset="0"/>
            </a:endParaRPr>
          </a:p>
        </p:txBody>
      </p:sp>
      <p:sp>
        <p:nvSpPr>
          <p:cNvPr id="103432" name="Text Box 9"/>
          <p:cNvSpPr txBox="1">
            <a:spLocks noChangeArrowheads="1"/>
          </p:cNvSpPr>
          <p:nvPr/>
        </p:nvSpPr>
        <p:spPr bwMode="auto">
          <a:xfrm>
            <a:off x="3857625" y="3071813"/>
            <a:ext cx="489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Lin Dan is a badminton player.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endParaRPr lang="en-US" altLang="zh-CN" sz="3600" dirty="0">
              <a:latin typeface="Calibri" panose="020F0502020204030204" pitchFamily="34" charset="0"/>
            </a:endParaRPr>
          </a:p>
        </p:txBody>
      </p:sp>
      <p:sp>
        <p:nvSpPr>
          <p:cNvPr id="103433" name="Text Box 10"/>
          <p:cNvSpPr txBox="1">
            <a:spLocks noChangeArrowheads="1"/>
          </p:cNvSpPr>
          <p:nvPr/>
        </p:nvSpPr>
        <p:spPr bwMode="auto">
          <a:xfrm>
            <a:off x="3635375" y="5000625"/>
            <a:ext cx="5508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 does well in playing badminton.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endParaRPr lang="en-US" altLang="zh-CN" sz="2800" dirty="0">
              <a:latin typeface="Calibri" panose="020F0502020204030204" pitchFamily="34" charset="0"/>
            </a:endParaRPr>
          </a:p>
        </p:txBody>
      </p:sp>
      <p:sp>
        <p:nvSpPr>
          <p:cNvPr id="103435" name="Text Box 12"/>
          <p:cNvSpPr txBox="1">
            <a:spLocks noChangeArrowheads="1"/>
          </p:cNvSpPr>
          <p:nvPr/>
        </p:nvSpPr>
        <p:spPr bwMode="auto">
          <a:xfrm>
            <a:off x="3857625" y="3143250"/>
            <a:ext cx="489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Feng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Kun is a volleyball player.</a:t>
            </a:r>
          </a:p>
        </p:txBody>
      </p:sp>
      <p:sp>
        <p:nvSpPr>
          <p:cNvPr id="103436" name="Text Box 13"/>
          <p:cNvSpPr txBox="1">
            <a:spLocks noChangeArrowheads="1"/>
          </p:cNvSpPr>
          <p:nvPr/>
        </p:nvSpPr>
        <p:spPr bwMode="auto">
          <a:xfrm>
            <a:off x="3671888" y="4929188"/>
            <a:ext cx="547211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is good at playing volleyball.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endParaRPr lang="en-US" altLang="zh-CN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ldLvl="0" autoUpdateAnimBg="0"/>
      <p:bldP spid="103427" grpId="0" bldLvl="0" autoUpdateAnimBg="0"/>
      <p:bldP spid="103429" grpId="0" bldLvl="0" autoUpdateAnimBg="0"/>
      <p:bldP spid="103430" grpId="0" bldLvl="0" autoUpdateAnimBg="0"/>
      <p:bldP spid="103432" grpId="0" bldLvl="0"/>
      <p:bldP spid="103433" grpId="0" bldLvl="0"/>
      <p:bldP spid="103435" grpId="0" bldLvl="0"/>
      <p:bldP spid="103436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640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member of ...     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的一员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He is a member of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Huanghe</a:t>
            </a:r>
            <a:r>
              <a:rPr lang="en-US" altLang="zh-CN" sz="3200" b="1" dirty="0">
                <a:latin typeface="Times New Roman" panose="02020603050405020304" pitchFamily="18" charset="0"/>
              </a:rPr>
              <a:t> Football Club.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4452" name="Text Box 5"/>
          <p:cNvSpPr txBox="1">
            <a:spLocks noChangeArrowheads="1"/>
          </p:cNvSpPr>
          <p:nvPr/>
        </p:nvSpPr>
        <p:spPr bwMode="auto">
          <a:xfrm>
            <a:off x="395288" y="1989138"/>
            <a:ext cx="8567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= He is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Huanghe</a:t>
            </a:r>
            <a:r>
              <a:rPr lang="en-US" altLang="zh-CN" sz="3200" b="1" dirty="0">
                <a:latin typeface="Times New Roman" panose="02020603050405020304" pitchFamily="18" charset="0"/>
              </a:rPr>
              <a:t> Football Club.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4453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= He plays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Huanghe</a:t>
            </a:r>
            <a:r>
              <a:rPr lang="en-US" altLang="zh-CN" sz="3200" b="1" dirty="0">
                <a:latin typeface="Times New Roman" panose="02020603050405020304" pitchFamily="18" charset="0"/>
              </a:rPr>
              <a:t> Football Club.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395288" y="3357563"/>
            <a:ext cx="8567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米莉想要成为校排球俱乐部的一名新成员。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104455" name="Text Box 8"/>
          <p:cNvSpPr txBox="1">
            <a:spLocks noChangeArrowheads="1"/>
          </p:cNvSpPr>
          <p:nvPr/>
        </p:nvSpPr>
        <p:spPr bwMode="auto">
          <a:xfrm>
            <a:off x="395288" y="3933825"/>
            <a:ext cx="856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Millie wants to be a new member of the school volleyball club .</a:t>
            </a:r>
            <a:endParaRPr lang="en-US" altLang="zh-CN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4456" name="Text Box 9"/>
          <p:cNvSpPr txBox="1">
            <a:spLocks noChangeArrowheads="1"/>
          </p:cNvSpPr>
          <p:nvPr/>
        </p:nvSpPr>
        <p:spPr bwMode="auto">
          <a:xfrm>
            <a:off x="395288" y="5086350"/>
            <a:ext cx="85677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姚明为火箭队效力。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104457" name="Text Box 10"/>
          <p:cNvSpPr txBox="1">
            <a:spLocks noChangeArrowheads="1"/>
          </p:cNvSpPr>
          <p:nvPr/>
        </p:nvSpPr>
        <p:spPr bwMode="auto">
          <a:xfrm>
            <a:off x="428625" y="5715000"/>
            <a:ext cx="85677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Yao Ming plays for Rocket.</a:t>
            </a:r>
            <a:endParaRPr lang="en-US" altLang="zh-CN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ldLvl="0" autoUpdateAnimBg="0"/>
      <p:bldP spid="104451" grpId="0" bldLvl="0" autoUpdateAnimBg="0"/>
      <p:bldP spid="104452" grpId="0" bldLvl="0" autoUpdateAnimBg="0"/>
      <p:bldP spid="104453" grpId="0" bldLvl="0" autoUpdateAnimBg="0"/>
      <p:bldP spid="104454" grpId="0" bldLvl="0" autoUpdateAnimBg="0"/>
      <p:bldP spid="104455" grpId="0" bldLvl="0" autoUpdateAnimBg="0"/>
      <p:bldP spid="104456" grpId="0" bldLvl="0" autoUpdateAnimBg="0"/>
      <p:bldP spid="10445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640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club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俱乐部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395288" y="1270000"/>
            <a:ext cx="85677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Are you a member of any club in our school?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  <p:pic>
        <p:nvPicPr>
          <p:cNvPr id="10245" name="Picture 5" descr="u=1979600880,2042750789&amp;fm=15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8975" y="2060575"/>
            <a:ext cx="51784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Text Box 6"/>
          <p:cNvSpPr txBox="1">
            <a:spLocks noChangeArrowheads="1"/>
          </p:cNvSpPr>
          <p:nvPr/>
        </p:nvSpPr>
        <p:spPr bwMode="auto">
          <a:xfrm>
            <a:off x="2195513" y="5734050"/>
            <a:ext cx="4679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Literature Club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（文学社）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endParaRPr lang="zh-CN" altLang="en-US" sz="3200">
              <a:latin typeface="Calibri" panose="020F0502020204030204" pitchFamily="34" charset="0"/>
            </a:endParaRPr>
          </a:p>
        </p:txBody>
      </p:sp>
      <p:pic>
        <p:nvPicPr>
          <p:cNvPr id="10247" name="Picture 7" descr="201112181512131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928813"/>
            <a:ext cx="5292725" cy="35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9" name="Text Box 8"/>
          <p:cNvSpPr txBox="1">
            <a:spLocks noChangeArrowheads="1"/>
          </p:cNvSpPr>
          <p:nvPr/>
        </p:nvSpPr>
        <p:spPr bwMode="auto">
          <a:xfrm>
            <a:off x="2268538" y="5734050"/>
            <a:ext cx="4679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Music Club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pic>
        <p:nvPicPr>
          <p:cNvPr id="10249" name="Picture 9" descr="1347011jxttdeukzd1j17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813" y="1857375"/>
            <a:ext cx="5640387" cy="37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1" name="Text Box 10"/>
          <p:cNvSpPr txBox="1">
            <a:spLocks noChangeArrowheads="1"/>
          </p:cNvSpPr>
          <p:nvPr/>
        </p:nvSpPr>
        <p:spPr bwMode="auto">
          <a:xfrm>
            <a:off x="2628900" y="5876925"/>
            <a:ext cx="4679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Drawing Club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pic>
        <p:nvPicPr>
          <p:cNvPr id="10251" name="Picture 11" descr="3E842A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857375"/>
            <a:ext cx="62468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3" name="Text Box 12"/>
          <p:cNvSpPr txBox="1">
            <a:spLocks noChangeArrowheads="1"/>
          </p:cNvSpPr>
          <p:nvPr/>
        </p:nvSpPr>
        <p:spPr bwMode="auto">
          <a:xfrm>
            <a:off x="2339975" y="5949950"/>
            <a:ext cx="46799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Dancing Club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pic>
        <p:nvPicPr>
          <p:cNvPr id="10253" name="Picture 13" descr="5f5c4e2dh6dff89a11279&amp;69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14500" y="1785938"/>
            <a:ext cx="6264275" cy="397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5" name="Text Box 14"/>
          <p:cNvSpPr txBox="1">
            <a:spLocks noChangeArrowheads="1"/>
          </p:cNvSpPr>
          <p:nvPr/>
        </p:nvSpPr>
        <p:spPr bwMode="auto">
          <a:xfrm>
            <a:off x="2266950" y="6021388"/>
            <a:ext cx="4679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Singing Club</a:t>
            </a:r>
            <a:endParaRPr lang="en-US" altLang="zh-CN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ldLvl="0" autoUpdateAnimBg="0"/>
      <p:bldP spid="105475" grpId="0" bldLvl="0" autoUpdateAnimBg="0"/>
      <p:bldP spid="105477" grpId="0" bldLvl="0" autoUpdateAnimBg="0"/>
      <p:bldP spid="105479" grpId="0" bldLvl="0"/>
      <p:bldP spid="105481" grpId="0" bldLvl="0"/>
      <p:bldP spid="105483" grpId="0" bldLvl="0"/>
      <p:bldP spid="105485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86407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 one’s free time = when somebody is free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在某人的空余时间，当某人有空的时候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649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567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Calibri" panose="020F0502020204030204" pitchFamily="34" charset="0"/>
              </a:rPr>
              <a:t>你空闲的时候通常干什么？</a:t>
            </a:r>
          </a:p>
        </p:txBody>
      </p:sp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395288" y="2565400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What do you usually do in your free time? 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6501" name="Text Box 6"/>
          <p:cNvSpPr txBox="1">
            <a:spLocks noChangeArrowheads="1"/>
          </p:cNvSpPr>
          <p:nvPr/>
        </p:nvSpPr>
        <p:spPr bwMode="auto">
          <a:xfrm>
            <a:off x="428625" y="3143250"/>
            <a:ext cx="8569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 What do you usually do when you are free?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395288" y="3933825"/>
            <a:ext cx="85677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Calibri" panose="020F0502020204030204" pitchFamily="34" charset="0"/>
              </a:rPr>
              <a:t>我们有空的时候去舞蹈俱乐部。</a:t>
            </a:r>
          </a:p>
        </p:txBody>
      </p:sp>
      <p:sp>
        <p:nvSpPr>
          <p:cNvPr id="106503" name="Text Box 8"/>
          <p:cNvSpPr txBox="1">
            <a:spLocks noChangeArrowheads="1"/>
          </p:cNvSpPr>
          <p:nvPr/>
        </p:nvSpPr>
        <p:spPr bwMode="auto">
          <a:xfrm>
            <a:off x="395288" y="4581525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 go to the Dancing Club in our free time.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6504" name="Text Box 9"/>
          <p:cNvSpPr txBox="1">
            <a:spLocks noChangeArrowheads="1"/>
          </p:cNvSpPr>
          <p:nvPr/>
        </p:nvSpPr>
        <p:spPr bwMode="auto">
          <a:xfrm>
            <a:off x="428625" y="5143500"/>
            <a:ext cx="8567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 We go to the Dancing Club when we are free.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ldLvl="0" autoUpdateAnimBg="0"/>
      <p:bldP spid="106499" grpId="0" bldLvl="0" autoUpdateAnimBg="0"/>
      <p:bldP spid="106500" grpId="0" bldLvl="0" autoUpdateAnimBg="0"/>
      <p:bldP spid="106501" grpId="0" bldLvl="0" autoUpdateAnimBg="0"/>
      <p:bldP spid="106502" grpId="0" bldLvl="0" autoUpdateAnimBg="0"/>
      <p:bldP spid="106503" grpId="0" bldLvl="0" autoUpdateAnimBg="0"/>
      <p:bldP spid="106504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free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空闲；自由；免费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396875" y="1341438"/>
            <a:ext cx="856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If you want others to help, and you don’t know if they are busy or not, you can ask:</a:t>
            </a: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107524" name="Text Box 5"/>
          <p:cNvSpPr txBox="1">
            <a:spLocks noChangeArrowheads="1"/>
          </p:cNvSpPr>
          <p:nvPr/>
        </p:nvSpPr>
        <p:spPr bwMode="auto">
          <a:xfrm>
            <a:off x="396875" y="2420938"/>
            <a:ext cx="8567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 you free now?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7525" name="Text Box 6"/>
          <p:cNvSpPr txBox="1">
            <a:spLocks noChangeArrowheads="1"/>
          </p:cNvSpPr>
          <p:nvPr/>
        </p:nvSpPr>
        <p:spPr bwMode="auto">
          <a:xfrm>
            <a:off x="395288" y="2925763"/>
            <a:ext cx="85677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The holiday is coming. The students are very happy because: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sp>
        <p:nvSpPr>
          <p:cNvPr id="107526" name="Text Box 7"/>
          <p:cNvSpPr txBox="1">
            <a:spLocks noChangeArrowheads="1"/>
          </p:cNvSpPr>
          <p:nvPr/>
        </p:nvSpPr>
        <p:spPr bwMode="auto">
          <a:xfrm>
            <a:off x="323850" y="4510088"/>
            <a:ext cx="85677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You are very lucky today because you can get the lunch without (</a:t>
            </a:r>
            <a:r>
              <a:rPr lang="zh-CN" altLang="en-US" sz="3200" b="1">
                <a:latin typeface="Times New Roman" panose="02020603050405020304" pitchFamily="18" charset="0"/>
              </a:rPr>
              <a:t>不</a:t>
            </a:r>
            <a:r>
              <a:rPr lang="en-US" altLang="zh-CN" sz="3200" b="1">
                <a:latin typeface="Times New Roman" panose="02020603050405020304" pitchFamily="18" charset="0"/>
              </a:rPr>
              <a:t>) paying for it. That means:</a:t>
            </a:r>
            <a:endParaRPr lang="en-US" altLang="zh-CN" sz="3200">
              <a:latin typeface="Calibri" panose="020F0502020204030204" pitchFamily="34" charset="0"/>
            </a:endParaRPr>
          </a:p>
        </p:txBody>
      </p:sp>
      <p:sp>
        <p:nvSpPr>
          <p:cNvPr id="107527" name="Text Box 8"/>
          <p:cNvSpPr txBox="1">
            <a:spLocks noChangeArrowheads="1"/>
          </p:cNvSpPr>
          <p:nvPr/>
        </p:nvSpPr>
        <p:spPr bwMode="auto">
          <a:xfrm>
            <a:off x="323850" y="3933825"/>
            <a:ext cx="85677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They are going to be free.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7528" name="Text Box 9"/>
          <p:cNvSpPr txBox="1">
            <a:spLocks noChangeArrowheads="1"/>
          </p:cNvSpPr>
          <p:nvPr/>
        </p:nvSpPr>
        <p:spPr bwMode="auto">
          <a:xfrm>
            <a:off x="395288" y="5589588"/>
            <a:ext cx="8567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You can get the lunch for free.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ldLvl="0" autoUpdateAnimBg="0"/>
      <p:bldP spid="107523" grpId="0" bldLvl="0" autoUpdateAnimBg="0"/>
      <p:bldP spid="107524" grpId="0" bldLvl="0" autoUpdateAnimBg="0"/>
      <p:bldP spid="107525" grpId="0" bldLvl="0" autoUpdateAnimBg="0"/>
      <p:bldP spid="107526" grpId="0" bldLvl="0" autoUpdateAnimBg="0"/>
      <p:bldP spid="107527" grpId="0" bldLvl="0" autoUpdateAnimBg="0"/>
      <p:bldP spid="107528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252413" y="549275"/>
            <a:ext cx="863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enjoy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喜爱，享受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179388" y="2565400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米莉业余时间喜欢弹钢琴。</a:t>
            </a:r>
            <a:endParaRPr lang="zh-CN" altLang="en-US" b="1">
              <a:latin typeface="Times New Roman" panose="02020603050405020304" pitchFamily="18" charset="0"/>
            </a:endParaRPr>
          </a:p>
        </p:txBody>
      </p:sp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567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Millie enjoys playing the piano in her free time.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285750" y="3857625"/>
            <a:ext cx="8564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 Millie likes playing the piano when she is free.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8550" name="Text Box 7"/>
          <p:cNvSpPr txBox="1">
            <a:spLocks noChangeArrowheads="1"/>
          </p:cNvSpPr>
          <p:nvPr/>
        </p:nvSpPr>
        <p:spPr bwMode="auto">
          <a:xfrm>
            <a:off x="252413" y="1125538"/>
            <a:ext cx="3816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enjoy something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8551" name="Text Box 8"/>
          <p:cNvSpPr txBox="1">
            <a:spLocks noChangeArrowheads="1"/>
          </p:cNvSpPr>
          <p:nvPr/>
        </p:nvSpPr>
        <p:spPr bwMode="auto">
          <a:xfrm>
            <a:off x="252413" y="1773238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enjoy doing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8552" name="Text Box 9"/>
          <p:cNvSpPr txBox="1">
            <a:spLocks noChangeArrowheads="1"/>
          </p:cNvSpPr>
          <p:nvPr/>
        </p:nvSpPr>
        <p:spPr bwMode="auto">
          <a:xfrm>
            <a:off x="2413000" y="1773238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 like doing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8553" name="Text Box 10"/>
          <p:cNvSpPr txBox="1">
            <a:spLocks noChangeArrowheads="1"/>
          </p:cNvSpPr>
          <p:nvPr/>
        </p:nvSpPr>
        <p:spPr bwMode="auto">
          <a:xfrm>
            <a:off x="4502150" y="1773238"/>
            <a:ext cx="2735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 love doing </a:t>
            </a:r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108554" name="Text Box 11"/>
          <p:cNvSpPr txBox="1">
            <a:spLocks noChangeArrowheads="1"/>
          </p:cNvSpPr>
          <p:nvPr/>
        </p:nvSpPr>
        <p:spPr bwMode="auto">
          <a:xfrm>
            <a:off x="285750" y="4643438"/>
            <a:ext cx="8564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= Millie loves playing the piano in her free time.</a:t>
            </a:r>
            <a:endParaRPr lang="en-US" altLang="zh-CN" sz="3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ldLvl="0" autoUpdateAnimBg="0"/>
      <p:bldP spid="108547" grpId="0" bldLvl="0" autoUpdateAnimBg="0"/>
      <p:bldP spid="108548" grpId="0" bldLvl="0" autoUpdateAnimBg="0"/>
      <p:bldP spid="108549" grpId="0" bldLvl="0" autoUpdateAnimBg="0"/>
      <p:bldP spid="108550" grpId="0" bldLvl="0" autoUpdateAnimBg="0"/>
      <p:bldP spid="108551" grpId="0" bldLvl="0" autoUpdateAnimBg="0"/>
      <p:bldP spid="108552" grpId="0" bldLvl="0" autoUpdateAnimBg="0"/>
      <p:bldP spid="108553" grpId="0" bldLvl="0" autoUpdateAnimBg="0"/>
      <p:bldP spid="108554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全屏显示(4:3)</PresentationFormat>
  <Paragraphs>199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方正大黑简体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EAC3B40139E749E3AE5CE03072B5D4E0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