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0" r:id="rId2"/>
    <p:sldId id="277" r:id="rId3"/>
    <p:sldId id="278" r:id="rId4"/>
    <p:sldId id="302" r:id="rId5"/>
    <p:sldId id="313" r:id="rId6"/>
    <p:sldId id="290" r:id="rId7"/>
    <p:sldId id="315" r:id="rId8"/>
    <p:sldId id="279" r:id="rId9"/>
    <p:sldId id="320" r:id="rId10"/>
    <p:sldId id="321" r:id="rId11"/>
    <p:sldId id="280" r:id="rId12"/>
    <p:sldId id="316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175"/>
    <a:srgbClr val="70C833"/>
    <a:srgbClr val="FBAF2D"/>
    <a:srgbClr val="EC566B"/>
    <a:srgbClr val="306A9B"/>
    <a:srgbClr val="DA2757"/>
    <a:srgbClr val="00A5E7"/>
    <a:srgbClr val="A9C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2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330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E3AD5-03DD-4282-8070-708B40EC6813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CA20B-C632-45EF-8D3F-8A3F310C31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CA20B-C632-45EF-8D3F-8A3F310C3148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cover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2 </a:t>
            </a:r>
          </a:p>
        </p:txBody>
      </p:sp>
      <p:sp>
        <p:nvSpPr>
          <p:cNvPr id="4099" name="文本框 3"/>
          <p:cNvSpPr txBox="1">
            <a:spLocks noChangeArrowheads="1"/>
          </p:cNvSpPr>
          <p:nvPr/>
        </p:nvSpPr>
        <p:spPr bwMode="auto">
          <a:xfrm>
            <a:off x="0" y="1622426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en-US" altLang="zh-CN" sz="4800" b="1" dirty="0">
                <a:latin typeface="Times New Roman" panose="02020603050405020304" pitchFamily="18" charset="0"/>
              </a:rPr>
              <a:t>How do you come to school?</a:t>
            </a:r>
            <a:endParaRPr lang="zh-CN" altLang="zh-C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5844" y="2715543"/>
            <a:ext cx="4062413" cy="287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42646" y="3406397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第一课时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513575" y="5890104"/>
            <a:ext cx="8264681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29817" y="584201"/>
            <a:ext cx="2512675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106341" y="942975"/>
            <a:ext cx="4701228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4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经典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寓言</a:t>
            </a:r>
            <a:r>
              <a:rPr lang="en-US" altLang="zh-CN" sz="4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故事</a:t>
            </a:r>
            <a:endParaRPr lang="en-US" altLang="zh-CN" sz="4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文本框 4"/>
          <p:cNvSpPr txBox="1">
            <a:spLocks noChangeArrowheads="1"/>
          </p:cNvSpPr>
          <p:nvPr/>
        </p:nvSpPr>
        <p:spPr bwMode="auto">
          <a:xfrm>
            <a:off x="375048" y="1928814"/>
            <a:ext cx="4682728" cy="445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The race started. The hare darted almost out of sight at once. He soon stopped and lay down to have a nap. </a:t>
            </a:r>
          </a:p>
          <a:p>
            <a:pPr>
              <a:lnSpc>
                <a:spcPct val="150000"/>
              </a:lnSpc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The tortoise plodded on and on. When the hare awoke from his nap, he saw the tortoise was near the finish line, and that he had lost the race. </a:t>
            </a:r>
          </a:p>
        </p:txBody>
      </p:sp>
      <p:pic>
        <p:nvPicPr>
          <p:cNvPr id="11268" name="图片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9922" y="2244725"/>
            <a:ext cx="3757613" cy="375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6"/>
          <p:cNvPicPr>
            <a:picLocks noChangeAspect="1" noChangeArrowheads="1"/>
          </p:cNvPicPr>
          <p:nvPr/>
        </p:nvPicPr>
        <p:blipFill>
          <a:blip r:embed="rId2" cstate="email"/>
          <a:srcRect l="2991" t="7024" r="2748" b="6274"/>
          <a:stretch>
            <a:fillRect/>
          </a:stretch>
        </p:blipFill>
        <p:spPr bwMode="auto">
          <a:xfrm>
            <a:off x="1062037" y="1617663"/>
            <a:ext cx="5968604" cy="397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69715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04497" y="2976563"/>
            <a:ext cx="1390650" cy="240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矩形 1"/>
          <p:cNvSpPr>
            <a:spLocks noChangeArrowheads="1"/>
          </p:cNvSpPr>
          <p:nvPr/>
        </p:nvSpPr>
        <p:spPr bwMode="auto">
          <a:xfrm>
            <a:off x="1771650" y="2303463"/>
            <a:ext cx="11791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traffic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矩形 2"/>
          <p:cNvSpPr>
            <a:spLocks noChangeArrowheads="1"/>
          </p:cNvSpPr>
          <p:nvPr/>
        </p:nvSpPr>
        <p:spPr bwMode="auto">
          <a:xfrm>
            <a:off x="3182541" y="2311400"/>
            <a:ext cx="10743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street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4" name="矩形 3"/>
          <p:cNvSpPr>
            <a:spLocks noChangeArrowheads="1"/>
          </p:cNvSpPr>
          <p:nvPr/>
        </p:nvSpPr>
        <p:spPr bwMode="auto">
          <a:xfrm>
            <a:off x="4480322" y="2303463"/>
            <a:ext cx="14606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through</a:t>
            </a:r>
            <a:endParaRPr lang="zh-CN" altLang="zh-CN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5" name="矩形 4"/>
          <p:cNvSpPr>
            <a:spLocks noChangeArrowheads="1"/>
          </p:cNvSpPr>
          <p:nvPr/>
        </p:nvSpPr>
        <p:spPr bwMode="auto">
          <a:xfrm>
            <a:off x="1771650" y="3089275"/>
            <a:ext cx="61558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Where+do+非第三人称单数+live? </a:t>
            </a:r>
            <a:endParaRPr lang="zh-CN" altLang="en-US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6" name="矩形 5"/>
          <p:cNvSpPr>
            <a:spLocks noChangeArrowheads="1"/>
          </p:cNvSpPr>
          <p:nvPr/>
        </p:nvSpPr>
        <p:spPr bwMode="auto">
          <a:xfrm>
            <a:off x="1771650" y="3886200"/>
            <a:ext cx="70118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How+do+非三单主语+come to school?  </a:t>
            </a:r>
            <a:endParaRPr lang="zh-CN" altLang="zh-CN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95924"/>
            <a:ext cx="304058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5820023" y="3503002"/>
            <a:ext cx="2697857" cy="2893469"/>
          </a:xfrm>
          <a:prstGeom prst="flowChartConnector">
            <a:avLst/>
          </a:prstGeom>
        </p:spPr>
      </p:pic>
      <p:sp>
        <p:nvSpPr>
          <p:cNvPr id="13315" name="文本框 3"/>
          <p:cNvSpPr txBox="1">
            <a:spLocks noChangeArrowheads="1"/>
          </p:cNvSpPr>
          <p:nvPr/>
        </p:nvSpPr>
        <p:spPr bwMode="auto">
          <a:xfrm>
            <a:off x="454636" y="2078038"/>
            <a:ext cx="83962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Make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up a conversation about transportations</a:t>
            </a:r>
            <a:r>
              <a:rPr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24765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3074" name="矩形 2"/>
          <p:cNvSpPr>
            <a:spLocks noChangeArrowheads="1"/>
          </p:cNvSpPr>
          <p:nvPr/>
        </p:nvSpPr>
        <p:spPr bwMode="auto">
          <a:xfrm>
            <a:off x="623888" y="1482726"/>
            <a:ext cx="825048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--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Where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does Liu 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tao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live?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How does he come to school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b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--He lives on Park Street, and he comes to school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by taxi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because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his father is a taxi driver. </a:t>
            </a:r>
            <a:endParaRPr lang="en-US" altLang="zh-CN" sz="5400" dirty="0"/>
          </a:p>
        </p:txBody>
      </p:sp>
      <p:pic>
        <p:nvPicPr>
          <p:cNvPr id="3075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39508" y="4038096"/>
            <a:ext cx="3704491" cy="2819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6147" name="矩形 1"/>
          <p:cNvSpPr>
            <a:spLocks noChangeArrowheads="1"/>
          </p:cNvSpPr>
          <p:nvPr/>
        </p:nvSpPr>
        <p:spPr bwMode="auto">
          <a:xfrm>
            <a:off x="813197" y="1477963"/>
            <a:ext cx="34596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traffic  [ˈ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træfɪk</a:t>
            </a:r>
            <a:r>
              <a:rPr lang="en-US" altLang="zh-CN" sz="3600" b="1" dirty="0">
                <a:latin typeface="Times New Roman" panose="02020603050405020304" pitchFamily="18" charset="0"/>
              </a:rPr>
              <a:t>] </a:t>
            </a:r>
            <a:endParaRPr lang="zh-CN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矩形 2"/>
          <p:cNvSpPr>
            <a:spLocks noChangeArrowheads="1"/>
          </p:cNvSpPr>
          <p:nvPr/>
        </p:nvSpPr>
        <p:spPr bwMode="auto">
          <a:xfrm>
            <a:off x="1083468" y="2162176"/>
            <a:ext cx="58565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zh-CN" sz="2800" dirty="0"/>
              <a:t>名词，意为：“交通，运输”</a:t>
            </a:r>
          </a:p>
        </p:txBody>
      </p:sp>
      <p:sp>
        <p:nvSpPr>
          <p:cNvPr id="6149" name="矩形 3"/>
          <p:cNvSpPr>
            <a:spLocks noChangeArrowheads="1"/>
          </p:cNvSpPr>
          <p:nvPr/>
        </p:nvSpPr>
        <p:spPr bwMode="auto">
          <a:xfrm>
            <a:off x="1083468" y="2760664"/>
            <a:ext cx="56455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800" dirty="0"/>
              <a:t>常用搭配：</a:t>
            </a:r>
            <a:r>
              <a:rPr lang="en-US" altLang="zh-CN" sz="2800" dirty="0"/>
              <a:t>heavy traffic </a:t>
            </a:r>
            <a:r>
              <a:rPr lang="zh-CN" altLang="zh-CN" sz="2800" dirty="0"/>
              <a:t>车水马龙</a:t>
            </a:r>
          </a:p>
        </p:txBody>
      </p:sp>
      <p:sp>
        <p:nvSpPr>
          <p:cNvPr id="6150" name="矩形 4"/>
          <p:cNvSpPr>
            <a:spLocks noChangeArrowheads="1"/>
          </p:cNvSpPr>
          <p:nvPr/>
        </p:nvSpPr>
        <p:spPr bwMode="auto">
          <a:xfrm>
            <a:off x="813196" y="3444876"/>
            <a:ext cx="582206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800" dirty="0"/>
              <a:t>小练习：</a:t>
            </a:r>
            <a:r>
              <a:rPr lang="zh-CN" altLang="zh-CN" sz="2800" dirty="0"/>
              <a:t>汉译英：交通标志</a:t>
            </a:r>
            <a:endParaRPr lang="en-US" altLang="zh-CN" sz="2800" u="sng" dirty="0"/>
          </a:p>
        </p:txBody>
      </p:sp>
      <p:sp>
        <p:nvSpPr>
          <p:cNvPr id="6151" name="矩形 5"/>
          <p:cNvSpPr>
            <a:spLocks noChangeArrowheads="1"/>
          </p:cNvSpPr>
          <p:nvPr/>
        </p:nvSpPr>
        <p:spPr bwMode="auto">
          <a:xfrm>
            <a:off x="2931319" y="3979864"/>
            <a:ext cx="24562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traffic sign 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2" name="矩形 6"/>
          <p:cNvSpPr>
            <a:spLocks noChangeArrowheads="1"/>
          </p:cNvSpPr>
          <p:nvPr/>
        </p:nvSpPr>
        <p:spPr bwMode="auto">
          <a:xfrm>
            <a:off x="813198" y="4537076"/>
            <a:ext cx="844510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zh-CN" sz="2800" dirty="0">
                <a:latin typeface="Times New Roman" panose="02020603050405020304" pitchFamily="18" charset="0"/>
              </a:rPr>
              <a:t>拓展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u="sng" dirty="0">
                <a:latin typeface="Times New Roman" panose="02020603050405020304" pitchFamily="18" charset="0"/>
              </a:rPr>
              <a:t>tr</a:t>
            </a:r>
            <a:r>
              <a:rPr lang="en-US" altLang="zh-CN" sz="2800" dirty="0">
                <a:latin typeface="Times New Roman" panose="02020603050405020304" pitchFamily="18" charset="0"/>
              </a:rPr>
              <a:t>affic / </a:t>
            </a:r>
            <a:r>
              <a:rPr lang="en-US" altLang="zh-CN" sz="2800" dirty="0" err="1">
                <a:latin typeface="Times New Roman" panose="02020603050405020304" pitchFamily="18" charset="0"/>
              </a:rPr>
              <a:t>tr</a:t>
            </a:r>
            <a:r>
              <a:rPr lang="en-US" altLang="zh-CN" sz="2800" dirty="0">
                <a:latin typeface="Times New Roman" panose="02020603050405020304" pitchFamily="18" charset="0"/>
              </a:rPr>
              <a:t>/ </a:t>
            </a:r>
            <a:r>
              <a:rPr lang="zh-CN" altLang="zh-CN" sz="2800" dirty="0">
                <a:latin typeface="Times New Roman" panose="02020603050405020304" pitchFamily="18" charset="0"/>
              </a:rPr>
              <a:t>含有</a:t>
            </a:r>
            <a:r>
              <a:rPr lang="en-US" altLang="zh-CN" sz="2800" dirty="0" err="1">
                <a:latin typeface="Times New Roman" panose="02020603050405020304" pitchFamily="18" charset="0"/>
              </a:rPr>
              <a:t>tr</a:t>
            </a:r>
            <a:r>
              <a:rPr lang="zh-CN" altLang="zh-CN" sz="2800" dirty="0">
                <a:latin typeface="Times New Roman" panose="02020603050405020304" pitchFamily="18" charset="0"/>
              </a:rPr>
              <a:t>发</a:t>
            </a:r>
            <a:r>
              <a:rPr lang="en-US" altLang="zh-CN" sz="2800" dirty="0">
                <a:latin typeface="Times New Roman" panose="02020603050405020304" pitchFamily="18" charset="0"/>
              </a:rPr>
              <a:t>/</a:t>
            </a:r>
            <a:r>
              <a:rPr lang="en-US" altLang="zh-CN" sz="2800" dirty="0" err="1">
                <a:latin typeface="Times New Roman" panose="02020603050405020304" pitchFamily="18" charset="0"/>
              </a:rPr>
              <a:t>tr</a:t>
            </a:r>
            <a:r>
              <a:rPr lang="en-US" altLang="zh-CN" sz="2800" dirty="0">
                <a:latin typeface="Times New Roman" panose="02020603050405020304" pitchFamily="18" charset="0"/>
              </a:rPr>
              <a:t>/</a:t>
            </a:r>
            <a:r>
              <a:rPr lang="zh-CN" altLang="zh-CN" sz="2800" dirty="0">
                <a:latin typeface="Times New Roman" panose="02020603050405020304" pitchFamily="18" charset="0"/>
              </a:rPr>
              <a:t>的单词如下：</a:t>
            </a:r>
            <a:r>
              <a:rPr lang="en-US" altLang="zh-CN" sz="2800" dirty="0">
                <a:latin typeface="Times New Roman" panose="02020603050405020304" pitchFamily="18" charset="0"/>
              </a:rPr>
              <a:t>true, try, tree, trouble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3" name="矩形 7"/>
          <p:cNvSpPr>
            <a:spLocks noChangeArrowheads="1"/>
          </p:cNvSpPr>
          <p:nvPr/>
        </p:nvSpPr>
        <p:spPr bwMode="auto">
          <a:xfrm>
            <a:off x="815579" y="5491183"/>
            <a:ext cx="524525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buFontTx/>
              <a:buNone/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辨音：</a:t>
            </a:r>
            <a:r>
              <a:rPr lang="en-US" altLang="zh-CN" sz="2800" u="sng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tr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ain  </a:t>
            </a:r>
            <a:r>
              <a:rPr lang="en-US" altLang="zh-CN" sz="2800" u="sng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dr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ink</a:t>
            </a:r>
            <a:endParaRPr lang="zh-CN" altLang="zh-CN" sz="28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154" name="矩形 8"/>
          <p:cNvSpPr>
            <a:spLocks noChangeArrowheads="1"/>
          </p:cNvSpPr>
          <p:nvPr/>
        </p:nvSpPr>
        <p:spPr bwMode="auto">
          <a:xfrm>
            <a:off x="1810941" y="5999164"/>
            <a:ext cx="37641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 dirty="0">
                <a:solidFill>
                  <a:srgbClr val="FF0000"/>
                </a:solidFill>
              </a:rPr>
              <a:t>×</a:t>
            </a:r>
            <a:r>
              <a:rPr lang="en-US" altLang="zh-CN" sz="2800" dirty="0">
                <a:solidFill>
                  <a:srgbClr val="FF0000"/>
                </a:solidFill>
              </a:rPr>
              <a:t>  </a:t>
            </a:r>
            <a:r>
              <a:rPr lang="en-US" altLang="zh-CN" sz="2800" u="sng" dirty="0">
                <a:solidFill>
                  <a:srgbClr val="FF0000"/>
                </a:solidFill>
              </a:rPr>
              <a:t>tr</a:t>
            </a:r>
            <a:r>
              <a:rPr lang="en-US" altLang="zh-CN" sz="2800" dirty="0">
                <a:solidFill>
                  <a:srgbClr val="FF0000"/>
                </a:solidFill>
              </a:rPr>
              <a:t>ain / </a:t>
            </a:r>
            <a:r>
              <a:rPr lang="en-US" altLang="zh-CN" sz="2800" dirty="0" err="1">
                <a:solidFill>
                  <a:srgbClr val="FF0000"/>
                </a:solidFill>
              </a:rPr>
              <a:t>tr</a:t>
            </a:r>
            <a:r>
              <a:rPr lang="en-US" altLang="zh-CN" sz="2800" dirty="0">
                <a:solidFill>
                  <a:srgbClr val="FF0000"/>
                </a:solidFill>
              </a:rPr>
              <a:t> / </a:t>
            </a:r>
            <a:r>
              <a:rPr lang="en-US" altLang="zh-CN" sz="2800" u="sng" dirty="0">
                <a:solidFill>
                  <a:srgbClr val="FF0000"/>
                </a:solidFill>
              </a:rPr>
              <a:t>dr</a:t>
            </a:r>
            <a:r>
              <a:rPr lang="en-US" altLang="zh-CN" sz="2800" dirty="0">
                <a:solidFill>
                  <a:srgbClr val="FF0000"/>
                </a:solidFill>
              </a:rPr>
              <a:t>ink / </a:t>
            </a:r>
            <a:r>
              <a:rPr lang="en-US" altLang="zh-CN" sz="2800" dirty="0" err="1">
                <a:solidFill>
                  <a:srgbClr val="FF0000"/>
                </a:solidFill>
              </a:rPr>
              <a:t>dr</a:t>
            </a:r>
            <a:r>
              <a:rPr lang="en-US" altLang="zh-CN" sz="2800" dirty="0">
                <a:solidFill>
                  <a:srgbClr val="FF0000"/>
                </a:solidFill>
              </a:rPr>
              <a:t> /</a:t>
            </a:r>
            <a:endParaRPr lang="zh-CN" altLang="zh-CN" sz="2800" dirty="0">
              <a:solidFill>
                <a:srgbClr val="FF0000"/>
              </a:solidFill>
            </a:endParaRPr>
          </a:p>
        </p:txBody>
      </p:sp>
      <p:pic>
        <p:nvPicPr>
          <p:cNvPr id="4106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00167" y="1477963"/>
            <a:ext cx="1215629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  <p:bldP spid="6150" grpId="0"/>
      <p:bldP spid="6151" grpId="0"/>
      <p:bldP spid="6152" grpId="0"/>
      <p:bldP spid="6153" grpId="0"/>
      <p:bldP spid="61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707231" y="1412875"/>
            <a:ext cx="29078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street   [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stri:t</a:t>
            </a:r>
            <a:r>
              <a:rPr lang="en-US" altLang="zh-CN" sz="3600" b="1" dirty="0">
                <a:latin typeface="Times New Roman" panose="02020603050405020304" pitchFamily="18" charset="0"/>
              </a:rPr>
              <a:t>]</a:t>
            </a:r>
            <a:endParaRPr lang="zh-CN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矩形 2"/>
          <p:cNvSpPr>
            <a:spLocks noChangeArrowheads="1"/>
          </p:cNvSpPr>
          <p:nvPr/>
        </p:nvSpPr>
        <p:spPr bwMode="auto">
          <a:xfrm>
            <a:off x="822848" y="2130994"/>
            <a:ext cx="41344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 dirty="0"/>
              <a:t>名词，意为：“街道”。</a:t>
            </a:r>
          </a:p>
        </p:txBody>
      </p:sp>
      <p:sp>
        <p:nvSpPr>
          <p:cNvPr id="7173" name="矩形 3"/>
          <p:cNvSpPr>
            <a:spLocks noChangeArrowheads="1"/>
          </p:cNvSpPr>
          <p:nvPr/>
        </p:nvSpPr>
        <p:spPr bwMode="auto">
          <a:xfrm>
            <a:off x="849488" y="2905780"/>
            <a:ext cx="50786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on the street   </a:t>
            </a:r>
            <a:r>
              <a:rPr lang="zh-CN" altLang="zh-CN" sz="2800" dirty="0">
                <a:latin typeface="Times New Roman" panose="02020603050405020304" pitchFamily="18" charset="0"/>
              </a:rPr>
              <a:t>在街上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4" name="矩形 4"/>
          <p:cNvSpPr>
            <a:spLocks noChangeArrowheads="1"/>
          </p:cNvSpPr>
          <p:nvPr/>
        </p:nvSpPr>
        <p:spPr bwMode="auto">
          <a:xfrm>
            <a:off x="685800" y="3429000"/>
            <a:ext cx="680680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</a:rPr>
              <a:t>用所给词的适当形式填空：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He is____</a:t>
            </a:r>
            <a:r>
              <a:rPr lang="zh-CN" altLang="zh-CN" sz="2800" dirty="0"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</a:rPr>
              <a:t>in / before</a:t>
            </a:r>
            <a:r>
              <a:rPr lang="zh-CN" altLang="zh-CN" sz="2800" dirty="0"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</a:rPr>
              <a:t>the street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5" name="矩形 5"/>
          <p:cNvSpPr>
            <a:spLocks noChangeArrowheads="1"/>
          </p:cNvSpPr>
          <p:nvPr/>
        </p:nvSpPr>
        <p:spPr bwMode="auto">
          <a:xfrm>
            <a:off x="3090023" y="4213226"/>
            <a:ext cx="463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in</a:t>
            </a:r>
            <a:endParaRPr lang="zh-CN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6" name="矩形 6"/>
          <p:cNvSpPr>
            <a:spLocks noChangeArrowheads="1"/>
          </p:cNvSpPr>
          <p:nvPr/>
        </p:nvSpPr>
        <p:spPr bwMode="auto">
          <a:xfrm>
            <a:off x="545123" y="4897438"/>
            <a:ext cx="859887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拓展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street</a:t>
            </a:r>
            <a:r>
              <a:rPr lang="zh-CN" altLang="zh-CN" sz="2800" dirty="0">
                <a:latin typeface="Times New Roman" panose="02020603050405020304" pitchFamily="18" charset="0"/>
              </a:rPr>
              <a:t>指的是两边有商铺，建筑和树木的街道。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road </a:t>
            </a:r>
            <a:r>
              <a:rPr lang="zh-CN" altLang="zh-CN" sz="2800" dirty="0">
                <a:latin typeface="Times New Roman" panose="02020603050405020304" pitchFamily="18" charset="0"/>
              </a:rPr>
              <a:t>意为：“道路，公路”。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way</a:t>
            </a:r>
            <a:r>
              <a:rPr lang="zh-CN" altLang="zh-CN" sz="2800" dirty="0">
                <a:latin typeface="Times New Roman" panose="02020603050405020304" pitchFamily="18" charset="0"/>
              </a:rPr>
              <a:t>指的是城镇里道路的一条小岔路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8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8122" y="307889"/>
            <a:ext cx="3128963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4" grpId="0"/>
      <p:bldP spid="7175" grpId="0"/>
      <p:bldP spid="71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8195" name="矩形 7"/>
          <p:cNvSpPr>
            <a:spLocks noChangeArrowheads="1"/>
          </p:cNvSpPr>
          <p:nvPr/>
        </p:nvSpPr>
        <p:spPr bwMode="auto">
          <a:xfrm>
            <a:off x="484585" y="1524001"/>
            <a:ext cx="316112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through  [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θru</a:t>
            </a:r>
            <a:r>
              <a:rPr lang="en-US" altLang="zh-CN" sz="3600" b="1" dirty="0">
                <a:latin typeface="Times New Roman" panose="02020603050405020304" pitchFamily="18" charset="0"/>
              </a:rPr>
              <a:t>:]</a:t>
            </a:r>
            <a:endParaRPr lang="zh-CN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矩形 8"/>
          <p:cNvSpPr>
            <a:spLocks noChangeArrowheads="1"/>
          </p:cNvSpPr>
          <p:nvPr/>
        </p:nvSpPr>
        <p:spPr bwMode="auto">
          <a:xfrm>
            <a:off x="1083469" y="2409826"/>
            <a:ext cx="41344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/>
              <a:t>介词，意为：“穿过”。</a:t>
            </a:r>
          </a:p>
        </p:txBody>
      </p:sp>
      <p:sp>
        <p:nvSpPr>
          <p:cNvPr id="8197" name="矩形 9"/>
          <p:cNvSpPr>
            <a:spLocks noChangeArrowheads="1"/>
          </p:cNvSpPr>
          <p:nvPr/>
        </p:nvSpPr>
        <p:spPr bwMode="auto">
          <a:xfrm>
            <a:off x="484585" y="3281364"/>
            <a:ext cx="73597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He walked through the street. </a:t>
            </a:r>
            <a:r>
              <a:rPr lang="zh-CN" altLang="zh-CN" sz="2800" dirty="0">
                <a:latin typeface="Times New Roman" panose="02020603050405020304" pitchFamily="18" charset="0"/>
              </a:rPr>
              <a:t>他走过街道。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矩形 10"/>
          <p:cNvSpPr>
            <a:spLocks noChangeArrowheads="1"/>
          </p:cNvSpPr>
          <p:nvPr/>
        </p:nvSpPr>
        <p:spPr bwMode="auto">
          <a:xfrm>
            <a:off x="377428" y="3919538"/>
            <a:ext cx="876657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</a:rPr>
              <a:t>选择合适的介词填空 ：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We drive</a:t>
            </a:r>
            <a:r>
              <a:rPr lang="en-US" altLang="zh-CN" sz="2800" u="sng" dirty="0">
                <a:latin typeface="Times New Roman" panose="02020603050405020304" pitchFamily="18" charset="0"/>
              </a:rPr>
              <a:t>              </a:t>
            </a:r>
            <a:r>
              <a:rPr lang="en-US" altLang="zh-CN" sz="2800" dirty="0">
                <a:latin typeface="Times New Roman" panose="02020603050405020304" pitchFamily="18" charset="0"/>
              </a:rPr>
              <a:t>(across / through)London. 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9" name="矩形 11"/>
          <p:cNvSpPr>
            <a:spLocks noChangeArrowheads="1"/>
          </p:cNvSpPr>
          <p:nvPr/>
        </p:nvSpPr>
        <p:spPr bwMode="auto">
          <a:xfrm>
            <a:off x="2832510" y="4590398"/>
            <a:ext cx="16263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through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0" name="矩形 12"/>
          <p:cNvSpPr>
            <a:spLocks noChangeArrowheads="1"/>
          </p:cNvSpPr>
          <p:nvPr/>
        </p:nvSpPr>
        <p:spPr bwMode="auto">
          <a:xfrm>
            <a:off x="377429" y="5270500"/>
            <a:ext cx="10141744" cy="113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2400" dirty="0"/>
              <a:t>拓   展：</a:t>
            </a:r>
            <a:r>
              <a:rPr lang="en-US" altLang="zh-CN" sz="2400" dirty="0"/>
              <a:t>through</a:t>
            </a:r>
            <a:r>
              <a:rPr lang="zh-CN" altLang="zh-CN" sz="2400" dirty="0"/>
              <a:t>表示</a:t>
            </a:r>
            <a:r>
              <a:rPr lang="en-US" altLang="zh-CN" sz="2400" dirty="0"/>
              <a:t>“</a:t>
            </a:r>
            <a:r>
              <a:rPr lang="zh-CN" altLang="zh-CN" sz="2400" dirty="0"/>
              <a:t>穿过</a:t>
            </a:r>
            <a:r>
              <a:rPr lang="en-US" altLang="zh-CN" sz="2400" dirty="0"/>
              <a:t>”</a:t>
            </a:r>
            <a:r>
              <a:rPr lang="zh-CN" altLang="zh-CN" sz="2400" dirty="0"/>
              <a:t>的意思，即是从一头贯穿到另一头。</a:t>
            </a:r>
            <a:r>
              <a:rPr lang="en-US" altLang="zh-CN" sz="2400" dirty="0"/>
              <a:t>               </a:t>
            </a:r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2400" dirty="0"/>
              <a:t>              across</a:t>
            </a:r>
            <a:r>
              <a:rPr lang="zh-CN" altLang="zh-CN" sz="2400" dirty="0"/>
              <a:t>表示</a:t>
            </a:r>
            <a:r>
              <a:rPr lang="en-US" altLang="zh-CN" sz="2400" dirty="0"/>
              <a:t>“</a:t>
            </a:r>
            <a:r>
              <a:rPr lang="zh-CN" altLang="zh-CN" sz="2400" dirty="0"/>
              <a:t>横穿、横过</a:t>
            </a:r>
            <a:r>
              <a:rPr lang="en-US" altLang="zh-CN" sz="2400" dirty="0"/>
              <a:t>” </a:t>
            </a:r>
            <a:endParaRPr lang="zh-CN" altLang="zh-CN" sz="24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8198" grpId="0"/>
      <p:bldP spid="8199" grpId="0"/>
      <p:bldP spid="82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09844"/>
            <a:ext cx="3187119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9219" name="矩形 1"/>
          <p:cNvSpPr>
            <a:spLocks noChangeArrowheads="1"/>
          </p:cNvSpPr>
          <p:nvPr/>
        </p:nvSpPr>
        <p:spPr bwMode="auto">
          <a:xfrm>
            <a:off x="425053" y="1355725"/>
            <a:ext cx="80201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3600" b="1" dirty="0"/>
              <a:t>Where+do+非第三人称单数+live?  </a:t>
            </a:r>
            <a:r>
              <a:rPr lang="zh-CN" altLang="zh-CN" sz="3600" dirty="0"/>
              <a:t>    </a:t>
            </a:r>
          </a:p>
        </p:txBody>
      </p:sp>
      <p:sp>
        <p:nvSpPr>
          <p:cNvPr id="9220" name="矩形 2"/>
          <p:cNvSpPr>
            <a:spLocks noChangeArrowheads="1"/>
          </p:cNvSpPr>
          <p:nvPr/>
        </p:nvSpPr>
        <p:spPr bwMode="auto">
          <a:xfrm>
            <a:off x="517968" y="2156681"/>
            <a:ext cx="78343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zh-CN" sz="2800" dirty="0">
                <a:latin typeface="Times New Roman" panose="02020603050405020304" pitchFamily="18" charset="0"/>
              </a:rPr>
              <a:t>由</a:t>
            </a:r>
            <a:r>
              <a:rPr lang="en-US" altLang="zh-CN" sz="2800" dirty="0">
                <a:latin typeface="Times New Roman" panose="02020603050405020304" pitchFamily="18" charset="0"/>
              </a:rPr>
              <a:t>where</a:t>
            </a:r>
            <a:r>
              <a:rPr lang="zh-CN" altLang="zh-CN" sz="2800" dirty="0">
                <a:latin typeface="Times New Roman" panose="02020603050405020304" pitchFamily="18" charset="0"/>
              </a:rPr>
              <a:t>引导的特殊疑问句，意为：“</a:t>
            </a:r>
            <a:r>
              <a:rPr lang="zh-CN" altLang="zh-CN" sz="2800" b="1" dirty="0">
                <a:latin typeface="Times New Roman" panose="02020603050405020304" pitchFamily="18" charset="0"/>
              </a:rPr>
              <a:t> </a:t>
            </a:r>
            <a:r>
              <a:rPr lang="zh-CN" altLang="zh-CN" sz="2800" dirty="0">
                <a:latin typeface="Times New Roman" panose="02020603050405020304" pitchFamily="18" charset="0"/>
              </a:rPr>
              <a:t>表示某人居住在哪里 ”。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1" name="矩形 3"/>
          <p:cNvSpPr>
            <a:spLocks noChangeArrowheads="1"/>
          </p:cNvSpPr>
          <p:nvPr/>
        </p:nvSpPr>
        <p:spPr bwMode="auto">
          <a:xfrm>
            <a:off x="517968" y="3107125"/>
            <a:ext cx="842674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zh-CN" altLang="zh-CN" sz="2800" dirty="0">
                <a:latin typeface="Times New Roman" panose="02020603050405020304" pitchFamily="18" charset="0"/>
              </a:rPr>
              <a:t>Where do they live? 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zh-CN" sz="2800" dirty="0" smtClean="0">
                <a:latin typeface="Times New Roman" panose="02020603050405020304" pitchFamily="18" charset="0"/>
              </a:rPr>
              <a:t>They </a:t>
            </a:r>
            <a:r>
              <a:rPr lang="zh-CN" altLang="zh-CN" sz="2800" dirty="0">
                <a:latin typeface="Times New Roman" panose="02020603050405020304" pitchFamily="18" charset="0"/>
              </a:rPr>
              <a:t>live near school. 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</a:t>
            </a:r>
            <a:r>
              <a:rPr lang="zh-CN" altLang="zh-CN" sz="2800" dirty="0">
                <a:latin typeface="Times New Roman" panose="02020603050405020304" pitchFamily="18" charset="0"/>
              </a:rPr>
              <a:t>他们住在哪里？</a:t>
            </a:r>
            <a:r>
              <a:rPr lang="en-US" altLang="zh-CN" sz="2800" dirty="0">
                <a:latin typeface="Times New Roman" panose="02020603050405020304" pitchFamily="18" charset="0"/>
              </a:rPr>
              <a:t>   </a:t>
            </a:r>
            <a:r>
              <a:rPr lang="zh-CN" altLang="zh-CN" sz="2800" dirty="0" smtClean="0">
                <a:latin typeface="Times New Roman" panose="02020603050405020304" pitchFamily="18" charset="0"/>
              </a:rPr>
              <a:t>他</a:t>
            </a:r>
            <a:r>
              <a:rPr lang="zh-CN" altLang="zh-CN" sz="2800" dirty="0">
                <a:latin typeface="Times New Roman" panose="02020603050405020304" pitchFamily="18" charset="0"/>
              </a:rPr>
              <a:t>们住在学校附近。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2" name="矩形 4"/>
          <p:cNvSpPr>
            <a:spLocks noChangeArrowheads="1"/>
          </p:cNvSpPr>
          <p:nvPr/>
        </p:nvSpPr>
        <p:spPr bwMode="auto">
          <a:xfrm>
            <a:off x="425053" y="4311650"/>
            <a:ext cx="722471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</a:rPr>
              <a:t>用所给词的适当形式填空：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--Where do you live?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-- We_____(live) near our school.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3" name="矩形 5"/>
          <p:cNvSpPr>
            <a:spLocks noChangeArrowheads="1"/>
          </p:cNvSpPr>
          <p:nvPr/>
        </p:nvSpPr>
        <p:spPr bwMode="auto">
          <a:xfrm>
            <a:off x="2735416" y="5657928"/>
            <a:ext cx="7216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live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5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69906" y="4829175"/>
            <a:ext cx="2274094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/>
      <p:bldP spid="9221" grpId="0"/>
      <p:bldP spid="9222" grpId="0"/>
      <p:bldP spid="92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09844"/>
            <a:ext cx="2811981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380062" y="1416050"/>
            <a:ext cx="87639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3600" b="1" dirty="0"/>
              <a:t>How+do+非三单主语+come to school? </a:t>
            </a:r>
            <a:r>
              <a:rPr lang="zh-CN" altLang="zh-CN" sz="3600" dirty="0"/>
              <a:t> </a:t>
            </a:r>
          </a:p>
        </p:txBody>
      </p:sp>
      <p:sp>
        <p:nvSpPr>
          <p:cNvPr id="11268" name="矩形 2"/>
          <p:cNvSpPr>
            <a:spLocks noChangeArrowheads="1"/>
          </p:cNvSpPr>
          <p:nvPr/>
        </p:nvSpPr>
        <p:spPr bwMode="auto">
          <a:xfrm>
            <a:off x="380062" y="2262189"/>
            <a:ext cx="8763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buFontTx/>
              <a:buNone/>
              <a:defRPr/>
            </a:pP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由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How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引导的特殊疑问句，意为：“某人怎么来学校”</a:t>
            </a:r>
            <a:r>
              <a:rPr lang="zh-CN" altLang="en-US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。</a:t>
            </a:r>
            <a:endParaRPr lang="zh-CN" altLang="zh-CN" sz="24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1269" name="矩形 3"/>
          <p:cNvSpPr>
            <a:spLocks noChangeArrowheads="1"/>
          </p:cNvSpPr>
          <p:nvPr/>
        </p:nvSpPr>
        <p:spPr bwMode="auto">
          <a:xfrm>
            <a:off x="413147" y="2805114"/>
            <a:ext cx="8461221" cy="113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How do you come to school? I come to school by bus. </a:t>
            </a:r>
            <a:endParaRPr lang="en-US" altLang="zh-CN" sz="24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</a:t>
            </a: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你怎么来学校？我乘公共汽车来学校的。 </a:t>
            </a:r>
          </a:p>
        </p:txBody>
      </p:sp>
      <p:sp>
        <p:nvSpPr>
          <p:cNvPr id="11270" name="矩形 4"/>
          <p:cNvSpPr>
            <a:spLocks noChangeArrowheads="1"/>
          </p:cNvSpPr>
          <p:nvPr/>
        </p:nvSpPr>
        <p:spPr bwMode="auto">
          <a:xfrm>
            <a:off x="413148" y="4060948"/>
            <a:ext cx="87308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400" dirty="0">
                <a:latin typeface="Times New Roman" panose="02020603050405020304" pitchFamily="18" charset="0"/>
              </a:rPr>
              <a:t>小练习：</a:t>
            </a:r>
            <a:r>
              <a:rPr lang="zh-CN" altLang="zh-CN" sz="2400" dirty="0">
                <a:latin typeface="Times New Roman" panose="02020603050405020304" pitchFamily="18" charset="0"/>
              </a:rPr>
              <a:t>句型转换：</a:t>
            </a:r>
            <a:r>
              <a:rPr lang="en-US" altLang="zh-CN" sz="2400" dirty="0">
                <a:latin typeface="Times New Roman" panose="02020603050405020304" pitchFamily="18" charset="0"/>
              </a:rPr>
              <a:t>They go to school </a:t>
            </a:r>
            <a:r>
              <a:rPr lang="en-US" altLang="zh-CN" sz="2400" u="sng" dirty="0">
                <a:latin typeface="Times New Roman" panose="02020603050405020304" pitchFamily="18" charset="0"/>
              </a:rPr>
              <a:t>by taxi</a:t>
            </a:r>
            <a:r>
              <a:rPr lang="en-US" altLang="zh-CN" sz="2400" dirty="0">
                <a:latin typeface="Times New Roman" panose="02020603050405020304" pitchFamily="18" charset="0"/>
              </a:rPr>
              <a:t>.</a:t>
            </a:r>
            <a:r>
              <a:rPr lang="zh-CN" altLang="zh-CN" sz="2400" dirty="0">
                <a:latin typeface="Times New Roman" panose="02020603050405020304" pitchFamily="18" charset="0"/>
              </a:rPr>
              <a:t>对划线部分提问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1" name="矩形 5"/>
          <p:cNvSpPr>
            <a:spLocks noChangeArrowheads="1"/>
          </p:cNvSpPr>
          <p:nvPr/>
        </p:nvSpPr>
        <p:spPr bwMode="auto">
          <a:xfrm>
            <a:off x="1482329" y="4634240"/>
            <a:ext cx="42418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How do they go to school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？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2" name="矩形 6"/>
          <p:cNvSpPr>
            <a:spLocks noChangeArrowheads="1"/>
          </p:cNvSpPr>
          <p:nvPr/>
        </p:nvSpPr>
        <p:spPr bwMode="auto">
          <a:xfrm>
            <a:off x="413148" y="5309821"/>
            <a:ext cx="873085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拓展：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How</a:t>
            </a: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还可以询问某人的身体状况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</a:t>
            </a:r>
            <a:r>
              <a:rPr lang="en-US" altLang="zh-CN" sz="28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How are you ?      </a:t>
            </a: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你身体如何？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69" grpId="0"/>
      <p:bldP spid="11270" grpId="0"/>
      <p:bldP spid="11271" grpId="0"/>
      <p:bldP spid="112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95104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13315" name="矩形 1"/>
          <p:cNvSpPr>
            <a:spLocks noChangeArrowheads="1"/>
          </p:cNvSpPr>
          <p:nvPr/>
        </p:nvSpPr>
        <p:spPr bwMode="auto">
          <a:xfrm>
            <a:off x="253604" y="1387476"/>
            <a:ext cx="7970044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Traffic,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traffic,on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the street.         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交通，交通，在街道上。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Beep,beep,beep,beep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.                  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嘟嘟响，嘟嘟响。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Trains, trains, through the trees.  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火车，火车，穿过树木。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Choo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choo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choo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choo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!               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出 出 出 出（火车发出的声音。）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9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5144" y="1725245"/>
            <a:ext cx="3784997" cy="367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29817" y="584201"/>
            <a:ext cx="199686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256360" y="771525"/>
            <a:ext cx="3742317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4000" b="1" dirty="0" err="1">
                <a:latin typeface="Times New Roman" panose="02020603050405020304" pitchFamily="18" charset="0"/>
              </a:rPr>
              <a:t>经典</a:t>
            </a:r>
            <a:r>
              <a:rPr lang="zh-CN" altLang="en-US" sz="4000" b="1" dirty="0">
                <a:latin typeface="Times New Roman" panose="02020603050405020304" pitchFamily="18" charset="0"/>
              </a:rPr>
              <a:t>寓言</a:t>
            </a:r>
            <a:r>
              <a:rPr lang="en-US" altLang="zh-CN" sz="4000" b="1" dirty="0" err="1">
                <a:latin typeface="Times New Roman" panose="02020603050405020304" pitchFamily="18" charset="0"/>
              </a:rPr>
              <a:t>故事</a:t>
            </a:r>
            <a:endParaRPr lang="en-US" altLang="zh-CN" sz="4000" b="1" dirty="0">
              <a:latin typeface="Times New Roman" panose="02020603050405020304" pitchFamily="18" charset="0"/>
            </a:endParaRPr>
          </a:p>
        </p:txBody>
      </p:sp>
      <p:sp>
        <p:nvSpPr>
          <p:cNvPr id="4" name="文本框 4"/>
          <p:cNvSpPr txBox="1">
            <a:spLocks noChangeArrowheads="1"/>
          </p:cNvSpPr>
          <p:nvPr/>
        </p:nvSpPr>
        <p:spPr bwMode="auto">
          <a:xfrm>
            <a:off x="199292" y="1724026"/>
            <a:ext cx="5274469" cy="457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en-US" sz="3200" b="1" dirty="0">
                <a:latin typeface="Times New Roman" panose="02020603050405020304" pitchFamily="18" charset="0"/>
              </a:rPr>
              <a:t>The hare and the tortoise</a:t>
            </a:r>
          </a:p>
          <a:p>
            <a:pPr>
              <a:lnSpc>
                <a:spcPct val="130000"/>
              </a:lnSpc>
            </a:pPr>
            <a:r>
              <a:rPr lang="en-US" altLang="en-US" sz="2400" dirty="0">
                <a:latin typeface="Times New Roman" panose="02020603050405020304" pitchFamily="18" charset="0"/>
              </a:rPr>
              <a:t>  The hare was once boasting of his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speedbefore</a:t>
            </a:r>
            <a:r>
              <a:rPr lang="en-US" altLang="en-US" sz="2400" dirty="0">
                <a:latin typeface="Times New Roman" panose="02020603050405020304" pitchFamily="18" charset="0"/>
              </a:rPr>
              <a:t> the other animals. "I have never been beaten," he said, "when I run at full speed, no one is faster than me." </a:t>
            </a:r>
          </a:p>
          <a:p>
            <a:pPr>
              <a:lnSpc>
                <a:spcPct val="130000"/>
              </a:lnSpc>
            </a:pPr>
            <a:r>
              <a:rPr lang="en-US" altLang="en-US" sz="2400" dirty="0">
                <a:latin typeface="Times New Roman" panose="02020603050405020304" pitchFamily="18" charset="0"/>
              </a:rPr>
              <a:t>The tortoise said quietly, "I will race with you." "That is a good joke," said the hare. "I could dance around you the whole way."</a:t>
            </a:r>
          </a:p>
        </p:txBody>
      </p:sp>
      <p:pic>
        <p:nvPicPr>
          <p:cNvPr id="10244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73761" y="1880700"/>
            <a:ext cx="3557588" cy="437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671</Words>
  <Application>Microsoft Office PowerPoint</Application>
  <PresentationFormat>全屏显示(4:3)</PresentationFormat>
  <Paragraphs>79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Times New Roman</vt:lpstr>
      <vt:lpstr>WWW.2PPT.COM
</vt:lpstr>
      <vt:lpstr>Unit 2 </vt:lpstr>
      <vt:lpstr>Introduce</vt:lpstr>
      <vt:lpstr>Words</vt:lpstr>
      <vt:lpstr>Words</vt:lpstr>
      <vt:lpstr>Words</vt:lpstr>
      <vt:lpstr>Expressions</vt:lpstr>
      <vt:lpstr>Expressions</vt:lpstr>
      <vt:lpstr>Dialogue</vt:lpstr>
      <vt:lpstr>Expand</vt:lpstr>
      <vt:lpstr>Expand</vt:lpstr>
      <vt:lpstr>Summary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2023-01-16T15:40:31Z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21135A112EB04DC4AC65AA5D082E249A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