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6" r:id="rId3"/>
    <p:sldId id="287" r:id="rId4"/>
    <p:sldId id="288" r:id="rId5"/>
    <p:sldId id="309" r:id="rId6"/>
    <p:sldId id="310" r:id="rId7"/>
    <p:sldId id="300" r:id="rId8"/>
    <p:sldId id="302" r:id="rId9"/>
    <p:sldId id="316" r:id="rId10"/>
    <p:sldId id="290" r:id="rId11"/>
  </p:sldIdLst>
  <p:sldSz cx="12192000" cy="6858000"/>
  <p:notesSz cx="7104063" cy="10234613"/>
  <p:embeddedFontLst>
    <p:embeddedFont>
      <p:font typeface="华文楷体" panose="02010600040101010101" pitchFamily="2" charset="-122"/>
      <p:regular r:id="rId12"/>
    </p:embeddedFont>
    <p:embeddedFont>
      <p:font typeface="黑体" panose="02010609060101010101" pitchFamily="49" charset="-122"/>
      <p:regular r:id="rId13"/>
    </p:embeddedFont>
    <p:embeddedFont>
      <p:font typeface="楷体" panose="02010609060101010101" pitchFamily="49" charset="-122"/>
      <p:regular r:id="rId14"/>
    </p:embeddedFont>
    <p:embeddedFont>
      <p:font typeface="微软雅黑" panose="020B0503020204020204" pitchFamily="34" charset="-122"/>
      <p:regular r:id="rId15"/>
      <p:bold r:id="rId1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7E7"/>
    <a:srgbClr val="DCC7E0"/>
    <a:srgbClr val="FFFFFF"/>
    <a:srgbClr val="E5F6E4"/>
    <a:srgbClr val="D7ECDD"/>
    <a:srgbClr val="D3EFFA"/>
    <a:srgbClr val="8ADCFE"/>
    <a:srgbClr val="F9B7D9"/>
    <a:srgbClr val="F9DAE9"/>
    <a:srgbClr val="D5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54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-2" y="8558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统计表和条形统计图</a:t>
            </a:r>
          </a:p>
        </p:txBody>
      </p:sp>
      <p:sp>
        <p:nvSpPr>
          <p:cNvPr id="22" name="矩形 21"/>
          <p:cNvSpPr/>
          <p:nvPr/>
        </p:nvSpPr>
        <p:spPr>
          <a:xfrm>
            <a:off x="-2" y="2099120"/>
            <a:ext cx="12192000" cy="185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复式条形统计图</a:t>
            </a:r>
            <a:endParaRPr lang="en-US" altLang="zh-CN" sz="4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32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47286" y="4530492"/>
            <a:ext cx="2297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苏教版  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  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五年级  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761533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3308350" y="1595120"/>
            <a:ext cx="6958965" cy="3009265"/>
          </a:xfrm>
          <a:prstGeom prst="wedgeRoundRectCallout">
            <a:avLst>
              <a:gd name="adj1" fmla="val -53668"/>
              <a:gd name="adj2" fmla="val 427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a typeface="微软雅黑" panose="020B0503020204020204" pitchFamily="34" charset="-122"/>
              </a:rPr>
              <a:t>1.</a:t>
            </a:r>
            <a:r>
              <a:rPr lang="zh-CN" altLang="en-US" sz="3200" dirty="0">
                <a:solidFill>
                  <a:schemeClr val="tx1"/>
                </a:solidFill>
                <a:ea typeface="微软雅黑" panose="020B0503020204020204" pitchFamily="34" charset="-122"/>
              </a:rPr>
              <a:t>统计图中的各直条的宽度要相等，间隔也要相等，直条的长度要准确。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a typeface="微软雅黑" panose="020B0503020204020204" pitchFamily="34" charset="-122"/>
              </a:rPr>
              <a:t>2.</a:t>
            </a:r>
            <a:r>
              <a:rPr lang="zh-CN" altLang="en-US" sz="3200" dirty="0">
                <a:solidFill>
                  <a:schemeClr val="tx1"/>
                </a:solidFill>
                <a:ea typeface="微软雅黑" panose="020B0503020204020204" pitchFamily="34" charset="-122"/>
              </a:rPr>
              <a:t>绘制统计图时，可以根据实际需要选择合适的形式。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49301" y="4762499"/>
            <a:ext cx="10756900" cy="1738451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04825" y="1239520"/>
            <a:ext cx="11219180" cy="45224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.让学生再次经历统计的全过程，进一步认识复式条形统计图的结构特点，学会制作复式条形统计图。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.通过活动，进一步培养调查、收集、整理数据的能力，能根据统计图提出并解决一些实际问题。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.联系生活实际，进一步拓展视野，激发学习数学的兴趣，形成合作意识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【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重点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】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能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正确地制作复式条形统计图。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【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难点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】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能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根据统计图中的数据进行一些简单的分析。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/>
          <p:nvPr/>
        </p:nvSpPr>
        <p:spPr>
          <a:xfrm>
            <a:off x="2174558" y="2098675"/>
            <a:ext cx="4357687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9.35×99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9.35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745933" y="2670175"/>
            <a:ext cx="4357687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9.35×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99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745933" y="3254375"/>
            <a:ext cx="4357687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9.35×100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745933" y="3884613"/>
            <a:ext cx="4357687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935</a:t>
            </a:r>
          </a:p>
        </p:txBody>
      </p:sp>
      <p:sp>
        <p:nvSpPr>
          <p:cNvPr id="12294" name="TextBox 1"/>
          <p:cNvSpPr txBox="1"/>
          <p:nvPr/>
        </p:nvSpPr>
        <p:spPr>
          <a:xfrm>
            <a:off x="5937250" y="2148205"/>
            <a:ext cx="46564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12.8÷[0.5×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23.5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]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937250" y="2697163"/>
            <a:ext cx="435768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12.8÷[0.5×16]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937250" y="3281363"/>
            <a:ext cx="435768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12.8÷8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937250" y="3911600"/>
            <a:ext cx="4357688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1.6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/>
          <p:nvPr/>
        </p:nvSpPr>
        <p:spPr>
          <a:xfrm>
            <a:off x="909637" y="608786"/>
            <a:ext cx="1038288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芳调查了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2003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年和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年北京等四个城市空气质量达到及好等于二级的天数，结果如下图：</a:t>
            </a:r>
          </a:p>
        </p:txBody>
      </p:sp>
      <p:pic>
        <p:nvPicPr>
          <p:cNvPr id="13314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6300" y="1809115"/>
            <a:ext cx="8098155" cy="2616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Box 1"/>
          <p:cNvSpPr txBox="1"/>
          <p:nvPr/>
        </p:nvSpPr>
        <p:spPr>
          <a:xfrm>
            <a:off x="1460500" y="4447540"/>
            <a:ext cx="89763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2003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年空气质量最好的是哪个城市？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年呢？</a:t>
            </a:r>
          </a:p>
        </p:txBody>
      </p:sp>
      <p:sp>
        <p:nvSpPr>
          <p:cNvPr id="15363" name="TextBox 1"/>
          <p:cNvSpPr txBox="1"/>
          <p:nvPr/>
        </p:nvSpPr>
        <p:spPr>
          <a:xfrm>
            <a:off x="1460500" y="5406390"/>
            <a:ext cx="88639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）比较每个城市这两年的空气质量，你有什么发现？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05635" y="4907915"/>
            <a:ext cx="70269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2003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年和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2011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年最好的都是南宁。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905635" y="5866765"/>
            <a:ext cx="74415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每个城市空气质量都有改善，尤其是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太原。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5363" grpId="0"/>
      <p:bldP spid="6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/>
          <p:nvPr/>
        </p:nvSpPr>
        <p:spPr>
          <a:xfrm>
            <a:off x="894715" y="613206"/>
            <a:ext cx="961517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李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强调查了五年级二班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48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名同学在体质健康测试中的体重情况，根据记录，完成统计图，并回答问题。</a:t>
            </a:r>
          </a:p>
        </p:txBody>
      </p:sp>
      <p:pic>
        <p:nvPicPr>
          <p:cNvPr id="16386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5592" y="1935406"/>
            <a:ext cx="7820446" cy="170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 4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336" y="3802509"/>
            <a:ext cx="5671202" cy="2508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890618" y="5901690"/>
            <a:ext cx="275729" cy="1429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43172" y="5247560"/>
            <a:ext cx="275729" cy="8101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843655" y="5536565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686091" y="4880485"/>
            <a:ext cx="39338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</a:p>
        </p:txBody>
      </p:sp>
      <p:sp>
        <p:nvSpPr>
          <p:cNvPr id="11" name="矩形 10"/>
          <p:cNvSpPr/>
          <p:nvPr/>
        </p:nvSpPr>
        <p:spPr>
          <a:xfrm>
            <a:off x="5573861" y="4567193"/>
            <a:ext cx="275729" cy="14773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470144" y="4209598"/>
            <a:ext cx="51469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</a:p>
        </p:txBody>
      </p:sp>
      <p:sp>
        <p:nvSpPr>
          <p:cNvPr id="13" name="矩形 12"/>
          <p:cNvSpPr/>
          <p:nvPr/>
        </p:nvSpPr>
        <p:spPr>
          <a:xfrm>
            <a:off x="6426442" y="5523334"/>
            <a:ext cx="275729" cy="524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353416" y="5139524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15" name="矩形 14"/>
          <p:cNvSpPr/>
          <p:nvPr/>
        </p:nvSpPr>
        <p:spPr>
          <a:xfrm>
            <a:off x="7273118" y="5763830"/>
            <a:ext cx="275729" cy="2870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7215244" y="5444795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7" name="矩形 16"/>
          <p:cNvSpPr/>
          <p:nvPr/>
        </p:nvSpPr>
        <p:spPr>
          <a:xfrm>
            <a:off x="4178237" y="5682909"/>
            <a:ext cx="275729" cy="381257"/>
          </a:xfrm>
          <a:prstGeom prst="rect">
            <a:avLst/>
          </a:prstGeom>
          <a:solidFill>
            <a:srgbClr val="FF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119880" y="5306378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9" name="矩形 18"/>
          <p:cNvSpPr/>
          <p:nvPr/>
        </p:nvSpPr>
        <p:spPr>
          <a:xfrm>
            <a:off x="5022753" y="4865851"/>
            <a:ext cx="275729" cy="1191429"/>
          </a:xfrm>
          <a:prstGeom prst="rect">
            <a:avLst/>
          </a:prstGeom>
          <a:solidFill>
            <a:srgbClr val="FF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788338" y="4516460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</a:p>
        </p:txBody>
      </p:sp>
      <p:sp>
        <p:nvSpPr>
          <p:cNvPr id="21" name="矩形 20"/>
          <p:cNvSpPr/>
          <p:nvPr/>
        </p:nvSpPr>
        <p:spPr>
          <a:xfrm>
            <a:off x="5863859" y="4865836"/>
            <a:ext cx="275729" cy="1191429"/>
          </a:xfrm>
          <a:prstGeom prst="rect">
            <a:avLst/>
          </a:prstGeom>
          <a:solidFill>
            <a:srgbClr val="FF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4994344" y="4504870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</a:p>
        </p:txBody>
      </p:sp>
      <p:sp>
        <p:nvSpPr>
          <p:cNvPr id="23" name="矩形 22"/>
          <p:cNvSpPr/>
          <p:nvPr/>
        </p:nvSpPr>
        <p:spPr>
          <a:xfrm>
            <a:off x="6709603" y="5755027"/>
            <a:ext cx="275729" cy="285943"/>
          </a:xfrm>
          <a:prstGeom prst="rect">
            <a:avLst/>
          </a:prstGeom>
          <a:solidFill>
            <a:srgbClr val="FF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6665764" y="5390053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25" name="矩形 24"/>
          <p:cNvSpPr/>
          <p:nvPr/>
        </p:nvSpPr>
        <p:spPr>
          <a:xfrm>
            <a:off x="7559578" y="5915517"/>
            <a:ext cx="275729" cy="142972"/>
          </a:xfrm>
          <a:prstGeom prst="rect">
            <a:avLst/>
          </a:prstGeom>
          <a:solidFill>
            <a:srgbClr val="FF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7526324" y="5556951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6985332" y="3899921"/>
            <a:ext cx="9380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7608438" y="3870046"/>
            <a:ext cx="9380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  <p:bldP spid="10" grpId="0"/>
      <p:bldP spid="11" grpId="0" bldLvl="0" animBg="1"/>
      <p:bldP spid="12" grpId="0"/>
      <p:bldP spid="13" grpId="0" bldLvl="0" animBg="1"/>
      <p:bldP spid="14" grpId="0"/>
      <p:bldP spid="15" grpId="0" bldLvl="0" animBg="1"/>
      <p:bldP spid="16" grpId="0"/>
      <p:bldP spid="17" grpId="0" bldLvl="0" animBg="1"/>
      <p:bldP spid="18" grpId="0"/>
      <p:bldP spid="19" grpId="0" bldLvl="0" animBg="1"/>
      <p:bldP spid="20" grpId="0"/>
      <p:bldP spid="21" grpId="0" bldLvl="0" animBg="1"/>
      <p:bldP spid="22" grpId="0"/>
      <p:bldP spid="23" grpId="0" bldLvl="0" animBg="1"/>
      <p:bldP spid="24" grpId="0"/>
      <p:bldP spid="25" grpId="0" bldLvl="0" animBg="1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7336" y="1135509"/>
            <a:ext cx="5671202" cy="2508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620618" y="3234690"/>
            <a:ext cx="275729" cy="1429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73172" y="2580560"/>
            <a:ext cx="275729" cy="8101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573655" y="2869565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416091" y="2213485"/>
            <a:ext cx="39338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</a:p>
        </p:txBody>
      </p:sp>
      <p:sp>
        <p:nvSpPr>
          <p:cNvPr id="11" name="矩形 10"/>
          <p:cNvSpPr/>
          <p:nvPr/>
        </p:nvSpPr>
        <p:spPr>
          <a:xfrm>
            <a:off x="4303861" y="1900193"/>
            <a:ext cx="275729" cy="14773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200144" y="1542598"/>
            <a:ext cx="51469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</a:p>
        </p:txBody>
      </p:sp>
      <p:sp>
        <p:nvSpPr>
          <p:cNvPr id="13" name="矩形 12"/>
          <p:cNvSpPr/>
          <p:nvPr/>
        </p:nvSpPr>
        <p:spPr>
          <a:xfrm>
            <a:off x="5156442" y="2856334"/>
            <a:ext cx="275729" cy="524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5083416" y="2472524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15" name="矩形 14"/>
          <p:cNvSpPr/>
          <p:nvPr/>
        </p:nvSpPr>
        <p:spPr>
          <a:xfrm>
            <a:off x="6003118" y="3096830"/>
            <a:ext cx="275729" cy="2870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945244" y="2777795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7" name="矩形 16"/>
          <p:cNvSpPr/>
          <p:nvPr/>
        </p:nvSpPr>
        <p:spPr>
          <a:xfrm>
            <a:off x="2908237" y="3015909"/>
            <a:ext cx="275729" cy="381257"/>
          </a:xfrm>
          <a:prstGeom prst="rect">
            <a:avLst/>
          </a:prstGeom>
          <a:solidFill>
            <a:srgbClr val="FF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849880" y="2639378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9" name="矩形 18"/>
          <p:cNvSpPr/>
          <p:nvPr/>
        </p:nvSpPr>
        <p:spPr>
          <a:xfrm>
            <a:off x="3752753" y="2198851"/>
            <a:ext cx="275729" cy="1191429"/>
          </a:xfrm>
          <a:prstGeom prst="rect">
            <a:avLst/>
          </a:prstGeom>
          <a:solidFill>
            <a:srgbClr val="FF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4518338" y="1849460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</a:p>
        </p:txBody>
      </p:sp>
      <p:sp>
        <p:nvSpPr>
          <p:cNvPr id="24" name="矩形 23"/>
          <p:cNvSpPr/>
          <p:nvPr/>
        </p:nvSpPr>
        <p:spPr>
          <a:xfrm>
            <a:off x="4593859" y="2198836"/>
            <a:ext cx="275729" cy="1191429"/>
          </a:xfrm>
          <a:prstGeom prst="rect">
            <a:avLst/>
          </a:prstGeom>
          <a:solidFill>
            <a:srgbClr val="FF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3724344" y="1837870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</a:p>
        </p:txBody>
      </p:sp>
      <p:sp>
        <p:nvSpPr>
          <p:cNvPr id="26" name="矩形 25"/>
          <p:cNvSpPr/>
          <p:nvPr/>
        </p:nvSpPr>
        <p:spPr>
          <a:xfrm>
            <a:off x="5439603" y="3088027"/>
            <a:ext cx="275729" cy="285943"/>
          </a:xfrm>
          <a:prstGeom prst="rect">
            <a:avLst/>
          </a:prstGeom>
          <a:solidFill>
            <a:srgbClr val="FF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5395764" y="2723053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28" name="矩形 27"/>
          <p:cNvSpPr/>
          <p:nvPr/>
        </p:nvSpPr>
        <p:spPr>
          <a:xfrm>
            <a:off x="6289578" y="3248517"/>
            <a:ext cx="275729" cy="142972"/>
          </a:xfrm>
          <a:prstGeom prst="rect">
            <a:avLst/>
          </a:prstGeom>
          <a:solidFill>
            <a:srgbClr val="FF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6256324" y="2889951"/>
            <a:ext cx="3676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13510" y="4315460"/>
            <a:ext cx="9685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ea typeface="微软雅黑" panose="020B0503020204020204" pitchFamily="34" charset="-122"/>
              </a:rPr>
              <a:t>你打算怎样比较这个班男、女生的体重情况？对他们有什么建议？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235047" y="5044503"/>
            <a:ext cx="10384790" cy="1018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用复式条形统计图来比较这个班男、女生的体重情况。超重和肥胖的学生应该加强运动，体重较轻和营养不良的学生应加强营养，不要挑食。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5715332" y="1230730"/>
            <a:ext cx="9380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6338438" y="1200855"/>
            <a:ext cx="9380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  <p:bldP spid="10" grpId="0"/>
      <p:bldP spid="11" grpId="0" bldLvl="0" animBg="1"/>
      <p:bldP spid="12" grpId="0"/>
      <p:bldP spid="13" grpId="0" bldLvl="0" animBg="1"/>
      <p:bldP spid="3" grpId="0"/>
      <p:bldP spid="15" grpId="0" bldLvl="0" animBg="1"/>
      <p:bldP spid="16" grpId="0"/>
      <p:bldP spid="17" grpId="0" bldLvl="0" animBg="1"/>
      <p:bldP spid="18" grpId="0"/>
      <p:bldP spid="19" grpId="0" bldLvl="0" animBg="1"/>
      <p:bldP spid="20" grpId="0"/>
      <p:bldP spid="24" grpId="0" bldLvl="0" animBg="1"/>
      <p:bldP spid="25" grpId="0"/>
      <p:bldP spid="26" grpId="0" bldLvl="0" animBg="1"/>
      <p:bldP spid="27" grpId="0"/>
      <p:bldP spid="28" grpId="0" bldLvl="0" animBg="1"/>
      <p:bldP spid="29" grpId="0"/>
      <p:bldP spid="4" grpId="0"/>
      <p:bldP spid="5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/>
          <p:nvPr/>
        </p:nvSpPr>
        <p:spPr>
          <a:xfrm>
            <a:off x="939164" y="786130"/>
            <a:ext cx="98710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小华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调查了本校五年级一班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、二班同学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参加书法、绘画、剪纸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个兴趣小组的人数情况。根据他的调查记录完成下图。</a:t>
            </a:r>
          </a:p>
        </p:txBody>
      </p:sp>
      <p:pic>
        <p:nvPicPr>
          <p:cNvPr id="19457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9765" y="1493520"/>
            <a:ext cx="7670800" cy="843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Picture 2" descr="C:\Documents and Settings\Administrator\桌面\QQ截图20141101185245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9890" y="2340610"/>
            <a:ext cx="8429625" cy="3154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2742565" y="4166235"/>
            <a:ext cx="357188" cy="1066800"/>
          </a:xfrm>
          <a:prstGeom prst="rect">
            <a:avLst/>
          </a:prstGeom>
          <a:solidFill>
            <a:srgbClr val="D3EFF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635885" y="3720148"/>
            <a:ext cx="5715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8" name="矩形 7"/>
          <p:cNvSpPr/>
          <p:nvPr/>
        </p:nvSpPr>
        <p:spPr>
          <a:xfrm>
            <a:off x="3671253" y="3897948"/>
            <a:ext cx="357188" cy="1327150"/>
          </a:xfrm>
          <a:prstGeom prst="rect">
            <a:avLst/>
          </a:prstGeom>
          <a:solidFill>
            <a:srgbClr val="D3EFF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9488" y="3548380"/>
            <a:ext cx="6604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</a:p>
        </p:txBody>
      </p:sp>
      <p:sp>
        <p:nvSpPr>
          <p:cNvPr id="10" name="矩形 9"/>
          <p:cNvSpPr/>
          <p:nvPr/>
        </p:nvSpPr>
        <p:spPr>
          <a:xfrm>
            <a:off x="4650740" y="4296410"/>
            <a:ext cx="312738" cy="928688"/>
          </a:xfrm>
          <a:prstGeom prst="rect">
            <a:avLst/>
          </a:prstGeom>
          <a:solidFill>
            <a:srgbClr val="D3EFF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521518" y="3897948"/>
            <a:ext cx="5715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sp>
        <p:nvSpPr>
          <p:cNvPr id="12" name="矩形 11"/>
          <p:cNvSpPr/>
          <p:nvPr/>
        </p:nvSpPr>
        <p:spPr>
          <a:xfrm>
            <a:off x="3099753" y="4436110"/>
            <a:ext cx="298450" cy="788988"/>
          </a:xfrm>
          <a:prstGeom prst="rect">
            <a:avLst/>
          </a:prstGeom>
          <a:solidFill>
            <a:srgbClr val="F9D7E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963545" y="4067493"/>
            <a:ext cx="5715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3" name="矩形 2"/>
          <p:cNvSpPr/>
          <p:nvPr/>
        </p:nvSpPr>
        <p:spPr>
          <a:xfrm>
            <a:off x="4017328" y="3632835"/>
            <a:ext cx="320675" cy="1592263"/>
          </a:xfrm>
          <a:prstGeom prst="rect">
            <a:avLst/>
          </a:prstGeom>
          <a:solidFill>
            <a:srgbClr val="F9D7E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855720" y="3321685"/>
            <a:ext cx="6445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</a:p>
        </p:txBody>
      </p:sp>
      <p:sp>
        <p:nvSpPr>
          <p:cNvPr id="16" name="矩形 15"/>
          <p:cNvSpPr/>
          <p:nvPr/>
        </p:nvSpPr>
        <p:spPr>
          <a:xfrm>
            <a:off x="4963478" y="4166235"/>
            <a:ext cx="320675" cy="1058863"/>
          </a:xfrm>
          <a:prstGeom prst="rect">
            <a:avLst/>
          </a:prstGeom>
          <a:solidFill>
            <a:srgbClr val="F9D7E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4838065" y="3781743"/>
            <a:ext cx="5715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18" name="矩形 17"/>
          <p:cNvSpPr/>
          <p:nvPr/>
        </p:nvSpPr>
        <p:spPr>
          <a:xfrm>
            <a:off x="6649403" y="4178935"/>
            <a:ext cx="357188" cy="1046163"/>
          </a:xfrm>
          <a:prstGeom prst="rect">
            <a:avLst/>
          </a:prstGeom>
          <a:solidFill>
            <a:srgbClr val="D3EFF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97065" y="3897948"/>
            <a:ext cx="298450" cy="1323975"/>
          </a:xfrm>
          <a:prstGeom prst="rect">
            <a:avLst/>
          </a:prstGeom>
          <a:solidFill>
            <a:srgbClr val="F9D7E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305040" y="4293235"/>
            <a:ext cx="298450" cy="939800"/>
          </a:xfrm>
          <a:prstGeom prst="rect">
            <a:avLst/>
          </a:prstGeom>
          <a:solidFill>
            <a:srgbClr val="D7ECD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21028" y="4432935"/>
            <a:ext cx="357188" cy="782638"/>
          </a:xfrm>
          <a:prstGeom prst="rect">
            <a:avLst/>
          </a:prstGeom>
          <a:solidFill>
            <a:srgbClr val="D3EFF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567103" y="3624898"/>
            <a:ext cx="319088" cy="1608138"/>
          </a:xfrm>
          <a:prstGeom prst="rect">
            <a:avLst/>
          </a:prstGeom>
          <a:solidFill>
            <a:srgbClr val="F9D7E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886190" y="4169410"/>
            <a:ext cx="298450" cy="1050925"/>
          </a:xfrm>
          <a:prstGeom prst="rect">
            <a:avLst/>
          </a:prstGeom>
          <a:solidFill>
            <a:srgbClr val="D7ECD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6675" y="5634990"/>
            <a:ext cx="9076690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solidFill>
                  <a:srgbClr val="FF0000"/>
                </a:solidFill>
                <a:ea typeface="微软雅黑" panose="020B0503020204020204" pitchFamily="34" charset="-122"/>
              </a:rPr>
              <a:t>      </a:t>
            </a:r>
            <a:r>
              <a:rPr lang="zh-CN" altLang="en-US" dirty="0">
                <a:solidFill>
                  <a:srgbClr val="FF0000"/>
                </a:solidFill>
                <a:ea typeface="微软雅黑" panose="020B0503020204020204" pitchFamily="34" charset="-122"/>
              </a:rPr>
              <a:t>数据相同，统计的形式不同，第一个统计图中有</a:t>
            </a:r>
            <a:r>
              <a:rPr lang="en-US" altLang="zh-CN" dirty="0">
                <a:solidFill>
                  <a:srgbClr val="FF0000"/>
                </a:solidFill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ea typeface="微软雅黑" panose="020B0503020204020204" pitchFamily="34" charset="-122"/>
              </a:rPr>
              <a:t>组数据，每组有</a:t>
            </a:r>
            <a:r>
              <a:rPr lang="en-US" altLang="zh-CN" dirty="0">
                <a:solidFill>
                  <a:srgbClr val="FF0000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ea typeface="微软雅黑" panose="020B0503020204020204" pitchFamily="34" charset="-122"/>
              </a:rPr>
              <a:t>个直条；第二个统计图中有</a:t>
            </a:r>
            <a:r>
              <a:rPr lang="en-US" altLang="zh-CN" dirty="0">
                <a:solidFill>
                  <a:srgbClr val="FF0000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ea typeface="微软雅黑" panose="020B0503020204020204" pitchFamily="34" charset="-122"/>
              </a:rPr>
              <a:t>组数据，每组有</a:t>
            </a:r>
            <a:r>
              <a:rPr lang="en-US" altLang="zh-CN" dirty="0">
                <a:solidFill>
                  <a:srgbClr val="FF0000"/>
                </a:solidFill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ea typeface="微软雅黑" panose="020B0503020204020204" pitchFamily="34" charset="-122"/>
              </a:rPr>
              <a:t>个直条。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542405" y="3767138"/>
            <a:ext cx="5715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815773" y="3499485"/>
            <a:ext cx="6604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168198" y="3946843"/>
            <a:ext cx="5715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8114665" y="4037013"/>
            <a:ext cx="5715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8404860" y="3272155"/>
            <a:ext cx="6445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8749665" y="3781743"/>
            <a:ext cx="5715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24" name="圆角矩形标注 23"/>
          <p:cNvSpPr/>
          <p:nvPr/>
        </p:nvSpPr>
        <p:spPr>
          <a:xfrm>
            <a:off x="10089515" y="2336800"/>
            <a:ext cx="1875790" cy="1545590"/>
          </a:xfrm>
          <a:prstGeom prst="wedgeRoundRectCallout">
            <a:avLst>
              <a:gd name="adj1" fmla="val -2843"/>
              <a:gd name="adj2" fmla="val 77238"/>
              <a:gd name="adj3" fmla="val 16667"/>
            </a:avLst>
          </a:prstGeom>
          <a:solidFill>
            <a:srgbClr val="DCC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sz="2000" dirty="0">
                <a:solidFill>
                  <a:schemeClr val="tx1"/>
                </a:solidFill>
                <a:ea typeface="微软雅黑" panose="020B0503020204020204" pitchFamily="34" charset="-122"/>
              </a:rPr>
              <a:t>说说这两幅图有什么地方相同，有什么地方不同。</a:t>
            </a:r>
          </a:p>
        </p:txBody>
      </p:sp>
      <p:sp>
        <p:nvSpPr>
          <p:cNvPr id="35" name="任意多边形 34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ea typeface="微软雅黑" panose="020B0503020204020204" pitchFamily="34" charset="-122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3898412" y="2716624"/>
            <a:ext cx="9380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4521518" y="2734047"/>
            <a:ext cx="9380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7902885" y="2733963"/>
            <a:ext cx="9380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8573289" y="2735620"/>
            <a:ext cx="9380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 bldLvl="0" animBg="1"/>
      <p:bldP spid="9" grpId="0"/>
      <p:bldP spid="10" grpId="0" bldLvl="0" animBg="1"/>
      <p:bldP spid="11" grpId="0"/>
      <p:bldP spid="12" grpId="0" bldLvl="0" animBg="1"/>
      <p:bldP spid="13" grpId="0"/>
      <p:bldP spid="3" grpId="0" bldLvl="0" animBg="1"/>
      <p:bldP spid="15" grpId="0"/>
      <p:bldP spid="16" grpId="0" bldLvl="0" animBg="1"/>
      <p:bldP spid="17" grpId="0"/>
      <p:bldP spid="18" grpId="0" bldLvl="0" animBg="1"/>
      <p:bldP spid="26" grpId="0" bldLvl="0" animBg="1"/>
      <p:bldP spid="28" grpId="0" bldLvl="0" animBg="1"/>
      <p:bldP spid="30" grpId="0" bldLvl="0" animBg="1"/>
      <p:bldP spid="32" grpId="0" bldLvl="0" animBg="1"/>
      <p:bldP spid="34" grpId="0" bldLvl="0" animBg="1"/>
      <p:bldP spid="4" grpId="0" build="allAtOnce" bldLvl="0" animBg="1"/>
      <p:bldP spid="5" grpId="0"/>
      <p:bldP spid="14" grpId="0"/>
      <p:bldP spid="20" grpId="0"/>
      <p:bldP spid="21" grpId="0"/>
      <p:bldP spid="22" grpId="0"/>
      <p:bldP spid="23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/>
          <p:nvPr/>
        </p:nvSpPr>
        <p:spPr>
          <a:xfrm>
            <a:off x="1007110" y="712306"/>
            <a:ext cx="987679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了解自己班同学的体重吗？收集本班同学在体质健康测试中的体重数据，完成下面的统计图。</a:t>
            </a: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2640" y="2604770"/>
            <a:ext cx="7911465" cy="3354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 4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ea typeface="微软雅黑" panose="020B0503020204020204" pitchFamily="34" charset="-122"/>
              </a:rPr>
              <a:t>5</a:t>
            </a:r>
            <a:endParaRPr lang="zh-CN" altLang="en-US" sz="2800" b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96900" y="833120"/>
            <a:ext cx="11043920" cy="5231765"/>
          </a:xfrm>
          <a:prstGeom prst="roundRect">
            <a:avLst/>
          </a:prstGeom>
          <a:solidFill>
            <a:srgbClr val="E5F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6650" y="1297940"/>
            <a:ext cx="10274935" cy="1384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ea typeface="微软雅黑" panose="020B0503020204020204" pitchFamily="34" charset="-122"/>
              </a:rPr>
              <a:t> </a:t>
            </a:r>
            <a:endParaRPr lang="zh-CN" altLang="en-US" sz="2000" dirty="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</a:rPr>
              <a:t>       生活中我们见到的很多统计图，都是用计算机绘制的。在计算机上绘制统计图不但方便、快捷、而且准确、美观。下面的统计图都是用计算机绘制的，你想试一试吗？</a:t>
            </a:r>
            <a:endParaRPr lang="zh-CN" altLang="en-US" sz="1600" dirty="0"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966470"/>
            <a:ext cx="2160905" cy="597535"/>
          </a:xfrm>
          <a:prstGeom prst="rect">
            <a:avLst/>
          </a:prstGeom>
          <a:ln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015" y="2774315"/>
            <a:ext cx="3752850" cy="19037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635" y="2590800"/>
            <a:ext cx="3798570" cy="20307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985" y="4787265"/>
            <a:ext cx="4985385" cy="1160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宽屏</PresentationFormat>
  <Paragraphs>79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华文楷体</vt:lpstr>
      <vt:lpstr>黑体</vt:lpstr>
      <vt:lpstr>楷体</vt:lpstr>
      <vt:lpstr>微软雅黑</vt:lpstr>
      <vt:lpstr>楷体_GB2312</vt:lpstr>
      <vt:lpstr>Arial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2023-01-16T15:40:37Z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B2A412A8846B41C496AC922A22201A52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