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97" r:id="rId3"/>
    <p:sldId id="298" r:id="rId4"/>
    <p:sldId id="299" r:id="rId5"/>
    <p:sldId id="301" r:id="rId6"/>
    <p:sldId id="303" r:id="rId7"/>
    <p:sldId id="321" r:id="rId8"/>
    <p:sldId id="304" r:id="rId9"/>
    <p:sldId id="311" r:id="rId10"/>
    <p:sldId id="313" r:id="rId11"/>
    <p:sldId id="307" r:id="rId12"/>
    <p:sldId id="308" r:id="rId13"/>
    <p:sldId id="309" r:id="rId14"/>
    <p:sldId id="314" r:id="rId15"/>
    <p:sldId id="320" r:id="rId16"/>
    <p:sldId id="315" r:id="rId17"/>
    <p:sldId id="316" r:id="rId18"/>
    <p:sldId id="317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9BCDFF"/>
    <a:srgbClr val="3399FF"/>
    <a:srgbClr val="99FF66"/>
    <a:srgbClr val="CCFF99"/>
    <a:srgbClr val="FF0066"/>
    <a:srgbClr val="008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D2E0D-609D-4053-A8DC-52D66B09B815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8C37-F3CB-44C3-8595-B356D28FE8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8C665-1D1A-48C5-8002-65456731E6F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0602F-01C9-4533-8C8D-FD8DAB49C4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0602F-01C9-4533-8C8D-FD8DAB49C46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2725F-0E5E-4680-8C4B-9E733D7815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4615C-78FA-4257-A06E-2EF1F26D132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5E04E-1741-4C02-8358-79423DB959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FE60B-5B35-4E0D-AC0A-CAE6CE43EB7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87B18-9D5F-4B7F-B667-5AF9286952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4766-26E8-4E72-AFF8-7407B0AE7B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1D76-7ED8-4D42-ACA6-2E146B3CA1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70D5A-A222-4EB6-BC30-CDD54DC0ED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6A519-3D42-45F9-8E9A-CA33F020FB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0DB7-3263-40FE-A270-A75BADF1A77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159AF-FB8A-46C7-A16C-FB3E5FAF9B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E8C0AF-C72C-4322-AF6D-BEB31B61CADC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35838;&#26412;&#24405;&#38899;/46.mp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usiness.chinaren.com/7/0604/77/column220717757.s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fscma.gov.cn/channele/topic/pic/pic0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baidu.com/i?ct=503316480&amp;z=762981503&amp;tn=baiduimagedetail&amp;word=shower&amp;in=4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x.pyjy.net/source/czsw/SWHHJ/H044T085.as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202.197.63.234/ccce_v2/other/course/green/gf/8silent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image.baidu.com/i?ct=503316480&amp;z=399808650&amp;tn=baiduimagedetail&amp;word=Clean%20air&amp;in=31" TargetMode="Externa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5838;&#26412;&#24405;&#38899;/46w.mp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48606" y="2564904"/>
            <a:ext cx="77295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000" b="1" dirty="0"/>
              <a:t>Protect Our Environment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699792" y="1196752"/>
            <a:ext cx="349567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/>
              <a:t>Lesson 46:</a:t>
            </a:r>
          </a:p>
        </p:txBody>
      </p:sp>
      <p:sp>
        <p:nvSpPr>
          <p:cNvPr id="4" name="矩形 3"/>
          <p:cNvSpPr/>
          <p:nvPr/>
        </p:nvSpPr>
        <p:spPr>
          <a:xfrm>
            <a:off x="1129486" y="5301208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763688" y="1772816"/>
            <a:ext cx="5508625" cy="220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600" b="1" i="1" dirty="0"/>
              <a:t>Language    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6600" b="1" i="1" dirty="0"/>
              <a:t>           Points</a:t>
            </a:r>
          </a:p>
        </p:txBody>
      </p:sp>
      <p:pic>
        <p:nvPicPr>
          <p:cNvPr id="13315" name="Picture 3" descr="图片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0338" y="3500438"/>
            <a:ext cx="6191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611188" y="1125538"/>
            <a:ext cx="7885112" cy="48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3600" b="1" dirty="0">
                <a:solidFill>
                  <a:srgbClr val="FF0066"/>
                </a:solidFill>
              </a:rPr>
              <a:t> I try to save water in many ways. </a:t>
            </a:r>
          </a:p>
          <a:p>
            <a:pPr marL="342900" indent="-342900"/>
            <a:r>
              <a:rPr lang="en-US" altLang="zh-CN" sz="3600" b="1" dirty="0">
                <a:solidFill>
                  <a:srgbClr val="FF0066"/>
                </a:solidFill>
              </a:rPr>
              <a:t>    </a:t>
            </a:r>
            <a:r>
              <a:rPr lang="zh-CN" altLang="en-US" sz="3600" b="1" dirty="0">
                <a:solidFill>
                  <a:srgbClr val="FF0066"/>
                </a:solidFill>
              </a:rPr>
              <a:t>我用很多方式试着节约用水。</a:t>
            </a:r>
          </a:p>
          <a:p>
            <a:pPr marL="342900" indent="-342900">
              <a:lnSpc>
                <a:spcPct val="80000"/>
              </a:lnSpc>
            </a:pPr>
            <a:endParaRPr lang="zh-CN" altLang="en-US" sz="3600" b="1" dirty="0">
              <a:solidFill>
                <a:srgbClr val="FF0066"/>
              </a:solidFill>
            </a:endParaRPr>
          </a:p>
          <a:p>
            <a:pPr marL="342900" indent="-342900"/>
            <a:r>
              <a:rPr lang="en-US" altLang="zh-CN" sz="3300" b="1" dirty="0"/>
              <a:t>    try to do </a:t>
            </a:r>
            <a:r>
              <a:rPr lang="en-US" altLang="zh-CN" sz="3300" b="1" dirty="0" err="1"/>
              <a:t>sth</a:t>
            </a:r>
            <a:r>
              <a:rPr lang="en-US" altLang="zh-CN" sz="3300" b="1" dirty="0"/>
              <a:t>. </a:t>
            </a:r>
            <a:r>
              <a:rPr lang="zh-CN" altLang="en-US" sz="3300" b="1" dirty="0"/>
              <a:t>意为“尽力做某事”。</a:t>
            </a:r>
          </a:p>
          <a:p>
            <a:pPr marL="342900" indent="-342900"/>
            <a:r>
              <a:rPr lang="zh-CN" altLang="en-US" sz="3300" b="1" dirty="0"/>
              <a:t>    如</a:t>
            </a:r>
            <a:r>
              <a:rPr lang="zh-CN" altLang="en-US" sz="3600" b="1" dirty="0"/>
              <a:t>：</a:t>
            </a:r>
          </a:p>
          <a:p>
            <a:pPr marL="342900" indent="-342900">
              <a:lnSpc>
                <a:spcPct val="50000"/>
              </a:lnSpc>
            </a:pPr>
            <a:endParaRPr lang="zh-CN" altLang="en-US" sz="3600" b="1" dirty="0"/>
          </a:p>
          <a:p>
            <a:pPr marL="342900" indent="-342900"/>
            <a:r>
              <a:rPr lang="zh-CN" altLang="en-US" sz="3100" dirty="0">
                <a:latin typeface="Times New Roman" panose="02020603050405020304" pitchFamily="18" charset="0"/>
              </a:rPr>
              <a:t>       </a:t>
            </a:r>
            <a:r>
              <a:rPr lang="en-US" altLang="zh-CN" sz="3100" dirty="0">
                <a:latin typeface="Times New Roman" panose="02020603050405020304" pitchFamily="18" charset="0"/>
              </a:rPr>
              <a:t>I will try to learn English well. </a:t>
            </a:r>
          </a:p>
          <a:p>
            <a:pPr marL="342900" indent="-342900"/>
            <a:r>
              <a:rPr lang="en-US" altLang="zh-CN" sz="3100" dirty="0">
                <a:latin typeface="Times New Roman" panose="02020603050405020304" pitchFamily="18" charset="0"/>
              </a:rPr>
              <a:t>       </a:t>
            </a:r>
            <a:r>
              <a:rPr lang="zh-CN" altLang="en-US" sz="3100" dirty="0">
                <a:latin typeface="Times New Roman" panose="02020603050405020304" pitchFamily="18" charset="0"/>
              </a:rPr>
              <a:t>我将尽力学好英语。</a:t>
            </a:r>
          </a:p>
          <a:p>
            <a:pPr marL="342900" indent="-342900"/>
            <a:r>
              <a:rPr lang="zh-CN" altLang="en-US" sz="3100" dirty="0">
                <a:latin typeface="Times New Roman" panose="02020603050405020304" pitchFamily="18" charset="0"/>
              </a:rPr>
              <a:t>       </a:t>
            </a:r>
            <a:r>
              <a:rPr lang="en-US" altLang="zh-CN" sz="3100" dirty="0">
                <a:latin typeface="Times New Roman" panose="02020603050405020304" pitchFamily="18" charset="0"/>
              </a:rPr>
              <a:t>They tried not to disturb him. </a:t>
            </a:r>
          </a:p>
          <a:p>
            <a:pPr marL="342900" indent="-342900"/>
            <a:r>
              <a:rPr lang="en-US" altLang="zh-CN" sz="3100" dirty="0">
                <a:latin typeface="Times New Roman" panose="02020603050405020304" pitchFamily="18" charset="0"/>
              </a:rPr>
              <a:t>       </a:t>
            </a:r>
            <a:r>
              <a:rPr lang="zh-CN" altLang="en-US" sz="3100" dirty="0">
                <a:latin typeface="Times New Roman" panose="02020603050405020304" pitchFamily="18" charset="0"/>
              </a:rPr>
              <a:t>他们试图不去打扰他。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684213" y="2420938"/>
            <a:ext cx="7705725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arenBoth"/>
            </a:pPr>
            <a:r>
              <a:rPr lang="en-US" altLang="zh-CN" sz="3300" b="1" dirty="0">
                <a:solidFill>
                  <a:srgbClr val="FF0066"/>
                </a:solidFill>
              </a:rPr>
              <a:t>too many</a:t>
            </a:r>
            <a:r>
              <a:rPr lang="zh-CN" altLang="en-US" sz="3300" b="1" dirty="0">
                <a:solidFill>
                  <a:srgbClr val="FF0066"/>
                </a:solidFill>
              </a:rPr>
              <a:t>的中心词是</a:t>
            </a:r>
            <a:r>
              <a:rPr lang="en-US" altLang="zh-CN" sz="3300" b="1" dirty="0">
                <a:solidFill>
                  <a:srgbClr val="FF0066"/>
                </a:solidFill>
              </a:rPr>
              <a:t>many</a:t>
            </a:r>
            <a:r>
              <a:rPr lang="zh-CN" altLang="en-US" sz="3300" b="1" dirty="0">
                <a:solidFill>
                  <a:srgbClr val="FF0066"/>
                </a:solidFill>
              </a:rPr>
              <a:t>，用法与</a:t>
            </a:r>
            <a:r>
              <a:rPr lang="en-US" altLang="zh-CN" sz="3300" b="1" dirty="0">
                <a:solidFill>
                  <a:srgbClr val="FF0066"/>
                </a:solidFill>
              </a:rPr>
              <a:t>many</a:t>
            </a:r>
            <a:r>
              <a:rPr lang="zh-CN" altLang="en-US" sz="3300" b="1" dirty="0">
                <a:solidFill>
                  <a:srgbClr val="FF0066"/>
                </a:solidFill>
              </a:rPr>
              <a:t>相同，用来修饰复数可数名词。如：</a:t>
            </a:r>
          </a:p>
          <a:p>
            <a:pPr marL="342900" indent="-342900"/>
            <a:endParaRPr lang="zh-CN" altLang="en-US" sz="3200" b="1" dirty="0">
              <a:solidFill>
                <a:srgbClr val="FF0066"/>
              </a:solidFill>
            </a:endParaRPr>
          </a:p>
          <a:p>
            <a:pPr marL="342900" indent="-342900"/>
            <a:r>
              <a:rPr lang="en-US" altLang="zh-CN" sz="3200" dirty="0"/>
              <a:t>He's got too many questions to ask you. </a:t>
            </a:r>
          </a:p>
          <a:p>
            <a:pPr marL="342900" indent="-342900"/>
            <a:r>
              <a:rPr lang="zh-CN" altLang="en-US" sz="3200" dirty="0"/>
              <a:t>他有很多问题要问你。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323850" y="1022350"/>
            <a:ext cx="8215313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i="1" u="sng" dirty="0"/>
              <a:t>辨析：</a:t>
            </a:r>
            <a:r>
              <a:rPr lang="en-US" altLang="zh-CN" sz="3600" b="1" u="sng" dirty="0">
                <a:solidFill>
                  <a:srgbClr val="FF0066"/>
                </a:solidFill>
              </a:rPr>
              <a:t>too many</a:t>
            </a:r>
            <a:r>
              <a:rPr lang="en-US" altLang="zh-CN" sz="3600" b="1" u="sng" dirty="0"/>
              <a:t>, </a:t>
            </a:r>
            <a:r>
              <a:rPr lang="en-US" altLang="zh-CN" sz="3600" b="1" u="sng" dirty="0">
                <a:solidFill>
                  <a:srgbClr val="3366FF"/>
                </a:solidFill>
              </a:rPr>
              <a:t>too much</a:t>
            </a:r>
            <a:r>
              <a:rPr lang="en-US" altLang="zh-CN" sz="3600" b="1" u="sng" dirty="0"/>
              <a:t>, </a:t>
            </a:r>
            <a:r>
              <a:rPr lang="en-US" altLang="zh-CN" sz="3600" b="1" u="sng" dirty="0">
                <a:solidFill>
                  <a:srgbClr val="008000"/>
                </a:solidFill>
              </a:rPr>
              <a:t>much too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827088" y="1412875"/>
            <a:ext cx="7273925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300" b="1" dirty="0">
                <a:solidFill>
                  <a:srgbClr val="3366FF"/>
                </a:solidFill>
              </a:rPr>
              <a:t>(2) too much</a:t>
            </a:r>
            <a:r>
              <a:rPr lang="zh-CN" altLang="en-US" sz="3300" b="1" dirty="0">
                <a:solidFill>
                  <a:srgbClr val="3366FF"/>
                </a:solidFill>
              </a:rPr>
              <a:t>的中心词是</a:t>
            </a:r>
            <a:r>
              <a:rPr lang="en-US" altLang="zh-CN" sz="3300" b="1" dirty="0">
                <a:solidFill>
                  <a:srgbClr val="3366FF"/>
                </a:solidFill>
              </a:rPr>
              <a:t>much</a:t>
            </a:r>
            <a:r>
              <a:rPr lang="zh-CN" altLang="en-US" sz="3300" b="1" dirty="0">
                <a:solidFill>
                  <a:srgbClr val="3366FF"/>
                </a:solidFill>
              </a:rPr>
              <a:t>，用法与</a:t>
            </a:r>
            <a:r>
              <a:rPr lang="en-US" altLang="zh-CN" sz="3300" b="1" dirty="0">
                <a:solidFill>
                  <a:srgbClr val="3366FF"/>
                </a:solidFill>
              </a:rPr>
              <a:t>much</a:t>
            </a:r>
            <a:r>
              <a:rPr lang="zh-CN" altLang="en-US" sz="3300" b="1" dirty="0">
                <a:solidFill>
                  <a:srgbClr val="3366FF"/>
                </a:solidFill>
              </a:rPr>
              <a:t>相同，用来修饰不可数名词。如：</a:t>
            </a:r>
          </a:p>
          <a:p>
            <a:pPr>
              <a:lnSpc>
                <a:spcPct val="30000"/>
              </a:lnSpc>
            </a:pPr>
            <a:endParaRPr lang="zh-CN" altLang="en-US" sz="3300" b="1" dirty="0">
              <a:solidFill>
                <a:srgbClr val="3366FF"/>
              </a:solidFill>
            </a:endParaRPr>
          </a:p>
          <a:p>
            <a:pPr>
              <a:lnSpc>
                <a:spcPct val="140000"/>
              </a:lnSpc>
            </a:pPr>
            <a:r>
              <a:rPr lang="en-US" altLang="zh-CN" sz="3200" dirty="0"/>
              <a:t>I'm afraid that I've given you too much trouble. </a:t>
            </a:r>
            <a:r>
              <a:rPr lang="zh-CN" altLang="en-US" sz="3200" dirty="0"/>
              <a:t>恐怕我太麻烦你了。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971550" y="1417638"/>
            <a:ext cx="6985000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solidFill>
                  <a:srgbClr val="008000"/>
                </a:solidFill>
              </a:rPr>
              <a:t>(3) much too</a:t>
            </a:r>
            <a:r>
              <a:rPr lang="zh-CN" altLang="en-US" sz="3300" b="1" dirty="0">
                <a:solidFill>
                  <a:srgbClr val="008000"/>
                </a:solidFill>
              </a:rPr>
              <a:t>的中心词是</a:t>
            </a:r>
            <a:r>
              <a:rPr lang="en-US" altLang="zh-CN" sz="3300" b="1" dirty="0">
                <a:solidFill>
                  <a:srgbClr val="008000"/>
                </a:solidFill>
              </a:rPr>
              <a:t>too</a:t>
            </a:r>
            <a:r>
              <a:rPr lang="zh-CN" altLang="en-US" sz="3300" b="1" dirty="0">
                <a:solidFill>
                  <a:srgbClr val="008000"/>
                </a:solidFill>
              </a:rPr>
              <a:t>，用法与</a:t>
            </a:r>
            <a:r>
              <a:rPr lang="en-US" altLang="zh-CN" sz="3300" b="1" dirty="0">
                <a:solidFill>
                  <a:srgbClr val="008000"/>
                </a:solidFill>
              </a:rPr>
              <a:t>too</a:t>
            </a:r>
            <a:r>
              <a:rPr lang="zh-CN" altLang="en-US" sz="3300" b="1" dirty="0">
                <a:solidFill>
                  <a:srgbClr val="008000"/>
                </a:solidFill>
              </a:rPr>
              <a:t>相同，用来修饰形容词原级或副词。如：</a:t>
            </a:r>
          </a:p>
          <a:p>
            <a:pPr>
              <a:lnSpc>
                <a:spcPct val="120000"/>
              </a:lnSpc>
            </a:pPr>
            <a:endParaRPr lang="zh-CN" altLang="en-US" sz="3000" dirty="0"/>
          </a:p>
          <a:p>
            <a:pPr>
              <a:lnSpc>
                <a:spcPct val="120000"/>
              </a:lnSpc>
            </a:pPr>
            <a:r>
              <a:rPr lang="en-US" altLang="zh-CN" sz="3000" dirty="0"/>
              <a:t>It's much too cold outside. You'd better put on your overcoat. </a:t>
            </a:r>
            <a:r>
              <a:rPr lang="zh-CN" altLang="en-US" sz="3000" dirty="0"/>
              <a:t>外面太冷了，你最好把大衣穿上。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555875" y="2565400"/>
            <a:ext cx="489585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600" b="1" i="1" dirty="0">
                <a:solidFill>
                  <a:srgbClr val="0000E6"/>
                </a:solidFill>
              </a:rPr>
              <a:t>Exercises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3850" y="333375"/>
            <a:ext cx="8316913" cy="623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100" b="1" dirty="0"/>
              <a:t>        I. </a:t>
            </a:r>
            <a:r>
              <a:rPr lang="zh-CN" altLang="en-US" sz="3100" b="1" dirty="0"/>
              <a:t>根据句意及所给汉语提示，完成单词。</a:t>
            </a:r>
          </a:p>
          <a:p>
            <a:pPr>
              <a:lnSpc>
                <a:spcPct val="130000"/>
              </a:lnSpc>
            </a:pPr>
            <a:r>
              <a:rPr lang="en-US" altLang="zh-CN" sz="3100" b="1" dirty="0"/>
              <a:t>1. A bike doesn't make any ________ (</a:t>
            </a:r>
            <a:r>
              <a:rPr lang="zh-CN" altLang="en-US" sz="3100" b="1" dirty="0"/>
              <a:t>污染</a:t>
            </a:r>
            <a:r>
              <a:rPr lang="en-US" altLang="zh-CN" sz="3100" b="1" dirty="0"/>
              <a:t>).</a:t>
            </a:r>
          </a:p>
          <a:p>
            <a:pPr>
              <a:lnSpc>
                <a:spcPct val="130000"/>
              </a:lnSpc>
            </a:pPr>
            <a:r>
              <a:rPr lang="en-US" altLang="zh-CN" sz="3100" b="1" dirty="0"/>
              <a:t>2. He bought many ______ (</a:t>
            </a:r>
            <a:r>
              <a:rPr lang="zh-CN" altLang="en-US" sz="3100" b="1" dirty="0"/>
              <a:t>罐头</a:t>
            </a:r>
            <a:r>
              <a:rPr lang="en-US" altLang="zh-CN" sz="3100" b="1" dirty="0"/>
              <a:t>) from the shop yesterday afternoon.</a:t>
            </a:r>
          </a:p>
          <a:p>
            <a:pPr>
              <a:lnSpc>
                <a:spcPct val="130000"/>
              </a:lnSpc>
            </a:pPr>
            <a:r>
              <a:rPr lang="en-US" altLang="zh-CN" sz="3100" b="1" dirty="0"/>
              <a:t>3. They put other garbage in their ______ (</a:t>
            </a:r>
            <a:r>
              <a:rPr lang="zh-CN" altLang="en-US" sz="3100" b="1" dirty="0"/>
              <a:t>塑料的</a:t>
            </a:r>
            <a:r>
              <a:rPr lang="en-US" altLang="zh-CN" sz="3100" b="1" dirty="0"/>
              <a:t>) bags.</a:t>
            </a:r>
          </a:p>
          <a:p>
            <a:pPr>
              <a:lnSpc>
                <a:spcPct val="130000"/>
              </a:lnSpc>
            </a:pPr>
            <a:r>
              <a:rPr lang="en-US" altLang="zh-CN" sz="3100" b="1" dirty="0"/>
              <a:t>4. It's our duty to protect the ___________ (</a:t>
            </a:r>
            <a:r>
              <a:rPr lang="zh-CN" altLang="en-US" sz="3100" b="1" dirty="0"/>
              <a:t>环境</a:t>
            </a:r>
            <a:r>
              <a:rPr lang="en-US" altLang="zh-CN" sz="3100" b="1" dirty="0"/>
              <a:t>).</a:t>
            </a:r>
          </a:p>
          <a:p>
            <a:pPr>
              <a:lnSpc>
                <a:spcPct val="130000"/>
              </a:lnSpc>
            </a:pPr>
            <a:r>
              <a:rPr lang="en-US" altLang="zh-CN" sz="3100" b="1" dirty="0"/>
              <a:t>5. There are many big ________ (</a:t>
            </a:r>
            <a:r>
              <a:rPr lang="zh-CN" altLang="en-US" sz="3100" b="1" dirty="0"/>
              <a:t>工厂</a:t>
            </a:r>
            <a:r>
              <a:rPr lang="en-US" altLang="zh-CN" sz="3100" b="1" dirty="0"/>
              <a:t>) in my hometown.</a:t>
            </a:r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4529138" y="5297488"/>
            <a:ext cx="1987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altLang="zh-CN" sz="3200" b="1">
                <a:solidFill>
                  <a:srgbClr val="FF0066"/>
                </a:solidFill>
              </a:rPr>
              <a:t>factories 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435600" y="981075"/>
            <a:ext cx="1895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zh-CN" sz="3200" b="1">
                <a:solidFill>
                  <a:srgbClr val="FF0066"/>
                </a:solidFill>
              </a:rPr>
              <a:t>pollution</a:t>
            </a:r>
            <a:endParaRPr lang="en-US" altLang="zh-CN" sz="3200" b="1">
              <a:solidFill>
                <a:srgbClr val="FF0066"/>
              </a:solidFill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111625" y="1603375"/>
            <a:ext cx="1108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zh-CN" sz="3200" b="1">
                <a:solidFill>
                  <a:srgbClr val="FF0066"/>
                </a:solidFill>
              </a:rPr>
              <a:t>cans</a:t>
            </a:r>
            <a:endParaRPr lang="en-US" altLang="zh-CN" sz="3200" b="1">
              <a:solidFill>
                <a:srgbClr val="FF0066"/>
              </a:solidFill>
            </a:endParaRP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632575" y="2781300"/>
            <a:ext cx="1468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zh-CN" sz="3200" b="1">
                <a:solidFill>
                  <a:srgbClr val="FF0066"/>
                </a:solidFill>
              </a:rPr>
              <a:t>plastic</a:t>
            </a:r>
            <a:endParaRPr lang="en-US" altLang="zh-CN" sz="3200" b="1">
              <a:solidFill>
                <a:srgbClr val="FF0066"/>
              </a:solidFill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5651500" y="4076700"/>
            <a:ext cx="2619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altLang="zh-CN" sz="3200" b="1">
                <a:solidFill>
                  <a:srgbClr val="FF0066"/>
                </a:solidFill>
              </a:rPr>
              <a:t>environment</a:t>
            </a:r>
            <a:endParaRPr lang="en-US" altLang="zh-CN" sz="32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1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/>
      <p:bldP spid="71684" grpId="0"/>
      <p:bldP spid="71685" grpId="0"/>
      <p:bldP spid="71686" grpId="0"/>
      <p:bldP spid="716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23850" y="1125538"/>
            <a:ext cx="8496300" cy="470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600" b="1" dirty="0"/>
              <a:t>II. </a:t>
            </a:r>
            <a:r>
              <a:rPr lang="zh-CN" altLang="en-US" sz="3600" b="1" dirty="0"/>
              <a:t>翻译下列短语</a:t>
            </a:r>
          </a:p>
          <a:p>
            <a:pPr>
              <a:lnSpc>
                <a:spcPct val="140000"/>
              </a:lnSpc>
            </a:pPr>
            <a:r>
              <a:rPr lang="en-US" altLang="zh-CN" sz="3600" b="1" dirty="0"/>
              <a:t>1. </a:t>
            </a:r>
            <a:r>
              <a:rPr lang="zh-CN" altLang="en-US" sz="3600" b="1" dirty="0"/>
              <a:t>照顾 </a:t>
            </a:r>
            <a:r>
              <a:rPr lang="en-US" altLang="zh-CN" sz="3600" b="1" dirty="0"/>
              <a:t>____________   </a:t>
            </a:r>
          </a:p>
          <a:p>
            <a:pPr>
              <a:lnSpc>
                <a:spcPct val="140000"/>
              </a:lnSpc>
            </a:pPr>
            <a:r>
              <a:rPr lang="en-US" altLang="zh-CN" sz="3600" b="1" dirty="0"/>
              <a:t>2. </a:t>
            </a:r>
            <a:r>
              <a:rPr lang="zh-CN" altLang="en-US" sz="3600" b="1" dirty="0"/>
              <a:t>担心，忧虑 </a:t>
            </a:r>
            <a:r>
              <a:rPr lang="en-US" altLang="zh-CN" sz="3600" b="1" dirty="0"/>
              <a:t>____________</a:t>
            </a:r>
          </a:p>
          <a:p>
            <a:pPr>
              <a:lnSpc>
                <a:spcPct val="140000"/>
              </a:lnSpc>
            </a:pPr>
            <a:r>
              <a:rPr lang="en-US" altLang="zh-CN" sz="3600" b="1" dirty="0"/>
              <a:t>3. </a:t>
            </a:r>
            <a:r>
              <a:rPr lang="zh-CN" altLang="en-US" sz="3600" b="1" dirty="0"/>
              <a:t>制造污染 </a:t>
            </a:r>
            <a:r>
              <a:rPr lang="en-US" altLang="zh-CN" sz="3600" b="1" dirty="0"/>
              <a:t>____________</a:t>
            </a:r>
          </a:p>
          <a:p>
            <a:pPr>
              <a:lnSpc>
                <a:spcPct val="140000"/>
              </a:lnSpc>
            </a:pPr>
            <a:r>
              <a:rPr lang="en-US" altLang="zh-CN" sz="3600" b="1" dirty="0"/>
              <a:t>4. </a:t>
            </a:r>
            <a:r>
              <a:rPr lang="zh-CN" altLang="en-US" sz="3600" b="1" dirty="0"/>
              <a:t>短时间的淋浴 </a:t>
            </a:r>
            <a:r>
              <a:rPr lang="en-US" altLang="zh-CN" sz="3600" b="1" dirty="0"/>
              <a:t>________________</a:t>
            </a:r>
          </a:p>
          <a:p>
            <a:pPr>
              <a:lnSpc>
                <a:spcPct val="140000"/>
              </a:lnSpc>
            </a:pPr>
            <a:r>
              <a:rPr lang="en-US" altLang="zh-CN" sz="3600" b="1" dirty="0"/>
              <a:t>5. </a:t>
            </a:r>
            <a:r>
              <a:rPr lang="zh-CN" altLang="en-US" sz="3600" b="1" dirty="0"/>
              <a:t>骑自行车 </a:t>
            </a:r>
            <a:r>
              <a:rPr lang="en-US" altLang="zh-CN" sz="3600" b="1" dirty="0"/>
              <a:t>____________</a:t>
            </a:r>
          </a:p>
        </p:txBody>
      </p:sp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2987675" y="5084763"/>
            <a:ext cx="457200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ride a bicycle</a:t>
            </a:r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2051050" y="2019300"/>
            <a:ext cx="25146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take care of</a:t>
            </a:r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430588" y="2811463"/>
            <a:ext cx="2581275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worry about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2843213" y="3625850"/>
            <a:ext cx="3138487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make pollution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3708400" y="4346575"/>
            <a:ext cx="4119563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take a short shower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70660" grpId="0"/>
      <p:bldP spid="70661" grpId="0"/>
      <p:bldP spid="70662" grpId="0"/>
      <p:bldP spid="706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5900" y="549275"/>
            <a:ext cx="889317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000" b="1" dirty="0"/>
              <a:t>          III. </a:t>
            </a:r>
            <a:r>
              <a:rPr lang="zh-CN" altLang="en-US" sz="3000" b="1" dirty="0"/>
              <a:t>根据提示翻译下列句子，每空一词。</a:t>
            </a:r>
          </a:p>
          <a:p>
            <a:r>
              <a:rPr lang="en-US" altLang="zh-CN" sz="3000" dirty="0"/>
              <a:t>1. </a:t>
            </a:r>
            <a:r>
              <a:rPr lang="zh-CN" altLang="en-US" sz="3000" dirty="0"/>
              <a:t>你应该照顾好这个婴儿。</a:t>
            </a:r>
          </a:p>
          <a:p>
            <a:r>
              <a:rPr lang="en-US" altLang="zh-CN" sz="3000" dirty="0"/>
              <a:t>You should ______ ______ ______ ______ the baby.</a:t>
            </a:r>
          </a:p>
          <a:p>
            <a:r>
              <a:rPr lang="en-US" altLang="zh-CN" sz="3000" dirty="0"/>
              <a:t>2. </a:t>
            </a:r>
            <a:r>
              <a:rPr lang="zh-CN" altLang="en-US" sz="3000" dirty="0"/>
              <a:t>我们应该尝试更多的方法去减少污染。</a:t>
            </a:r>
          </a:p>
          <a:p>
            <a:r>
              <a:rPr lang="en-US" altLang="zh-CN" sz="3000" dirty="0"/>
              <a:t>We must ______ ______ ______ to make less pollution.</a:t>
            </a:r>
          </a:p>
          <a:p>
            <a:r>
              <a:rPr lang="en-US" altLang="zh-CN" sz="3000" dirty="0"/>
              <a:t>3. </a:t>
            </a:r>
            <a:r>
              <a:rPr lang="zh-CN" altLang="en-US" sz="3000" dirty="0"/>
              <a:t>这些玻璃被制成新的东西。</a:t>
            </a:r>
          </a:p>
          <a:p>
            <a:r>
              <a:rPr lang="en-US" altLang="zh-CN" sz="3000" dirty="0"/>
              <a:t>This glass ______ ______ ______ new things.</a:t>
            </a:r>
          </a:p>
          <a:p>
            <a:r>
              <a:rPr lang="en-US" altLang="zh-CN" sz="3000" dirty="0"/>
              <a:t>4. </a:t>
            </a:r>
            <a:r>
              <a:rPr lang="zh-CN" altLang="en-US" sz="3000" dirty="0"/>
              <a:t>我认为这些男生浪费的纸张最多。</a:t>
            </a:r>
          </a:p>
          <a:p>
            <a:r>
              <a:rPr lang="en-US" altLang="zh-CN" sz="3000" dirty="0"/>
              <a:t>I think these boys waste ______ ______ paper.</a:t>
            </a:r>
          </a:p>
          <a:p>
            <a:r>
              <a:rPr lang="en-US" altLang="zh-CN" sz="3000" dirty="0"/>
              <a:t>5. </a:t>
            </a:r>
            <a:r>
              <a:rPr lang="zh-CN" altLang="en-US" sz="3000" dirty="0"/>
              <a:t>他昨天晚上洗了个淋浴。</a:t>
            </a:r>
          </a:p>
          <a:p>
            <a:r>
              <a:rPr lang="en-US" altLang="zh-CN" sz="3000" dirty="0"/>
              <a:t>He ______ ______ _______ last night</a:t>
            </a:r>
            <a:r>
              <a:rPr lang="en-US" altLang="zh-CN" sz="3000" dirty="0" smtClean="0"/>
              <a:t>. </a:t>
            </a:r>
            <a:endParaRPr lang="en-US" altLang="zh-CN" sz="3000" dirty="0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971550" y="6002338"/>
            <a:ext cx="41592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took       a     shower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432050" y="1393825"/>
            <a:ext cx="4811713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take    good   care      of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216150" y="2762250"/>
            <a:ext cx="3698875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try     more   ways</a:t>
            </a: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2449513" y="4129088"/>
            <a:ext cx="355441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is      made    into</a:t>
            </a: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657725" y="5065713"/>
            <a:ext cx="2393950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>
                <a:solidFill>
                  <a:srgbClr val="FF0066"/>
                </a:solidFill>
              </a:rPr>
              <a:t>the     most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/>
      <p:bldP spid="69636" grpId="0"/>
      <p:bldP spid="69637" grpId="0"/>
      <p:bldP spid="69638" grpId="0"/>
      <p:bldP spid="696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850" y="1484313"/>
            <a:ext cx="84963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3000" b="1" dirty="0"/>
              <a:t>Know about the pollution in our country.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3000" b="1" dirty="0"/>
              <a:t>We all should take care of our environment.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750" y="908050"/>
            <a:ext cx="3303588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300" b="1" i="1" dirty="0">
                <a:solidFill>
                  <a:srgbClr val="FF0000"/>
                </a:solidFill>
              </a:rPr>
              <a:t>Teaching Aims: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12738" y="3429000"/>
            <a:ext cx="83629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900" b="1" i="1" dirty="0">
                <a:solidFill>
                  <a:srgbClr val="FF0000"/>
                </a:solidFill>
              </a:rPr>
              <a:t>Teaching Important Points and difficult Points: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3850" y="4137025"/>
            <a:ext cx="8280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lnSpc>
                <a:spcPct val="12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3000" b="1" dirty="0"/>
              <a:t>How do you think the pollution in our country?</a:t>
            </a:r>
          </a:p>
          <a:p>
            <a:pPr marL="342900" indent="-342900">
              <a:lnSpc>
                <a:spcPct val="120000"/>
              </a:lnSpc>
              <a:buFontTx/>
              <a:buAutoNum type="arabicPeriod"/>
              <a:tabLst>
                <a:tab pos="228600" algn="l"/>
              </a:tabLst>
            </a:pPr>
            <a:r>
              <a:rPr lang="en-US" altLang="zh-CN" sz="3000" b="1" dirty="0"/>
              <a:t>What should we do to stop pollution?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5000" b="1" i="1" dirty="0" smtClean="0"/>
              <a:t>Warming up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1773238"/>
            <a:ext cx="1235075" cy="1036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5000" b="1" smtClean="0"/>
              <a:t>dry</a:t>
            </a:r>
          </a:p>
        </p:txBody>
      </p:sp>
      <p:pic>
        <p:nvPicPr>
          <p:cNvPr id="5124" name="Picture 4" descr="aridity0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00113" y="1700213"/>
            <a:ext cx="2732087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Img221084652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708275"/>
            <a:ext cx="3455987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b="1" smtClean="0">
                <a:solidFill>
                  <a:srgbClr val="FF0066"/>
                </a:solidFill>
              </a:rPr>
              <a:t>shower</a:t>
            </a:r>
          </a:p>
        </p:txBody>
      </p:sp>
      <p:pic>
        <p:nvPicPr>
          <p:cNvPr id="6147" name="Picture 3" descr="u=1128560279,2320018236&amp;gp=3">
            <a:hlinkClick r:id="rId3"/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1979613" y="1341438"/>
            <a:ext cx="4784725" cy="515778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5000" b="1" i="1" smtClean="0">
                <a:solidFill>
                  <a:schemeClr val="accent2"/>
                </a:solidFill>
              </a:rPr>
              <a:t>Water pollution</a:t>
            </a:r>
          </a:p>
        </p:txBody>
      </p:sp>
      <p:pic>
        <p:nvPicPr>
          <p:cNvPr id="7171" name="Picture 4" descr="H044T08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1484313"/>
            <a:ext cx="7272338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Air pollution</a:t>
            </a:r>
          </a:p>
        </p:txBody>
      </p:sp>
      <p:pic>
        <p:nvPicPr>
          <p:cNvPr id="8195" name="Picture 4" descr="air_0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276475"/>
            <a:ext cx="4032250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5" descr="u=777951822,1526182621&amp;gp=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2133600"/>
            <a:ext cx="326231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331913" y="908050"/>
            <a:ext cx="6192837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6600" b="1" i="1" dirty="0">
                <a:solidFill>
                  <a:srgbClr val="9900FF"/>
                </a:solidFill>
              </a:rPr>
              <a:t>New Words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042988" y="2349500"/>
            <a:ext cx="7489825" cy="289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600" b="1" dirty="0">
                <a:latin typeface="Times New Roman" panose="02020603050405020304" pitchFamily="18" charset="0"/>
              </a:rPr>
              <a:t>leak                     tap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600" b="1" dirty="0">
                <a:latin typeface="Times New Roman" panose="02020603050405020304" pitchFamily="18" charset="0"/>
              </a:rPr>
              <a:t>beer                      truck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600" b="1" dirty="0">
                <a:latin typeface="Times New Roman" panose="02020603050405020304" pitchFamily="18" charset="0"/>
              </a:rPr>
              <a:t>factory                 unlike</a:t>
            </a:r>
          </a:p>
        </p:txBody>
      </p:sp>
      <p:pic>
        <p:nvPicPr>
          <p:cNvPr id="9223" name="Picture 7" descr="图片1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73950" y="3068638"/>
            <a:ext cx="6191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763713" y="1338263"/>
            <a:ext cx="5397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5600" b="1" i="1" dirty="0">
                <a:solidFill>
                  <a:srgbClr val="99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Think About It !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827088" y="2573338"/>
            <a:ext cx="7991475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/>
              <a:t>How often do you take a shower?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/>
              <a:t>Why should we take short showers?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/>
              <a:t>What can you do to save water?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390775" y="969963"/>
            <a:ext cx="40528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5600" b="1" i="1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Let’s Do It !</a:t>
            </a:r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827088" y="2349500"/>
            <a:ext cx="7850187" cy="338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/>
              <a:t>What good things has Katie done for the environment?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/>
              <a:t>Do you feel the same or different about the environment as Katie? Why?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全屏显示(4:3)</PresentationFormat>
  <Paragraphs>88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Warming up</vt:lpstr>
      <vt:lpstr>shower</vt:lpstr>
      <vt:lpstr>Water pollution</vt:lpstr>
      <vt:lpstr>Air pollution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2007-02-21T23:12:00Z</dcterms:created>
  <dcterms:modified xsi:type="dcterms:W3CDTF">2023-01-16T15:41:11Z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F72536DA042F4B94A45FD38F75765DC0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