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CB79E-EB8F-4DA9-A939-966A491198D3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C466E-9541-4E63-B8CB-38869EBA83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C466E-9541-4E63-B8CB-38869EBA83D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41E55E-23A7-40D4-B1E7-17EBCF8FC0DE}" type="slidenum">
              <a:rPr lang="en-US" altLang="zh-CN" smtClean="0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5A707E-7EC8-4C1C-B1C5-E00448FBAC83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61CCD-14E4-4B65-A1C3-7D0F52AF4E5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4D761D-342D-4844-864D-61327280C3BF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D2B8A-4524-4215-818F-18A8C3AA79A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DF4F25-53A5-4463-9D0A-32266529BB57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5220F-227C-4A48-AF9D-6FE3195716F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2F33D5-0889-4C76-863C-84A94ACA436F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7B567-0CC3-407C-B04A-99341F703DB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8584B8-BB45-45E1-9DE6-E45B2150012B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14AE3-15BA-4A49-8C80-7E0E9348340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A4654C-ECE4-4C38-ABCC-43006D569EB1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7872E-5888-4048-82AE-9329E0C271D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27797F-BA26-42F6-BBD2-141FD8B6D085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323BF-0A01-4BD9-8BA8-DADB8EF7AF6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94CD0-EA92-4FFA-8875-0DF041787D0C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F9C61-2D1D-4C90-AED0-6C602CC99CC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340DD-C5B2-4DB0-86EF-68BA5C19652C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E0A6F-731A-4A06-9F86-01A29E5083C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688FF0-1926-4831-A328-CE11B14BECFE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CA86D-A749-4C74-B4DD-90FB9945D21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E2D8DB-E269-4B8A-8238-2BF0B332A86D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B60B5D-A2B1-458F-B405-2ADC0565BFD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3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slide" Target="slide38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30.xml"/><Relationship Id="rId4" Type="http://schemas.openxmlformats.org/officeDocument/2006/relationships/image" Target="../media/image20.GI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22.xml"/><Relationship Id="rId7" Type="http://schemas.openxmlformats.org/officeDocument/2006/relationships/slide" Target="slide24.xml"/><Relationship Id="rId12" Type="http://schemas.openxmlformats.org/officeDocument/2006/relationships/slide" Target="slide30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11" Type="http://schemas.openxmlformats.org/officeDocument/2006/relationships/image" Target="../media/image20.GIF"/><Relationship Id="rId5" Type="http://schemas.openxmlformats.org/officeDocument/2006/relationships/slide" Target="slide23.xml"/><Relationship Id="rId10" Type="http://schemas.openxmlformats.org/officeDocument/2006/relationships/slide" Target="slide29.xml"/><Relationship Id="rId4" Type="http://schemas.openxmlformats.org/officeDocument/2006/relationships/slide" Target="slide26.xml"/><Relationship Id="rId9" Type="http://schemas.openxmlformats.org/officeDocument/2006/relationships/slide" Target="slide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30.xml"/><Relationship Id="rId4" Type="http://schemas.openxmlformats.org/officeDocument/2006/relationships/image" Target="../media/image20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slide" Target="slide21.xml"/><Relationship Id="rId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audio" Target="../media/audio4.wav"/><Relationship Id="rId7" Type="http://schemas.openxmlformats.org/officeDocument/2006/relationships/image" Target="../media/image20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1.GIF"/><Relationship Id="rId9" Type="http://schemas.openxmlformats.org/officeDocument/2006/relationships/slide" Target="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5" Type="http://schemas.openxmlformats.org/officeDocument/2006/relationships/slide" Target="slide33.xml"/><Relationship Id="rId4" Type="http://schemas.openxmlformats.org/officeDocument/2006/relationships/slide" Target="slide3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WordArt 3"/>
          <p:cNvSpPr>
            <a:spLocks noChangeArrowheads="1" noChangeShapeType="1" noTextEdit="1"/>
          </p:cNvSpPr>
          <p:nvPr/>
        </p:nvSpPr>
        <p:spPr bwMode="auto">
          <a:xfrm>
            <a:off x="900111" y="1772816"/>
            <a:ext cx="6672283" cy="17811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汉仪大宋简" pitchFamily="49" charset="-122"/>
                <a:ea typeface="汉仪大宋简" pitchFamily="49" charset="-122"/>
              </a:rPr>
              <a:t>用字母表示数</a:t>
            </a:r>
          </a:p>
        </p:txBody>
      </p:sp>
      <p:sp>
        <p:nvSpPr>
          <p:cNvPr id="88" name="矩形 87"/>
          <p:cNvSpPr/>
          <p:nvPr/>
        </p:nvSpPr>
        <p:spPr>
          <a:xfrm>
            <a:off x="2657267" y="539460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Group 2"/>
          <p:cNvGraphicFramePr>
            <a:graphicFrameLocks noGrp="1"/>
          </p:cNvGraphicFramePr>
          <p:nvPr/>
        </p:nvGraphicFramePr>
        <p:xfrm>
          <a:off x="304800" y="685800"/>
          <a:ext cx="8382000" cy="587383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名称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周长公式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面积公式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长方形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正方形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三角形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平行四边形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梯形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3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圆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89" name="Line 36"/>
          <p:cNvSpPr>
            <a:spLocks noChangeShapeType="1"/>
          </p:cNvSpPr>
          <p:nvPr/>
        </p:nvSpPr>
        <p:spPr bwMode="auto">
          <a:xfrm flipH="1">
            <a:off x="2133600" y="4038600"/>
            <a:ext cx="3733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90" name="Line 37"/>
          <p:cNvSpPr>
            <a:spLocks noChangeShapeType="1"/>
          </p:cNvSpPr>
          <p:nvPr/>
        </p:nvSpPr>
        <p:spPr bwMode="auto">
          <a:xfrm flipH="1">
            <a:off x="2133600" y="5029200"/>
            <a:ext cx="3733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4070" name="Text Box 38"/>
          <p:cNvSpPr txBox="1">
            <a:spLocks noChangeArrowheads="1"/>
          </p:cNvSpPr>
          <p:nvPr/>
        </p:nvSpPr>
        <p:spPr bwMode="auto">
          <a:xfrm>
            <a:off x="2286000" y="1676400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=2(</a:t>
            </a:r>
            <a:r>
              <a:rPr kumimoji="1" lang="en-US" altLang="zh-CN" sz="2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2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6172200" y="16764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kumimoji="1" lang="en-US" altLang="zh-CN" sz="2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endParaRPr kumimoji="1" lang="en-US" altLang="zh-CN" sz="28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72" name="Text Box 40"/>
          <p:cNvSpPr txBox="1">
            <a:spLocks noChangeArrowheads="1"/>
          </p:cNvSpPr>
          <p:nvPr/>
        </p:nvSpPr>
        <p:spPr bwMode="auto">
          <a:xfrm>
            <a:off x="2286000" y="2667000"/>
            <a:ext cx="938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=4</a:t>
            </a:r>
            <a:r>
              <a:rPr kumimoji="1"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6172200" y="2590800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en-US" altLang="zh-CN" sz="2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kumimoji="1"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kumimoji="1" lang="en-US" altLang="zh-CN" sz="2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2800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2800" baseline="30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74" name="Text Box 42"/>
          <p:cNvSpPr txBox="1">
            <a:spLocks noChangeArrowheads="1"/>
          </p:cNvSpPr>
          <p:nvPr/>
        </p:nvSpPr>
        <p:spPr bwMode="auto">
          <a:xfrm>
            <a:off x="2133600" y="34290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L=</a:t>
            </a:r>
            <a:r>
              <a:rPr kumimoji="1" lang="en-US" altLang="zh-CN" sz="2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2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2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kumimoji="1" lang="en-US" altLang="zh-CN" sz="28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76" name="Text Box 44"/>
          <p:cNvSpPr txBox="1">
            <a:spLocks noChangeArrowheads="1"/>
          </p:cNvSpPr>
          <p:nvPr/>
        </p:nvSpPr>
        <p:spPr bwMode="auto">
          <a:xfrm>
            <a:off x="6019800" y="41148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kumimoji="1"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ah</a:t>
            </a:r>
            <a:endParaRPr kumimoji="1" lang="en-US" altLang="zh-CN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78" name="Text Box 46"/>
          <p:cNvSpPr txBox="1">
            <a:spLocks noChangeArrowheads="1"/>
          </p:cNvSpPr>
          <p:nvPr/>
        </p:nvSpPr>
        <p:spPr bwMode="auto">
          <a:xfrm>
            <a:off x="2286000" y="5791200"/>
            <a:ext cx="1925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79" name="Text Box 47"/>
          <p:cNvSpPr txBox="1">
            <a:spLocks noChangeArrowheads="1"/>
          </p:cNvSpPr>
          <p:nvPr/>
        </p:nvSpPr>
        <p:spPr bwMode="auto">
          <a:xfrm>
            <a:off x="5943600" y="59436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kumimoji="1" lang="zh-CN" altLang="zh-CN" sz="2800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4080" name="Object 48"/>
          <p:cNvGraphicFramePr>
            <a:graphicFrameLocks noChangeAspect="1"/>
          </p:cNvGraphicFramePr>
          <p:nvPr/>
        </p:nvGraphicFramePr>
        <p:xfrm>
          <a:off x="6384925" y="3284538"/>
          <a:ext cx="13430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公式" r:id="rId3" imgW="495300" imgH="228600" progId="Equation.3">
                  <p:embed/>
                </p:oleObj>
              </mc:Choice>
              <mc:Fallback>
                <p:oleObj name="公式" r:id="rId3" imgW="495300" imgH="2286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3284538"/>
                        <a:ext cx="13430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81" name="Object 49"/>
          <p:cNvGraphicFramePr>
            <a:graphicFrameLocks noChangeAspect="1"/>
          </p:cNvGraphicFramePr>
          <p:nvPr/>
        </p:nvGraphicFramePr>
        <p:xfrm>
          <a:off x="6184900" y="5084763"/>
          <a:ext cx="210185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公式" r:id="rId5" imgW="825500" imgH="228600" progId="Equation.3">
                  <p:embed/>
                </p:oleObj>
              </mc:Choice>
              <mc:Fallback>
                <p:oleObj name="公式" r:id="rId5" imgW="825500" imgH="228600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900" y="5084763"/>
                        <a:ext cx="210185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公式" r:id="rId7" imgW="114300" imgH="215900" progId="Equation.3">
                  <p:embed/>
                </p:oleObj>
              </mc:Choice>
              <mc:Fallback>
                <p:oleObj name="公式" r:id="rId7" imgW="114300" imgH="215900" progId="Equation.3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" name="Rectangle 53"/>
          <p:cNvSpPr>
            <a:spLocks noChangeArrowheads="1"/>
          </p:cNvSpPr>
          <p:nvPr/>
        </p:nvSpPr>
        <p:spPr bwMode="auto">
          <a:xfrm>
            <a:off x="468313" y="260350"/>
            <a:ext cx="309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99FF"/>
                </a:solidFill>
              </a:rPr>
              <a:t>2</a:t>
            </a:r>
            <a:r>
              <a:rPr lang="zh-CN" altLang="en-US" sz="2400" b="1" dirty="0">
                <a:solidFill>
                  <a:srgbClr val="0099FF"/>
                </a:solidFill>
              </a:rPr>
              <a:t>、用字母表示公式</a:t>
            </a:r>
          </a:p>
        </p:txBody>
      </p:sp>
      <p:graphicFrame>
        <p:nvGraphicFramePr>
          <p:cNvPr id="44090" name="Object 58"/>
          <p:cNvGraphicFramePr>
            <a:graphicFrameLocks noChangeAspect="1"/>
          </p:cNvGraphicFramePr>
          <p:nvPr/>
        </p:nvGraphicFramePr>
        <p:xfrm>
          <a:off x="2484438" y="5876925"/>
          <a:ext cx="27971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公式" r:id="rId9" imgW="862965" imgH="177800" progId="Equation.3">
                  <p:embed/>
                </p:oleObj>
              </mc:Choice>
              <mc:Fallback>
                <p:oleObj name="公式" r:id="rId9" imgW="862965" imgH="177800" progId="Equation.3">
                  <p:embed/>
                  <p:pic>
                    <p:nvPicPr>
                      <p:cNvPr id="0" name="图片 3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5876925"/>
                        <a:ext cx="279717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91" name="Object 59"/>
          <p:cNvGraphicFramePr>
            <a:graphicFrameLocks noChangeAspect="1"/>
          </p:cNvGraphicFramePr>
          <p:nvPr/>
        </p:nvGraphicFramePr>
        <p:xfrm>
          <a:off x="6084888" y="5805488"/>
          <a:ext cx="143827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公式" r:id="rId11" imgW="444500" imgH="203200" progId="Equation.3">
                  <p:embed/>
                </p:oleObj>
              </mc:Choice>
              <mc:Fallback>
                <p:oleObj name="公式" r:id="rId11" imgW="444500" imgH="203200" progId="Equation.3">
                  <p:embed/>
                  <p:pic>
                    <p:nvPicPr>
                      <p:cNvPr id="0" name="图片 3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5805488"/>
                        <a:ext cx="1438275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4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4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4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4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4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4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70" grpId="0" autoUpdateAnimBg="0"/>
      <p:bldP spid="44071" grpId="0" autoUpdateAnimBg="0"/>
      <p:bldP spid="44072" grpId="0" autoUpdateAnimBg="0"/>
      <p:bldP spid="44073" grpId="0" autoUpdateAnimBg="0"/>
      <p:bldP spid="44074" grpId="0" autoUpdateAnimBg="0"/>
      <p:bldP spid="44076" grpId="0" autoUpdateAnimBg="0"/>
      <p:bldP spid="44078" grpId="0" autoUpdateAnimBg="0"/>
      <p:bldP spid="4407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2" descr="BJ10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750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95288" y="404813"/>
            <a:ext cx="63373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000" b="1" dirty="0">
                <a:solidFill>
                  <a:srgbClr val="FF33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体积：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95288" y="1196975"/>
            <a:ext cx="8748712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①</a:t>
            </a: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圆柱</a:t>
            </a: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：　　　　　　　　　　　　　　　　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（</a:t>
            </a:r>
            <a:r>
              <a:rPr lang="en-US" altLang="zh-CN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s</a:t>
            </a: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表示底面圆面积，</a:t>
            </a:r>
            <a:r>
              <a:rPr lang="en-US" altLang="zh-CN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h</a:t>
            </a: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表示圆柱的高）</a:t>
            </a:r>
            <a:endParaRPr lang="zh-CN" altLang="en-US" sz="30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95288" y="2852738"/>
            <a:ext cx="8497887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0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②</a:t>
            </a:r>
            <a:r>
              <a:rPr lang="zh-CN" altLang="en-US" sz="30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圆锥：　　　　　　　　　　　　　　　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0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（</a:t>
            </a:r>
            <a:r>
              <a:rPr lang="en-US" altLang="zh-CN" sz="30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s</a:t>
            </a:r>
            <a:r>
              <a:rPr lang="zh-CN" altLang="en-US" sz="30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表示底面圆面积，</a:t>
            </a:r>
            <a:r>
              <a:rPr lang="en-US" altLang="zh-CN" sz="30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h</a:t>
            </a:r>
            <a:r>
              <a:rPr lang="zh-CN" altLang="en-US" sz="30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表示圆</a:t>
            </a:r>
            <a:r>
              <a:rPr lang="zh-CN" altLang="en-US" sz="2400" b="1">
                <a:solidFill>
                  <a:srgbClr val="0000FF"/>
                </a:solidFill>
              </a:rPr>
              <a:t>锥</a:t>
            </a:r>
            <a:r>
              <a:rPr lang="zh-CN" altLang="en-US" sz="30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的高）</a:t>
            </a:r>
          </a:p>
        </p:txBody>
      </p:sp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2195513" y="1052513"/>
          <a:ext cx="25273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公式" r:id="rId4" imgW="443865" imgH="177800" progId="Equation.3">
                  <p:embed/>
                </p:oleObj>
              </mc:Choice>
              <mc:Fallback>
                <p:oleObj name="公式" r:id="rId4" imgW="443865" imgH="1778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052513"/>
                        <a:ext cx="25273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1835150" y="2492375"/>
          <a:ext cx="360045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公式" r:id="rId6" imgW="558800" imgH="393700" progId="Equation.3">
                  <p:embed/>
                </p:oleObj>
              </mc:Choice>
              <mc:Fallback>
                <p:oleObj name="公式" r:id="rId6" imgW="558800" imgH="393700" progId="Equation.3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492375"/>
                        <a:ext cx="3600450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23850" y="4365625"/>
            <a:ext cx="85693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0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③</a:t>
            </a:r>
            <a:r>
              <a:rPr lang="zh-CN" altLang="en-US" sz="30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长方体</a:t>
            </a:r>
            <a:r>
              <a:rPr lang="zh-CN" altLang="en-US" sz="30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：　　　　　　　　　　　　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0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（</a:t>
            </a:r>
            <a:r>
              <a:rPr lang="en-US" altLang="zh-CN" sz="30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a,b,c</a:t>
            </a:r>
            <a:r>
              <a:rPr lang="zh-CN" altLang="en-US" sz="30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分别表示长方体的长、宽、高）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0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……</a:t>
            </a:r>
            <a:endParaRPr lang="en-US" altLang="zh-CN" sz="30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48137" name="Object 9"/>
          <p:cNvGraphicFramePr>
            <a:graphicFrameLocks noChangeAspect="1"/>
          </p:cNvGraphicFramePr>
          <p:nvPr/>
        </p:nvGraphicFramePr>
        <p:xfrm>
          <a:off x="2195513" y="4221163"/>
          <a:ext cx="2808287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公式" r:id="rId8" imgW="520065" imgH="177800" progId="Equation.3">
                  <p:embed/>
                </p:oleObj>
              </mc:Choice>
              <mc:Fallback>
                <p:oleObj name="公式" r:id="rId8" imgW="520065" imgH="177800" progId="Equation.3">
                  <p:embed/>
                  <p:pic>
                    <p:nvPicPr>
                      <p:cNvPr id="0" name="图片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221163"/>
                        <a:ext cx="2808287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539750" y="1196975"/>
            <a:ext cx="76676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en-US" altLang="zh-CN" sz="4000" b="1" i="1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kumimoji="1" lang="en-US" altLang="zh-CN" sz="4000" b="1" i="1">
                <a:solidFill>
                  <a:srgbClr val="000000"/>
                </a:solidFill>
                <a:latin typeface="Times New Roman" panose="02020603050405020304" pitchFamily="18" charset="0"/>
              </a:rPr>
              <a:t>Vt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      (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路程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速度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×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时间）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348038" y="2924175"/>
            <a:ext cx="5078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速度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路程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÷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时间）</a:t>
            </a:r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1042988" y="2060575"/>
          <a:ext cx="1819275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公式" r:id="rId3" imgW="368300" imgH="393700" progId="Equation.3">
                  <p:embed/>
                </p:oleObj>
              </mc:Choice>
              <mc:Fallback>
                <p:oleObj name="公式" r:id="rId3" imgW="368300" imgH="393700" progId="Equation.3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060575"/>
                        <a:ext cx="1819275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1003300" y="3860800"/>
          <a:ext cx="1755775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公式" r:id="rId5" imgW="355600" imgH="393065" progId="Equation.3">
                  <p:embed/>
                </p:oleObj>
              </mc:Choice>
              <mc:Fallback>
                <p:oleObj name="公式" r:id="rId5" imgW="355600" imgH="393065" progId="Equation.3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3860800"/>
                        <a:ext cx="1755775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348038" y="4508500"/>
            <a:ext cx="5078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时间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路程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÷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速度）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  <p:bldP spid="4506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J10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750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539750" y="1700213"/>
            <a:ext cx="8604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99"/>
                </a:solidFill>
                <a:ea typeface="楷体_GB2312" pitchFamily="49" charset="-122"/>
              </a:rPr>
              <a:t>问</a:t>
            </a:r>
            <a:r>
              <a:rPr lang="zh-CN" altLang="en-US" sz="6000" b="1">
                <a:solidFill>
                  <a:srgbClr val="0066FF"/>
                </a:solidFill>
                <a:ea typeface="楷体_GB2312" pitchFamily="49" charset="-122"/>
              </a:rPr>
              <a:t>：字母能表示什么？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611188" y="3284538"/>
            <a:ext cx="80645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i="1">
                <a:solidFill>
                  <a:srgbClr val="FF3399"/>
                </a:solidFill>
                <a:ea typeface="楷体_GB2312" pitchFamily="49" charset="-122"/>
              </a:rPr>
              <a:t>（字母可表示任何数）</a:t>
            </a:r>
          </a:p>
        </p:txBody>
      </p:sp>
      <p:pic>
        <p:nvPicPr>
          <p:cNvPr id="102405" name="Picture 5" descr="未标题-1 拷贝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CF9F0"/>
              </a:clrFrom>
              <a:clrTo>
                <a:srgbClr val="FCF9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92600"/>
            <a:ext cx="175260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/>
      <p:bldP spid="1024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683568" y="661988"/>
            <a:ext cx="7162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  </a:t>
            </a:r>
            <a:r>
              <a:rPr kumimoji="1"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儿时大家都唱过儿歌，不知是否记得有这么一首永远也唱不完的儿歌．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866230" y="1700808"/>
            <a:ext cx="7315200" cy="393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“</a:t>
            </a:r>
            <a:r>
              <a:rPr kumimoji="1"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一只青蛙</a:t>
            </a:r>
            <a:r>
              <a:rPr kumimoji="1"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kumimoji="1"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张嘴，</a:t>
            </a:r>
            <a:r>
              <a:rPr kumimoji="1"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kumimoji="1"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只眼睛</a:t>
            </a:r>
            <a:r>
              <a:rPr kumimoji="1"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</a:t>
            </a:r>
            <a:r>
              <a:rPr kumimoji="1"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条腿，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二只青蛙</a:t>
            </a:r>
            <a:r>
              <a:rPr kumimoji="1"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kumimoji="1"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张嘴， </a:t>
            </a:r>
            <a:r>
              <a:rPr kumimoji="1"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</a:t>
            </a:r>
            <a:r>
              <a:rPr kumimoji="1"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只眼睛</a:t>
            </a:r>
            <a:r>
              <a:rPr kumimoji="1"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8</a:t>
            </a:r>
            <a:r>
              <a:rPr kumimoji="1"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条腿，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三只青蛙</a:t>
            </a:r>
            <a:r>
              <a:rPr kumimoji="1"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kumimoji="1"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张嘴，</a:t>
            </a:r>
            <a:r>
              <a:rPr kumimoji="1"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6</a:t>
            </a:r>
            <a:r>
              <a:rPr kumimoji="1"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只眼睛</a:t>
            </a:r>
            <a:r>
              <a:rPr kumimoji="1"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12</a:t>
            </a:r>
            <a:r>
              <a:rPr kumimoji="1"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条腿，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……”</a:t>
            </a:r>
            <a:endParaRPr kumimoji="1" lang="en-US" altLang="zh-CN" sz="2800" b="1" dirty="0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kumimoji="1"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在这首儿歌中，假如有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n</a:t>
            </a:r>
            <a:r>
              <a:rPr kumimoji="1"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只青蛙，那么请同学们思考一下，应该有多少张嘴、多少只眼睛多少条腿？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5650" y="5756275"/>
            <a:ext cx="6142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u="sng">
                <a:solidFill>
                  <a:srgbClr val="990099"/>
                </a:solidFill>
              </a:rPr>
              <a:t>  </a:t>
            </a:r>
            <a:r>
              <a:rPr kumimoji="1"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n</a:t>
            </a:r>
            <a:r>
              <a:rPr lang="zh-CN" altLang="en-US" sz="2400" b="1">
                <a:solidFill>
                  <a:srgbClr val="990099"/>
                </a:solidFill>
              </a:rPr>
              <a:t>只青蛙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r>
              <a:rPr kumimoji="1"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</a:t>
            </a:r>
            <a:r>
              <a:rPr kumimoji="1"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n</a:t>
            </a:r>
            <a:r>
              <a:rPr lang="en-US" altLang="zh-CN" sz="2400" b="1" u="sng">
                <a:solidFill>
                  <a:srgbClr val="990099"/>
                </a:solidFill>
              </a:rPr>
              <a:t>  </a:t>
            </a:r>
            <a:r>
              <a:rPr lang="zh-CN" altLang="en-US" sz="2400" b="1">
                <a:solidFill>
                  <a:srgbClr val="990099"/>
                </a:solidFill>
              </a:rPr>
              <a:t>张嘴</a:t>
            </a:r>
            <a:r>
              <a:rPr lang="en-US" altLang="zh-CN" sz="2400" b="1" u="sng">
                <a:solidFill>
                  <a:srgbClr val="990099"/>
                </a:solidFill>
              </a:rPr>
              <a:t>,  2</a:t>
            </a:r>
            <a:r>
              <a:rPr kumimoji="1"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n </a:t>
            </a:r>
            <a:r>
              <a:rPr lang="en-US" altLang="zh-CN" sz="2400" b="1" u="sng">
                <a:solidFill>
                  <a:srgbClr val="990099"/>
                </a:solidFill>
              </a:rPr>
              <a:t> </a:t>
            </a:r>
            <a:r>
              <a:rPr lang="zh-CN" altLang="en-US" sz="2400" b="1">
                <a:solidFill>
                  <a:srgbClr val="990099"/>
                </a:solidFill>
              </a:rPr>
              <a:t>只眼睛   </a:t>
            </a:r>
            <a:r>
              <a:rPr lang="en-US" altLang="zh-CN" sz="2400" b="1" u="sng">
                <a:solidFill>
                  <a:srgbClr val="990099"/>
                </a:solidFill>
              </a:rPr>
              <a:t>4</a:t>
            </a:r>
            <a:r>
              <a:rPr kumimoji="1"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n </a:t>
            </a:r>
            <a:r>
              <a:rPr lang="en-US" altLang="zh-CN" sz="2400" b="1" u="sng">
                <a:solidFill>
                  <a:srgbClr val="990099"/>
                </a:solidFill>
              </a:rPr>
              <a:t> </a:t>
            </a:r>
            <a:r>
              <a:rPr lang="zh-CN" altLang="en-US" sz="2400" b="1">
                <a:solidFill>
                  <a:srgbClr val="990099"/>
                </a:solidFill>
              </a:rPr>
              <a:t>条腿，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1" grpId="0" autoUpdateAnimBg="0"/>
      <p:bldP spid="583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827088" y="1341438"/>
            <a:ext cx="6192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、用字母表示数有什么优越性？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755650" y="3789363"/>
            <a:ext cx="79930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、举出身边日常生活中或以前学过的数学知识中用字母表示数的例子，与同学分享。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900113" y="2205038"/>
            <a:ext cx="73421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答：使一些数量关系更加简明、</a:t>
            </a:r>
            <a:r>
              <a:rPr kumimoji="1" lang="zh-CN" altLang="en-US" sz="3200" b="1" dirty="0">
                <a:solidFill>
                  <a:srgbClr val="0000FF"/>
                </a:solidFill>
              </a:rPr>
              <a:t>更容易发现规律。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900113" y="5229225"/>
            <a:ext cx="8515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……………………………………………………..</a:t>
            </a:r>
            <a:endParaRPr kumimoji="1" lang="en-US" altLang="zh-CN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7740650" y="6192838"/>
            <a:ext cx="793750" cy="457200"/>
          </a:xfrm>
          <a:prstGeom prst="rect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hlinkClick r:id="" action="ppaction://hlinkshowjump?jump=firstslide"/>
              </a:rPr>
              <a:t>返回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55" grpId="0" autoUpdateAnimBg="0"/>
      <p:bldP spid="49156" grpId="0" autoUpdateAnimBg="0"/>
      <p:bldP spid="4915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79388" y="457200"/>
            <a:ext cx="8736012" cy="515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随堂练习：</a:t>
            </a:r>
            <a:endParaRPr kumimoji="1" lang="zh-CN" altLang="en-US" sz="3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）明明步行去上学，速度为</a:t>
            </a:r>
            <a:r>
              <a:rPr kumimoji="1" lang="en-US" altLang="zh-CN" sz="35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米</a:t>
            </a:r>
            <a:r>
              <a:rPr kumimoji="1" lang="en-US" altLang="zh-CN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秒，亮亮骑自行车上学，速度是明明的</a:t>
            </a:r>
            <a:r>
              <a:rPr kumimoji="1" lang="en-US" altLang="zh-CN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倍，则亮亮的速度可以表示为</a:t>
            </a:r>
            <a:r>
              <a:rPr kumimoji="1" lang="en-US" altLang="zh-CN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 </a:t>
            </a: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米</a:t>
            </a:r>
            <a:r>
              <a:rPr kumimoji="1" lang="en-US" altLang="zh-CN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秒；</a:t>
            </a:r>
            <a:endParaRPr kumimoji="1" lang="zh-CN" altLang="en-US" sz="3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）边长为</a:t>
            </a:r>
            <a:r>
              <a:rPr kumimoji="1" lang="en-US" altLang="zh-CN" sz="35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cm</a:t>
            </a: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的正方形的周长为 </a:t>
            </a:r>
            <a:r>
              <a:rPr kumimoji="1" lang="en-US" altLang="zh-CN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 </a:t>
            </a: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，面积为</a:t>
            </a:r>
            <a:r>
              <a:rPr kumimoji="1" lang="en-US" altLang="zh-CN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_______;</a:t>
            </a:r>
            <a:endParaRPr kumimoji="1" lang="en-US" altLang="zh-CN" sz="3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）拿</a:t>
            </a:r>
            <a:r>
              <a:rPr kumimoji="1" lang="en-US" altLang="zh-CN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166</a:t>
            </a: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元钱去买钢笔，买了单价为</a:t>
            </a:r>
            <a:r>
              <a:rPr kumimoji="1" lang="en-US" altLang="zh-CN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元的钢笔</a:t>
            </a:r>
            <a:r>
              <a:rPr kumimoji="1" lang="en-US" altLang="zh-CN" sz="35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支，则剩下的钱为</a:t>
            </a:r>
            <a:r>
              <a:rPr kumimoji="1" lang="en-US" altLang="zh-CN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 </a:t>
            </a:r>
            <a:r>
              <a:rPr kumimoji="1" lang="zh-CN" altLang="en-US" sz="3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元。</a:t>
            </a:r>
            <a:endParaRPr kumimoji="1" lang="zh-CN" altLang="en-US" sz="35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787900" y="2205038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3V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11188" y="3500438"/>
            <a:ext cx="14684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4a cm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435600" y="4868863"/>
            <a:ext cx="1992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(166-5n)</a:t>
            </a:r>
          </a:p>
        </p:txBody>
      </p: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3851275" y="3500438"/>
          <a:ext cx="16240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558800" imgH="266700" progId="Equation.3">
                  <p:embed/>
                </p:oleObj>
              </mc:Choice>
              <mc:Fallback>
                <p:oleObj name="Equation" r:id="rId3" imgW="558800" imgH="266700" progId="Equation.3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500438"/>
                        <a:ext cx="162401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52228" grpId="0" autoUpdateAnimBg="0"/>
      <p:bldP spid="5222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00113" y="404813"/>
            <a:ext cx="7162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）如图，用字母表示图中阴影部分的面积</a:t>
            </a:r>
            <a:r>
              <a:rPr kumimoji="1" lang="zh-CN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5400" b="1" i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kumimoji="1"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676400" y="2057400"/>
            <a:ext cx="4648200" cy="2667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2484438" y="2565400"/>
            <a:ext cx="3095625" cy="1655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181600" y="32004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5400" b="1" i="1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635375" y="3500438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5400" b="1" i="1">
                <a:solidFill>
                  <a:srgbClr val="FF0000"/>
                </a:solidFill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6400800" y="31242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5400" b="1" i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3810000" y="46482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54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051050" y="5445125"/>
            <a:ext cx="518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5400" b="1" i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kumimoji="1" lang="en-US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kumimoji="1" lang="en-US" altLang="zh-CN" sz="5400" b="1" i="1">
                <a:solidFill>
                  <a:srgbClr val="FF0000"/>
                </a:solidFill>
                <a:latin typeface="Times New Roman" panose="02020603050405020304" pitchFamily="18" charset="0"/>
              </a:rPr>
              <a:t>mn</a:t>
            </a:r>
            <a:r>
              <a:rPr kumimoji="1" lang="zh-CN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5400" b="1" i="1">
                <a:solidFill>
                  <a:srgbClr val="FF0000"/>
                </a:solidFill>
                <a:latin typeface="Times New Roman" panose="02020603050405020304" pitchFamily="18" charset="0"/>
              </a:rPr>
              <a:t>pq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1" grpId="0" animBg="1"/>
      <p:bldP spid="53252" grpId="0" animBg="1"/>
      <p:bldP spid="53253" grpId="0" autoUpdateAnimBg="0"/>
      <p:bldP spid="53254" grpId="0" autoUpdateAnimBg="0"/>
      <p:bldP spid="53255" grpId="0" autoUpdateAnimBg="0"/>
      <p:bldP spid="53256" grpId="0" autoUpdateAnimBg="0"/>
      <p:bldP spid="5325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68313" y="1196975"/>
            <a:ext cx="8153400" cy="472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kumimoji="1" lang="en-US" altLang="zh-CN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kumimoji="1" lang="zh-CN" altLang="en-US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）我们知道：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</a:t>
            </a:r>
            <a:r>
              <a:rPr kumimoji="1" lang="en-US" altLang="zh-CN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35=3×10+5</a:t>
            </a:r>
            <a:r>
              <a:rPr kumimoji="1" lang="zh-CN" altLang="en-US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；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</a:t>
            </a:r>
            <a:r>
              <a:rPr kumimoji="1" lang="en-US" altLang="zh-CN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78=7×10+8</a:t>
            </a:r>
            <a:r>
              <a:rPr kumimoji="1" lang="zh-CN" altLang="en-US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；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类似地：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</a:t>
            </a:r>
            <a:r>
              <a:rPr kumimoji="1" lang="en-US" altLang="zh-CN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61</a:t>
            </a:r>
            <a:r>
              <a:rPr kumimoji="1" lang="en-US" altLang="zh-CN" sz="320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= </a:t>
            </a:r>
            <a:r>
              <a:rPr kumimoji="1" lang="en-US" altLang="zh-CN">
                <a:solidFill>
                  <a:srgbClr val="000000"/>
                </a:solidFill>
              </a:rPr>
              <a:t> </a:t>
            </a:r>
            <a:r>
              <a:rPr kumimoji="1" lang="en-US" altLang="zh-CN" b="1">
                <a:solidFill>
                  <a:srgbClr val="000000"/>
                </a:solidFill>
              </a:rPr>
              <a:t>—— </a:t>
            </a:r>
            <a:r>
              <a:rPr kumimoji="1" lang="en-US" altLang="zh-CN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kumimoji="1" lang="en-US" altLang="zh-CN" sz="320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×</a:t>
            </a:r>
            <a:r>
              <a:rPr kumimoji="1" lang="en-US" altLang="zh-CN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10+</a:t>
            </a:r>
            <a:r>
              <a:rPr kumimoji="1" lang="en-US" altLang="zh-CN">
                <a:solidFill>
                  <a:srgbClr val="000000"/>
                </a:solidFill>
              </a:rPr>
              <a:t> </a:t>
            </a:r>
            <a:r>
              <a:rPr kumimoji="1" lang="en-US" altLang="zh-CN" b="1">
                <a:solidFill>
                  <a:srgbClr val="000000"/>
                </a:solidFill>
              </a:rPr>
              <a:t>——</a:t>
            </a:r>
            <a:r>
              <a:rPr kumimoji="1" lang="en-US" altLang="zh-CN" sz="3200" b="1" u="sng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</a:t>
            </a:r>
            <a:endParaRPr kumimoji="1" lang="en-US" altLang="zh-CN" sz="3200" b="1">
              <a:solidFill>
                <a:srgbClr val="00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</a:t>
            </a:r>
            <a:r>
              <a:rPr kumimoji="1" lang="zh-CN" altLang="en-US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某两位数的十位数字是</a:t>
            </a:r>
            <a:r>
              <a:rPr kumimoji="1" lang="en-US" altLang="zh-CN" sz="3200" b="1" i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kumimoji="1" lang="zh-CN" altLang="en-US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，个位数字是</a:t>
            </a:r>
            <a:r>
              <a:rPr kumimoji="1" lang="en-US" altLang="zh-CN" sz="3200" b="1" i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b</a:t>
            </a:r>
            <a:r>
              <a:rPr kumimoji="1" lang="zh-CN" altLang="en-US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，则此两位数可表示为：</a:t>
            </a:r>
            <a:r>
              <a:rPr kumimoji="1" lang="zh-CN" altLang="en-US" sz="3200" b="1" u="sng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            </a:t>
            </a:r>
            <a:r>
              <a:rPr kumimoji="1" lang="en-US" altLang="zh-CN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pic>
        <p:nvPicPr>
          <p:cNvPr id="6148" name="Picture 3" descr="j029198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888" y="1700213"/>
            <a:ext cx="1808162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1357313" y="5784850"/>
          <a:ext cx="151288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公式" r:id="rId4" imgW="469900" imgH="177800" progId="Equation.3">
                  <p:embed/>
                </p:oleObj>
              </mc:Choice>
              <mc:Fallback>
                <p:oleObj name="公式" r:id="rId4" imgW="469900" imgH="177800" progId="Equation.3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5784850"/>
                        <a:ext cx="1512887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2211388" y="4071938"/>
            <a:ext cx="503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4075113" y="4064000"/>
            <a:ext cx="354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536575"/>
            <a:ext cx="5386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</a:rPr>
              <a:t>（</a:t>
            </a:r>
            <a:r>
              <a:rPr kumimoji="1" lang="en-US" altLang="zh-CN" sz="3200" b="1">
                <a:solidFill>
                  <a:srgbClr val="FF0000"/>
                </a:solidFill>
              </a:rPr>
              <a:t>5</a:t>
            </a:r>
            <a:r>
              <a:rPr kumimoji="1" lang="zh-CN" altLang="en-US" sz="3200" b="1">
                <a:solidFill>
                  <a:srgbClr val="FF0000"/>
                </a:solidFill>
              </a:rPr>
              <a:t>）</a:t>
            </a:r>
            <a:r>
              <a:rPr lang="zh-CN" altLang="en-US" sz="32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应用反思，拓展创新：</a:t>
            </a:r>
            <a:r>
              <a:rPr lang="zh-CN" altLang="en-US" sz="320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</a:p>
        </p:txBody>
      </p:sp>
      <p:sp>
        <p:nvSpPr>
          <p:cNvPr id="6152" name="AutoShape 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649287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  <p:bldP spid="931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3"/>
          <p:cNvGrpSpPr/>
          <p:nvPr/>
        </p:nvGrpSpPr>
        <p:grpSpPr bwMode="auto">
          <a:xfrm>
            <a:off x="914400" y="1066800"/>
            <a:ext cx="1828800" cy="762000"/>
            <a:chOff x="576" y="480"/>
            <a:chExt cx="1152" cy="480"/>
          </a:xfrm>
        </p:grpSpPr>
        <p:sp>
          <p:nvSpPr>
            <p:cNvPr id="23555" name="AutoShape 4"/>
            <p:cNvSpPr>
              <a:spLocks noChangeArrowheads="1"/>
            </p:cNvSpPr>
            <p:nvPr/>
          </p:nvSpPr>
          <p:spPr bwMode="auto">
            <a:xfrm>
              <a:off x="576" y="480"/>
              <a:ext cx="1152" cy="480"/>
            </a:xfrm>
            <a:prstGeom prst="plaque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5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72" y="528"/>
              <a:ext cx="912" cy="3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kern="10"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宋体" panose="02010600030101010101" pitchFamily="2" charset="-122"/>
                </a:rPr>
                <a:t>读一读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0" y="2644776"/>
            <a:ext cx="8610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kumimoji="1"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）阿</a:t>
            </a:r>
            <a:r>
              <a:rPr kumimoji="1"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P</a:t>
            </a:r>
            <a:r>
              <a:rPr kumimoji="1"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和小</a:t>
            </a:r>
            <a:r>
              <a:rPr kumimoji="1"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D</a:t>
            </a:r>
            <a:r>
              <a:rPr kumimoji="1"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看</a:t>
            </a:r>
            <a:r>
              <a:rPr kumimoji="1" lang="en-US" altLang="zh-CN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kumimoji="1"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阿</a:t>
            </a:r>
            <a:r>
              <a:rPr kumimoji="1" lang="en-US" altLang="zh-CN" sz="2400" b="1" dirty="0">
                <a:solidFill>
                  <a:srgbClr val="0000FF"/>
                </a:solidFill>
              </a:rPr>
              <a:t>Q</a:t>
            </a:r>
            <a:r>
              <a:rPr kumimoji="1"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的故事</a:t>
            </a:r>
            <a:r>
              <a:rPr kumimoji="1" lang="en-US" altLang="zh-CN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》,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P </a:t>
            </a:r>
            <a:r>
              <a:rPr kumimoji="1" lang="en-US" altLang="zh-CN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D</a:t>
            </a:r>
            <a:r>
              <a:rPr kumimoji="1" lang="en-US" altLang="zh-CN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 </a:t>
            </a:r>
            <a:r>
              <a:rPr kumimoji="1"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Q</a:t>
            </a:r>
            <a:r>
              <a:rPr kumimoji="1"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各表示什么？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767013" y="3933826"/>
            <a:ext cx="502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字母可表示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kumimoji="1" lang="en-US" altLang="zh-CN" sz="4400" b="1" dirty="0">
                <a:solidFill>
                  <a:srgbClr val="FFFFFF"/>
                </a:solidFill>
                <a:latin typeface="Times New Roman" panose="02020603050405020304" pitchFamily="18" charset="0"/>
                <a:ea typeface="楷体_GB2312" pitchFamily="49" charset="-122"/>
              </a:rPr>
              <a:t>     </a:t>
            </a:r>
            <a:r>
              <a:rPr kumimoji="1"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人名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90526" y="838201"/>
            <a:ext cx="8153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kumimoji="1"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）小军和小明同时从</a:t>
            </a:r>
            <a:r>
              <a:rPr kumimoji="1"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A,B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两地相向而行。</a:t>
            </a:r>
            <a:r>
              <a:rPr kumimoji="1"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A,B 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各表示什么？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695576" y="1988840"/>
            <a:ext cx="5276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字母可表示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kumimoji="1" lang="en-US" altLang="zh-CN" sz="4000" b="1" dirty="0">
                <a:solidFill>
                  <a:srgbClr val="FFFFFF"/>
                </a:solidFill>
                <a:latin typeface="Times New Roman" panose="02020603050405020304" pitchFamily="18" charset="0"/>
                <a:ea typeface="楷体_GB2312" pitchFamily="49" charset="-122"/>
              </a:rPr>
              <a:t>    </a:t>
            </a:r>
            <a:r>
              <a:rPr kumimoji="1"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地名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90526" y="4654551"/>
            <a:ext cx="8280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</a:t>
            </a:r>
            <a:r>
              <a:rPr kumimoji="1"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( 3 ) 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扑克牌“黑桃</a:t>
            </a:r>
            <a:r>
              <a:rPr kumimoji="1"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kumimoji="1"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” ,“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梅花</a:t>
            </a:r>
            <a:r>
              <a:rPr kumimoji="1"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k</a:t>
            </a:r>
            <a:r>
              <a:rPr kumimoji="1"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kumimoji="1"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kumimoji="1"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,</a:t>
            </a:r>
            <a:r>
              <a:rPr kumimoji="1"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k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各表示什么？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982913" y="5878513"/>
            <a:ext cx="52720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字母可表示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kumimoji="1" lang="en-US" altLang="zh-CN" sz="4400" b="1" dirty="0">
                <a:solidFill>
                  <a:srgbClr val="FFFFFF"/>
                </a:solidFill>
                <a:latin typeface="Times New Roman" panose="02020603050405020304" pitchFamily="18" charset="0"/>
                <a:ea typeface="楷体_GB2312" pitchFamily="49" charset="-122"/>
              </a:rPr>
              <a:t>     </a:t>
            </a:r>
            <a:r>
              <a:rPr kumimoji="1"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数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23850" y="260350"/>
            <a:ext cx="1158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情景</a:t>
            </a:r>
            <a:r>
              <a:rPr lang="en-US" altLang="zh-CN" sz="32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autoUpdateAnimBg="0"/>
      <p:bldP spid="50180" grpId="0" autoUpdateAnimBg="0"/>
      <p:bldP spid="50181" grpId="0" autoUpdateAnimBg="0"/>
      <p:bldP spid="50182" grpId="0" autoUpdateAnimBg="0"/>
      <p:bldP spid="5018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44463" y="1773238"/>
            <a:ext cx="8604250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kumimoji="1"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kumimoji="1"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）字母可以表示任何数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kumimoji="1"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kumimoji="1"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）用字母表示数可使一些数量关系更加简明，更容易发现规律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kumimoji="1"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kumimoji="1"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）会用字母能表示以前所学过的运算律和计算公式及简单的数量关系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endParaRPr kumimoji="1" lang="en-US" altLang="zh-CN" sz="3600" b="1" dirty="0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187624" y="764704"/>
            <a:ext cx="6019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反思与小结</a:t>
            </a:r>
          </a:p>
        </p:txBody>
      </p:sp>
      <p:grpSp>
        <p:nvGrpSpPr>
          <p:cNvPr id="24580" name="Group 4"/>
          <p:cNvGrpSpPr/>
          <p:nvPr/>
        </p:nvGrpSpPr>
        <p:grpSpPr bwMode="auto">
          <a:xfrm>
            <a:off x="8185150" y="5921375"/>
            <a:ext cx="958850" cy="936625"/>
            <a:chOff x="4272" y="2832"/>
            <a:chExt cx="1488" cy="1156"/>
          </a:xfrm>
        </p:grpSpPr>
        <p:pic>
          <p:nvPicPr>
            <p:cNvPr id="24581" name="Picture 5" descr="20"/>
            <p:cNvPicPr>
              <a:picLocks noChangeAspect="1" noChangeArrowheads="1" noCrop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272" y="2832"/>
              <a:ext cx="1488" cy="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4560" y="3292"/>
              <a:ext cx="816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hlinkClick r:id="rId5" action="ppaction://hlinksldjump"/>
                </a:rPr>
                <a:t>驶</a:t>
              </a:r>
              <a:endParaRPr lang="zh-CN" altLang="en-US" sz="20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900113" y="333375"/>
            <a:ext cx="7092950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00"/>
                </a:solidFill>
              </a:rPr>
              <a:t>比一比 、乐一乐：</a:t>
            </a:r>
            <a:r>
              <a:rPr lang="zh-CN" altLang="en-US" sz="2800" b="1" dirty="0">
                <a:solidFill>
                  <a:srgbClr val="FF0000"/>
                </a:solidFill>
              </a:rPr>
              <a:t>（分组比赛）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i="1" dirty="0">
                <a:solidFill>
                  <a:srgbClr val="0000FF"/>
                </a:solidFill>
              </a:rPr>
              <a:t>规则</a:t>
            </a:r>
            <a:r>
              <a:rPr lang="en-US" altLang="zh-CN" sz="2800" b="1" i="1" dirty="0">
                <a:solidFill>
                  <a:srgbClr val="0000FF"/>
                </a:solidFill>
              </a:rPr>
              <a:t>:</a:t>
            </a:r>
            <a:r>
              <a:rPr lang="zh-CN" altLang="en-US" sz="2800" b="1" i="1" dirty="0">
                <a:solidFill>
                  <a:srgbClr val="0000FF"/>
                </a:solidFill>
              </a:rPr>
              <a:t>你会用字母表示吗？</a:t>
            </a:r>
            <a:endParaRPr lang="zh-CN" altLang="en-US" sz="2800" b="1" dirty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（男女生分组对抗赛，答对多的算胜）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000000"/>
              </a:solidFill>
            </a:endParaRPr>
          </a:p>
        </p:txBody>
      </p:sp>
      <p:sp>
        <p:nvSpPr>
          <p:cNvPr id="2560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8525" y="2708275"/>
            <a:ext cx="1370013" cy="10429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</a:rPr>
              <a:t>苹果</a:t>
            </a:r>
          </a:p>
        </p:txBody>
      </p:sp>
      <p:sp>
        <p:nvSpPr>
          <p:cNvPr id="2560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0113" y="4292600"/>
            <a:ext cx="1223962" cy="10429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</a:rPr>
              <a:t>香蕉</a:t>
            </a:r>
          </a:p>
        </p:txBody>
      </p:sp>
      <p:sp>
        <p:nvSpPr>
          <p:cNvPr id="25605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27313" y="2708275"/>
            <a:ext cx="1512887" cy="10429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</a:rPr>
              <a:t>草莓</a:t>
            </a:r>
          </a:p>
        </p:txBody>
      </p:sp>
      <p:sp>
        <p:nvSpPr>
          <p:cNvPr id="25606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98750" y="4292600"/>
            <a:ext cx="1585913" cy="10429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</a:rPr>
              <a:t>桔子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095375" y="30876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 sz="2800">
              <a:solidFill>
                <a:srgbClr val="000000"/>
              </a:solidFill>
            </a:endParaRPr>
          </a:p>
        </p:txBody>
      </p:sp>
      <p:sp>
        <p:nvSpPr>
          <p:cNvPr id="25608" name="AutoShape 8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2708275"/>
            <a:ext cx="1512888" cy="10429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</a:rPr>
              <a:t>梨子</a:t>
            </a:r>
          </a:p>
        </p:txBody>
      </p:sp>
      <p:sp>
        <p:nvSpPr>
          <p:cNvPr id="25609" name="AutoShape 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3438" y="4221163"/>
            <a:ext cx="1296987" cy="104298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</a:rPr>
              <a:t>西瓜</a:t>
            </a:r>
          </a:p>
        </p:txBody>
      </p:sp>
      <p:sp>
        <p:nvSpPr>
          <p:cNvPr id="25610" name="AutoShape 10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2708275"/>
            <a:ext cx="1512887" cy="10429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</a:rPr>
              <a:t>桃子</a:t>
            </a:r>
          </a:p>
        </p:txBody>
      </p:sp>
      <p:sp>
        <p:nvSpPr>
          <p:cNvPr id="25611" name="AutoShape 11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4221163"/>
            <a:ext cx="1296987" cy="104298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</a:rPr>
              <a:t>杨梅</a:t>
            </a:r>
          </a:p>
        </p:txBody>
      </p:sp>
      <p:sp>
        <p:nvSpPr>
          <p:cNvPr id="25612" name="AutoShape 1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237288"/>
            <a:ext cx="395288" cy="620712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5613" name="Group 13"/>
          <p:cNvGrpSpPr/>
          <p:nvPr/>
        </p:nvGrpSpPr>
        <p:grpSpPr bwMode="auto">
          <a:xfrm>
            <a:off x="8185150" y="5921375"/>
            <a:ext cx="958850" cy="936625"/>
            <a:chOff x="4272" y="2832"/>
            <a:chExt cx="1488" cy="1156"/>
          </a:xfrm>
        </p:grpSpPr>
        <p:pic>
          <p:nvPicPr>
            <p:cNvPr id="25614" name="Picture 14" descr="20"/>
            <p:cNvPicPr>
              <a:picLocks noChangeAspect="1" noChangeArrowheads="1" noCrop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4272" y="2832"/>
              <a:ext cx="1488" cy="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4560" y="3292"/>
              <a:ext cx="816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hlinkClick r:id="rId12" action="ppaction://hlinksldjump"/>
                </a:rPr>
                <a:t>驶</a:t>
              </a:r>
              <a:endParaRPr lang="zh-CN" altLang="en-US" sz="20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S23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8600"/>
            <a:ext cx="120015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8763000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、填空：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）温度由</a:t>
            </a:r>
            <a:r>
              <a:rPr kumimoji="1" lang="en-US" altLang="zh-CN" sz="4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kumimoji="1"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4400" b="1" dirty="0">
                <a:solidFill>
                  <a:srgbClr val="0000FF"/>
                </a:solidFill>
              </a:rPr>
              <a:t>℃</a:t>
            </a:r>
            <a:r>
              <a:rPr kumimoji="1" lang="zh-CN" altLang="en-US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下降</a:t>
            </a:r>
            <a:r>
              <a:rPr kumimoji="1"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kumimoji="1" lang="en-US" altLang="zh-CN" sz="4400" b="1" dirty="0">
                <a:solidFill>
                  <a:srgbClr val="0000FF"/>
                </a:solidFill>
              </a:rPr>
              <a:t>℃</a:t>
            </a:r>
            <a:r>
              <a:rPr kumimoji="1" lang="zh-CN" altLang="en-US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后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en-US" sz="4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是</a:t>
            </a:r>
            <a:r>
              <a:rPr kumimoji="1"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_________ </a:t>
            </a:r>
            <a:r>
              <a:rPr kumimoji="1" lang="en-US" altLang="zh-CN" sz="4400" b="1" dirty="0">
                <a:solidFill>
                  <a:srgbClr val="0000FF"/>
                </a:solidFill>
              </a:rPr>
              <a:t>℃</a:t>
            </a:r>
            <a:r>
              <a:rPr kumimoji="1"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；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en-US" sz="4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zh-CN" sz="4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059113" y="3284538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4400" b="1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–2)</a:t>
            </a:r>
            <a:endParaRPr kumimoji="1" lang="en-US" altLang="zh-CN" sz="4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6629" name="Group 12"/>
          <p:cNvGrpSpPr/>
          <p:nvPr/>
        </p:nvGrpSpPr>
        <p:grpSpPr bwMode="auto">
          <a:xfrm>
            <a:off x="8185150" y="5921375"/>
            <a:ext cx="958850" cy="936625"/>
            <a:chOff x="4272" y="2832"/>
            <a:chExt cx="1488" cy="1156"/>
          </a:xfrm>
        </p:grpSpPr>
        <p:pic>
          <p:nvPicPr>
            <p:cNvPr id="26632" name="Picture 13" descr="20"/>
            <p:cNvPicPr>
              <a:picLocks noChangeAspect="1" noChangeArrowheads="1" noCrop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272" y="2832"/>
              <a:ext cx="1488" cy="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3" name="Text Box 14"/>
            <p:cNvSpPr txBox="1">
              <a:spLocks noChangeArrowheads="1"/>
            </p:cNvSpPr>
            <p:nvPr/>
          </p:nvSpPr>
          <p:spPr bwMode="auto">
            <a:xfrm>
              <a:off x="4560" y="3292"/>
              <a:ext cx="816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hlinkClick r:id="rId5" action="ppaction://hlinksldjump"/>
                </a:rPr>
                <a:t>驶</a:t>
              </a:r>
              <a:endParaRPr lang="zh-CN" altLang="en-US" sz="20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6630" name="Text Box 15"/>
          <p:cNvSpPr txBox="1">
            <a:spLocks noChangeArrowheads="1"/>
          </p:cNvSpPr>
          <p:nvPr/>
        </p:nvSpPr>
        <p:spPr bwMode="auto">
          <a:xfrm>
            <a:off x="1447800" y="412750"/>
            <a:ext cx="1403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赛一赛</a:t>
            </a:r>
          </a:p>
        </p:txBody>
      </p:sp>
      <p:sp>
        <p:nvSpPr>
          <p:cNvPr id="26631" name="AutoShape 1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6092825"/>
            <a:ext cx="863600" cy="50482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539750" y="2205038"/>
            <a:ext cx="820896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FF"/>
                </a:solidFill>
              </a:rPr>
              <a:t>（</a:t>
            </a:r>
            <a:r>
              <a:rPr kumimoji="1" lang="en-US" altLang="zh-CN" sz="3600" b="1" dirty="0">
                <a:solidFill>
                  <a:srgbClr val="0000FF"/>
                </a:solidFill>
              </a:rPr>
              <a:t>2</a:t>
            </a:r>
            <a:r>
              <a:rPr kumimoji="1" lang="zh-CN" altLang="en-US" sz="3600" b="1" dirty="0">
                <a:solidFill>
                  <a:srgbClr val="0000FF"/>
                </a:solidFill>
              </a:rPr>
              <a:t>）今年李华</a:t>
            </a:r>
            <a:r>
              <a:rPr kumimoji="1"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3600" b="1" dirty="0">
                <a:solidFill>
                  <a:srgbClr val="0000FF"/>
                </a:solidFill>
              </a:rPr>
              <a:t>岁，去年李华</a:t>
            </a:r>
            <a:r>
              <a:rPr kumimoji="1" lang="en-US" altLang="zh-CN" sz="3600" b="1" dirty="0">
                <a:solidFill>
                  <a:srgbClr val="0000FF"/>
                </a:solidFill>
              </a:rPr>
              <a:t>______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3600" b="1" dirty="0">
              <a:solidFill>
                <a:srgbClr val="0000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FF"/>
                </a:solidFill>
              </a:rPr>
              <a:t>岁，</a:t>
            </a:r>
            <a:r>
              <a:rPr kumimoji="1" lang="en-US" altLang="zh-CN" sz="3600" b="1" dirty="0">
                <a:solidFill>
                  <a:srgbClr val="0000FF"/>
                </a:solidFill>
              </a:rPr>
              <a:t>5</a:t>
            </a:r>
            <a:r>
              <a:rPr kumimoji="1" lang="zh-CN" altLang="en-US" sz="3600" b="1" dirty="0">
                <a:solidFill>
                  <a:srgbClr val="0000FF"/>
                </a:solidFill>
              </a:rPr>
              <a:t>年后李华 </a:t>
            </a:r>
            <a:r>
              <a:rPr kumimoji="1" lang="en-US" altLang="zh-CN" sz="3600" b="1" dirty="0">
                <a:solidFill>
                  <a:srgbClr val="0000FF"/>
                </a:solidFill>
              </a:rPr>
              <a:t>_____</a:t>
            </a:r>
            <a:r>
              <a:rPr kumimoji="1" lang="zh-CN" altLang="en-US" sz="3600" b="1" dirty="0">
                <a:solidFill>
                  <a:srgbClr val="0000FF"/>
                </a:solidFill>
              </a:rPr>
              <a:t>岁；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7019925" y="2205038"/>
            <a:ext cx="116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-1)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3635375" y="3284538"/>
            <a:ext cx="1328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endParaRPr kumimoji="1" lang="en-US" altLang="zh-CN" sz="4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1447800" y="412750"/>
            <a:ext cx="1403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赛一赛</a:t>
            </a:r>
          </a:p>
        </p:txBody>
      </p:sp>
      <p:sp>
        <p:nvSpPr>
          <p:cNvPr id="2765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6092825"/>
            <a:ext cx="863600" cy="50482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autoUpdateAnimBg="0"/>
      <p:bldP spid="9523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971550" y="2062163"/>
            <a:ext cx="68897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FF"/>
                </a:solidFill>
              </a:rPr>
              <a:t>（</a:t>
            </a:r>
            <a:r>
              <a:rPr kumimoji="1" lang="en-US" altLang="zh-CN" sz="4000" b="1" dirty="0">
                <a:solidFill>
                  <a:srgbClr val="0000FF"/>
                </a:solidFill>
              </a:rPr>
              <a:t>3</a:t>
            </a:r>
            <a:r>
              <a:rPr kumimoji="1" lang="zh-CN" altLang="en-US" sz="4000" b="1" dirty="0">
                <a:solidFill>
                  <a:srgbClr val="0000FF"/>
                </a:solidFill>
              </a:rPr>
              <a:t>）</a:t>
            </a:r>
            <a:r>
              <a:rPr kumimoji="1"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4000" b="1" dirty="0">
                <a:solidFill>
                  <a:srgbClr val="0000FF"/>
                </a:solidFill>
              </a:rPr>
              <a:t>的</a:t>
            </a:r>
            <a:r>
              <a:rPr kumimoji="1" lang="en-US" altLang="zh-CN" sz="4000" b="1" dirty="0">
                <a:solidFill>
                  <a:srgbClr val="0000FF"/>
                </a:solidFill>
              </a:rPr>
              <a:t>15%</a:t>
            </a:r>
            <a:r>
              <a:rPr kumimoji="1" lang="zh-CN" altLang="en-US" sz="4000" b="1" dirty="0">
                <a:solidFill>
                  <a:srgbClr val="0000FF"/>
                </a:solidFill>
              </a:rPr>
              <a:t>减去</a:t>
            </a:r>
            <a:r>
              <a:rPr kumimoji="1" lang="en-US" altLang="zh-CN" sz="4000" b="1" dirty="0">
                <a:solidFill>
                  <a:srgbClr val="0000FF"/>
                </a:solidFill>
              </a:rPr>
              <a:t>70</a:t>
            </a:r>
            <a:r>
              <a:rPr kumimoji="1" lang="zh-CN" altLang="en-US" sz="4000" b="1" dirty="0">
                <a:solidFill>
                  <a:srgbClr val="0000FF"/>
                </a:solidFill>
              </a:rPr>
              <a:t>可以表示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4000" b="1" dirty="0">
              <a:solidFill>
                <a:srgbClr val="0000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FF"/>
                </a:solidFill>
              </a:rPr>
              <a:t>为</a:t>
            </a:r>
            <a:r>
              <a:rPr kumimoji="1" lang="en-US" altLang="zh-CN" sz="4000" b="1" dirty="0">
                <a:solidFill>
                  <a:srgbClr val="0000FF"/>
                </a:solidFill>
              </a:rPr>
              <a:t>_______________</a:t>
            </a:r>
            <a:r>
              <a:rPr kumimoji="1" lang="zh-CN" altLang="en-US" sz="4000" b="1" dirty="0">
                <a:solidFill>
                  <a:srgbClr val="0000FF"/>
                </a:solidFill>
              </a:rPr>
              <a:t>；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2771775" y="3213100"/>
            <a:ext cx="23764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kumimoji="1" lang="en-US" altLang="zh-CN" sz="4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–70</a:t>
            </a: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447800" y="412750"/>
            <a:ext cx="1403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赛一赛</a:t>
            </a:r>
          </a:p>
        </p:txBody>
      </p:sp>
      <p:sp>
        <p:nvSpPr>
          <p:cNvPr id="2867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6092825"/>
            <a:ext cx="863600" cy="50482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900113" y="2276475"/>
            <a:ext cx="6662737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FF"/>
                </a:solidFill>
              </a:rPr>
              <a:t>（</a:t>
            </a:r>
            <a:r>
              <a:rPr kumimoji="1" lang="en-US" altLang="zh-CN" sz="4000" b="1" dirty="0">
                <a:solidFill>
                  <a:srgbClr val="0000FF"/>
                </a:solidFill>
              </a:rPr>
              <a:t>4</a:t>
            </a:r>
            <a:r>
              <a:rPr kumimoji="1" lang="zh-CN" altLang="en-US" sz="4000" b="1" dirty="0">
                <a:solidFill>
                  <a:srgbClr val="0000FF"/>
                </a:solidFill>
              </a:rPr>
              <a:t>）明明用</a:t>
            </a:r>
            <a:r>
              <a:rPr kumimoji="1"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kumimoji="1" lang="zh-CN" altLang="en-US" sz="4000" b="1" dirty="0">
                <a:solidFill>
                  <a:srgbClr val="0000FF"/>
                </a:solidFill>
              </a:rPr>
              <a:t>秒走了</a:t>
            </a:r>
            <a:r>
              <a:rPr kumimoji="1" lang="en-US" altLang="zh-CN" sz="4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kumimoji="1" lang="zh-CN" altLang="en-US" sz="4000" b="1" dirty="0">
                <a:solidFill>
                  <a:srgbClr val="0000FF"/>
                </a:solidFill>
              </a:rPr>
              <a:t>米，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40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FF"/>
                </a:solidFill>
              </a:rPr>
              <a:t>他的速度为</a:t>
            </a:r>
            <a:r>
              <a:rPr kumimoji="1" lang="en-US" altLang="zh-CN" sz="4000" b="1" dirty="0">
                <a:solidFill>
                  <a:srgbClr val="0000FF"/>
                </a:solidFill>
              </a:rPr>
              <a:t>________</a:t>
            </a:r>
            <a:r>
              <a:rPr kumimoji="1" lang="zh-CN" altLang="en-US" sz="4000" b="1" dirty="0">
                <a:solidFill>
                  <a:srgbClr val="0000FF"/>
                </a:solidFill>
              </a:rPr>
              <a:t>米</a:t>
            </a:r>
            <a:r>
              <a:rPr kumimoji="1" lang="en-US" altLang="zh-CN" sz="4000" b="1" dirty="0">
                <a:solidFill>
                  <a:srgbClr val="0000FF"/>
                </a:solidFill>
              </a:rPr>
              <a:t>/</a:t>
            </a:r>
            <a:r>
              <a:rPr kumimoji="1" lang="zh-CN" altLang="en-US" sz="4000" b="1" dirty="0">
                <a:solidFill>
                  <a:srgbClr val="0000FF"/>
                </a:solidFill>
              </a:rPr>
              <a:t>秒。</a:t>
            </a:r>
          </a:p>
        </p:txBody>
      </p:sp>
      <p:graphicFrame>
        <p:nvGraphicFramePr>
          <p:cNvPr id="99333" name="Object 5"/>
          <p:cNvGraphicFramePr>
            <a:graphicFrameLocks noChangeAspect="1"/>
          </p:cNvGraphicFramePr>
          <p:nvPr/>
        </p:nvGraphicFramePr>
        <p:xfrm>
          <a:off x="4211638" y="2924175"/>
          <a:ext cx="820737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公式" r:id="rId3" imgW="114300" imgH="228600" progId="Equation.3">
                  <p:embed/>
                </p:oleObj>
              </mc:Choice>
              <mc:Fallback>
                <p:oleObj name="公式" r:id="rId3" imgW="114300" imgH="228600" progId="Equation.3">
                  <p:embed/>
                  <p:pic>
                    <p:nvPicPr>
                      <p:cNvPr id="0" name="图片 8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924175"/>
                        <a:ext cx="820737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1447800" y="412750"/>
            <a:ext cx="1403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赛一赛</a:t>
            </a:r>
          </a:p>
        </p:txBody>
      </p:sp>
      <p:sp>
        <p:nvSpPr>
          <p:cNvPr id="7173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6092825"/>
            <a:ext cx="863600" cy="50482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539750" y="1412875"/>
            <a:ext cx="831691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0000FF"/>
                </a:solidFill>
              </a:rPr>
              <a:t>5</a:t>
            </a:r>
            <a:r>
              <a:rPr kumimoji="1" lang="zh-CN" altLang="en-US" sz="4000" b="1">
                <a:solidFill>
                  <a:srgbClr val="0000FF"/>
                </a:solidFill>
              </a:rPr>
              <a:t>、 </a:t>
            </a: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某商店上月收入为</a:t>
            </a:r>
            <a:r>
              <a:rPr kumimoji="1" lang="en-US" altLang="zh-CN" sz="4000" b="1" i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元，本月的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40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收入比上月的</a:t>
            </a:r>
            <a:r>
              <a:rPr kumimoji="1"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倍还多</a:t>
            </a:r>
            <a:r>
              <a:rPr kumimoji="1"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元，本月的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40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收入是</a:t>
            </a:r>
            <a:r>
              <a:rPr kumimoji="1"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_______</a:t>
            </a: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元；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2051050" y="3786188"/>
            <a:ext cx="2305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kumimoji="1" lang="en-US" altLang="zh-CN" sz="4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+10)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447800" y="412750"/>
            <a:ext cx="1403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赛一赛</a:t>
            </a:r>
          </a:p>
        </p:txBody>
      </p:sp>
      <p:sp>
        <p:nvSpPr>
          <p:cNvPr id="2970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6092825"/>
            <a:ext cx="863600" cy="50482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1042988" y="1557338"/>
            <a:ext cx="7345362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FF"/>
                </a:solidFill>
              </a:rPr>
              <a:t>（</a:t>
            </a:r>
            <a:r>
              <a:rPr kumimoji="1" lang="en-US" altLang="zh-CN" sz="4000" b="1">
                <a:solidFill>
                  <a:srgbClr val="0000FF"/>
                </a:solidFill>
              </a:rPr>
              <a:t>6</a:t>
            </a:r>
            <a:r>
              <a:rPr kumimoji="1" lang="zh-CN" altLang="en-US" sz="4000" b="1">
                <a:solidFill>
                  <a:srgbClr val="0000FF"/>
                </a:solidFill>
              </a:rPr>
              <a:t>）一个两位数，其十位上的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4000" b="1">
              <a:solidFill>
                <a:srgbClr val="0000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FF"/>
                </a:solidFill>
              </a:rPr>
              <a:t>数字为</a:t>
            </a:r>
            <a:r>
              <a:rPr kumimoji="1" lang="en-US" altLang="zh-CN" sz="4000" b="1" i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4000" b="1">
                <a:solidFill>
                  <a:srgbClr val="0000FF"/>
                </a:solidFill>
              </a:rPr>
              <a:t>,</a:t>
            </a:r>
            <a:r>
              <a:rPr kumimoji="1" lang="zh-CN" altLang="en-US" sz="4000" b="1">
                <a:solidFill>
                  <a:srgbClr val="0000FF"/>
                </a:solidFill>
              </a:rPr>
              <a:t>个位数字为</a:t>
            </a:r>
            <a:r>
              <a:rPr kumimoji="1" lang="en-US" altLang="zh-CN" sz="4000" b="1" i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4000" b="1">
                <a:solidFill>
                  <a:srgbClr val="0000FF"/>
                </a:solidFill>
              </a:rPr>
              <a:t>,</a:t>
            </a:r>
            <a:r>
              <a:rPr kumimoji="1" lang="zh-CN" altLang="en-US" sz="4000" b="1">
                <a:solidFill>
                  <a:srgbClr val="0000FF"/>
                </a:solidFill>
              </a:rPr>
              <a:t>则这个两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4000" b="1">
              <a:solidFill>
                <a:srgbClr val="0000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FF"/>
                </a:solidFill>
              </a:rPr>
              <a:t>位数可表示为</a:t>
            </a:r>
            <a:r>
              <a:rPr kumimoji="1" lang="zh-CN" altLang="en-US" sz="4000" b="1" u="sng">
                <a:solidFill>
                  <a:srgbClr val="0000FF"/>
                </a:solidFill>
              </a:rPr>
              <a:t>                 </a:t>
            </a:r>
            <a:r>
              <a:rPr kumimoji="1" lang="zh-CN" altLang="en-US" sz="4000" b="1">
                <a:solidFill>
                  <a:srgbClr val="0000FF"/>
                </a:solidFill>
              </a:rPr>
              <a:t> 。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1447800" y="412750"/>
            <a:ext cx="1403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赛一赛</a:t>
            </a:r>
          </a:p>
        </p:txBody>
      </p:sp>
      <p:sp>
        <p:nvSpPr>
          <p:cNvPr id="3072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6092825"/>
            <a:ext cx="863600" cy="50482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3924300" y="4013200"/>
            <a:ext cx="2881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FF0000"/>
                </a:solidFill>
              </a:rPr>
              <a:t>（</a:t>
            </a:r>
            <a:r>
              <a:rPr kumimoji="1" lang="en-US" altLang="zh-CN" sz="4000" b="1">
                <a:solidFill>
                  <a:srgbClr val="FF0000"/>
                </a:solidFill>
              </a:rPr>
              <a:t>10</a:t>
            </a:r>
            <a:r>
              <a:rPr kumimoji="1" lang="en-US" altLang="zh-CN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4000" b="1">
                <a:solidFill>
                  <a:srgbClr val="FF0000"/>
                </a:solidFill>
              </a:rPr>
              <a:t>+</a:t>
            </a:r>
            <a:r>
              <a:rPr kumimoji="1" lang="en-US" altLang="zh-CN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4000" b="1">
                <a:solidFill>
                  <a:srgbClr val="FF0000"/>
                </a:solidFill>
              </a:rPr>
              <a:t>）</a:t>
            </a:r>
            <a:endParaRPr kumimoji="1" lang="zh-CN" altLang="en-US"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785813" y="1700213"/>
            <a:ext cx="7643812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FF"/>
                </a:solidFill>
              </a:rPr>
              <a:t>（</a:t>
            </a:r>
            <a:r>
              <a:rPr kumimoji="1" lang="en-US" altLang="zh-CN" sz="4000" b="1">
                <a:solidFill>
                  <a:srgbClr val="0000FF"/>
                </a:solidFill>
              </a:rPr>
              <a:t>7</a:t>
            </a:r>
            <a:r>
              <a:rPr kumimoji="1" lang="zh-CN" altLang="en-US" sz="4000" b="1">
                <a:solidFill>
                  <a:srgbClr val="0000FF"/>
                </a:solidFill>
              </a:rPr>
              <a:t>）课本的宽为 </a:t>
            </a:r>
            <a:r>
              <a:rPr kumimoji="1" lang="en-US" altLang="zh-CN" sz="4000" b="1" i="1">
                <a:solidFill>
                  <a:srgbClr val="0000FF"/>
                </a:solidFill>
                <a:latin typeface="Times New Roman" panose="02020603050405020304" pitchFamily="18" charset="0"/>
              </a:rPr>
              <a:t>a </a:t>
            </a:r>
            <a:r>
              <a:rPr kumimoji="1" lang="en-US" altLang="zh-CN" sz="4000" b="1">
                <a:solidFill>
                  <a:srgbClr val="0000FF"/>
                </a:solidFill>
              </a:rPr>
              <a:t>cm,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4000" b="1">
              <a:solidFill>
                <a:srgbClr val="0000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FF"/>
                </a:solidFill>
              </a:rPr>
              <a:t>长比宽多 </a:t>
            </a:r>
            <a:r>
              <a:rPr kumimoji="1" lang="en-US" altLang="zh-CN" sz="4000" b="1">
                <a:solidFill>
                  <a:srgbClr val="0000FF"/>
                </a:solidFill>
              </a:rPr>
              <a:t>3cm,</a:t>
            </a:r>
            <a:r>
              <a:rPr kumimoji="1" lang="zh-CN" altLang="en-US" sz="4000" b="1">
                <a:solidFill>
                  <a:srgbClr val="0000FF"/>
                </a:solidFill>
              </a:rPr>
              <a:t>则课本的周长是</a:t>
            </a:r>
            <a:r>
              <a:rPr kumimoji="1" lang="en-US" altLang="zh-CN" sz="4000" b="1" u="sng">
                <a:solidFill>
                  <a:srgbClr val="0000FF"/>
                </a:solidFill>
              </a:rPr>
              <a:t>_________________________</a:t>
            </a:r>
            <a:r>
              <a:rPr kumimoji="1" lang="zh-CN" altLang="en-US" sz="4000" b="1">
                <a:solidFill>
                  <a:srgbClr val="0000FF"/>
                </a:solidFill>
              </a:rPr>
              <a:t> </a:t>
            </a:r>
            <a:r>
              <a:rPr kumimoji="1" lang="en-US" altLang="zh-CN" sz="4000" b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174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6092825"/>
            <a:ext cx="863600" cy="50482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749300" y="3513138"/>
            <a:ext cx="46085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00"/>
                </a:solidFill>
              </a:rPr>
              <a:t>2</a:t>
            </a:r>
            <a:r>
              <a:rPr kumimoji="1" lang="en-US" altLang="en-US" sz="3600" b="1">
                <a:solidFill>
                  <a:srgbClr val="FF0000"/>
                </a:solidFill>
              </a:rPr>
              <a:t>〔</a:t>
            </a:r>
            <a:r>
              <a:rPr kumimoji="1" lang="en-US" altLang="zh-CN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4000" b="1">
                <a:solidFill>
                  <a:srgbClr val="FF0000"/>
                </a:solidFill>
              </a:rPr>
              <a:t>+</a:t>
            </a:r>
            <a:r>
              <a:rPr kumimoji="1" lang="zh-CN" altLang="en-US" sz="4000" b="1">
                <a:solidFill>
                  <a:srgbClr val="FF0000"/>
                </a:solidFill>
              </a:rPr>
              <a:t>（</a:t>
            </a:r>
            <a:r>
              <a:rPr kumimoji="1" lang="en-US" altLang="zh-CN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4000" b="1">
                <a:solidFill>
                  <a:srgbClr val="FF0000"/>
                </a:solidFill>
              </a:rPr>
              <a:t>+3</a:t>
            </a:r>
            <a:r>
              <a:rPr kumimoji="1" lang="zh-CN" altLang="en-US" sz="4000" b="1">
                <a:solidFill>
                  <a:srgbClr val="FF0000"/>
                </a:solidFill>
              </a:rPr>
              <a:t>）</a:t>
            </a:r>
            <a:r>
              <a:rPr kumimoji="1" lang="en-US" altLang="en-US" sz="3600" b="1">
                <a:solidFill>
                  <a:srgbClr val="FF0000"/>
                </a:solidFill>
              </a:rPr>
              <a:t>〕</a:t>
            </a:r>
            <a:r>
              <a:rPr kumimoji="1" lang="en-US" altLang="zh-CN" sz="3600" b="1">
                <a:solidFill>
                  <a:srgbClr val="FF0000"/>
                </a:solidFill>
              </a:rPr>
              <a:t>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2" descr="S23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28600"/>
            <a:ext cx="120015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447800" y="412750"/>
            <a:ext cx="1403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赛一赛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827088" y="1268413"/>
            <a:ext cx="7940675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8</a:t>
            </a: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4000" b="1" i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为有理数且</a:t>
            </a:r>
            <a:r>
              <a:rPr kumimoji="1" lang="en-US" altLang="zh-CN" sz="4000" b="1" i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 ≠ 0</a:t>
            </a: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，那么</a:t>
            </a:r>
            <a:r>
              <a:rPr kumimoji="1" lang="en-US" altLang="zh-CN" sz="4000" b="1" i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的倒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en-US" sz="40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数为</a:t>
            </a:r>
            <a:r>
              <a:rPr kumimoji="1"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______</a:t>
            </a: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；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4000" b="1" i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的相反数为</a:t>
            </a:r>
            <a:r>
              <a:rPr kumimoji="1"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________</a:t>
            </a: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；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 　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i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altLang="zh-C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–3</a:t>
            </a: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的差为</a:t>
            </a:r>
            <a:r>
              <a:rPr kumimoji="1"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___________</a:t>
            </a: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4211638" y="3716338"/>
            <a:ext cx="7921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1" lang="en-US" altLang="zh-CN" sz="40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1" lang="en-US" altLang="zh-CN" sz="40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4140200" y="4868863"/>
            <a:ext cx="1539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–(–3)</a:t>
            </a:r>
          </a:p>
        </p:txBody>
      </p:sp>
      <p:graphicFrame>
        <p:nvGraphicFramePr>
          <p:cNvPr id="75788" name="Object 12"/>
          <p:cNvGraphicFramePr>
            <a:graphicFrameLocks noChangeAspect="1"/>
          </p:cNvGraphicFramePr>
          <p:nvPr/>
        </p:nvGraphicFramePr>
        <p:xfrm>
          <a:off x="2195513" y="2060575"/>
          <a:ext cx="57626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公式" r:id="rId5" imgW="114300" imgH="228600" progId="Equation.3">
                  <p:embed/>
                </p:oleObj>
              </mc:Choice>
              <mc:Fallback>
                <p:oleObj name="公式" r:id="rId5" imgW="114300" imgH="228600" progId="Equation.3">
                  <p:embed/>
                  <p:pic>
                    <p:nvPicPr>
                      <p:cNvPr id="0" name="图片 9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060575"/>
                        <a:ext cx="576262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0" name="Group 14"/>
          <p:cNvGrpSpPr/>
          <p:nvPr/>
        </p:nvGrpSpPr>
        <p:grpSpPr bwMode="auto">
          <a:xfrm>
            <a:off x="8185150" y="5921375"/>
            <a:ext cx="958850" cy="936625"/>
            <a:chOff x="4272" y="2832"/>
            <a:chExt cx="1488" cy="1156"/>
          </a:xfrm>
        </p:grpSpPr>
        <p:pic>
          <p:nvPicPr>
            <p:cNvPr id="8202" name="Picture 15" descr="20"/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272" y="2832"/>
              <a:ext cx="1488" cy="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3" name="Text Box 16"/>
            <p:cNvSpPr txBox="1">
              <a:spLocks noChangeArrowheads="1"/>
            </p:cNvSpPr>
            <p:nvPr/>
          </p:nvSpPr>
          <p:spPr bwMode="auto">
            <a:xfrm>
              <a:off x="4560" y="3292"/>
              <a:ext cx="816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hlinkClick r:id="rId8" action="ppaction://hlinksldjump"/>
                </a:rPr>
                <a:t>驶</a:t>
              </a:r>
              <a:endParaRPr lang="zh-CN" altLang="en-US" sz="20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8201" name="AutoShape 1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" y="6021388"/>
            <a:ext cx="863600" cy="50482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5" grpId="0" autoUpdateAnimBg="0"/>
      <p:bldP spid="7578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1228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情景</a:t>
            </a:r>
            <a:r>
              <a:rPr lang="en-US" altLang="zh-CN" sz="32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50825" y="1196975"/>
            <a:ext cx="864235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我们都知道</a:t>
            </a:r>
            <a:r>
              <a:rPr lang="en-US" altLang="zh-CN" sz="32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2008</a:t>
            </a:r>
            <a:r>
              <a:rPr lang="zh-CN" altLang="en-US" sz="32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年奥运会将在我国举行，为了迎接</a:t>
            </a:r>
            <a:r>
              <a:rPr lang="en-US" altLang="zh-CN" sz="32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2008</a:t>
            </a:r>
            <a:r>
              <a:rPr lang="zh-CN" altLang="en-US" sz="32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年奥运会，我设想以下面的这种形式从左往右搭</a:t>
            </a:r>
            <a:r>
              <a:rPr lang="en-US" altLang="zh-CN" sz="32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2008</a:t>
            </a:r>
            <a:r>
              <a:rPr lang="zh-CN" altLang="en-US" sz="32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个正方形，谁能告诉老师需要多少根火柴棒？  </a:t>
            </a:r>
          </a:p>
        </p:txBody>
      </p:sp>
      <p:sp>
        <p:nvSpPr>
          <p:cNvPr id="13316" name="AutoShape 10"/>
          <p:cNvSpPr>
            <a:spLocks noChangeAspect="1" noChangeArrowheads="1" noTextEdit="1"/>
          </p:cNvSpPr>
          <p:nvPr/>
        </p:nvSpPr>
        <p:spPr bwMode="auto">
          <a:xfrm>
            <a:off x="1187450" y="3789363"/>
            <a:ext cx="3168650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17" name="Line 12"/>
          <p:cNvSpPr>
            <a:spLocks noChangeShapeType="1"/>
          </p:cNvSpPr>
          <p:nvPr/>
        </p:nvSpPr>
        <p:spPr bwMode="auto">
          <a:xfrm>
            <a:off x="1274763" y="3878263"/>
            <a:ext cx="739775" cy="1587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18" name="Line 13"/>
          <p:cNvSpPr>
            <a:spLocks noChangeShapeType="1"/>
          </p:cNvSpPr>
          <p:nvPr/>
        </p:nvSpPr>
        <p:spPr bwMode="auto">
          <a:xfrm flipV="1">
            <a:off x="1274763" y="4090988"/>
            <a:ext cx="1587" cy="777875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19" name="Line 14"/>
          <p:cNvSpPr>
            <a:spLocks noChangeShapeType="1"/>
          </p:cNvSpPr>
          <p:nvPr/>
        </p:nvSpPr>
        <p:spPr bwMode="auto">
          <a:xfrm flipH="1">
            <a:off x="1504950" y="4868863"/>
            <a:ext cx="755650" cy="1587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0" name="Line 15"/>
          <p:cNvSpPr>
            <a:spLocks noChangeShapeType="1"/>
          </p:cNvSpPr>
          <p:nvPr/>
        </p:nvSpPr>
        <p:spPr bwMode="auto">
          <a:xfrm>
            <a:off x="2260600" y="3878263"/>
            <a:ext cx="1588" cy="742950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1" name="Line 16"/>
          <p:cNvSpPr>
            <a:spLocks noChangeShapeType="1"/>
          </p:cNvSpPr>
          <p:nvPr/>
        </p:nvSpPr>
        <p:spPr bwMode="auto">
          <a:xfrm flipH="1">
            <a:off x="2525713" y="3878263"/>
            <a:ext cx="720725" cy="1587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2" name="Line 17"/>
          <p:cNvSpPr>
            <a:spLocks noChangeShapeType="1"/>
          </p:cNvSpPr>
          <p:nvPr/>
        </p:nvSpPr>
        <p:spPr bwMode="auto">
          <a:xfrm flipV="1">
            <a:off x="3246438" y="4125913"/>
            <a:ext cx="1587" cy="742950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3" name="Line 18"/>
          <p:cNvSpPr>
            <a:spLocks noChangeShapeType="1"/>
          </p:cNvSpPr>
          <p:nvPr/>
        </p:nvSpPr>
        <p:spPr bwMode="auto">
          <a:xfrm flipH="1">
            <a:off x="2401888" y="4868863"/>
            <a:ext cx="844550" cy="1587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4" name="Line 19"/>
          <p:cNvSpPr>
            <a:spLocks noChangeShapeType="1"/>
          </p:cNvSpPr>
          <p:nvPr/>
        </p:nvSpPr>
        <p:spPr bwMode="auto">
          <a:xfrm>
            <a:off x="3511550" y="3878263"/>
            <a:ext cx="720725" cy="1587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5" name="Line 21"/>
          <p:cNvSpPr>
            <a:spLocks noChangeShapeType="1"/>
          </p:cNvSpPr>
          <p:nvPr/>
        </p:nvSpPr>
        <p:spPr bwMode="auto">
          <a:xfrm>
            <a:off x="3348038" y="4868863"/>
            <a:ext cx="863600" cy="0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6" name="Oval 22"/>
          <p:cNvSpPr>
            <a:spLocks noChangeArrowheads="1"/>
          </p:cNvSpPr>
          <p:nvPr/>
        </p:nvSpPr>
        <p:spPr bwMode="auto">
          <a:xfrm>
            <a:off x="1239838" y="3841750"/>
            <a:ext cx="88900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7" name="Oval 23"/>
          <p:cNvSpPr>
            <a:spLocks noChangeArrowheads="1"/>
          </p:cNvSpPr>
          <p:nvPr/>
        </p:nvSpPr>
        <p:spPr bwMode="auto">
          <a:xfrm>
            <a:off x="4214813" y="3841750"/>
            <a:ext cx="88900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8" name="Oval 24"/>
          <p:cNvSpPr>
            <a:spLocks noChangeArrowheads="1"/>
          </p:cNvSpPr>
          <p:nvPr/>
        </p:nvSpPr>
        <p:spPr bwMode="auto">
          <a:xfrm>
            <a:off x="1239838" y="4833938"/>
            <a:ext cx="88900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9" name="Oval 25"/>
          <p:cNvSpPr>
            <a:spLocks noChangeArrowheads="1"/>
          </p:cNvSpPr>
          <p:nvPr/>
        </p:nvSpPr>
        <p:spPr bwMode="auto">
          <a:xfrm>
            <a:off x="2225675" y="3841750"/>
            <a:ext cx="88900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0" name="Oval 26"/>
          <p:cNvSpPr>
            <a:spLocks noChangeArrowheads="1"/>
          </p:cNvSpPr>
          <p:nvPr/>
        </p:nvSpPr>
        <p:spPr bwMode="auto">
          <a:xfrm>
            <a:off x="2225675" y="4833938"/>
            <a:ext cx="88900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1" name="Oval 27"/>
          <p:cNvSpPr>
            <a:spLocks noChangeArrowheads="1"/>
          </p:cNvSpPr>
          <p:nvPr/>
        </p:nvSpPr>
        <p:spPr bwMode="auto">
          <a:xfrm>
            <a:off x="3211513" y="3841750"/>
            <a:ext cx="88900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2" name="Oval 28"/>
          <p:cNvSpPr>
            <a:spLocks noChangeArrowheads="1"/>
          </p:cNvSpPr>
          <p:nvPr/>
        </p:nvSpPr>
        <p:spPr bwMode="auto">
          <a:xfrm>
            <a:off x="4197350" y="3841750"/>
            <a:ext cx="88900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3" name="Oval 30"/>
          <p:cNvSpPr>
            <a:spLocks noChangeArrowheads="1"/>
          </p:cNvSpPr>
          <p:nvPr/>
        </p:nvSpPr>
        <p:spPr bwMode="auto">
          <a:xfrm>
            <a:off x="3211513" y="4090988"/>
            <a:ext cx="88900" cy="87312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4" name="Oval 31"/>
          <p:cNvSpPr>
            <a:spLocks noChangeArrowheads="1"/>
          </p:cNvSpPr>
          <p:nvPr/>
        </p:nvSpPr>
        <p:spPr bwMode="auto">
          <a:xfrm flipV="1">
            <a:off x="3203575" y="4797425"/>
            <a:ext cx="73025" cy="71438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5" name="Oval 32"/>
          <p:cNvSpPr>
            <a:spLocks noChangeArrowheads="1"/>
          </p:cNvSpPr>
          <p:nvPr/>
        </p:nvSpPr>
        <p:spPr bwMode="auto">
          <a:xfrm>
            <a:off x="4197350" y="4019550"/>
            <a:ext cx="88900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3336" name="Group 34"/>
          <p:cNvGrpSpPr/>
          <p:nvPr/>
        </p:nvGrpSpPr>
        <p:grpSpPr bwMode="auto">
          <a:xfrm>
            <a:off x="7308850" y="4437063"/>
            <a:ext cx="1439863" cy="144462"/>
            <a:chOff x="3984" y="1680"/>
            <a:chExt cx="1584" cy="144"/>
          </a:xfrm>
        </p:grpSpPr>
        <p:sp>
          <p:nvSpPr>
            <p:cNvPr id="13468" name="Oval 35"/>
            <p:cNvSpPr>
              <a:spLocks noChangeArrowheads="1"/>
            </p:cNvSpPr>
            <p:nvPr/>
          </p:nvSpPr>
          <p:spPr bwMode="auto">
            <a:xfrm>
              <a:off x="3984" y="1680"/>
              <a:ext cx="144" cy="14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469" name="Oval 36"/>
            <p:cNvSpPr>
              <a:spLocks noChangeArrowheads="1"/>
            </p:cNvSpPr>
            <p:nvPr/>
          </p:nvSpPr>
          <p:spPr bwMode="auto">
            <a:xfrm>
              <a:off x="4272" y="1680"/>
              <a:ext cx="144" cy="14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470" name="Oval 37"/>
            <p:cNvSpPr>
              <a:spLocks noChangeArrowheads="1"/>
            </p:cNvSpPr>
            <p:nvPr/>
          </p:nvSpPr>
          <p:spPr bwMode="auto">
            <a:xfrm>
              <a:off x="4560" y="1680"/>
              <a:ext cx="144" cy="14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471" name="Oval 38"/>
            <p:cNvSpPr>
              <a:spLocks noChangeArrowheads="1"/>
            </p:cNvSpPr>
            <p:nvPr/>
          </p:nvSpPr>
          <p:spPr bwMode="auto">
            <a:xfrm>
              <a:off x="4848" y="1680"/>
              <a:ext cx="144" cy="14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472" name="Oval 39"/>
            <p:cNvSpPr>
              <a:spLocks noChangeArrowheads="1"/>
            </p:cNvSpPr>
            <p:nvPr/>
          </p:nvSpPr>
          <p:spPr bwMode="auto">
            <a:xfrm>
              <a:off x="5136" y="1680"/>
              <a:ext cx="144" cy="14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473" name="Oval 40"/>
            <p:cNvSpPr>
              <a:spLocks noChangeArrowheads="1"/>
            </p:cNvSpPr>
            <p:nvPr/>
          </p:nvSpPr>
          <p:spPr bwMode="auto">
            <a:xfrm>
              <a:off x="5424" y="1680"/>
              <a:ext cx="144" cy="14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77"/>
          <p:cNvGrpSpPr/>
          <p:nvPr/>
        </p:nvGrpSpPr>
        <p:grpSpPr bwMode="auto">
          <a:xfrm>
            <a:off x="468313" y="5373688"/>
            <a:ext cx="8355012" cy="1354137"/>
            <a:chOff x="295" y="3385"/>
            <a:chExt cx="5263" cy="853"/>
          </a:xfrm>
        </p:grpSpPr>
        <p:grpSp>
          <p:nvGrpSpPr>
            <p:cNvPr id="13360" name="Group 44"/>
            <p:cNvGrpSpPr/>
            <p:nvPr/>
          </p:nvGrpSpPr>
          <p:grpSpPr bwMode="auto">
            <a:xfrm>
              <a:off x="612" y="3612"/>
              <a:ext cx="48" cy="400"/>
              <a:chOff x="612" y="3612"/>
              <a:chExt cx="48" cy="400"/>
            </a:xfrm>
          </p:grpSpPr>
          <p:sp>
            <p:nvSpPr>
              <p:cNvPr id="13466" name="Line 42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67" name="Oval 43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61" name="Group 45"/>
            <p:cNvGrpSpPr/>
            <p:nvPr/>
          </p:nvGrpSpPr>
          <p:grpSpPr bwMode="auto">
            <a:xfrm>
              <a:off x="748" y="3702"/>
              <a:ext cx="48" cy="400"/>
              <a:chOff x="612" y="3612"/>
              <a:chExt cx="48" cy="400"/>
            </a:xfrm>
          </p:grpSpPr>
          <p:sp>
            <p:nvSpPr>
              <p:cNvPr id="13464" name="Line 46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65" name="Oval 47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62" name="Group 48"/>
            <p:cNvGrpSpPr/>
            <p:nvPr/>
          </p:nvGrpSpPr>
          <p:grpSpPr bwMode="auto">
            <a:xfrm>
              <a:off x="930" y="3793"/>
              <a:ext cx="48" cy="400"/>
              <a:chOff x="612" y="3612"/>
              <a:chExt cx="48" cy="400"/>
            </a:xfrm>
          </p:grpSpPr>
          <p:sp>
            <p:nvSpPr>
              <p:cNvPr id="13462" name="Line 49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63" name="Oval 50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63" name="Group 51"/>
            <p:cNvGrpSpPr/>
            <p:nvPr/>
          </p:nvGrpSpPr>
          <p:grpSpPr bwMode="auto">
            <a:xfrm>
              <a:off x="1111" y="3702"/>
              <a:ext cx="48" cy="400"/>
              <a:chOff x="612" y="3612"/>
              <a:chExt cx="48" cy="400"/>
            </a:xfrm>
          </p:grpSpPr>
          <p:sp>
            <p:nvSpPr>
              <p:cNvPr id="13460" name="Line 52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61" name="Oval 53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64" name="Group 54"/>
            <p:cNvGrpSpPr/>
            <p:nvPr/>
          </p:nvGrpSpPr>
          <p:grpSpPr bwMode="auto">
            <a:xfrm>
              <a:off x="1292" y="3612"/>
              <a:ext cx="48" cy="400"/>
              <a:chOff x="612" y="3612"/>
              <a:chExt cx="48" cy="400"/>
            </a:xfrm>
          </p:grpSpPr>
          <p:sp>
            <p:nvSpPr>
              <p:cNvPr id="13458" name="Line 55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59" name="Oval 56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65" name="Group 57"/>
            <p:cNvGrpSpPr/>
            <p:nvPr/>
          </p:nvGrpSpPr>
          <p:grpSpPr bwMode="auto">
            <a:xfrm>
              <a:off x="1429" y="3521"/>
              <a:ext cx="48" cy="400"/>
              <a:chOff x="612" y="3612"/>
              <a:chExt cx="48" cy="400"/>
            </a:xfrm>
          </p:grpSpPr>
          <p:sp>
            <p:nvSpPr>
              <p:cNvPr id="13456" name="Line 58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57" name="Oval 59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66" name="Group 60"/>
            <p:cNvGrpSpPr/>
            <p:nvPr/>
          </p:nvGrpSpPr>
          <p:grpSpPr bwMode="auto">
            <a:xfrm>
              <a:off x="1565" y="3702"/>
              <a:ext cx="48" cy="400"/>
              <a:chOff x="612" y="3612"/>
              <a:chExt cx="48" cy="400"/>
            </a:xfrm>
          </p:grpSpPr>
          <p:sp>
            <p:nvSpPr>
              <p:cNvPr id="13454" name="Line 61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55" name="Oval 62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67" name="Group 63"/>
            <p:cNvGrpSpPr/>
            <p:nvPr/>
          </p:nvGrpSpPr>
          <p:grpSpPr bwMode="auto">
            <a:xfrm>
              <a:off x="1701" y="3838"/>
              <a:ext cx="48" cy="400"/>
              <a:chOff x="612" y="3612"/>
              <a:chExt cx="48" cy="400"/>
            </a:xfrm>
          </p:grpSpPr>
          <p:sp>
            <p:nvSpPr>
              <p:cNvPr id="13452" name="Line 64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53" name="Oval 65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68" name="Group 66"/>
            <p:cNvGrpSpPr/>
            <p:nvPr/>
          </p:nvGrpSpPr>
          <p:grpSpPr bwMode="auto">
            <a:xfrm>
              <a:off x="1837" y="3748"/>
              <a:ext cx="48" cy="400"/>
              <a:chOff x="612" y="3612"/>
              <a:chExt cx="48" cy="400"/>
            </a:xfrm>
          </p:grpSpPr>
          <p:sp>
            <p:nvSpPr>
              <p:cNvPr id="13450" name="Line 67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51" name="Oval 68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69" name="Group 69"/>
            <p:cNvGrpSpPr/>
            <p:nvPr/>
          </p:nvGrpSpPr>
          <p:grpSpPr bwMode="auto">
            <a:xfrm>
              <a:off x="1973" y="3612"/>
              <a:ext cx="48" cy="400"/>
              <a:chOff x="612" y="3612"/>
              <a:chExt cx="48" cy="400"/>
            </a:xfrm>
          </p:grpSpPr>
          <p:sp>
            <p:nvSpPr>
              <p:cNvPr id="13448" name="Line 70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9" name="Oval 71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70" name="Group 72"/>
            <p:cNvGrpSpPr/>
            <p:nvPr/>
          </p:nvGrpSpPr>
          <p:grpSpPr bwMode="auto">
            <a:xfrm>
              <a:off x="2154" y="3521"/>
              <a:ext cx="48" cy="400"/>
              <a:chOff x="612" y="3612"/>
              <a:chExt cx="48" cy="400"/>
            </a:xfrm>
          </p:grpSpPr>
          <p:sp>
            <p:nvSpPr>
              <p:cNvPr id="13446" name="Line 73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7" name="Oval 74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71" name="Group 75"/>
            <p:cNvGrpSpPr/>
            <p:nvPr/>
          </p:nvGrpSpPr>
          <p:grpSpPr bwMode="auto">
            <a:xfrm>
              <a:off x="2426" y="3748"/>
              <a:ext cx="48" cy="400"/>
              <a:chOff x="612" y="3612"/>
              <a:chExt cx="48" cy="400"/>
            </a:xfrm>
          </p:grpSpPr>
          <p:sp>
            <p:nvSpPr>
              <p:cNvPr id="13444" name="Line 76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5" name="Oval 77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72" name="Group 78"/>
            <p:cNvGrpSpPr/>
            <p:nvPr/>
          </p:nvGrpSpPr>
          <p:grpSpPr bwMode="auto">
            <a:xfrm>
              <a:off x="2290" y="3612"/>
              <a:ext cx="48" cy="400"/>
              <a:chOff x="612" y="3612"/>
              <a:chExt cx="48" cy="400"/>
            </a:xfrm>
          </p:grpSpPr>
          <p:sp>
            <p:nvSpPr>
              <p:cNvPr id="13442" name="Line 79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3" name="Oval 80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73" name="Group 81"/>
            <p:cNvGrpSpPr/>
            <p:nvPr/>
          </p:nvGrpSpPr>
          <p:grpSpPr bwMode="auto">
            <a:xfrm>
              <a:off x="295" y="3793"/>
              <a:ext cx="48" cy="400"/>
              <a:chOff x="612" y="3612"/>
              <a:chExt cx="48" cy="400"/>
            </a:xfrm>
          </p:grpSpPr>
          <p:sp>
            <p:nvSpPr>
              <p:cNvPr id="13440" name="Line 82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1" name="Oval 83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74" name="Group 84"/>
            <p:cNvGrpSpPr/>
            <p:nvPr/>
          </p:nvGrpSpPr>
          <p:grpSpPr bwMode="auto">
            <a:xfrm>
              <a:off x="476" y="3702"/>
              <a:ext cx="48" cy="400"/>
              <a:chOff x="612" y="3612"/>
              <a:chExt cx="48" cy="400"/>
            </a:xfrm>
          </p:grpSpPr>
          <p:sp>
            <p:nvSpPr>
              <p:cNvPr id="13438" name="Line 85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9" name="Oval 86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75" name="Group 115"/>
            <p:cNvGrpSpPr/>
            <p:nvPr/>
          </p:nvGrpSpPr>
          <p:grpSpPr bwMode="auto">
            <a:xfrm>
              <a:off x="2608" y="3748"/>
              <a:ext cx="47" cy="400"/>
              <a:chOff x="2925" y="1888"/>
              <a:chExt cx="47" cy="400"/>
            </a:xfrm>
          </p:grpSpPr>
          <p:sp>
            <p:nvSpPr>
              <p:cNvPr id="13436" name="Line 109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7" name="Oval 110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76" name="Group 116"/>
            <p:cNvGrpSpPr/>
            <p:nvPr/>
          </p:nvGrpSpPr>
          <p:grpSpPr bwMode="auto">
            <a:xfrm>
              <a:off x="2744" y="3657"/>
              <a:ext cx="47" cy="400"/>
              <a:chOff x="2925" y="1888"/>
              <a:chExt cx="47" cy="400"/>
            </a:xfrm>
          </p:grpSpPr>
          <p:sp>
            <p:nvSpPr>
              <p:cNvPr id="13434" name="Line 117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5" name="Oval 118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77" name="Group 119"/>
            <p:cNvGrpSpPr/>
            <p:nvPr/>
          </p:nvGrpSpPr>
          <p:grpSpPr bwMode="auto">
            <a:xfrm>
              <a:off x="2880" y="3521"/>
              <a:ext cx="47" cy="400"/>
              <a:chOff x="2925" y="1888"/>
              <a:chExt cx="47" cy="400"/>
            </a:xfrm>
          </p:grpSpPr>
          <p:sp>
            <p:nvSpPr>
              <p:cNvPr id="13432" name="Line 120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3" name="Oval 121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78" name="Group 122"/>
            <p:cNvGrpSpPr/>
            <p:nvPr/>
          </p:nvGrpSpPr>
          <p:grpSpPr bwMode="auto">
            <a:xfrm>
              <a:off x="3016" y="3566"/>
              <a:ext cx="47" cy="400"/>
              <a:chOff x="2925" y="1888"/>
              <a:chExt cx="47" cy="400"/>
            </a:xfrm>
          </p:grpSpPr>
          <p:sp>
            <p:nvSpPr>
              <p:cNvPr id="13430" name="Line 123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1" name="Oval 124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79" name="Group 125"/>
            <p:cNvGrpSpPr/>
            <p:nvPr/>
          </p:nvGrpSpPr>
          <p:grpSpPr bwMode="auto">
            <a:xfrm>
              <a:off x="3152" y="3702"/>
              <a:ext cx="47" cy="400"/>
              <a:chOff x="2925" y="1888"/>
              <a:chExt cx="47" cy="400"/>
            </a:xfrm>
          </p:grpSpPr>
          <p:sp>
            <p:nvSpPr>
              <p:cNvPr id="13428" name="Line 126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29" name="Oval 127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80" name="Group 128"/>
            <p:cNvGrpSpPr/>
            <p:nvPr/>
          </p:nvGrpSpPr>
          <p:grpSpPr bwMode="auto">
            <a:xfrm>
              <a:off x="3288" y="3793"/>
              <a:ext cx="47" cy="400"/>
              <a:chOff x="2925" y="1888"/>
              <a:chExt cx="47" cy="400"/>
            </a:xfrm>
          </p:grpSpPr>
          <p:sp>
            <p:nvSpPr>
              <p:cNvPr id="13426" name="Line 129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27" name="Oval 130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81" name="Group 131"/>
            <p:cNvGrpSpPr/>
            <p:nvPr/>
          </p:nvGrpSpPr>
          <p:grpSpPr bwMode="auto">
            <a:xfrm>
              <a:off x="3424" y="3657"/>
              <a:ext cx="47" cy="400"/>
              <a:chOff x="2925" y="1888"/>
              <a:chExt cx="47" cy="400"/>
            </a:xfrm>
          </p:grpSpPr>
          <p:sp>
            <p:nvSpPr>
              <p:cNvPr id="13424" name="Line 132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25" name="Oval 133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82" name="Group 134"/>
            <p:cNvGrpSpPr/>
            <p:nvPr/>
          </p:nvGrpSpPr>
          <p:grpSpPr bwMode="auto">
            <a:xfrm>
              <a:off x="3606" y="3566"/>
              <a:ext cx="47" cy="400"/>
              <a:chOff x="2925" y="1888"/>
              <a:chExt cx="47" cy="400"/>
            </a:xfrm>
          </p:grpSpPr>
          <p:sp>
            <p:nvSpPr>
              <p:cNvPr id="13422" name="Line 135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23" name="Oval 136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83" name="Group 137"/>
            <p:cNvGrpSpPr/>
            <p:nvPr/>
          </p:nvGrpSpPr>
          <p:grpSpPr bwMode="auto">
            <a:xfrm>
              <a:off x="3787" y="3475"/>
              <a:ext cx="47" cy="400"/>
              <a:chOff x="2925" y="1888"/>
              <a:chExt cx="47" cy="400"/>
            </a:xfrm>
          </p:grpSpPr>
          <p:sp>
            <p:nvSpPr>
              <p:cNvPr id="13420" name="Line 138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21" name="Oval 139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84" name="Group 143"/>
            <p:cNvGrpSpPr/>
            <p:nvPr/>
          </p:nvGrpSpPr>
          <p:grpSpPr bwMode="auto">
            <a:xfrm>
              <a:off x="3969" y="3385"/>
              <a:ext cx="47" cy="400"/>
              <a:chOff x="3969" y="3385"/>
              <a:chExt cx="47" cy="400"/>
            </a:xfrm>
          </p:grpSpPr>
          <p:sp>
            <p:nvSpPr>
              <p:cNvPr id="13418" name="Line 141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19" name="Oval 142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85" name="Group 144"/>
            <p:cNvGrpSpPr/>
            <p:nvPr/>
          </p:nvGrpSpPr>
          <p:grpSpPr bwMode="auto">
            <a:xfrm>
              <a:off x="4105" y="3521"/>
              <a:ext cx="47" cy="400"/>
              <a:chOff x="3969" y="3385"/>
              <a:chExt cx="47" cy="400"/>
            </a:xfrm>
          </p:grpSpPr>
          <p:sp>
            <p:nvSpPr>
              <p:cNvPr id="13416" name="Line 145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17" name="Oval 146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86" name="Group 147"/>
            <p:cNvGrpSpPr/>
            <p:nvPr/>
          </p:nvGrpSpPr>
          <p:grpSpPr bwMode="auto">
            <a:xfrm>
              <a:off x="4241" y="3657"/>
              <a:ext cx="47" cy="400"/>
              <a:chOff x="3969" y="3385"/>
              <a:chExt cx="47" cy="400"/>
            </a:xfrm>
          </p:grpSpPr>
          <p:sp>
            <p:nvSpPr>
              <p:cNvPr id="13414" name="Line 148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15" name="Oval 149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87" name="Group 150"/>
            <p:cNvGrpSpPr/>
            <p:nvPr/>
          </p:nvGrpSpPr>
          <p:grpSpPr bwMode="auto">
            <a:xfrm>
              <a:off x="4377" y="3748"/>
              <a:ext cx="47" cy="400"/>
              <a:chOff x="3969" y="3385"/>
              <a:chExt cx="47" cy="400"/>
            </a:xfrm>
          </p:grpSpPr>
          <p:sp>
            <p:nvSpPr>
              <p:cNvPr id="13412" name="Line 151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13" name="Oval 152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88" name="Group 153"/>
            <p:cNvGrpSpPr/>
            <p:nvPr/>
          </p:nvGrpSpPr>
          <p:grpSpPr bwMode="auto">
            <a:xfrm>
              <a:off x="4468" y="3612"/>
              <a:ext cx="47" cy="400"/>
              <a:chOff x="3969" y="3385"/>
              <a:chExt cx="47" cy="400"/>
            </a:xfrm>
          </p:grpSpPr>
          <p:sp>
            <p:nvSpPr>
              <p:cNvPr id="13410" name="Line 154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11" name="Oval 155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89" name="Group 156"/>
            <p:cNvGrpSpPr/>
            <p:nvPr/>
          </p:nvGrpSpPr>
          <p:grpSpPr bwMode="auto">
            <a:xfrm>
              <a:off x="4604" y="3430"/>
              <a:ext cx="47" cy="400"/>
              <a:chOff x="3969" y="3385"/>
              <a:chExt cx="47" cy="400"/>
            </a:xfrm>
          </p:grpSpPr>
          <p:sp>
            <p:nvSpPr>
              <p:cNvPr id="13408" name="Line 157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9" name="Oval 158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90" name="Group 159"/>
            <p:cNvGrpSpPr/>
            <p:nvPr/>
          </p:nvGrpSpPr>
          <p:grpSpPr bwMode="auto">
            <a:xfrm>
              <a:off x="4785" y="3385"/>
              <a:ext cx="47" cy="400"/>
              <a:chOff x="3969" y="3385"/>
              <a:chExt cx="47" cy="400"/>
            </a:xfrm>
          </p:grpSpPr>
          <p:sp>
            <p:nvSpPr>
              <p:cNvPr id="13406" name="Line 160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7" name="Oval 161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91" name="Group 162"/>
            <p:cNvGrpSpPr/>
            <p:nvPr/>
          </p:nvGrpSpPr>
          <p:grpSpPr bwMode="auto">
            <a:xfrm>
              <a:off x="4921" y="3521"/>
              <a:ext cx="47" cy="400"/>
              <a:chOff x="3969" y="3385"/>
              <a:chExt cx="47" cy="400"/>
            </a:xfrm>
          </p:grpSpPr>
          <p:sp>
            <p:nvSpPr>
              <p:cNvPr id="13404" name="Line 163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5" name="Oval 164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92" name="Group 165"/>
            <p:cNvGrpSpPr/>
            <p:nvPr/>
          </p:nvGrpSpPr>
          <p:grpSpPr bwMode="auto">
            <a:xfrm>
              <a:off x="5057" y="3657"/>
              <a:ext cx="47" cy="400"/>
              <a:chOff x="3969" y="3385"/>
              <a:chExt cx="47" cy="400"/>
            </a:xfrm>
          </p:grpSpPr>
          <p:sp>
            <p:nvSpPr>
              <p:cNvPr id="13402" name="Line 166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3" name="Oval 167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93" name="Group 168"/>
            <p:cNvGrpSpPr/>
            <p:nvPr/>
          </p:nvGrpSpPr>
          <p:grpSpPr bwMode="auto">
            <a:xfrm>
              <a:off x="5193" y="3793"/>
              <a:ext cx="47" cy="400"/>
              <a:chOff x="3969" y="3385"/>
              <a:chExt cx="47" cy="400"/>
            </a:xfrm>
          </p:grpSpPr>
          <p:sp>
            <p:nvSpPr>
              <p:cNvPr id="13400" name="Line 169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1" name="Oval 170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94" name="Group 171"/>
            <p:cNvGrpSpPr/>
            <p:nvPr/>
          </p:nvGrpSpPr>
          <p:grpSpPr bwMode="auto">
            <a:xfrm>
              <a:off x="5329" y="3702"/>
              <a:ext cx="47" cy="400"/>
              <a:chOff x="3969" y="3385"/>
              <a:chExt cx="47" cy="400"/>
            </a:xfrm>
          </p:grpSpPr>
          <p:sp>
            <p:nvSpPr>
              <p:cNvPr id="13398" name="Line 172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9" name="Oval 173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95" name="Group 174"/>
            <p:cNvGrpSpPr/>
            <p:nvPr/>
          </p:nvGrpSpPr>
          <p:grpSpPr bwMode="auto">
            <a:xfrm>
              <a:off x="5511" y="3566"/>
              <a:ext cx="47" cy="400"/>
              <a:chOff x="3969" y="3385"/>
              <a:chExt cx="47" cy="400"/>
            </a:xfrm>
          </p:grpSpPr>
          <p:sp>
            <p:nvSpPr>
              <p:cNvPr id="13396" name="Line 175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7" name="Oval 176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3338" name="AutoShape 178"/>
          <p:cNvSpPr>
            <a:spLocks noChangeAspect="1" noChangeArrowheads="1" noTextEdit="1"/>
          </p:cNvSpPr>
          <p:nvPr/>
        </p:nvSpPr>
        <p:spPr bwMode="auto">
          <a:xfrm>
            <a:off x="4140200" y="3789363"/>
            <a:ext cx="3168650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9" name="Line 180"/>
          <p:cNvSpPr>
            <a:spLocks noChangeShapeType="1"/>
          </p:cNvSpPr>
          <p:nvPr/>
        </p:nvSpPr>
        <p:spPr bwMode="auto">
          <a:xfrm>
            <a:off x="4227513" y="3878263"/>
            <a:ext cx="739775" cy="1587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40" name="Line 181"/>
          <p:cNvSpPr>
            <a:spLocks noChangeShapeType="1"/>
          </p:cNvSpPr>
          <p:nvPr/>
        </p:nvSpPr>
        <p:spPr bwMode="auto">
          <a:xfrm flipV="1">
            <a:off x="4227513" y="4090988"/>
            <a:ext cx="1587" cy="777875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41" name="Line 182"/>
          <p:cNvSpPr>
            <a:spLocks noChangeShapeType="1"/>
          </p:cNvSpPr>
          <p:nvPr/>
        </p:nvSpPr>
        <p:spPr bwMode="auto">
          <a:xfrm flipH="1">
            <a:off x="4457700" y="4868863"/>
            <a:ext cx="755650" cy="1587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42" name="Line 183"/>
          <p:cNvSpPr>
            <a:spLocks noChangeShapeType="1"/>
          </p:cNvSpPr>
          <p:nvPr/>
        </p:nvSpPr>
        <p:spPr bwMode="auto">
          <a:xfrm>
            <a:off x="5213350" y="3878263"/>
            <a:ext cx="1588" cy="742950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43" name="Line 184"/>
          <p:cNvSpPr>
            <a:spLocks noChangeShapeType="1"/>
          </p:cNvSpPr>
          <p:nvPr/>
        </p:nvSpPr>
        <p:spPr bwMode="auto">
          <a:xfrm flipH="1">
            <a:off x="5478463" y="3878263"/>
            <a:ext cx="720725" cy="1587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44" name="Line 185"/>
          <p:cNvSpPr>
            <a:spLocks noChangeShapeType="1"/>
          </p:cNvSpPr>
          <p:nvPr/>
        </p:nvSpPr>
        <p:spPr bwMode="auto">
          <a:xfrm flipV="1">
            <a:off x="6199188" y="4125913"/>
            <a:ext cx="1587" cy="742950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45" name="Line 186"/>
          <p:cNvSpPr>
            <a:spLocks noChangeShapeType="1"/>
          </p:cNvSpPr>
          <p:nvPr/>
        </p:nvSpPr>
        <p:spPr bwMode="auto">
          <a:xfrm flipH="1">
            <a:off x="5354638" y="4868863"/>
            <a:ext cx="844550" cy="1587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46" name="Line 187"/>
          <p:cNvSpPr>
            <a:spLocks noChangeShapeType="1"/>
          </p:cNvSpPr>
          <p:nvPr/>
        </p:nvSpPr>
        <p:spPr bwMode="auto">
          <a:xfrm>
            <a:off x="6464300" y="3878263"/>
            <a:ext cx="720725" cy="1587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47" name="Line 188"/>
          <p:cNvSpPr>
            <a:spLocks noChangeShapeType="1"/>
          </p:cNvSpPr>
          <p:nvPr/>
        </p:nvSpPr>
        <p:spPr bwMode="auto">
          <a:xfrm flipV="1">
            <a:off x="7185025" y="4054475"/>
            <a:ext cx="1588" cy="814388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48" name="Line 189"/>
          <p:cNvSpPr>
            <a:spLocks noChangeShapeType="1"/>
          </p:cNvSpPr>
          <p:nvPr/>
        </p:nvSpPr>
        <p:spPr bwMode="auto">
          <a:xfrm>
            <a:off x="6340475" y="4868863"/>
            <a:ext cx="844550" cy="1587"/>
          </a:xfrm>
          <a:prstGeom prst="line">
            <a:avLst/>
          </a:prstGeom>
          <a:noFill/>
          <a:ln w="34925">
            <a:solidFill>
              <a:srgbClr val="C1C1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49" name="Oval 190"/>
          <p:cNvSpPr>
            <a:spLocks noChangeArrowheads="1"/>
          </p:cNvSpPr>
          <p:nvPr/>
        </p:nvSpPr>
        <p:spPr bwMode="auto">
          <a:xfrm>
            <a:off x="4192588" y="3841750"/>
            <a:ext cx="88900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50" name="Oval 191"/>
          <p:cNvSpPr>
            <a:spLocks noChangeArrowheads="1"/>
          </p:cNvSpPr>
          <p:nvPr/>
        </p:nvSpPr>
        <p:spPr bwMode="auto">
          <a:xfrm>
            <a:off x="7167563" y="3841750"/>
            <a:ext cx="88900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51" name="Oval 192"/>
          <p:cNvSpPr>
            <a:spLocks noChangeArrowheads="1"/>
          </p:cNvSpPr>
          <p:nvPr/>
        </p:nvSpPr>
        <p:spPr bwMode="auto">
          <a:xfrm>
            <a:off x="4192588" y="4833938"/>
            <a:ext cx="88900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52" name="Oval 193"/>
          <p:cNvSpPr>
            <a:spLocks noChangeArrowheads="1"/>
          </p:cNvSpPr>
          <p:nvPr/>
        </p:nvSpPr>
        <p:spPr bwMode="auto">
          <a:xfrm>
            <a:off x="5178425" y="3841750"/>
            <a:ext cx="88900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53" name="Oval 194"/>
          <p:cNvSpPr>
            <a:spLocks noChangeArrowheads="1"/>
          </p:cNvSpPr>
          <p:nvPr/>
        </p:nvSpPr>
        <p:spPr bwMode="auto">
          <a:xfrm>
            <a:off x="5178425" y="4833938"/>
            <a:ext cx="88900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54" name="Oval 195"/>
          <p:cNvSpPr>
            <a:spLocks noChangeArrowheads="1"/>
          </p:cNvSpPr>
          <p:nvPr/>
        </p:nvSpPr>
        <p:spPr bwMode="auto">
          <a:xfrm>
            <a:off x="6164263" y="3841750"/>
            <a:ext cx="88900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55" name="Oval 196"/>
          <p:cNvSpPr>
            <a:spLocks noChangeArrowheads="1"/>
          </p:cNvSpPr>
          <p:nvPr/>
        </p:nvSpPr>
        <p:spPr bwMode="auto">
          <a:xfrm>
            <a:off x="7150100" y="3841750"/>
            <a:ext cx="88900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56" name="Oval 197"/>
          <p:cNvSpPr>
            <a:spLocks noChangeArrowheads="1"/>
          </p:cNvSpPr>
          <p:nvPr/>
        </p:nvSpPr>
        <p:spPr bwMode="auto">
          <a:xfrm>
            <a:off x="7150100" y="4833938"/>
            <a:ext cx="88900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57" name="Oval 198"/>
          <p:cNvSpPr>
            <a:spLocks noChangeArrowheads="1"/>
          </p:cNvSpPr>
          <p:nvPr/>
        </p:nvSpPr>
        <p:spPr bwMode="auto">
          <a:xfrm>
            <a:off x="6164263" y="4090988"/>
            <a:ext cx="88900" cy="87312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58" name="Oval 200"/>
          <p:cNvSpPr>
            <a:spLocks noChangeArrowheads="1"/>
          </p:cNvSpPr>
          <p:nvPr/>
        </p:nvSpPr>
        <p:spPr bwMode="auto">
          <a:xfrm>
            <a:off x="7150100" y="4019550"/>
            <a:ext cx="88900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59" name="Oval 201"/>
          <p:cNvSpPr>
            <a:spLocks noChangeArrowheads="1"/>
          </p:cNvSpPr>
          <p:nvPr/>
        </p:nvSpPr>
        <p:spPr bwMode="auto">
          <a:xfrm>
            <a:off x="6156325" y="4797425"/>
            <a:ext cx="87313" cy="88900"/>
          </a:xfrm>
          <a:prstGeom prst="ellipse">
            <a:avLst/>
          </a:prstGeom>
          <a:solidFill>
            <a:srgbClr val="FFFFFF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566863" y="2057400"/>
            <a:ext cx="633571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660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66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6600">
                <a:solidFill>
                  <a:srgbClr val="FF0000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CN" sz="66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6600">
                <a:solidFill>
                  <a:srgbClr val="FF0000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zh-CN" sz="6600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6600">
                <a:solidFill>
                  <a:srgbClr val="FF0000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zh-CN" sz="6600" i="1">
                <a:solidFill>
                  <a:srgbClr val="FF0000"/>
                </a:solidFill>
                <a:latin typeface="Times New Roman" panose="02020603050405020304" pitchFamily="18" charset="0"/>
              </a:rPr>
              <a:t>z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2481263" y="3505200"/>
            <a:ext cx="7191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FF00"/>
                </a:solidFill>
              </a:rPr>
              <a:t>成功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3776663" y="3429000"/>
            <a:ext cx="771525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FF00"/>
                </a:solidFill>
              </a:rPr>
              <a:t>正确的方法 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5148263" y="3429000"/>
            <a:ext cx="630237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FF00"/>
                </a:solidFill>
              </a:rPr>
              <a:t>艰苦的劳动</a:t>
            </a:r>
            <a:r>
              <a:rPr lang="zh-CN" altLang="en-US" sz="32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6519863" y="3429000"/>
            <a:ext cx="574675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FF00"/>
                </a:solidFill>
              </a:rPr>
              <a:t>少说空话</a:t>
            </a:r>
            <a:r>
              <a:rPr lang="zh-CN" altLang="en-US" b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50825" y="260350"/>
            <a:ext cx="2305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FFFFFF"/>
                </a:solidFill>
                <a:ea typeface="隶书" panose="02010509060101010101" pitchFamily="49" charset="-122"/>
              </a:rPr>
              <a:t>教师寄语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autoUpdateAnimBg="0"/>
      <p:bldP spid="78852" grpId="0"/>
      <p:bldP spid="78853" grpId="0" autoUpdateAnimBg="0"/>
      <p:bldP spid="7885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29600" y="6172200"/>
            <a:ext cx="914400" cy="685800"/>
          </a:xfrm>
        </p:spPr>
        <p:txBody>
          <a:bodyPr/>
          <a:lstStyle/>
          <a:p>
            <a:r>
              <a:rPr lang="en-US" altLang="zh-CN">
                <a:hlinkClick r:id="rId2" action="ppaction://hlinksldjump" tooltip="返回"/>
              </a:rPr>
              <a:t>1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609600" y="1431925"/>
            <a:ext cx="1295400" cy="12954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/>
          <p:nvPr/>
        </p:nvGrpSpPr>
        <p:grpSpPr bwMode="auto">
          <a:xfrm>
            <a:off x="1905000" y="1431925"/>
            <a:ext cx="1295400" cy="1295400"/>
            <a:chOff x="1200" y="1392"/>
            <a:chExt cx="816" cy="816"/>
          </a:xfrm>
        </p:grpSpPr>
        <p:sp>
          <p:nvSpPr>
            <p:cNvPr id="34840" name="Line 5"/>
            <p:cNvSpPr>
              <a:spLocks noChangeShapeType="1"/>
            </p:cNvSpPr>
            <p:nvPr/>
          </p:nvSpPr>
          <p:spPr bwMode="auto">
            <a:xfrm>
              <a:off x="2016" y="1392"/>
              <a:ext cx="0" cy="81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841" name="Line 6"/>
            <p:cNvSpPr>
              <a:spLocks noChangeShapeType="1"/>
            </p:cNvSpPr>
            <p:nvPr/>
          </p:nvSpPr>
          <p:spPr bwMode="auto">
            <a:xfrm>
              <a:off x="1200" y="1392"/>
              <a:ext cx="81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842" name="Line 7"/>
            <p:cNvSpPr>
              <a:spLocks noChangeShapeType="1"/>
            </p:cNvSpPr>
            <p:nvPr/>
          </p:nvSpPr>
          <p:spPr bwMode="auto">
            <a:xfrm>
              <a:off x="1200" y="2208"/>
              <a:ext cx="81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8"/>
          <p:cNvGrpSpPr/>
          <p:nvPr/>
        </p:nvGrpSpPr>
        <p:grpSpPr bwMode="auto">
          <a:xfrm>
            <a:off x="3200400" y="1431925"/>
            <a:ext cx="1295400" cy="1295400"/>
            <a:chOff x="2016" y="1392"/>
            <a:chExt cx="816" cy="816"/>
          </a:xfrm>
        </p:grpSpPr>
        <p:sp>
          <p:nvSpPr>
            <p:cNvPr id="34837" name="Line 9"/>
            <p:cNvSpPr>
              <a:spLocks noChangeShapeType="1"/>
            </p:cNvSpPr>
            <p:nvPr/>
          </p:nvSpPr>
          <p:spPr bwMode="auto">
            <a:xfrm>
              <a:off x="2832" y="1392"/>
              <a:ext cx="0" cy="81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838" name="Line 10"/>
            <p:cNvSpPr>
              <a:spLocks noChangeShapeType="1"/>
            </p:cNvSpPr>
            <p:nvPr/>
          </p:nvSpPr>
          <p:spPr bwMode="auto">
            <a:xfrm>
              <a:off x="2016" y="1392"/>
              <a:ext cx="81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839" name="Line 11"/>
            <p:cNvSpPr>
              <a:spLocks noChangeShapeType="1"/>
            </p:cNvSpPr>
            <p:nvPr/>
          </p:nvSpPr>
          <p:spPr bwMode="auto">
            <a:xfrm>
              <a:off x="2016" y="2208"/>
              <a:ext cx="81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2"/>
          <p:cNvGrpSpPr/>
          <p:nvPr/>
        </p:nvGrpSpPr>
        <p:grpSpPr bwMode="auto">
          <a:xfrm>
            <a:off x="4495800" y="1431925"/>
            <a:ext cx="1295400" cy="1295400"/>
            <a:chOff x="2832" y="1392"/>
            <a:chExt cx="816" cy="816"/>
          </a:xfrm>
        </p:grpSpPr>
        <p:sp>
          <p:nvSpPr>
            <p:cNvPr id="34834" name="Line 13"/>
            <p:cNvSpPr>
              <a:spLocks noChangeShapeType="1"/>
            </p:cNvSpPr>
            <p:nvPr/>
          </p:nvSpPr>
          <p:spPr bwMode="auto">
            <a:xfrm>
              <a:off x="3648" y="1392"/>
              <a:ext cx="0" cy="81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835" name="Line 14"/>
            <p:cNvSpPr>
              <a:spLocks noChangeShapeType="1"/>
            </p:cNvSpPr>
            <p:nvPr/>
          </p:nvSpPr>
          <p:spPr bwMode="auto">
            <a:xfrm>
              <a:off x="2832" y="1392"/>
              <a:ext cx="81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836" name="Line 15"/>
            <p:cNvSpPr>
              <a:spLocks noChangeShapeType="1"/>
            </p:cNvSpPr>
            <p:nvPr/>
          </p:nvSpPr>
          <p:spPr bwMode="auto">
            <a:xfrm>
              <a:off x="2832" y="2208"/>
              <a:ext cx="81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1936" name="AutoShape 16"/>
          <p:cNvSpPr/>
          <p:nvPr/>
        </p:nvSpPr>
        <p:spPr bwMode="auto">
          <a:xfrm rot="5400000" flipV="1">
            <a:off x="4572000" y="-625475"/>
            <a:ext cx="609600" cy="7620000"/>
          </a:xfrm>
          <a:prstGeom prst="rightBrace">
            <a:avLst>
              <a:gd name="adj1" fmla="val 58275"/>
              <a:gd name="adj2" fmla="val 49977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5" name="Group 17"/>
          <p:cNvGrpSpPr/>
          <p:nvPr/>
        </p:nvGrpSpPr>
        <p:grpSpPr bwMode="auto">
          <a:xfrm>
            <a:off x="6248400" y="1889125"/>
            <a:ext cx="2514600" cy="228600"/>
            <a:chOff x="3984" y="1680"/>
            <a:chExt cx="1584" cy="144"/>
          </a:xfrm>
        </p:grpSpPr>
        <p:sp>
          <p:nvSpPr>
            <p:cNvPr id="34828" name="Oval 18"/>
            <p:cNvSpPr>
              <a:spLocks noChangeArrowheads="1"/>
            </p:cNvSpPr>
            <p:nvPr/>
          </p:nvSpPr>
          <p:spPr bwMode="auto">
            <a:xfrm>
              <a:off x="3984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829" name="Oval 19"/>
            <p:cNvSpPr>
              <a:spLocks noChangeArrowheads="1"/>
            </p:cNvSpPr>
            <p:nvPr/>
          </p:nvSpPr>
          <p:spPr bwMode="auto">
            <a:xfrm>
              <a:off x="4272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830" name="Oval 20"/>
            <p:cNvSpPr>
              <a:spLocks noChangeArrowheads="1"/>
            </p:cNvSpPr>
            <p:nvPr/>
          </p:nvSpPr>
          <p:spPr bwMode="auto">
            <a:xfrm>
              <a:off x="4560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831" name="Oval 21"/>
            <p:cNvSpPr>
              <a:spLocks noChangeArrowheads="1"/>
            </p:cNvSpPr>
            <p:nvPr/>
          </p:nvSpPr>
          <p:spPr bwMode="auto">
            <a:xfrm>
              <a:off x="4848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832" name="Oval 22"/>
            <p:cNvSpPr>
              <a:spLocks noChangeArrowheads="1"/>
            </p:cNvSpPr>
            <p:nvPr/>
          </p:nvSpPr>
          <p:spPr bwMode="auto">
            <a:xfrm>
              <a:off x="5136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833" name="Oval 23"/>
            <p:cNvSpPr>
              <a:spLocks noChangeArrowheads="1"/>
            </p:cNvSpPr>
            <p:nvPr/>
          </p:nvSpPr>
          <p:spPr bwMode="auto">
            <a:xfrm>
              <a:off x="5424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4343400" y="3565525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0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40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</a:t>
            </a:r>
          </a:p>
        </p:txBody>
      </p: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381000" y="4724400"/>
            <a:ext cx="8915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</a:rPr>
              <a:t>第一个正方形用</a:t>
            </a:r>
            <a:r>
              <a:rPr kumimoji="1" lang="en-US" altLang="zh-CN" sz="2800" b="1">
                <a:solidFill>
                  <a:srgbClr val="000000"/>
                </a:solidFill>
              </a:rPr>
              <a:t>4</a:t>
            </a:r>
            <a:r>
              <a:rPr kumimoji="1" lang="zh-CN" altLang="en-US" sz="2800" b="1">
                <a:solidFill>
                  <a:srgbClr val="000000"/>
                </a:solidFill>
              </a:rPr>
              <a:t>根，每增加一个正方形增加</a:t>
            </a:r>
            <a:r>
              <a:rPr kumimoji="1" lang="en-US" altLang="zh-CN" sz="2800" b="1">
                <a:solidFill>
                  <a:srgbClr val="000000"/>
                </a:solidFill>
              </a:rPr>
              <a:t>3</a:t>
            </a:r>
            <a:r>
              <a:rPr kumimoji="1" lang="zh-CN" altLang="en-US" sz="2800" b="1">
                <a:solidFill>
                  <a:srgbClr val="000000"/>
                </a:solidFill>
              </a:rPr>
              <a:t>根，那么搭</a:t>
            </a:r>
            <a:r>
              <a:rPr kumimoji="1" lang="en-US" altLang="zh-CN" sz="2800" b="1">
                <a:solidFill>
                  <a:srgbClr val="000000"/>
                </a:solidFill>
              </a:rPr>
              <a:t>x </a:t>
            </a:r>
            <a:r>
              <a:rPr kumimoji="1" lang="zh-CN" altLang="en-US" sz="2800" b="1">
                <a:solidFill>
                  <a:srgbClr val="000000"/>
                </a:solidFill>
              </a:rPr>
              <a:t>个正方形就需要火柴棒</a:t>
            </a:r>
            <a:r>
              <a:rPr kumimoji="1" lang="en-US" altLang="zh-CN" sz="2800" b="1">
                <a:solidFill>
                  <a:srgbClr val="FF0000"/>
                </a:solidFill>
              </a:rPr>
              <a:t>[4+3(x-1)]</a:t>
            </a:r>
            <a:r>
              <a:rPr kumimoji="1" lang="zh-CN" altLang="en-US" sz="2800" b="1">
                <a:solidFill>
                  <a:srgbClr val="000000"/>
                </a:solidFill>
              </a:rPr>
              <a:t>根。</a:t>
            </a:r>
          </a:p>
        </p:txBody>
      </p:sp>
      <p:sp>
        <p:nvSpPr>
          <p:cNvPr id="34827" name="AutoShap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5661025"/>
            <a:ext cx="684212" cy="50482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/>
      <p:bldP spid="81936" grpId="0" animBg="1"/>
      <p:bldP spid="81944" grpId="0" autoUpdateAnimBg="0"/>
      <p:bldP spid="8194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01000" y="5791200"/>
            <a:ext cx="1143000" cy="1066800"/>
          </a:xfrm>
        </p:spPr>
        <p:txBody>
          <a:bodyPr/>
          <a:lstStyle/>
          <a:p>
            <a:r>
              <a:rPr lang="en-US" altLang="zh-CN">
                <a:hlinkClick r:id="rId2" action="ppaction://hlinksldjump" tooltip="返回"/>
              </a:rPr>
              <a:t>2</a:t>
            </a:r>
          </a:p>
        </p:txBody>
      </p:sp>
      <p:sp>
        <p:nvSpPr>
          <p:cNvPr id="82947" name="Line 3"/>
          <p:cNvSpPr>
            <a:spLocks noChangeShapeType="1"/>
          </p:cNvSpPr>
          <p:nvPr/>
        </p:nvSpPr>
        <p:spPr bwMode="auto">
          <a:xfrm>
            <a:off x="1908175" y="1412875"/>
            <a:ext cx="0" cy="1295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539750" y="1412875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609600" y="2743200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609600" y="1444625"/>
            <a:ext cx="0" cy="1295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1908175" y="1412875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3348038" y="1412875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4716463" y="1412875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3276600" y="1412875"/>
            <a:ext cx="0" cy="1295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4643438" y="1484313"/>
            <a:ext cx="0" cy="1295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5791200" y="1444625"/>
            <a:ext cx="0" cy="1295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>
            <a:off x="1979613" y="2708275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3348038" y="2708275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>
            <a:off x="4716463" y="2708275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960" name="AutoShape 16"/>
          <p:cNvSpPr/>
          <p:nvPr/>
        </p:nvSpPr>
        <p:spPr bwMode="auto">
          <a:xfrm rot="5400000" flipV="1">
            <a:off x="4419600" y="-625475"/>
            <a:ext cx="609600" cy="7620000"/>
          </a:xfrm>
          <a:prstGeom prst="rightBrace">
            <a:avLst>
              <a:gd name="adj1" fmla="val 58275"/>
              <a:gd name="adj2" fmla="val 49977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" name="Group 17"/>
          <p:cNvGrpSpPr/>
          <p:nvPr/>
        </p:nvGrpSpPr>
        <p:grpSpPr bwMode="auto">
          <a:xfrm>
            <a:off x="6096000" y="1889125"/>
            <a:ext cx="2514600" cy="228600"/>
            <a:chOff x="3984" y="1680"/>
            <a:chExt cx="1584" cy="144"/>
          </a:xfrm>
        </p:grpSpPr>
        <p:sp>
          <p:nvSpPr>
            <p:cNvPr id="35861" name="Oval 18"/>
            <p:cNvSpPr>
              <a:spLocks noChangeArrowheads="1"/>
            </p:cNvSpPr>
            <p:nvPr/>
          </p:nvSpPr>
          <p:spPr bwMode="auto">
            <a:xfrm>
              <a:off x="3984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862" name="Oval 19"/>
            <p:cNvSpPr>
              <a:spLocks noChangeArrowheads="1"/>
            </p:cNvSpPr>
            <p:nvPr/>
          </p:nvSpPr>
          <p:spPr bwMode="auto">
            <a:xfrm>
              <a:off x="4272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863" name="Oval 20"/>
            <p:cNvSpPr>
              <a:spLocks noChangeArrowheads="1"/>
            </p:cNvSpPr>
            <p:nvPr/>
          </p:nvSpPr>
          <p:spPr bwMode="auto">
            <a:xfrm>
              <a:off x="4560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864" name="Oval 21"/>
            <p:cNvSpPr>
              <a:spLocks noChangeArrowheads="1"/>
            </p:cNvSpPr>
            <p:nvPr/>
          </p:nvSpPr>
          <p:spPr bwMode="auto">
            <a:xfrm>
              <a:off x="4848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865" name="Oval 22"/>
            <p:cNvSpPr>
              <a:spLocks noChangeArrowheads="1"/>
            </p:cNvSpPr>
            <p:nvPr/>
          </p:nvSpPr>
          <p:spPr bwMode="auto">
            <a:xfrm>
              <a:off x="5136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866" name="Oval 23"/>
            <p:cNvSpPr>
              <a:spLocks noChangeArrowheads="1"/>
            </p:cNvSpPr>
            <p:nvPr/>
          </p:nvSpPr>
          <p:spPr bwMode="auto">
            <a:xfrm>
              <a:off x="5424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2968" name="Text Box 24"/>
          <p:cNvSpPr txBox="1">
            <a:spLocks noChangeArrowheads="1"/>
          </p:cNvSpPr>
          <p:nvPr/>
        </p:nvSpPr>
        <p:spPr bwMode="auto">
          <a:xfrm>
            <a:off x="4191000" y="3565525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0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40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</a:t>
            </a:r>
          </a:p>
        </p:txBody>
      </p: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0" y="4292600"/>
            <a:ext cx="891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</a:rPr>
              <a:t>上面的一排和下面的一排各用了</a:t>
            </a:r>
            <a:r>
              <a:rPr kumimoji="1" lang="en-US" altLang="zh-CN" sz="2800" b="1">
                <a:solidFill>
                  <a:srgbClr val="FF0000"/>
                </a:solidFill>
              </a:rPr>
              <a:t>x </a:t>
            </a:r>
            <a:r>
              <a:rPr kumimoji="1" lang="zh-CN" altLang="en-US" sz="2800" b="1">
                <a:solidFill>
                  <a:srgbClr val="000000"/>
                </a:solidFill>
              </a:rPr>
              <a:t>根火柴棒，竖直方向用了    </a:t>
            </a:r>
            <a:r>
              <a:rPr kumimoji="1" lang="en-US" altLang="zh-CN" sz="2800" b="1">
                <a:solidFill>
                  <a:srgbClr val="FF0000"/>
                </a:solidFill>
              </a:rPr>
              <a:t>(x+1)</a:t>
            </a:r>
            <a:r>
              <a:rPr kumimoji="1" lang="zh-CN" altLang="en-US" sz="2800" b="1">
                <a:solidFill>
                  <a:srgbClr val="000000"/>
                </a:solidFill>
              </a:rPr>
              <a:t>根火柴棒，共用了</a:t>
            </a:r>
            <a:r>
              <a:rPr kumimoji="1" lang="en-US" altLang="zh-CN" sz="2800" b="1">
                <a:solidFill>
                  <a:srgbClr val="FF0000"/>
                </a:solidFill>
              </a:rPr>
              <a:t>[x+x+(x+1)]</a:t>
            </a:r>
            <a:r>
              <a:rPr kumimoji="1" lang="zh-CN" altLang="en-US" sz="2800" b="1">
                <a:solidFill>
                  <a:srgbClr val="000000"/>
                </a:solidFill>
              </a:rPr>
              <a:t>根火柴棒。</a:t>
            </a:r>
            <a:r>
              <a:rPr kumimoji="1" lang="zh-CN" altLang="en-US" sz="3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5860" name="AutoShap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5661025"/>
            <a:ext cx="649287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nimBg="1"/>
      <p:bldP spid="82948" grpId="0" animBg="1"/>
      <p:bldP spid="82949" grpId="0" animBg="1"/>
      <p:bldP spid="82950" grpId="0" animBg="1"/>
      <p:bldP spid="82951" grpId="0" animBg="1"/>
      <p:bldP spid="82952" grpId="0" animBg="1"/>
      <p:bldP spid="82953" grpId="0" animBg="1"/>
      <p:bldP spid="82954" grpId="0" animBg="1"/>
      <p:bldP spid="82955" grpId="0" animBg="1"/>
      <p:bldP spid="82956" grpId="0" animBg="1"/>
      <p:bldP spid="82957" grpId="0" animBg="1"/>
      <p:bldP spid="82958" grpId="0" animBg="1"/>
      <p:bldP spid="82959" grpId="0" animBg="1"/>
      <p:bldP spid="82960" grpId="0" animBg="1"/>
      <p:bldP spid="82968" grpId="0" autoUpdateAnimBg="0"/>
      <p:bldP spid="82969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01000" y="6019800"/>
            <a:ext cx="1219200" cy="838200"/>
          </a:xfrm>
        </p:spPr>
        <p:txBody>
          <a:bodyPr/>
          <a:lstStyle/>
          <a:p>
            <a:r>
              <a:rPr lang="en-US" altLang="zh-CN">
                <a:hlinkClick r:id="rId2" action="ppaction://hlinksldjump" tooltip="返回"/>
              </a:rPr>
              <a:t>3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1752600" y="1431925"/>
            <a:ext cx="1295400" cy="1295400"/>
            <a:chOff x="1200" y="1392"/>
            <a:chExt cx="816" cy="816"/>
          </a:xfrm>
        </p:grpSpPr>
        <p:sp>
          <p:nvSpPr>
            <p:cNvPr id="36892" name="Line 4"/>
            <p:cNvSpPr>
              <a:spLocks noChangeShapeType="1"/>
            </p:cNvSpPr>
            <p:nvPr/>
          </p:nvSpPr>
          <p:spPr bwMode="auto">
            <a:xfrm>
              <a:off x="2016" y="1392"/>
              <a:ext cx="0" cy="81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93" name="Line 5"/>
            <p:cNvSpPr>
              <a:spLocks noChangeShapeType="1"/>
            </p:cNvSpPr>
            <p:nvPr/>
          </p:nvSpPr>
          <p:spPr bwMode="auto">
            <a:xfrm>
              <a:off x="1200" y="1392"/>
              <a:ext cx="81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94" name="Line 6"/>
            <p:cNvSpPr>
              <a:spLocks noChangeShapeType="1"/>
            </p:cNvSpPr>
            <p:nvPr/>
          </p:nvSpPr>
          <p:spPr bwMode="auto">
            <a:xfrm>
              <a:off x="1200" y="2208"/>
              <a:ext cx="81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7"/>
          <p:cNvGrpSpPr/>
          <p:nvPr/>
        </p:nvGrpSpPr>
        <p:grpSpPr bwMode="auto">
          <a:xfrm>
            <a:off x="3048000" y="1431925"/>
            <a:ext cx="1295400" cy="1295400"/>
            <a:chOff x="2016" y="1392"/>
            <a:chExt cx="816" cy="816"/>
          </a:xfrm>
        </p:grpSpPr>
        <p:sp>
          <p:nvSpPr>
            <p:cNvPr id="36889" name="Line 8"/>
            <p:cNvSpPr>
              <a:spLocks noChangeShapeType="1"/>
            </p:cNvSpPr>
            <p:nvPr/>
          </p:nvSpPr>
          <p:spPr bwMode="auto">
            <a:xfrm>
              <a:off x="2832" y="1392"/>
              <a:ext cx="0" cy="81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90" name="Line 9"/>
            <p:cNvSpPr>
              <a:spLocks noChangeShapeType="1"/>
            </p:cNvSpPr>
            <p:nvPr/>
          </p:nvSpPr>
          <p:spPr bwMode="auto">
            <a:xfrm>
              <a:off x="2016" y="1392"/>
              <a:ext cx="81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91" name="Line 10"/>
            <p:cNvSpPr>
              <a:spLocks noChangeShapeType="1"/>
            </p:cNvSpPr>
            <p:nvPr/>
          </p:nvSpPr>
          <p:spPr bwMode="auto">
            <a:xfrm>
              <a:off x="2016" y="2208"/>
              <a:ext cx="81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1"/>
          <p:cNvGrpSpPr/>
          <p:nvPr/>
        </p:nvGrpSpPr>
        <p:grpSpPr bwMode="auto">
          <a:xfrm>
            <a:off x="4343400" y="1431925"/>
            <a:ext cx="1295400" cy="1295400"/>
            <a:chOff x="2832" y="1392"/>
            <a:chExt cx="816" cy="816"/>
          </a:xfrm>
        </p:grpSpPr>
        <p:sp>
          <p:nvSpPr>
            <p:cNvPr id="36886" name="Line 12"/>
            <p:cNvSpPr>
              <a:spLocks noChangeShapeType="1"/>
            </p:cNvSpPr>
            <p:nvPr/>
          </p:nvSpPr>
          <p:spPr bwMode="auto">
            <a:xfrm>
              <a:off x="3648" y="1392"/>
              <a:ext cx="0" cy="81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87" name="Line 13"/>
            <p:cNvSpPr>
              <a:spLocks noChangeShapeType="1"/>
            </p:cNvSpPr>
            <p:nvPr/>
          </p:nvSpPr>
          <p:spPr bwMode="auto">
            <a:xfrm>
              <a:off x="2832" y="1392"/>
              <a:ext cx="81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88" name="Line 14"/>
            <p:cNvSpPr>
              <a:spLocks noChangeShapeType="1"/>
            </p:cNvSpPr>
            <p:nvPr/>
          </p:nvSpPr>
          <p:spPr bwMode="auto">
            <a:xfrm>
              <a:off x="2832" y="2208"/>
              <a:ext cx="81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3983" name="AutoShape 15"/>
          <p:cNvSpPr/>
          <p:nvPr/>
        </p:nvSpPr>
        <p:spPr bwMode="auto">
          <a:xfrm rot="5400000" flipV="1">
            <a:off x="4419600" y="-625475"/>
            <a:ext cx="609600" cy="7620000"/>
          </a:xfrm>
          <a:prstGeom prst="rightBrace">
            <a:avLst>
              <a:gd name="adj1" fmla="val 58275"/>
              <a:gd name="adj2" fmla="val 49977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5" name="Group 16"/>
          <p:cNvGrpSpPr/>
          <p:nvPr/>
        </p:nvGrpSpPr>
        <p:grpSpPr bwMode="auto">
          <a:xfrm>
            <a:off x="6096000" y="1889125"/>
            <a:ext cx="2514600" cy="228600"/>
            <a:chOff x="3984" y="1680"/>
            <a:chExt cx="1584" cy="144"/>
          </a:xfrm>
        </p:grpSpPr>
        <p:sp>
          <p:nvSpPr>
            <p:cNvPr id="36880" name="Oval 17"/>
            <p:cNvSpPr>
              <a:spLocks noChangeArrowheads="1"/>
            </p:cNvSpPr>
            <p:nvPr/>
          </p:nvSpPr>
          <p:spPr bwMode="auto">
            <a:xfrm>
              <a:off x="3984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81" name="Oval 18"/>
            <p:cNvSpPr>
              <a:spLocks noChangeArrowheads="1"/>
            </p:cNvSpPr>
            <p:nvPr/>
          </p:nvSpPr>
          <p:spPr bwMode="auto">
            <a:xfrm>
              <a:off x="4272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82" name="Oval 19"/>
            <p:cNvSpPr>
              <a:spLocks noChangeArrowheads="1"/>
            </p:cNvSpPr>
            <p:nvPr/>
          </p:nvSpPr>
          <p:spPr bwMode="auto">
            <a:xfrm>
              <a:off x="4560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83" name="Oval 20"/>
            <p:cNvSpPr>
              <a:spLocks noChangeArrowheads="1"/>
            </p:cNvSpPr>
            <p:nvPr/>
          </p:nvSpPr>
          <p:spPr bwMode="auto">
            <a:xfrm>
              <a:off x="4848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84" name="Oval 21"/>
            <p:cNvSpPr>
              <a:spLocks noChangeArrowheads="1"/>
            </p:cNvSpPr>
            <p:nvPr/>
          </p:nvSpPr>
          <p:spPr bwMode="auto">
            <a:xfrm>
              <a:off x="5136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85" name="Oval 22"/>
            <p:cNvSpPr>
              <a:spLocks noChangeArrowheads="1"/>
            </p:cNvSpPr>
            <p:nvPr/>
          </p:nvSpPr>
          <p:spPr bwMode="auto">
            <a:xfrm>
              <a:off x="5424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3991" name="Text Box 23"/>
          <p:cNvSpPr txBox="1">
            <a:spLocks noChangeArrowheads="1"/>
          </p:cNvSpPr>
          <p:nvPr/>
        </p:nvSpPr>
        <p:spPr bwMode="auto">
          <a:xfrm>
            <a:off x="4191000" y="3565525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0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40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</a:t>
            </a:r>
          </a:p>
        </p:txBody>
      </p: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609600" y="4876800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搭</a:t>
            </a:r>
            <a:r>
              <a:rPr lang="en-US" altLang="zh-CN" sz="40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40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个正方形就需要</a:t>
            </a:r>
            <a:r>
              <a:rPr lang="en-US" altLang="zh-CN" sz="4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(1+3x)</a:t>
            </a:r>
            <a:r>
              <a:rPr lang="zh-CN" altLang="en-US" sz="40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根小棒 </a:t>
            </a:r>
          </a:p>
        </p:txBody>
      </p:sp>
      <p:grpSp>
        <p:nvGrpSpPr>
          <p:cNvPr id="6" name="Group 25"/>
          <p:cNvGrpSpPr/>
          <p:nvPr/>
        </p:nvGrpSpPr>
        <p:grpSpPr bwMode="auto">
          <a:xfrm>
            <a:off x="457200" y="1428750"/>
            <a:ext cx="1295400" cy="1295400"/>
            <a:chOff x="2832" y="1392"/>
            <a:chExt cx="816" cy="816"/>
          </a:xfrm>
        </p:grpSpPr>
        <p:sp>
          <p:nvSpPr>
            <p:cNvPr id="36877" name="Line 26"/>
            <p:cNvSpPr>
              <a:spLocks noChangeShapeType="1"/>
            </p:cNvSpPr>
            <p:nvPr/>
          </p:nvSpPr>
          <p:spPr bwMode="auto">
            <a:xfrm>
              <a:off x="3648" y="1392"/>
              <a:ext cx="0" cy="81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78" name="Line 27"/>
            <p:cNvSpPr>
              <a:spLocks noChangeShapeType="1"/>
            </p:cNvSpPr>
            <p:nvPr/>
          </p:nvSpPr>
          <p:spPr bwMode="auto">
            <a:xfrm>
              <a:off x="2832" y="1392"/>
              <a:ext cx="81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79" name="Line 28"/>
            <p:cNvSpPr>
              <a:spLocks noChangeShapeType="1"/>
            </p:cNvSpPr>
            <p:nvPr/>
          </p:nvSpPr>
          <p:spPr bwMode="auto">
            <a:xfrm>
              <a:off x="2832" y="2208"/>
              <a:ext cx="81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3997" name="Line 29"/>
          <p:cNvSpPr>
            <a:spLocks noChangeShapeType="1"/>
          </p:cNvSpPr>
          <p:nvPr/>
        </p:nvSpPr>
        <p:spPr bwMode="auto">
          <a:xfrm>
            <a:off x="457200" y="1447800"/>
            <a:ext cx="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876" name="AutoShape 3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5805488"/>
            <a:ext cx="827087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3" grpId="0" animBg="1"/>
      <p:bldP spid="83991" grpId="0" autoUpdateAnimBg="0"/>
      <p:bldP spid="83992" grpId="0" autoUpdateAnimBg="0"/>
      <p:bldP spid="8399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01000" y="5943600"/>
            <a:ext cx="1143000" cy="1143000"/>
          </a:xfrm>
        </p:spPr>
        <p:txBody>
          <a:bodyPr/>
          <a:lstStyle/>
          <a:p>
            <a:r>
              <a:rPr lang="en-US" altLang="zh-CN">
                <a:hlinkClick r:id="rId2" action="ppaction://hlinksldjump" tooltip="返回"/>
              </a:rPr>
              <a:t>4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417513" y="1485900"/>
            <a:ext cx="1295400" cy="1295400"/>
            <a:chOff x="793" y="1208"/>
            <a:chExt cx="816" cy="816"/>
          </a:xfrm>
        </p:grpSpPr>
        <p:grpSp>
          <p:nvGrpSpPr>
            <p:cNvPr id="37921" name="Group 4"/>
            <p:cNvGrpSpPr/>
            <p:nvPr/>
          </p:nvGrpSpPr>
          <p:grpSpPr bwMode="auto">
            <a:xfrm>
              <a:off x="793" y="1208"/>
              <a:ext cx="816" cy="816"/>
              <a:chOff x="793" y="1208"/>
              <a:chExt cx="816" cy="816"/>
            </a:xfrm>
          </p:grpSpPr>
          <p:sp>
            <p:nvSpPr>
              <p:cNvPr id="37923" name="Line 5"/>
              <p:cNvSpPr>
                <a:spLocks noChangeShapeType="1"/>
              </p:cNvSpPr>
              <p:nvPr/>
            </p:nvSpPr>
            <p:spPr bwMode="auto">
              <a:xfrm>
                <a:off x="793" y="1208"/>
                <a:ext cx="0" cy="816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7924" name="Line 6"/>
              <p:cNvSpPr>
                <a:spLocks noChangeShapeType="1"/>
              </p:cNvSpPr>
              <p:nvPr/>
            </p:nvSpPr>
            <p:spPr bwMode="auto">
              <a:xfrm>
                <a:off x="793" y="1208"/>
                <a:ext cx="816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7925" name="Line 7"/>
              <p:cNvSpPr>
                <a:spLocks noChangeShapeType="1"/>
              </p:cNvSpPr>
              <p:nvPr/>
            </p:nvSpPr>
            <p:spPr bwMode="auto">
              <a:xfrm>
                <a:off x="793" y="2024"/>
                <a:ext cx="816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7922" name="Line 8"/>
            <p:cNvSpPr>
              <a:spLocks noChangeShapeType="1"/>
            </p:cNvSpPr>
            <p:nvPr/>
          </p:nvSpPr>
          <p:spPr bwMode="auto">
            <a:xfrm>
              <a:off x="1592" y="1208"/>
              <a:ext cx="0" cy="81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9"/>
          <p:cNvGrpSpPr/>
          <p:nvPr/>
        </p:nvGrpSpPr>
        <p:grpSpPr bwMode="auto">
          <a:xfrm>
            <a:off x="1714500" y="1484313"/>
            <a:ext cx="1295400" cy="1296987"/>
            <a:chOff x="1474" y="1207"/>
            <a:chExt cx="816" cy="817"/>
          </a:xfrm>
        </p:grpSpPr>
        <p:grpSp>
          <p:nvGrpSpPr>
            <p:cNvPr id="37916" name="Group 10"/>
            <p:cNvGrpSpPr/>
            <p:nvPr/>
          </p:nvGrpSpPr>
          <p:grpSpPr bwMode="auto">
            <a:xfrm>
              <a:off x="1474" y="1207"/>
              <a:ext cx="816" cy="816"/>
              <a:chOff x="1611" y="1207"/>
              <a:chExt cx="816" cy="816"/>
            </a:xfrm>
          </p:grpSpPr>
          <p:sp>
            <p:nvSpPr>
              <p:cNvPr id="37918" name="Line 11"/>
              <p:cNvSpPr>
                <a:spLocks noChangeShapeType="1"/>
              </p:cNvSpPr>
              <p:nvPr/>
            </p:nvSpPr>
            <p:spPr bwMode="auto">
              <a:xfrm>
                <a:off x="1619" y="1207"/>
                <a:ext cx="0" cy="8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7919" name="Line 12"/>
              <p:cNvSpPr>
                <a:spLocks noChangeShapeType="1"/>
              </p:cNvSpPr>
              <p:nvPr/>
            </p:nvSpPr>
            <p:spPr bwMode="auto">
              <a:xfrm>
                <a:off x="1611" y="1207"/>
                <a:ext cx="816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7920" name="Line 13"/>
              <p:cNvSpPr>
                <a:spLocks noChangeShapeType="1"/>
              </p:cNvSpPr>
              <p:nvPr/>
            </p:nvSpPr>
            <p:spPr bwMode="auto">
              <a:xfrm>
                <a:off x="1611" y="2023"/>
                <a:ext cx="816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7917" name="Line 14"/>
            <p:cNvSpPr>
              <a:spLocks noChangeShapeType="1"/>
            </p:cNvSpPr>
            <p:nvPr/>
          </p:nvSpPr>
          <p:spPr bwMode="auto">
            <a:xfrm>
              <a:off x="2281" y="1208"/>
              <a:ext cx="0" cy="81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15"/>
          <p:cNvGrpSpPr/>
          <p:nvPr/>
        </p:nvGrpSpPr>
        <p:grpSpPr bwMode="auto">
          <a:xfrm>
            <a:off x="3009900" y="1484313"/>
            <a:ext cx="1295400" cy="1296987"/>
            <a:chOff x="2300" y="1207"/>
            <a:chExt cx="816" cy="817"/>
          </a:xfrm>
        </p:grpSpPr>
        <p:sp>
          <p:nvSpPr>
            <p:cNvPr id="37912" name="Line 16"/>
            <p:cNvSpPr>
              <a:spLocks noChangeShapeType="1"/>
            </p:cNvSpPr>
            <p:nvPr/>
          </p:nvSpPr>
          <p:spPr bwMode="auto">
            <a:xfrm>
              <a:off x="3108" y="1208"/>
              <a:ext cx="0" cy="81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7913" name="Line 17"/>
            <p:cNvSpPr>
              <a:spLocks noChangeShapeType="1"/>
            </p:cNvSpPr>
            <p:nvPr/>
          </p:nvSpPr>
          <p:spPr bwMode="auto">
            <a:xfrm>
              <a:off x="2310" y="1207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7914" name="Line 18"/>
            <p:cNvSpPr>
              <a:spLocks noChangeShapeType="1"/>
            </p:cNvSpPr>
            <p:nvPr/>
          </p:nvSpPr>
          <p:spPr bwMode="auto">
            <a:xfrm>
              <a:off x="2300" y="1207"/>
              <a:ext cx="816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7915" name="Line 19"/>
            <p:cNvSpPr>
              <a:spLocks noChangeShapeType="1"/>
            </p:cNvSpPr>
            <p:nvPr/>
          </p:nvSpPr>
          <p:spPr bwMode="auto">
            <a:xfrm>
              <a:off x="2300" y="2023"/>
              <a:ext cx="816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20"/>
          <p:cNvGrpSpPr/>
          <p:nvPr/>
        </p:nvGrpSpPr>
        <p:grpSpPr bwMode="auto">
          <a:xfrm>
            <a:off x="4305300" y="1484313"/>
            <a:ext cx="1295400" cy="1296987"/>
            <a:chOff x="3116" y="1207"/>
            <a:chExt cx="816" cy="817"/>
          </a:xfrm>
        </p:grpSpPr>
        <p:sp>
          <p:nvSpPr>
            <p:cNvPr id="37906" name="Line 21"/>
            <p:cNvSpPr>
              <a:spLocks noChangeShapeType="1"/>
            </p:cNvSpPr>
            <p:nvPr/>
          </p:nvSpPr>
          <p:spPr bwMode="auto">
            <a:xfrm>
              <a:off x="3932" y="1207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37907" name="Group 22"/>
            <p:cNvGrpSpPr/>
            <p:nvPr/>
          </p:nvGrpSpPr>
          <p:grpSpPr bwMode="auto">
            <a:xfrm>
              <a:off x="3116" y="1207"/>
              <a:ext cx="816" cy="817"/>
              <a:chOff x="3243" y="1207"/>
              <a:chExt cx="816" cy="817"/>
            </a:xfrm>
          </p:grpSpPr>
          <p:sp>
            <p:nvSpPr>
              <p:cNvPr id="37908" name="Line 23"/>
              <p:cNvSpPr>
                <a:spLocks noChangeShapeType="1"/>
              </p:cNvSpPr>
              <p:nvPr/>
            </p:nvSpPr>
            <p:spPr bwMode="auto">
              <a:xfrm>
                <a:off x="3252" y="1207"/>
                <a:ext cx="0" cy="8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7909" name="Line 24"/>
              <p:cNvSpPr>
                <a:spLocks noChangeShapeType="1"/>
              </p:cNvSpPr>
              <p:nvPr/>
            </p:nvSpPr>
            <p:spPr bwMode="auto">
              <a:xfrm>
                <a:off x="3243" y="1207"/>
                <a:ext cx="816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7910" name="Line 25"/>
              <p:cNvSpPr>
                <a:spLocks noChangeShapeType="1"/>
              </p:cNvSpPr>
              <p:nvPr/>
            </p:nvSpPr>
            <p:spPr bwMode="auto">
              <a:xfrm>
                <a:off x="3243" y="2023"/>
                <a:ext cx="816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7911" name="Line 26"/>
              <p:cNvSpPr>
                <a:spLocks noChangeShapeType="1"/>
              </p:cNvSpPr>
              <p:nvPr/>
            </p:nvSpPr>
            <p:spPr bwMode="auto">
              <a:xfrm>
                <a:off x="4032" y="1208"/>
                <a:ext cx="0" cy="81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85019" name="AutoShape 27"/>
          <p:cNvSpPr/>
          <p:nvPr/>
        </p:nvSpPr>
        <p:spPr bwMode="auto">
          <a:xfrm rot="5400000" flipV="1">
            <a:off x="4441825" y="-625475"/>
            <a:ext cx="609600" cy="7620000"/>
          </a:xfrm>
          <a:prstGeom prst="rightBrace">
            <a:avLst>
              <a:gd name="adj1" fmla="val 58275"/>
              <a:gd name="adj2" fmla="val 49977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9" name="Group 28"/>
          <p:cNvGrpSpPr/>
          <p:nvPr/>
        </p:nvGrpSpPr>
        <p:grpSpPr bwMode="auto">
          <a:xfrm>
            <a:off x="6118225" y="1889125"/>
            <a:ext cx="2514600" cy="228600"/>
            <a:chOff x="3984" y="1680"/>
            <a:chExt cx="1584" cy="144"/>
          </a:xfrm>
        </p:grpSpPr>
        <p:sp>
          <p:nvSpPr>
            <p:cNvPr id="37900" name="Oval 29"/>
            <p:cNvSpPr>
              <a:spLocks noChangeArrowheads="1"/>
            </p:cNvSpPr>
            <p:nvPr/>
          </p:nvSpPr>
          <p:spPr bwMode="auto">
            <a:xfrm>
              <a:off x="3984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7901" name="Oval 30"/>
            <p:cNvSpPr>
              <a:spLocks noChangeArrowheads="1"/>
            </p:cNvSpPr>
            <p:nvPr/>
          </p:nvSpPr>
          <p:spPr bwMode="auto">
            <a:xfrm>
              <a:off x="4272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7902" name="Oval 31"/>
            <p:cNvSpPr>
              <a:spLocks noChangeArrowheads="1"/>
            </p:cNvSpPr>
            <p:nvPr/>
          </p:nvSpPr>
          <p:spPr bwMode="auto">
            <a:xfrm>
              <a:off x="4560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7903" name="Oval 32"/>
            <p:cNvSpPr>
              <a:spLocks noChangeArrowheads="1"/>
            </p:cNvSpPr>
            <p:nvPr/>
          </p:nvSpPr>
          <p:spPr bwMode="auto">
            <a:xfrm>
              <a:off x="4848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7904" name="Oval 33"/>
            <p:cNvSpPr>
              <a:spLocks noChangeArrowheads="1"/>
            </p:cNvSpPr>
            <p:nvPr/>
          </p:nvSpPr>
          <p:spPr bwMode="auto">
            <a:xfrm>
              <a:off x="5136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7905" name="Oval 34"/>
            <p:cNvSpPr>
              <a:spLocks noChangeArrowheads="1"/>
            </p:cNvSpPr>
            <p:nvPr/>
          </p:nvSpPr>
          <p:spPr bwMode="auto">
            <a:xfrm>
              <a:off x="5424" y="168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5027" name="Text Box 35"/>
          <p:cNvSpPr txBox="1">
            <a:spLocks noChangeArrowheads="1"/>
          </p:cNvSpPr>
          <p:nvPr/>
        </p:nvSpPr>
        <p:spPr bwMode="auto">
          <a:xfrm>
            <a:off x="4213225" y="3565525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i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zh-CN" altLang="en-US" sz="40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</a:t>
            </a:r>
          </a:p>
        </p:txBody>
      </p:sp>
      <p:sp>
        <p:nvSpPr>
          <p:cNvPr id="85028" name="Text Box 36"/>
          <p:cNvSpPr txBox="1">
            <a:spLocks noChangeArrowheads="1"/>
          </p:cNvSpPr>
          <p:nvPr/>
        </p:nvSpPr>
        <p:spPr bwMode="auto">
          <a:xfrm>
            <a:off x="250825" y="4724400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搭</a:t>
            </a:r>
            <a:r>
              <a:rPr lang="en-US" altLang="zh-CN" sz="4000" i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zh-CN" altLang="en-US" sz="40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个正方形就需要</a:t>
            </a:r>
            <a:r>
              <a:rPr lang="en-US" altLang="zh-CN" sz="4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[4</a:t>
            </a:r>
            <a:r>
              <a:rPr lang="en-US" altLang="zh-CN" sz="4000" i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en-US" altLang="zh-CN" sz="4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-(</a:t>
            </a:r>
            <a:r>
              <a:rPr lang="en-US" altLang="zh-CN" sz="4000" i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en-US" altLang="zh-CN" sz="4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-1)]</a:t>
            </a:r>
            <a:r>
              <a:rPr lang="zh-CN" altLang="en-US" sz="40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根小棒 </a:t>
            </a:r>
          </a:p>
        </p:txBody>
      </p:sp>
      <p:sp>
        <p:nvSpPr>
          <p:cNvPr id="37899" name="AutoShape 3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5661025"/>
            <a:ext cx="720725" cy="57626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9" grpId="0" animBg="1"/>
      <p:bldP spid="85027" grpId="0" autoUpdateAnimBg="0"/>
      <p:bldP spid="8502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</a:rPr>
              <a:t>生活链接：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</a:rPr>
              <a:t>   泰安市移动公司对使用不同电话卡的用户按以下标准收取话费：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01379" name="Group 3"/>
          <p:cNvGraphicFramePr>
            <a:graphicFrameLocks noGrp="1"/>
          </p:cNvGraphicFramePr>
          <p:nvPr/>
        </p:nvGraphicFramePr>
        <p:xfrm>
          <a:off x="755650" y="1700213"/>
          <a:ext cx="7151688" cy="2372043"/>
        </p:xfrm>
        <a:graphic>
          <a:graphicData uri="http://schemas.openxmlformats.org/drawingml/2006/table">
            <a:tbl>
              <a:tblPr/>
              <a:tblGrid>
                <a:gridCol w="238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电话卡名称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基本月租费（元）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每分钟通话费（元）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全球通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神州行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1397" name="Text Box 21"/>
          <p:cNvSpPr txBox="1">
            <a:spLocks noChangeArrowheads="1"/>
          </p:cNvSpPr>
          <p:nvPr/>
        </p:nvSpPr>
        <p:spPr bwMode="auto">
          <a:xfrm>
            <a:off x="0" y="4343400"/>
            <a:ext cx="91440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en-US" altLang="zh-CN" sz="2800" b="1" dirty="0">
                <a:solidFill>
                  <a:srgbClr val="990099"/>
                </a:solidFill>
              </a:rPr>
              <a:t>(1)</a:t>
            </a:r>
            <a:r>
              <a:rPr lang="zh-CN" altLang="en-US" sz="2800" b="1" dirty="0">
                <a:solidFill>
                  <a:srgbClr val="990099"/>
                </a:solidFill>
              </a:rPr>
              <a:t>若一个月中通话时间都是</a:t>
            </a:r>
            <a:r>
              <a:rPr lang="en-US" altLang="zh-CN" sz="4000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zh-CN" altLang="en-US" sz="2800" b="1" dirty="0">
                <a:solidFill>
                  <a:srgbClr val="990099"/>
                </a:solidFill>
              </a:rPr>
              <a:t>分钟，两种用户在这个月各交电话费多少元？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990099"/>
                </a:solidFill>
              </a:rPr>
              <a:t>(2)</a:t>
            </a:r>
            <a:r>
              <a:rPr lang="zh-CN" altLang="en-US" sz="2800" b="1" dirty="0">
                <a:solidFill>
                  <a:srgbClr val="990099"/>
                </a:solidFill>
              </a:rPr>
              <a:t>若某用户每个月的通话时间都不超过</a:t>
            </a:r>
            <a:r>
              <a:rPr lang="en-US" altLang="zh-CN" sz="2800" b="1" dirty="0">
                <a:solidFill>
                  <a:srgbClr val="990099"/>
                </a:solidFill>
              </a:rPr>
              <a:t>80</a:t>
            </a:r>
            <a:r>
              <a:rPr lang="zh-CN" altLang="en-US" sz="2800" b="1" dirty="0">
                <a:solidFill>
                  <a:srgbClr val="990099"/>
                </a:solidFill>
              </a:rPr>
              <a:t>分钟，在一切服务条件都相同的前提下，为节约话费，请你帮他选择一种合适的电话卡。</a:t>
            </a:r>
          </a:p>
        </p:txBody>
      </p:sp>
      <p:sp>
        <p:nvSpPr>
          <p:cNvPr id="38934" name="AutoShape 2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647700" cy="54927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S23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8600"/>
            <a:ext cx="120015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447800" y="457200"/>
            <a:ext cx="1250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练一练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743200" y="304800"/>
            <a:ext cx="5719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、用火柴棒按下面的方式搭图形：</a:t>
            </a:r>
          </a:p>
        </p:txBody>
      </p:sp>
      <p:grpSp>
        <p:nvGrpSpPr>
          <p:cNvPr id="39941" name="Group 5"/>
          <p:cNvGrpSpPr/>
          <p:nvPr/>
        </p:nvGrpSpPr>
        <p:grpSpPr bwMode="auto">
          <a:xfrm>
            <a:off x="914400" y="2057400"/>
            <a:ext cx="1295400" cy="1166813"/>
            <a:chOff x="1584" y="1344"/>
            <a:chExt cx="816" cy="735"/>
          </a:xfrm>
        </p:grpSpPr>
        <p:grpSp>
          <p:nvGrpSpPr>
            <p:cNvPr id="40081" name="Group 6"/>
            <p:cNvGrpSpPr/>
            <p:nvPr/>
          </p:nvGrpSpPr>
          <p:grpSpPr bwMode="auto">
            <a:xfrm>
              <a:off x="1584" y="1344"/>
              <a:ext cx="816" cy="456"/>
              <a:chOff x="480" y="1152"/>
              <a:chExt cx="816" cy="456"/>
            </a:xfrm>
          </p:grpSpPr>
          <p:grpSp>
            <p:nvGrpSpPr>
              <p:cNvPr id="40083" name="Group 7"/>
              <p:cNvGrpSpPr/>
              <p:nvPr/>
            </p:nvGrpSpPr>
            <p:grpSpPr bwMode="auto">
              <a:xfrm>
                <a:off x="480" y="1152"/>
                <a:ext cx="432" cy="456"/>
                <a:chOff x="864" y="360"/>
                <a:chExt cx="1008" cy="1080"/>
              </a:xfrm>
            </p:grpSpPr>
            <p:grpSp>
              <p:nvGrpSpPr>
                <p:cNvPr id="40094" name="Group 8"/>
                <p:cNvGrpSpPr/>
                <p:nvPr/>
              </p:nvGrpSpPr>
              <p:grpSpPr bwMode="auto">
                <a:xfrm>
                  <a:off x="864" y="1344"/>
                  <a:ext cx="984" cy="96"/>
                  <a:chOff x="864" y="432"/>
                  <a:chExt cx="984" cy="96"/>
                </a:xfrm>
              </p:grpSpPr>
              <p:sp>
                <p:nvSpPr>
                  <p:cNvPr id="40104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456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105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1704" y="432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0095" name="Group 11"/>
                <p:cNvGrpSpPr/>
                <p:nvPr/>
              </p:nvGrpSpPr>
              <p:grpSpPr bwMode="auto">
                <a:xfrm>
                  <a:off x="864" y="360"/>
                  <a:ext cx="972" cy="96"/>
                  <a:chOff x="2820" y="576"/>
                  <a:chExt cx="972" cy="96"/>
                </a:xfrm>
              </p:grpSpPr>
              <p:sp>
                <p:nvSpPr>
                  <p:cNvPr id="4010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600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103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2820" y="576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0096" name="Group 14"/>
                <p:cNvGrpSpPr/>
                <p:nvPr/>
              </p:nvGrpSpPr>
              <p:grpSpPr bwMode="auto">
                <a:xfrm rot="-5399325">
                  <a:off x="1332" y="876"/>
                  <a:ext cx="984" cy="96"/>
                  <a:chOff x="864" y="432"/>
                  <a:chExt cx="984" cy="96"/>
                </a:xfrm>
              </p:grpSpPr>
              <p:sp>
                <p:nvSpPr>
                  <p:cNvPr id="40100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456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101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1704" y="432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0097" name="Group 17"/>
                <p:cNvGrpSpPr/>
                <p:nvPr/>
              </p:nvGrpSpPr>
              <p:grpSpPr bwMode="auto">
                <a:xfrm>
                  <a:off x="864" y="432"/>
                  <a:ext cx="96" cy="984"/>
                  <a:chOff x="2928" y="432"/>
                  <a:chExt cx="96" cy="984"/>
                </a:xfrm>
              </p:grpSpPr>
              <p:sp>
                <p:nvSpPr>
                  <p:cNvPr id="4009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952" y="432"/>
                    <a:ext cx="48" cy="816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09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236"/>
                    <a:ext cx="96" cy="180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0084" name="Group 20"/>
              <p:cNvGrpSpPr/>
              <p:nvPr/>
            </p:nvGrpSpPr>
            <p:grpSpPr bwMode="auto">
              <a:xfrm>
                <a:off x="864" y="1152"/>
                <a:ext cx="432" cy="456"/>
                <a:chOff x="2160" y="336"/>
                <a:chExt cx="672" cy="648"/>
              </a:xfrm>
            </p:grpSpPr>
            <p:grpSp>
              <p:nvGrpSpPr>
                <p:cNvPr id="40085" name="Group 21"/>
                <p:cNvGrpSpPr/>
                <p:nvPr/>
              </p:nvGrpSpPr>
              <p:grpSpPr bwMode="auto">
                <a:xfrm>
                  <a:off x="2160" y="926"/>
                  <a:ext cx="656" cy="58"/>
                  <a:chOff x="864" y="432"/>
                  <a:chExt cx="984" cy="96"/>
                </a:xfrm>
              </p:grpSpPr>
              <p:sp>
                <p:nvSpPr>
                  <p:cNvPr id="4009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456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09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1704" y="432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0086" name="Group 24"/>
                <p:cNvGrpSpPr/>
                <p:nvPr/>
              </p:nvGrpSpPr>
              <p:grpSpPr bwMode="auto">
                <a:xfrm>
                  <a:off x="2160" y="336"/>
                  <a:ext cx="648" cy="58"/>
                  <a:chOff x="2820" y="576"/>
                  <a:chExt cx="972" cy="96"/>
                </a:xfrm>
              </p:grpSpPr>
              <p:sp>
                <p:nvSpPr>
                  <p:cNvPr id="40090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600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091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2820" y="576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0087" name="Group 27"/>
                <p:cNvGrpSpPr/>
                <p:nvPr/>
              </p:nvGrpSpPr>
              <p:grpSpPr bwMode="auto">
                <a:xfrm rot="-5399325">
                  <a:off x="2504" y="643"/>
                  <a:ext cx="591" cy="64"/>
                  <a:chOff x="864" y="432"/>
                  <a:chExt cx="984" cy="96"/>
                </a:xfrm>
              </p:grpSpPr>
              <p:sp>
                <p:nvSpPr>
                  <p:cNvPr id="4008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456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08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704" y="432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40082" name="Text Box 30"/>
            <p:cNvSpPr txBox="1">
              <a:spLocks noChangeArrowheads="1"/>
            </p:cNvSpPr>
            <p:nvPr/>
          </p:nvSpPr>
          <p:spPr bwMode="auto">
            <a:xfrm>
              <a:off x="1824" y="1791"/>
              <a:ext cx="3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①</a:t>
              </a:r>
            </a:p>
          </p:txBody>
        </p:sp>
      </p:grpSp>
      <p:grpSp>
        <p:nvGrpSpPr>
          <p:cNvPr id="39942" name="Group 31"/>
          <p:cNvGrpSpPr/>
          <p:nvPr/>
        </p:nvGrpSpPr>
        <p:grpSpPr bwMode="auto">
          <a:xfrm>
            <a:off x="2590800" y="1447800"/>
            <a:ext cx="1295400" cy="1852613"/>
            <a:chOff x="2832" y="960"/>
            <a:chExt cx="816" cy="1167"/>
          </a:xfrm>
        </p:grpSpPr>
        <p:grpSp>
          <p:nvGrpSpPr>
            <p:cNvPr id="40039" name="Group 32"/>
            <p:cNvGrpSpPr/>
            <p:nvPr/>
          </p:nvGrpSpPr>
          <p:grpSpPr bwMode="auto">
            <a:xfrm>
              <a:off x="2832" y="960"/>
              <a:ext cx="816" cy="888"/>
              <a:chOff x="2880" y="816"/>
              <a:chExt cx="816" cy="888"/>
            </a:xfrm>
          </p:grpSpPr>
          <p:grpSp>
            <p:nvGrpSpPr>
              <p:cNvPr id="40041" name="Group 33"/>
              <p:cNvGrpSpPr/>
              <p:nvPr/>
            </p:nvGrpSpPr>
            <p:grpSpPr bwMode="auto">
              <a:xfrm>
                <a:off x="2880" y="816"/>
                <a:ext cx="816" cy="446"/>
                <a:chOff x="2832" y="528"/>
                <a:chExt cx="816" cy="446"/>
              </a:xfrm>
            </p:grpSpPr>
            <p:grpSp>
              <p:nvGrpSpPr>
                <p:cNvPr id="40066" name="Group 34"/>
                <p:cNvGrpSpPr/>
                <p:nvPr/>
              </p:nvGrpSpPr>
              <p:grpSpPr bwMode="auto">
                <a:xfrm>
                  <a:off x="2832" y="528"/>
                  <a:ext cx="417" cy="41"/>
                  <a:chOff x="2820" y="576"/>
                  <a:chExt cx="972" cy="96"/>
                </a:xfrm>
              </p:grpSpPr>
              <p:sp>
                <p:nvSpPr>
                  <p:cNvPr id="40079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600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080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2820" y="576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0067" name="Group 37"/>
                <p:cNvGrpSpPr/>
                <p:nvPr/>
              </p:nvGrpSpPr>
              <p:grpSpPr bwMode="auto">
                <a:xfrm rot="-5399325">
                  <a:off x="3036" y="745"/>
                  <a:ext cx="416" cy="41"/>
                  <a:chOff x="864" y="432"/>
                  <a:chExt cx="984" cy="96"/>
                </a:xfrm>
              </p:grpSpPr>
              <p:sp>
                <p:nvSpPr>
                  <p:cNvPr id="40077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456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078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704" y="432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0068" name="Group 40"/>
                <p:cNvGrpSpPr/>
                <p:nvPr/>
              </p:nvGrpSpPr>
              <p:grpSpPr bwMode="auto">
                <a:xfrm>
                  <a:off x="2832" y="558"/>
                  <a:ext cx="41" cy="416"/>
                  <a:chOff x="2928" y="432"/>
                  <a:chExt cx="96" cy="984"/>
                </a:xfrm>
              </p:grpSpPr>
              <p:sp>
                <p:nvSpPr>
                  <p:cNvPr id="40075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952" y="432"/>
                    <a:ext cx="48" cy="816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076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236"/>
                    <a:ext cx="96" cy="180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0069" name="Group 43"/>
                <p:cNvGrpSpPr/>
                <p:nvPr/>
              </p:nvGrpSpPr>
              <p:grpSpPr bwMode="auto">
                <a:xfrm>
                  <a:off x="3216" y="528"/>
                  <a:ext cx="417" cy="41"/>
                  <a:chOff x="2820" y="576"/>
                  <a:chExt cx="972" cy="96"/>
                </a:xfrm>
              </p:grpSpPr>
              <p:sp>
                <p:nvSpPr>
                  <p:cNvPr id="40073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600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074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2820" y="576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0070" name="Group 46"/>
                <p:cNvGrpSpPr/>
                <p:nvPr/>
              </p:nvGrpSpPr>
              <p:grpSpPr bwMode="auto">
                <a:xfrm rot="-5399325">
                  <a:off x="3420" y="745"/>
                  <a:ext cx="416" cy="41"/>
                  <a:chOff x="864" y="432"/>
                  <a:chExt cx="984" cy="96"/>
                </a:xfrm>
              </p:grpSpPr>
              <p:sp>
                <p:nvSpPr>
                  <p:cNvPr id="40071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456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072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1704" y="432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40042" name="Group 49"/>
              <p:cNvGrpSpPr/>
              <p:nvPr/>
            </p:nvGrpSpPr>
            <p:grpSpPr bwMode="auto">
              <a:xfrm>
                <a:off x="2880" y="1248"/>
                <a:ext cx="816" cy="456"/>
                <a:chOff x="480" y="1152"/>
                <a:chExt cx="816" cy="456"/>
              </a:xfrm>
            </p:grpSpPr>
            <p:grpSp>
              <p:nvGrpSpPr>
                <p:cNvPr id="40043" name="Group 50"/>
                <p:cNvGrpSpPr/>
                <p:nvPr/>
              </p:nvGrpSpPr>
              <p:grpSpPr bwMode="auto">
                <a:xfrm>
                  <a:off x="480" y="1152"/>
                  <a:ext cx="432" cy="456"/>
                  <a:chOff x="864" y="360"/>
                  <a:chExt cx="1008" cy="1080"/>
                </a:xfrm>
              </p:grpSpPr>
              <p:grpSp>
                <p:nvGrpSpPr>
                  <p:cNvPr id="40054" name="Group 51"/>
                  <p:cNvGrpSpPr/>
                  <p:nvPr/>
                </p:nvGrpSpPr>
                <p:grpSpPr bwMode="auto">
                  <a:xfrm>
                    <a:off x="864" y="1344"/>
                    <a:ext cx="984" cy="96"/>
                    <a:chOff x="864" y="432"/>
                    <a:chExt cx="984" cy="96"/>
                  </a:xfrm>
                </p:grpSpPr>
                <p:sp>
                  <p:nvSpPr>
                    <p:cNvPr id="40064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456"/>
                      <a:ext cx="912" cy="48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0065" name="Oval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4" y="432"/>
                      <a:ext cx="144" cy="9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0055" name="Group 54"/>
                  <p:cNvGrpSpPr/>
                  <p:nvPr/>
                </p:nvGrpSpPr>
                <p:grpSpPr bwMode="auto">
                  <a:xfrm>
                    <a:off x="864" y="360"/>
                    <a:ext cx="972" cy="96"/>
                    <a:chOff x="2820" y="576"/>
                    <a:chExt cx="972" cy="96"/>
                  </a:xfrm>
                </p:grpSpPr>
                <p:sp>
                  <p:nvSpPr>
                    <p:cNvPr id="40062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600"/>
                      <a:ext cx="912" cy="48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0063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0" y="576"/>
                      <a:ext cx="144" cy="9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0056" name="Group 57"/>
                  <p:cNvGrpSpPr/>
                  <p:nvPr/>
                </p:nvGrpSpPr>
                <p:grpSpPr bwMode="auto">
                  <a:xfrm rot="-5399325">
                    <a:off x="1332" y="876"/>
                    <a:ext cx="984" cy="96"/>
                    <a:chOff x="864" y="432"/>
                    <a:chExt cx="984" cy="96"/>
                  </a:xfrm>
                </p:grpSpPr>
                <p:sp>
                  <p:nvSpPr>
                    <p:cNvPr id="40060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456"/>
                      <a:ext cx="912" cy="48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0061" name="Oval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4" y="432"/>
                      <a:ext cx="144" cy="9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0057" name="Group 60"/>
                  <p:cNvGrpSpPr/>
                  <p:nvPr/>
                </p:nvGrpSpPr>
                <p:grpSpPr bwMode="auto">
                  <a:xfrm>
                    <a:off x="864" y="432"/>
                    <a:ext cx="96" cy="984"/>
                    <a:chOff x="2928" y="432"/>
                    <a:chExt cx="96" cy="984"/>
                  </a:xfrm>
                </p:grpSpPr>
                <p:sp>
                  <p:nvSpPr>
                    <p:cNvPr id="40058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2" y="432"/>
                      <a:ext cx="48" cy="816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0059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8" y="1236"/>
                      <a:ext cx="96" cy="180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40044" name="Group 63"/>
                <p:cNvGrpSpPr/>
                <p:nvPr/>
              </p:nvGrpSpPr>
              <p:grpSpPr bwMode="auto">
                <a:xfrm>
                  <a:off x="864" y="1152"/>
                  <a:ext cx="432" cy="456"/>
                  <a:chOff x="2160" y="336"/>
                  <a:chExt cx="672" cy="648"/>
                </a:xfrm>
              </p:grpSpPr>
              <p:grpSp>
                <p:nvGrpSpPr>
                  <p:cNvPr id="40045" name="Group 64"/>
                  <p:cNvGrpSpPr/>
                  <p:nvPr/>
                </p:nvGrpSpPr>
                <p:grpSpPr bwMode="auto">
                  <a:xfrm>
                    <a:off x="2160" y="926"/>
                    <a:ext cx="656" cy="58"/>
                    <a:chOff x="864" y="432"/>
                    <a:chExt cx="984" cy="96"/>
                  </a:xfrm>
                </p:grpSpPr>
                <p:sp>
                  <p:nvSpPr>
                    <p:cNvPr id="40052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456"/>
                      <a:ext cx="912" cy="48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0053" name="Oval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4" y="432"/>
                      <a:ext cx="144" cy="9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0046" name="Group 67"/>
                  <p:cNvGrpSpPr/>
                  <p:nvPr/>
                </p:nvGrpSpPr>
                <p:grpSpPr bwMode="auto">
                  <a:xfrm>
                    <a:off x="2160" y="336"/>
                    <a:ext cx="648" cy="58"/>
                    <a:chOff x="2820" y="576"/>
                    <a:chExt cx="972" cy="96"/>
                  </a:xfrm>
                </p:grpSpPr>
                <p:sp>
                  <p:nvSpPr>
                    <p:cNvPr id="40050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600"/>
                      <a:ext cx="912" cy="48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0051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0" y="576"/>
                      <a:ext cx="144" cy="9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0047" name="Group 70"/>
                  <p:cNvGrpSpPr/>
                  <p:nvPr/>
                </p:nvGrpSpPr>
                <p:grpSpPr bwMode="auto">
                  <a:xfrm rot="-5399325">
                    <a:off x="2504" y="643"/>
                    <a:ext cx="591" cy="64"/>
                    <a:chOff x="864" y="432"/>
                    <a:chExt cx="984" cy="96"/>
                  </a:xfrm>
                </p:grpSpPr>
                <p:sp>
                  <p:nvSpPr>
                    <p:cNvPr id="40048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456"/>
                      <a:ext cx="912" cy="48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0049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4" y="432"/>
                      <a:ext cx="144" cy="9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</p:grpSp>
        </p:grpSp>
        <p:sp>
          <p:nvSpPr>
            <p:cNvPr id="40040" name="Text Box 73"/>
            <p:cNvSpPr txBox="1">
              <a:spLocks noChangeArrowheads="1"/>
            </p:cNvSpPr>
            <p:nvPr/>
          </p:nvSpPr>
          <p:spPr bwMode="auto">
            <a:xfrm>
              <a:off x="3083" y="1839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②</a:t>
              </a:r>
            </a:p>
          </p:txBody>
        </p:sp>
      </p:grpSp>
      <p:grpSp>
        <p:nvGrpSpPr>
          <p:cNvPr id="39943" name="Group 74"/>
          <p:cNvGrpSpPr/>
          <p:nvPr/>
        </p:nvGrpSpPr>
        <p:grpSpPr bwMode="auto">
          <a:xfrm>
            <a:off x="4267200" y="838200"/>
            <a:ext cx="1295400" cy="2514600"/>
            <a:chOff x="4320" y="576"/>
            <a:chExt cx="816" cy="1584"/>
          </a:xfrm>
        </p:grpSpPr>
        <p:grpSp>
          <p:nvGrpSpPr>
            <p:cNvPr id="39981" name="Group 75"/>
            <p:cNvGrpSpPr/>
            <p:nvPr/>
          </p:nvGrpSpPr>
          <p:grpSpPr bwMode="auto">
            <a:xfrm>
              <a:off x="4320" y="576"/>
              <a:ext cx="816" cy="1320"/>
              <a:chOff x="4224" y="384"/>
              <a:chExt cx="816" cy="1320"/>
            </a:xfrm>
          </p:grpSpPr>
          <p:grpSp>
            <p:nvGrpSpPr>
              <p:cNvPr id="39983" name="Group 76"/>
              <p:cNvGrpSpPr/>
              <p:nvPr/>
            </p:nvGrpSpPr>
            <p:grpSpPr bwMode="auto">
              <a:xfrm>
                <a:off x="4224" y="1248"/>
                <a:ext cx="816" cy="456"/>
                <a:chOff x="480" y="1152"/>
                <a:chExt cx="816" cy="456"/>
              </a:xfrm>
            </p:grpSpPr>
            <p:grpSp>
              <p:nvGrpSpPr>
                <p:cNvPr id="40016" name="Group 77"/>
                <p:cNvGrpSpPr/>
                <p:nvPr/>
              </p:nvGrpSpPr>
              <p:grpSpPr bwMode="auto">
                <a:xfrm>
                  <a:off x="480" y="1152"/>
                  <a:ext cx="432" cy="456"/>
                  <a:chOff x="864" y="360"/>
                  <a:chExt cx="1008" cy="1080"/>
                </a:xfrm>
              </p:grpSpPr>
              <p:grpSp>
                <p:nvGrpSpPr>
                  <p:cNvPr id="40027" name="Group 78"/>
                  <p:cNvGrpSpPr/>
                  <p:nvPr/>
                </p:nvGrpSpPr>
                <p:grpSpPr bwMode="auto">
                  <a:xfrm>
                    <a:off x="864" y="1344"/>
                    <a:ext cx="984" cy="96"/>
                    <a:chOff x="864" y="432"/>
                    <a:chExt cx="984" cy="96"/>
                  </a:xfrm>
                </p:grpSpPr>
                <p:sp>
                  <p:nvSpPr>
                    <p:cNvPr id="40037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456"/>
                      <a:ext cx="912" cy="48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0038" name="Oval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4" y="432"/>
                      <a:ext cx="144" cy="9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0028" name="Group 81"/>
                  <p:cNvGrpSpPr/>
                  <p:nvPr/>
                </p:nvGrpSpPr>
                <p:grpSpPr bwMode="auto">
                  <a:xfrm>
                    <a:off x="864" y="360"/>
                    <a:ext cx="972" cy="96"/>
                    <a:chOff x="2820" y="576"/>
                    <a:chExt cx="972" cy="96"/>
                  </a:xfrm>
                </p:grpSpPr>
                <p:sp>
                  <p:nvSpPr>
                    <p:cNvPr id="40035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600"/>
                      <a:ext cx="912" cy="48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0036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0" y="576"/>
                      <a:ext cx="144" cy="9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0029" name="Group 84"/>
                  <p:cNvGrpSpPr/>
                  <p:nvPr/>
                </p:nvGrpSpPr>
                <p:grpSpPr bwMode="auto">
                  <a:xfrm rot="-5399325">
                    <a:off x="1332" y="876"/>
                    <a:ext cx="984" cy="96"/>
                    <a:chOff x="864" y="432"/>
                    <a:chExt cx="984" cy="96"/>
                  </a:xfrm>
                </p:grpSpPr>
                <p:sp>
                  <p:nvSpPr>
                    <p:cNvPr id="40033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456"/>
                      <a:ext cx="912" cy="48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0034" name="Oval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4" y="432"/>
                      <a:ext cx="144" cy="9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0030" name="Group 87"/>
                  <p:cNvGrpSpPr/>
                  <p:nvPr/>
                </p:nvGrpSpPr>
                <p:grpSpPr bwMode="auto">
                  <a:xfrm>
                    <a:off x="864" y="432"/>
                    <a:ext cx="96" cy="984"/>
                    <a:chOff x="2928" y="432"/>
                    <a:chExt cx="96" cy="984"/>
                  </a:xfrm>
                </p:grpSpPr>
                <p:sp>
                  <p:nvSpPr>
                    <p:cNvPr id="40031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2" y="432"/>
                      <a:ext cx="48" cy="816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0032" name="Oval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8" y="1236"/>
                      <a:ext cx="96" cy="180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40017" name="Group 90"/>
                <p:cNvGrpSpPr/>
                <p:nvPr/>
              </p:nvGrpSpPr>
              <p:grpSpPr bwMode="auto">
                <a:xfrm>
                  <a:off x="864" y="1152"/>
                  <a:ext cx="432" cy="456"/>
                  <a:chOff x="2160" y="336"/>
                  <a:chExt cx="672" cy="648"/>
                </a:xfrm>
              </p:grpSpPr>
              <p:grpSp>
                <p:nvGrpSpPr>
                  <p:cNvPr id="40018" name="Group 91"/>
                  <p:cNvGrpSpPr/>
                  <p:nvPr/>
                </p:nvGrpSpPr>
                <p:grpSpPr bwMode="auto">
                  <a:xfrm>
                    <a:off x="2160" y="926"/>
                    <a:ext cx="656" cy="58"/>
                    <a:chOff x="864" y="432"/>
                    <a:chExt cx="984" cy="96"/>
                  </a:xfrm>
                </p:grpSpPr>
                <p:sp>
                  <p:nvSpPr>
                    <p:cNvPr id="40025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456"/>
                      <a:ext cx="912" cy="48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0026" name="Oval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4" y="432"/>
                      <a:ext cx="144" cy="9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0019" name="Group 94"/>
                  <p:cNvGrpSpPr/>
                  <p:nvPr/>
                </p:nvGrpSpPr>
                <p:grpSpPr bwMode="auto">
                  <a:xfrm>
                    <a:off x="2160" y="336"/>
                    <a:ext cx="648" cy="58"/>
                    <a:chOff x="2820" y="576"/>
                    <a:chExt cx="972" cy="96"/>
                  </a:xfrm>
                </p:grpSpPr>
                <p:sp>
                  <p:nvSpPr>
                    <p:cNvPr id="40023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600"/>
                      <a:ext cx="912" cy="48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0024" name="Oval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0" y="576"/>
                      <a:ext cx="144" cy="9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0020" name="Group 97"/>
                  <p:cNvGrpSpPr/>
                  <p:nvPr/>
                </p:nvGrpSpPr>
                <p:grpSpPr bwMode="auto">
                  <a:xfrm rot="-5399325">
                    <a:off x="2504" y="643"/>
                    <a:ext cx="591" cy="64"/>
                    <a:chOff x="864" y="432"/>
                    <a:chExt cx="984" cy="96"/>
                  </a:xfrm>
                </p:grpSpPr>
                <p:sp>
                  <p:nvSpPr>
                    <p:cNvPr id="40021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456"/>
                      <a:ext cx="912" cy="48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0022" name="Oval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4" y="432"/>
                      <a:ext cx="144" cy="9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39984" name="Group 100"/>
              <p:cNvGrpSpPr/>
              <p:nvPr/>
            </p:nvGrpSpPr>
            <p:grpSpPr bwMode="auto">
              <a:xfrm>
                <a:off x="4224" y="384"/>
                <a:ext cx="816" cy="446"/>
                <a:chOff x="2832" y="528"/>
                <a:chExt cx="816" cy="446"/>
              </a:xfrm>
            </p:grpSpPr>
            <p:grpSp>
              <p:nvGrpSpPr>
                <p:cNvPr id="40001" name="Group 101"/>
                <p:cNvGrpSpPr/>
                <p:nvPr/>
              </p:nvGrpSpPr>
              <p:grpSpPr bwMode="auto">
                <a:xfrm>
                  <a:off x="2832" y="528"/>
                  <a:ext cx="417" cy="41"/>
                  <a:chOff x="2820" y="576"/>
                  <a:chExt cx="972" cy="96"/>
                </a:xfrm>
              </p:grpSpPr>
              <p:sp>
                <p:nvSpPr>
                  <p:cNvPr id="40014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600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015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2820" y="576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0002" name="Group 104"/>
                <p:cNvGrpSpPr/>
                <p:nvPr/>
              </p:nvGrpSpPr>
              <p:grpSpPr bwMode="auto">
                <a:xfrm rot="-5399325">
                  <a:off x="3036" y="745"/>
                  <a:ext cx="416" cy="41"/>
                  <a:chOff x="864" y="432"/>
                  <a:chExt cx="984" cy="96"/>
                </a:xfrm>
              </p:grpSpPr>
              <p:sp>
                <p:nvSpPr>
                  <p:cNvPr id="40012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456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013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1704" y="432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0003" name="Group 107"/>
                <p:cNvGrpSpPr/>
                <p:nvPr/>
              </p:nvGrpSpPr>
              <p:grpSpPr bwMode="auto">
                <a:xfrm>
                  <a:off x="2832" y="558"/>
                  <a:ext cx="41" cy="416"/>
                  <a:chOff x="2928" y="432"/>
                  <a:chExt cx="96" cy="984"/>
                </a:xfrm>
              </p:grpSpPr>
              <p:sp>
                <p:nvSpPr>
                  <p:cNvPr id="40010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2952" y="432"/>
                    <a:ext cx="48" cy="816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011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236"/>
                    <a:ext cx="96" cy="180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0004" name="Group 110"/>
                <p:cNvGrpSpPr/>
                <p:nvPr/>
              </p:nvGrpSpPr>
              <p:grpSpPr bwMode="auto">
                <a:xfrm>
                  <a:off x="3216" y="528"/>
                  <a:ext cx="417" cy="41"/>
                  <a:chOff x="2820" y="576"/>
                  <a:chExt cx="972" cy="96"/>
                </a:xfrm>
              </p:grpSpPr>
              <p:sp>
                <p:nvSpPr>
                  <p:cNvPr id="40008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600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009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2820" y="576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0005" name="Group 113"/>
                <p:cNvGrpSpPr/>
                <p:nvPr/>
              </p:nvGrpSpPr>
              <p:grpSpPr bwMode="auto">
                <a:xfrm rot="-5399325">
                  <a:off x="3420" y="745"/>
                  <a:ext cx="416" cy="41"/>
                  <a:chOff x="864" y="432"/>
                  <a:chExt cx="984" cy="96"/>
                </a:xfrm>
              </p:grpSpPr>
              <p:sp>
                <p:nvSpPr>
                  <p:cNvPr id="40006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456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007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1704" y="432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39985" name="Group 116"/>
              <p:cNvGrpSpPr/>
              <p:nvPr/>
            </p:nvGrpSpPr>
            <p:grpSpPr bwMode="auto">
              <a:xfrm>
                <a:off x="4224" y="816"/>
                <a:ext cx="816" cy="446"/>
                <a:chOff x="2832" y="528"/>
                <a:chExt cx="816" cy="446"/>
              </a:xfrm>
            </p:grpSpPr>
            <p:grpSp>
              <p:nvGrpSpPr>
                <p:cNvPr id="39986" name="Group 117"/>
                <p:cNvGrpSpPr/>
                <p:nvPr/>
              </p:nvGrpSpPr>
              <p:grpSpPr bwMode="auto">
                <a:xfrm>
                  <a:off x="2832" y="528"/>
                  <a:ext cx="417" cy="41"/>
                  <a:chOff x="2820" y="576"/>
                  <a:chExt cx="972" cy="96"/>
                </a:xfrm>
              </p:grpSpPr>
              <p:sp>
                <p:nvSpPr>
                  <p:cNvPr id="39999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600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0000" name="Oval 119"/>
                  <p:cNvSpPr>
                    <a:spLocks noChangeArrowheads="1"/>
                  </p:cNvSpPr>
                  <p:nvPr/>
                </p:nvSpPr>
                <p:spPr bwMode="auto">
                  <a:xfrm>
                    <a:off x="2820" y="576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39987" name="Group 120"/>
                <p:cNvGrpSpPr/>
                <p:nvPr/>
              </p:nvGrpSpPr>
              <p:grpSpPr bwMode="auto">
                <a:xfrm rot="-5399325">
                  <a:off x="3036" y="745"/>
                  <a:ext cx="416" cy="41"/>
                  <a:chOff x="864" y="432"/>
                  <a:chExt cx="984" cy="96"/>
                </a:xfrm>
              </p:grpSpPr>
              <p:sp>
                <p:nvSpPr>
                  <p:cNvPr id="39997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456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9998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1704" y="432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39988" name="Group 123"/>
                <p:cNvGrpSpPr/>
                <p:nvPr/>
              </p:nvGrpSpPr>
              <p:grpSpPr bwMode="auto">
                <a:xfrm>
                  <a:off x="2832" y="558"/>
                  <a:ext cx="41" cy="416"/>
                  <a:chOff x="2928" y="432"/>
                  <a:chExt cx="96" cy="984"/>
                </a:xfrm>
              </p:grpSpPr>
              <p:sp>
                <p:nvSpPr>
                  <p:cNvPr id="39995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2952" y="432"/>
                    <a:ext cx="48" cy="816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9996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236"/>
                    <a:ext cx="96" cy="180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39989" name="Group 126"/>
                <p:cNvGrpSpPr/>
                <p:nvPr/>
              </p:nvGrpSpPr>
              <p:grpSpPr bwMode="auto">
                <a:xfrm>
                  <a:off x="3216" y="528"/>
                  <a:ext cx="417" cy="41"/>
                  <a:chOff x="2820" y="576"/>
                  <a:chExt cx="972" cy="96"/>
                </a:xfrm>
              </p:grpSpPr>
              <p:sp>
                <p:nvSpPr>
                  <p:cNvPr id="39993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600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9994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2820" y="576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39990" name="Group 129"/>
                <p:cNvGrpSpPr/>
                <p:nvPr/>
              </p:nvGrpSpPr>
              <p:grpSpPr bwMode="auto">
                <a:xfrm rot="-5399325">
                  <a:off x="3420" y="745"/>
                  <a:ext cx="416" cy="41"/>
                  <a:chOff x="864" y="432"/>
                  <a:chExt cx="984" cy="96"/>
                </a:xfrm>
              </p:grpSpPr>
              <p:sp>
                <p:nvSpPr>
                  <p:cNvPr id="39991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456"/>
                    <a:ext cx="912" cy="4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9992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1704" y="432"/>
                    <a:ext cx="144" cy="9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39982" name="Text Box 132"/>
            <p:cNvSpPr txBox="1">
              <a:spLocks noChangeArrowheads="1"/>
            </p:cNvSpPr>
            <p:nvPr/>
          </p:nvSpPr>
          <p:spPr bwMode="auto">
            <a:xfrm>
              <a:off x="4608" y="1872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③</a:t>
              </a:r>
            </a:p>
          </p:txBody>
        </p:sp>
      </p:grpSp>
      <p:sp>
        <p:nvSpPr>
          <p:cNvPr id="39944" name="Text Box 133"/>
          <p:cNvSpPr txBox="1">
            <a:spLocks noChangeArrowheads="1"/>
          </p:cNvSpPr>
          <p:nvPr/>
        </p:nvSpPr>
        <p:spPr bwMode="auto">
          <a:xfrm>
            <a:off x="1066800" y="3352800"/>
            <a:ext cx="2862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）填写下表：</a:t>
            </a:r>
          </a:p>
        </p:txBody>
      </p:sp>
      <p:graphicFrame>
        <p:nvGraphicFramePr>
          <p:cNvPr id="103558" name="Group 134"/>
          <p:cNvGraphicFramePr>
            <a:graphicFrameLocks noGrp="1"/>
          </p:cNvGraphicFramePr>
          <p:nvPr/>
        </p:nvGraphicFramePr>
        <p:xfrm>
          <a:off x="1524000" y="3962400"/>
          <a:ext cx="6858000" cy="105118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3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图形编号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①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②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③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④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⑤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⑥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火柴棒根数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584" name="Text Box 160"/>
          <p:cNvSpPr txBox="1">
            <a:spLocks noChangeArrowheads="1"/>
          </p:cNvSpPr>
          <p:nvPr/>
        </p:nvSpPr>
        <p:spPr bwMode="auto">
          <a:xfrm>
            <a:off x="3581400" y="44958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3585" name="Text Box 161"/>
          <p:cNvSpPr txBox="1">
            <a:spLocks noChangeArrowheads="1"/>
          </p:cNvSpPr>
          <p:nvPr/>
        </p:nvSpPr>
        <p:spPr bwMode="auto">
          <a:xfrm>
            <a:off x="4425950" y="44958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03586" name="Text Box 162"/>
          <p:cNvSpPr txBox="1">
            <a:spLocks noChangeArrowheads="1"/>
          </p:cNvSpPr>
          <p:nvPr/>
        </p:nvSpPr>
        <p:spPr bwMode="auto">
          <a:xfrm>
            <a:off x="5257800" y="44958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103587" name="Text Box 163"/>
          <p:cNvSpPr txBox="1">
            <a:spLocks noChangeArrowheads="1"/>
          </p:cNvSpPr>
          <p:nvPr/>
        </p:nvSpPr>
        <p:spPr bwMode="auto">
          <a:xfrm>
            <a:off x="6172200" y="44958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103588" name="Text Box 164"/>
          <p:cNvSpPr txBox="1">
            <a:spLocks noChangeArrowheads="1"/>
          </p:cNvSpPr>
          <p:nvPr/>
        </p:nvSpPr>
        <p:spPr bwMode="auto">
          <a:xfrm>
            <a:off x="6934200" y="44958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27</a:t>
            </a:r>
          </a:p>
        </p:txBody>
      </p:sp>
      <p:sp>
        <p:nvSpPr>
          <p:cNvPr id="103589" name="Text Box 165"/>
          <p:cNvSpPr txBox="1">
            <a:spLocks noChangeArrowheads="1"/>
          </p:cNvSpPr>
          <p:nvPr/>
        </p:nvSpPr>
        <p:spPr bwMode="auto">
          <a:xfrm>
            <a:off x="7696200" y="44958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32</a:t>
            </a:r>
          </a:p>
        </p:txBody>
      </p:sp>
      <p:sp>
        <p:nvSpPr>
          <p:cNvPr id="103590" name="Text Box 166"/>
          <p:cNvSpPr txBox="1">
            <a:spLocks noChangeArrowheads="1"/>
          </p:cNvSpPr>
          <p:nvPr/>
        </p:nvSpPr>
        <p:spPr bwMode="auto">
          <a:xfrm>
            <a:off x="990600" y="5111750"/>
            <a:ext cx="59737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）第</a:t>
            </a:r>
            <a:r>
              <a:rPr lang="en-US" altLang="zh-CN" sz="4000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n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个图形需要多少根火柴棒？</a:t>
            </a:r>
          </a:p>
        </p:txBody>
      </p:sp>
      <p:grpSp>
        <p:nvGrpSpPr>
          <p:cNvPr id="39978" name="Group 167"/>
          <p:cNvGrpSpPr/>
          <p:nvPr/>
        </p:nvGrpSpPr>
        <p:grpSpPr bwMode="auto">
          <a:xfrm>
            <a:off x="6248400" y="1066800"/>
            <a:ext cx="2532063" cy="2590800"/>
            <a:chOff x="3936" y="672"/>
            <a:chExt cx="1595" cy="1632"/>
          </a:xfrm>
        </p:grpSpPr>
        <p:pic>
          <p:nvPicPr>
            <p:cNvPr id="39979" name="Picture 168" descr="男童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752" y="1152"/>
              <a:ext cx="779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80" name="Text Box 169"/>
            <p:cNvSpPr txBox="1">
              <a:spLocks noChangeArrowheads="1"/>
            </p:cNvSpPr>
            <p:nvPr/>
          </p:nvSpPr>
          <p:spPr bwMode="auto">
            <a:xfrm>
              <a:off x="3936" y="672"/>
              <a:ext cx="145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800">
                  <a:solidFill>
                    <a:srgbClr val="00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按这样的规律搭下去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5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5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5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35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5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5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84" grpId="0" autoUpdateAnimBg="0"/>
      <p:bldP spid="103585" grpId="0" autoUpdateAnimBg="0"/>
      <p:bldP spid="103586" grpId="0" autoUpdateAnimBg="0"/>
      <p:bldP spid="103587" grpId="0" autoUpdateAnimBg="0"/>
      <p:bldP spid="103588" grpId="0" autoUpdateAnimBg="0"/>
      <p:bldP spid="103589" grpId="0" autoUpdateAnimBg="0"/>
      <p:bldP spid="10359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577850" y="2882900"/>
            <a:ext cx="1295400" cy="708025"/>
            <a:chOff x="2832" y="528"/>
            <a:chExt cx="816" cy="446"/>
          </a:xfrm>
        </p:grpSpPr>
        <p:grpSp>
          <p:nvGrpSpPr>
            <p:cNvPr id="41277" name="Group 3"/>
            <p:cNvGrpSpPr/>
            <p:nvPr/>
          </p:nvGrpSpPr>
          <p:grpSpPr bwMode="auto">
            <a:xfrm>
              <a:off x="2832" y="528"/>
              <a:ext cx="417" cy="41"/>
              <a:chOff x="2820" y="576"/>
              <a:chExt cx="972" cy="96"/>
            </a:xfrm>
          </p:grpSpPr>
          <p:sp>
            <p:nvSpPr>
              <p:cNvPr id="41290" name="Rectangle 4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91" name="Oval 5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278" name="Group 6"/>
            <p:cNvGrpSpPr/>
            <p:nvPr/>
          </p:nvGrpSpPr>
          <p:grpSpPr bwMode="auto">
            <a:xfrm rot="-5399325">
              <a:off x="3036" y="745"/>
              <a:ext cx="416" cy="41"/>
              <a:chOff x="864" y="432"/>
              <a:chExt cx="984" cy="96"/>
            </a:xfrm>
          </p:grpSpPr>
          <p:sp>
            <p:nvSpPr>
              <p:cNvPr id="41288" name="Rectangle 7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89" name="Oval 8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279" name="Group 9"/>
            <p:cNvGrpSpPr/>
            <p:nvPr/>
          </p:nvGrpSpPr>
          <p:grpSpPr bwMode="auto">
            <a:xfrm>
              <a:off x="2832" y="558"/>
              <a:ext cx="41" cy="416"/>
              <a:chOff x="2928" y="432"/>
              <a:chExt cx="96" cy="984"/>
            </a:xfrm>
          </p:grpSpPr>
          <p:sp>
            <p:nvSpPr>
              <p:cNvPr id="41286" name="Rectangle 10"/>
              <p:cNvSpPr>
                <a:spLocks noChangeArrowheads="1"/>
              </p:cNvSpPr>
              <p:nvPr/>
            </p:nvSpPr>
            <p:spPr bwMode="auto">
              <a:xfrm>
                <a:off x="2952" y="432"/>
                <a:ext cx="48" cy="816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87" name="Oval 11"/>
              <p:cNvSpPr>
                <a:spLocks noChangeArrowheads="1"/>
              </p:cNvSpPr>
              <p:nvPr/>
            </p:nvSpPr>
            <p:spPr bwMode="auto">
              <a:xfrm>
                <a:off x="2928" y="1236"/>
                <a:ext cx="96" cy="180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280" name="Group 12"/>
            <p:cNvGrpSpPr/>
            <p:nvPr/>
          </p:nvGrpSpPr>
          <p:grpSpPr bwMode="auto">
            <a:xfrm>
              <a:off x="3216" y="528"/>
              <a:ext cx="417" cy="41"/>
              <a:chOff x="2820" y="576"/>
              <a:chExt cx="972" cy="96"/>
            </a:xfrm>
          </p:grpSpPr>
          <p:sp>
            <p:nvSpPr>
              <p:cNvPr id="41284" name="Rectangle 13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85" name="Oval 14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" name="Group 15"/>
            <p:cNvGrpSpPr/>
            <p:nvPr/>
          </p:nvGrpSpPr>
          <p:grpSpPr bwMode="auto">
            <a:xfrm rot="-5399325">
              <a:off x="3420" y="745"/>
              <a:ext cx="416" cy="41"/>
              <a:chOff x="864" y="432"/>
              <a:chExt cx="984" cy="96"/>
            </a:xfrm>
          </p:grpSpPr>
          <p:sp>
            <p:nvSpPr>
              <p:cNvPr id="41282" name="Rectangle 16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83" name="Oval 17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" name="Group 18"/>
          <p:cNvGrpSpPr/>
          <p:nvPr/>
        </p:nvGrpSpPr>
        <p:grpSpPr bwMode="auto">
          <a:xfrm>
            <a:off x="577850" y="3568700"/>
            <a:ext cx="1295400" cy="723900"/>
            <a:chOff x="480" y="1152"/>
            <a:chExt cx="816" cy="456"/>
          </a:xfrm>
        </p:grpSpPr>
        <p:grpSp>
          <p:nvGrpSpPr>
            <p:cNvPr id="41254" name="Group 19"/>
            <p:cNvGrpSpPr/>
            <p:nvPr/>
          </p:nvGrpSpPr>
          <p:grpSpPr bwMode="auto">
            <a:xfrm>
              <a:off x="480" y="1152"/>
              <a:ext cx="432" cy="456"/>
              <a:chOff x="864" y="360"/>
              <a:chExt cx="1008" cy="1080"/>
            </a:xfrm>
          </p:grpSpPr>
          <p:grpSp>
            <p:nvGrpSpPr>
              <p:cNvPr id="41265" name="Group 20"/>
              <p:cNvGrpSpPr/>
              <p:nvPr/>
            </p:nvGrpSpPr>
            <p:grpSpPr bwMode="auto">
              <a:xfrm>
                <a:off x="864" y="1344"/>
                <a:ext cx="984" cy="96"/>
                <a:chOff x="864" y="432"/>
                <a:chExt cx="984" cy="96"/>
              </a:xfrm>
            </p:grpSpPr>
            <p:sp>
              <p:nvSpPr>
                <p:cNvPr id="41275" name="Rectangle 21"/>
                <p:cNvSpPr>
                  <a:spLocks noChangeArrowheads="1"/>
                </p:cNvSpPr>
                <p:nvPr/>
              </p:nvSpPr>
              <p:spPr bwMode="auto">
                <a:xfrm>
                  <a:off x="864" y="456"/>
                  <a:ext cx="912" cy="4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276" name="Oval 22"/>
                <p:cNvSpPr>
                  <a:spLocks noChangeArrowheads="1"/>
                </p:cNvSpPr>
                <p:nvPr/>
              </p:nvSpPr>
              <p:spPr bwMode="auto">
                <a:xfrm>
                  <a:off x="1704" y="432"/>
                  <a:ext cx="144" cy="9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266" name="Group 23"/>
              <p:cNvGrpSpPr/>
              <p:nvPr/>
            </p:nvGrpSpPr>
            <p:grpSpPr bwMode="auto">
              <a:xfrm>
                <a:off x="864" y="360"/>
                <a:ext cx="972" cy="96"/>
                <a:chOff x="2820" y="576"/>
                <a:chExt cx="972" cy="96"/>
              </a:xfrm>
            </p:grpSpPr>
            <p:sp>
              <p:nvSpPr>
                <p:cNvPr id="41273" name="Rectangle 24"/>
                <p:cNvSpPr>
                  <a:spLocks noChangeArrowheads="1"/>
                </p:cNvSpPr>
                <p:nvPr/>
              </p:nvSpPr>
              <p:spPr bwMode="auto">
                <a:xfrm>
                  <a:off x="2880" y="600"/>
                  <a:ext cx="912" cy="4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274" name="Oval 25"/>
                <p:cNvSpPr>
                  <a:spLocks noChangeArrowheads="1"/>
                </p:cNvSpPr>
                <p:nvPr/>
              </p:nvSpPr>
              <p:spPr bwMode="auto">
                <a:xfrm>
                  <a:off x="2820" y="576"/>
                  <a:ext cx="144" cy="9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" name="Group 26"/>
              <p:cNvGrpSpPr/>
              <p:nvPr/>
            </p:nvGrpSpPr>
            <p:grpSpPr bwMode="auto">
              <a:xfrm rot="-5399325">
                <a:off x="1332" y="876"/>
                <a:ext cx="984" cy="96"/>
                <a:chOff x="864" y="432"/>
                <a:chExt cx="984" cy="96"/>
              </a:xfrm>
            </p:grpSpPr>
            <p:sp>
              <p:nvSpPr>
                <p:cNvPr id="41271" name="Rectangle 27"/>
                <p:cNvSpPr>
                  <a:spLocks noChangeArrowheads="1"/>
                </p:cNvSpPr>
                <p:nvPr/>
              </p:nvSpPr>
              <p:spPr bwMode="auto">
                <a:xfrm>
                  <a:off x="864" y="456"/>
                  <a:ext cx="912" cy="4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272" name="Oval 28"/>
                <p:cNvSpPr>
                  <a:spLocks noChangeArrowheads="1"/>
                </p:cNvSpPr>
                <p:nvPr/>
              </p:nvSpPr>
              <p:spPr bwMode="auto">
                <a:xfrm>
                  <a:off x="1704" y="432"/>
                  <a:ext cx="144" cy="9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268" name="Group 29"/>
              <p:cNvGrpSpPr/>
              <p:nvPr/>
            </p:nvGrpSpPr>
            <p:grpSpPr bwMode="auto">
              <a:xfrm>
                <a:off x="864" y="432"/>
                <a:ext cx="96" cy="984"/>
                <a:chOff x="2928" y="432"/>
                <a:chExt cx="96" cy="984"/>
              </a:xfrm>
            </p:grpSpPr>
            <p:sp>
              <p:nvSpPr>
                <p:cNvPr id="41269" name="Rectangle 30"/>
                <p:cNvSpPr>
                  <a:spLocks noChangeArrowheads="1"/>
                </p:cNvSpPr>
                <p:nvPr/>
              </p:nvSpPr>
              <p:spPr bwMode="auto">
                <a:xfrm>
                  <a:off x="2952" y="432"/>
                  <a:ext cx="48" cy="816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270" name="Oval 31"/>
                <p:cNvSpPr>
                  <a:spLocks noChangeArrowheads="1"/>
                </p:cNvSpPr>
                <p:nvPr/>
              </p:nvSpPr>
              <p:spPr bwMode="auto">
                <a:xfrm>
                  <a:off x="2928" y="1236"/>
                  <a:ext cx="96" cy="180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5" name="Group 32"/>
            <p:cNvGrpSpPr/>
            <p:nvPr/>
          </p:nvGrpSpPr>
          <p:grpSpPr bwMode="auto">
            <a:xfrm>
              <a:off x="864" y="1152"/>
              <a:ext cx="432" cy="456"/>
              <a:chOff x="2160" y="336"/>
              <a:chExt cx="672" cy="648"/>
            </a:xfrm>
          </p:grpSpPr>
          <p:grpSp>
            <p:nvGrpSpPr>
              <p:cNvPr id="41256" name="Group 33"/>
              <p:cNvGrpSpPr/>
              <p:nvPr/>
            </p:nvGrpSpPr>
            <p:grpSpPr bwMode="auto">
              <a:xfrm>
                <a:off x="2160" y="926"/>
                <a:ext cx="656" cy="58"/>
                <a:chOff x="864" y="432"/>
                <a:chExt cx="984" cy="96"/>
              </a:xfrm>
            </p:grpSpPr>
            <p:sp>
              <p:nvSpPr>
                <p:cNvPr id="41263" name="Rectangle 34"/>
                <p:cNvSpPr>
                  <a:spLocks noChangeArrowheads="1"/>
                </p:cNvSpPr>
                <p:nvPr/>
              </p:nvSpPr>
              <p:spPr bwMode="auto">
                <a:xfrm>
                  <a:off x="864" y="456"/>
                  <a:ext cx="912" cy="4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264" name="Oval 35"/>
                <p:cNvSpPr>
                  <a:spLocks noChangeArrowheads="1"/>
                </p:cNvSpPr>
                <p:nvPr/>
              </p:nvSpPr>
              <p:spPr bwMode="auto">
                <a:xfrm>
                  <a:off x="1704" y="432"/>
                  <a:ext cx="144" cy="9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257" name="Group 36"/>
              <p:cNvGrpSpPr/>
              <p:nvPr/>
            </p:nvGrpSpPr>
            <p:grpSpPr bwMode="auto">
              <a:xfrm>
                <a:off x="2160" y="336"/>
                <a:ext cx="648" cy="58"/>
                <a:chOff x="2820" y="576"/>
                <a:chExt cx="972" cy="96"/>
              </a:xfrm>
            </p:grpSpPr>
            <p:sp>
              <p:nvSpPr>
                <p:cNvPr id="41261" name="Rectangle 37"/>
                <p:cNvSpPr>
                  <a:spLocks noChangeArrowheads="1"/>
                </p:cNvSpPr>
                <p:nvPr/>
              </p:nvSpPr>
              <p:spPr bwMode="auto">
                <a:xfrm>
                  <a:off x="2880" y="600"/>
                  <a:ext cx="912" cy="4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262" name="Oval 38"/>
                <p:cNvSpPr>
                  <a:spLocks noChangeArrowheads="1"/>
                </p:cNvSpPr>
                <p:nvPr/>
              </p:nvSpPr>
              <p:spPr bwMode="auto">
                <a:xfrm>
                  <a:off x="2820" y="576"/>
                  <a:ext cx="144" cy="9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258" name="Group 39"/>
              <p:cNvGrpSpPr/>
              <p:nvPr/>
            </p:nvGrpSpPr>
            <p:grpSpPr bwMode="auto">
              <a:xfrm rot="-5399325">
                <a:off x="2504" y="643"/>
                <a:ext cx="591" cy="64"/>
                <a:chOff x="864" y="432"/>
                <a:chExt cx="984" cy="96"/>
              </a:xfrm>
            </p:grpSpPr>
            <p:sp>
              <p:nvSpPr>
                <p:cNvPr id="41259" name="Rectangle 40"/>
                <p:cNvSpPr>
                  <a:spLocks noChangeArrowheads="1"/>
                </p:cNvSpPr>
                <p:nvPr/>
              </p:nvSpPr>
              <p:spPr bwMode="auto">
                <a:xfrm>
                  <a:off x="864" y="456"/>
                  <a:ext cx="912" cy="4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260" name="Oval 41"/>
                <p:cNvSpPr>
                  <a:spLocks noChangeArrowheads="1"/>
                </p:cNvSpPr>
                <p:nvPr/>
              </p:nvSpPr>
              <p:spPr bwMode="auto">
                <a:xfrm>
                  <a:off x="1704" y="432"/>
                  <a:ext cx="144" cy="9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8" name="Group 42"/>
          <p:cNvGrpSpPr/>
          <p:nvPr/>
        </p:nvGrpSpPr>
        <p:grpSpPr bwMode="auto">
          <a:xfrm>
            <a:off x="577850" y="2197100"/>
            <a:ext cx="1295400" cy="708025"/>
            <a:chOff x="2832" y="528"/>
            <a:chExt cx="816" cy="446"/>
          </a:xfrm>
        </p:grpSpPr>
        <p:grpSp>
          <p:nvGrpSpPr>
            <p:cNvPr id="6" name="Group 43"/>
            <p:cNvGrpSpPr/>
            <p:nvPr/>
          </p:nvGrpSpPr>
          <p:grpSpPr bwMode="auto">
            <a:xfrm>
              <a:off x="2832" y="528"/>
              <a:ext cx="417" cy="41"/>
              <a:chOff x="2820" y="576"/>
              <a:chExt cx="972" cy="96"/>
            </a:xfrm>
          </p:grpSpPr>
          <p:sp>
            <p:nvSpPr>
              <p:cNvPr id="41252" name="Rectangle 44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53" name="Oval 45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240" name="Group 46"/>
            <p:cNvGrpSpPr/>
            <p:nvPr/>
          </p:nvGrpSpPr>
          <p:grpSpPr bwMode="auto">
            <a:xfrm rot="-5399325">
              <a:off x="3036" y="745"/>
              <a:ext cx="416" cy="41"/>
              <a:chOff x="864" y="432"/>
              <a:chExt cx="984" cy="96"/>
            </a:xfrm>
          </p:grpSpPr>
          <p:sp>
            <p:nvSpPr>
              <p:cNvPr id="41250" name="Rectangle 47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51" name="Oval 48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241" name="Group 49"/>
            <p:cNvGrpSpPr/>
            <p:nvPr/>
          </p:nvGrpSpPr>
          <p:grpSpPr bwMode="auto">
            <a:xfrm>
              <a:off x="2832" y="558"/>
              <a:ext cx="41" cy="416"/>
              <a:chOff x="2928" y="432"/>
              <a:chExt cx="96" cy="984"/>
            </a:xfrm>
          </p:grpSpPr>
          <p:sp>
            <p:nvSpPr>
              <p:cNvPr id="41248" name="Rectangle 50"/>
              <p:cNvSpPr>
                <a:spLocks noChangeArrowheads="1"/>
              </p:cNvSpPr>
              <p:nvPr/>
            </p:nvSpPr>
            <p:spPr bwMode="auto">
              <a:xfrm>
                <a:off x="2952" y="432"/>
                <a:ext cx="48" cy="816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49" name="Oval 51"/>
              <p:cNvSpPr>
                <a:spLocks noChangeArrowheads="1"/>
              </p:cNvSpPr>
              <p:nvPr/>
            </p:nvSpPr>
            <p:spPr bwMode="auto">
              <a:xfrm>
                <a:off x="2928" y="1236"/>
                <a:ext cx="96" cy="180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242" name="Group 52"/>
            <p:cNvGrpSpPr/>
            <p:nvPr/>
          </p:nvGrpSpPr>
          <p:grpSpPr bwMode="auto">
            <a:xfrm>
              <a:off x="3216" y="528"/>
              <a:ext cx="417" cy="41"/>
              <a:chOff x="2820" y="576"/>
              <a:chExt cx="972" cy="96"/>
            </a:xfrm>
          </p:grpSpPr>
          <p:sp>
            <p:nvSpPr>
              <p:cNvPr id="41246" name="Rectangle 53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47" name="Oval 54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243" name="Group 55"/>
            <p:cNvGrpSpPr/>
            <p:nvPr/>
          </p:nvGrpSpPr>
          <p:grpSpPr bwMode="auto">
            <a:xfrm rot="-5399325">
              <a:off x="3420" y="745"/>
              <a:ext cx="416" cy="41"/>
              <a:chOff x="864" y="432"/>
              <a:chExt cx="984" cy="96"/>
            </a:xfrm>
          </p:grpSpPr>
          <p:sp>
            <p:nvSpPr>
              <p:cNvPr id="41244" name="Rectangle 56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45" name="Oval 57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4" name="Group 58"/>
          <p:cNvGrpSpPr/>
          <p:nvPr/>
        </p:nvGrpSpPr>
        <p:grpSpPr bwMode="auto">
          <a:xfrm>
            <a:off x="577850" y="1511300"/>
            <a:ext cx="1295400" cy="708025"/>
            <a:chOff x="2832" y="528"/>
            <a:chExt cx="816" cy="446"/>
          </a:xfrm>
        </p:grpSpPr>
        <p:grpSp>
          <p:nvGrpSpPr>
            <p:cNvPr id="41224" name="Group 59"/>
            <p:cNvGrpSpPr/>
            <p:nvPr/>
          </p:nvGrpSpPr>
          <p:grpSpPr bwMode="auto">
            <a:xfrm>
              <a:off x="2832" y="528"/>
              <a:ext cx="417" cy="41"/>
              <a:chOff x="2820" y="576"/>
              <a:chExt cx="972" cy="96"/>
            </a:xfrm>
          </p:grpSpPr>
          <p:sp>
            <p:nvSpPr>
              <p:cNvPr id="41237" name="Rectangle 60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38" name="Oval 61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225" name="Group 62"/>
            <p:cNvGrpSpPr/>
            <p:nvPr/>
          </p:nvGrpSpPr>
          <p:grpSpPr bwMode="auto">
            <a:xfrm rot="-5399325">
              <a:off x="3036" y="745"/>
              <a:ext cx="416" cy="41"/>
              <a:chOff x="864" y="432"/>
              <a:chExt cx="984" cy="96"/>
            </a:xfrm>
          </p:grpSpPr>
          <p:sp>
            <p:nvSpPr>
              <p:cNvPr id="41235" name="Rectangle 63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36" name="Oval 64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226" name="Group 65"/>
            <p:cNvGrpSpPr/>
            <p:nvPr/>
          </p:nvGrpSpPr>
          <p:grpSpPr bwMode="auto">
            <a:xfrm>
              <a:off x="2832" y="558"/>
              <a:ext cx="41" cy="416"/>
              <a:chOff x="2928" y="432"/>
              <a:chExt cx="96" cy="984"/>
            </a:xfrm>
          </p:grpSpPr>
          <p:sp>
            <p:nvSpPr>
              <p:cNvPr id="41233" name="Rectangle 66"/>
              <p:cNvSpPr>
                <a:spLocks noChangeArrowheads="1"/>
              </p:cNvSpPr>
              <p:nvPr/>
            </p:nvSpPr>
            <p:spPr bwMode="auto">
              <a:xfrm>
                <a:off x="2952" y="432"/>
                <a:ext cx="48" cy="816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34" name="Oval 67"/>
              <p:cNvSpPr>
                <a:spLocks noChangeArrowheads="1"/>
              </p:cNvSpPr>
              <p:nvPr/>
            </p:nvSpPr>
            <p:spPr bwMode="auto">
              <a:xfrm>
                <a:off x="2928" y="1236"/>
                <a:ext cx="96" cy="180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227" name="Group 68"/>
            <p:cNvGrpSpPr/>
            <p:nvPr/>
          </p:nvGrpSpPr>
          <p:grpSpPr bwMode="auto">
            <a:xfrm>
              <a:off x="3216" y="528"/>
              <a:ext cx="417" cy="41"/>
              <a:chOff x="2820" y="576"/>
              <a:chExt cx="972" cy="96"/>
            </a:xfrm>
          </p:grpSpPr>
          <p:sp>
            <p:nvSpPr>
              <p:cNvPr id="41231" name="Rectangle 69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32" name="Oval 70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228" name="Group 71"/>
            <p:cNvGrpSpPr/>
            <p:nvPr/>
          </p:nvGrpSpPr>
          <p:grpSpPr bwMode="auto">
            <a:xfrm rot="-5399325">
              <a:off x="3420" y="745"/>
              <a:ext cx="416" cy="41"/>
              <a:chOff x="864" y="432"/>
              <a:chExt cx="984" cy="96"/>
            </a:xfrm>
          </p:grpSpPr>
          <p:sp>
            <p:nvSpPr>
              <p:cNvPr id="41229" name="Rectangle 72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30" name="Oval 73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30" name="Group 74"/>
          <p:cNvGrpSpPr/>
          <p:nvPr/>
        </p:nvGrpSpPr>
        <p:grpSpPr bwMode="auto">
          <a:xfrm>
            <a:off x="5334000" y="4240213"/>
            <a:ext cx="1279525" cy="65087"/>
            <a:chOff x="2064" y="3103"/>
            <a:chExt cx="806" cy="41"/>
          </a:xfrm>
        </p:grpSpPr>
        <p:grpSp>
          <p:nvGrpSpPr>
            <p:cNvPr id="41218" name="Group 75"/>
            <p:cNvGrpSpPr/>
            <p:nvPr/>
          </p:nvGrpSpPr>
          <p:grpSpPr bwMode="auto">
            <a:xfrm>
              <a:off x="2064" y="3103"/>
              <a:ext cx="422" cy="41"/>
              <a:chOff x="864" y="432"/>
              <a:chExt cx="984" cy="96"/>
            </a:xfrm>
          </p:grpSpPr>
          <p:sp>
            <p:nvSpPr>
              <p:cNvPr id="41222" name="Rectangle 76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23" name="Oval 77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78"/>
            <p:cNvGrpSpPr/>
            <p:nvPr/>
          </p:nvGrpSpPr>
          <p:grpSpPr bwMode="auto">
            <a:xfrm>
              <a:off x="2448" y="3103"/>
              <a:ext cx="422" cy="41"/>
              <a:chOff x="864" y="432"/>
              <a:chExt cx="984" cy="96"/>
            </a:xfrm>
          </p:grpSpPr>
          <p:sp>
            <p:nvSpPr>
              <p:cNvPr id="41220" name="Rectangle 79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21" name="Oval 80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1219" name="Group 81"/>
          <p:cNvGrpSpPr/>
          <p:nvPr/>
        </p:nvGrpSpPr>
        <p:grpSpPr bwMode="auto">
          <a:xfrm>
            <a:off x="5334000" y="3581400"/>
            <a:ext cx="1295400" cy="708025"/>
            <a:chOff x="2832" y="528"/>
            <a:chExt cx="816" cy="446"/>
          </a:xfrm>
        </p:grpSpPr>
        <p:grpSp>
          <p:nvGrpSpPr>
            <p:cNvPr id="41203" name="Group 82"/>
            <p:cNvGrpSpPr/>
            <p:nvPr/>
          </p:nvGrpSpPr>
          <p:grpSpPr bwMode="auto">
            <a:xfrm>
              <a:off x="2832" y="528"/>
              <a:ext cx="417" cy="41"/>
              <a:chOff x="2820" y="576"/>
              <a:chExt cx="972" cy="96"/>
            </a:xfrm>
          </p:grpSpPr>
          <p:sp>
            <p:nvSpPr>
              <p:cNvPr id="41216" name="Rectangle 83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17" name="Oval 84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204" name="Group 85"/>
            <p:cNvGrpSpPr/>
            <p:nvPr/>
          </p:nvGrpSpPr>
          <p:grpSpPr bwMode="auto">
            <a:xfrm rot="-5399325">
              <a:off x="3036" y="745"/>
              <a:ext cx="416" cy="41"/>
              <a:chOff x="864" y="432"/>
              <a:chExt cx="984" cy="96"/>
            </a:xfrm>
          </p:grpSpPr>
          <p:sp>
            <p:nvSpPr>
              <p:cNvPr id="41214" name="Rectangle 86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15" name="Oval 87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205" name="Group 88"/>
            <p:cNvGrpSpPr/>
            <p:nvPr/>
          </p:nvGrpSpPr>
          <p:grpSpPr bwMode="auto">
            <a:xfrm>
              <a:off x="2832" y="558"/>
              <a:ext cx="41" cy="416"/>
              <a:chOff x="2928" y="432"/>
              <a:chExt cx="96" cy="984"/>
            </a:xfrm>
          </p:grpSpPr>
          <p:sp>
            <p:nvSpPr>
              <p:cNvPr id="41212" name="Rectangle 89"/>
              <p:cNvSpPr>
                <a:spLocks noChangeArrowheads="1"/>
              </p:cNvSpPr>
              <p:nvPr/>
            </p:nvSpPr>
            <p:spPr bwMode="auto">
              <a:xfrm>
                <a:off x="2952" y="432"/>
                <a:ext cx="48" cy="816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13" name="Oval 90"/>
              <p:cNvSpPr>
                <a:spLocks noChangeArrowheads="1"/>
              </p:cNvSpPr>
              <p:nvPr/>
            </p:nvSpPr>
            <p:spPr bwMode="auto">
              <a:xfrm>
                <a:off x="2928" y="1236"/>
                <a:ext cx="96" cy="180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206" name="Group 91"/>
            <p:cNvGrpSpPr/>
            <p:nvPr/>
          </p:nvGrpSpPr>
          <p:grpSpPr bwMode="auto">
            <a:xfrm>
              <a:off x="3216" y="528"/>
              <a:ext cx="417" cy="41"/>
              <a:chOff x="2820" y="576"/>
              <a:chExt cx="972" cy="96"/>
            </a:xfrm>
          </p:grpSpPr>
          <p:sp>
            <p:nvSpPr>
              <p:cNvPr id="41210" name="Rectangle 92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11" name="Oval 93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207" name="Group 94"/>
            <p:cNvGrpSpPr/>
            <p:nvPr/>
          </p:nvGrpSpPr>
          <p:grpSpPr bwMode="auto">
            <a:xfrm rot="-5399325">
              <a:off x="3420" y="745"/>
              <a:ext cx="416" cy="41"/>
              <a:chOff x="864" y="432"/>
              <a:chExt cx="984" cy="96"/>
            </a:xfrm>
          </p:grpSpPr>
          <p:sp>
            <p:nvSpPr>
              <p:cNvPr id="41208" name="Rectangle 95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09" name="Oval 96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1239" name="Group 97"/>
          <p:cNvGrpSpPr/>
          <p:nvPr/>
        </p:nvGrpSpPr>
        <p:grpSpPr bwMode="auto">
          <a:xfrm>
            <a:off x="5334000" y="2895600"/>
            <a:ext cx="1295400" cy="708025"/>
            <a:chOff x="2832" y="528"/>
            <a:chExt cx="816" cy="446"/>
          </a:xfrm>
        </p:grpSpPr>
        <p:grpSp>
          <p:nvGrpSpPr>
            <p:cNvPr id="41188" name="Group 98"/>
            <p:cNvGrpSpPr/>
            <p:nvPr/>
          </p:nvGrpSpPr>
          <p:grpSpPr bwMode="auto">
            <a:xfrm>
              <a:off x="2832" y="528"/>
              <a:ext cx="417" cy="41"/>
              <a:chOff x="2820" y="576"/>
              <a:chExt cx="972" cy="96"/>
            </a:xfrm>
          </p:grpSpPr>
          <p:sp>
            <p:nvSpPr>
              <p:cNvPr id="41201" name="Rectangle 99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02" name="Oval 100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89" name="Group 101"/>
            <p:cNvGrpSpPr/>
            <p:nvPr/>
          </p:nvGrpSpPr>
          <p:grpSpPr bwMode="auto">
            <a:xfrm rot="-5399325">
              <a:off x="3036" y="745"/>
              <a:ext cx="416" cy="41"/>
              <a:chOff x="864" y="432"/>
              <a:chExt cx="984" cy="96"/>
            </a:xfrm>
          </p:grpSpPr>
          <p:sp>
            <p:nvSpPr>
              <p:cNvPr id="41199" name="Rectangle 102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00" name="Oval 103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90" name="Group 104"/>
            <p:cNvGrpSpPr/>
            <p:nvPr/>
          </p:nvGrpSpPr>
          <p:grpSpPr bwMode="auto">
            <a:xfrm>
              <a:off x="2832" y="558"/>
              <a:ext cx="41" cy="416"/>
              <a:chOff x="2928" y="432"/>
              <a:chExt cx="96" cy="984"/>
            </a:xfrm>
          </p:grpSpPr>
          <p:sp>
            <p:nvSpPr>
              <p:cNvPr id="41197" name="Rectangle 105"/>
              <p:cNvSpPr>
                <a:spLocks noChangeArrowheads="1"/>
              </p:cNvSpPr>
              <p:nvPr/>
            </p:nvSpPr>
            <p:spPr bwMode="auto">
              <a:xfrm>
                <a:off x="2952" y="432"/>
                <a:ext cx="48" cy="816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98" name="Oval 106"/>
              <p:cNvSpPr>
                <a:spLocks noChangeArrowheads="1"/>
              </p:cNvSpPr>
              <p:nvPr/>
            </p:nvSpPr>
            <p:spPr bwMode="auto">
              <a:xfrm>
                <a:off x="2928" y="1236"/>
                <a:ext cx="96" cy="180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91" name="Group 107"/>
            <p:cNvGrpSpPr/>
            <p:nvPr/>
          </p:nvGrpSpPr>
          <p:grpSpPr bwMode="auto">
            <a:xfrm>
              <a:off x="3216" y="528"/>
              <a:ext cx="417" cy="41"/>
              <a:chOff x="2820" y="576"/>
              <a:chExt cx="972" cy="96"/>
            </a:xfrm>
          </p:grpSpPr>
          <p:sp>
            <p:nvSpPr>
              <p:cNvPr id="41195" name="Rectangle 108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96" name="Oval 109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92" name="Group 110"/>
            <p:cNvGrpSpPr/>
            <p:nvPr/>
          </p:nvGrpSpPr>
          <p:grpSpPr bwMode="auto">
            <a:xfrm rot="-5399325">
              <a:off x="3420" y="745"/>
              <a:ext cx="416" cy="41"/>
              <a:chOff x="864" y="432"/>
              <a:chExt cx="984" cy="96"/>
            </a:xfrm>
          </p:grpSpPr>
          <p:sp>
            <p:nvSpPr>
              <p:cNvPr id="41193" name="Rectangle 111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94" name="Oval 112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1255" name="Group 113"/>
          <p:cNvGrpSpPr/>
          <p:nvPr/>
        </p:nvGrpSpPr>
        <p:grpSpPr bwMode="auto">
          <a:xfrm>
            <a:off x="5334000" y="2209800"/>
            <a:ext cx="1295400" cy="708025"/>
            <a:chOff x="2832" y="528"/>
            <a:chExt cx="816" cy="446"/>
          </a:xfrm>
        </p:grpSpPr>
        <p:grpSp>
          <p:nvGrpSpPr>
            <p:cNvPr id="41173" name="Group 114"/>
            <p:cNvGrpSpPr/>
            <p:nvPr/>
          </p:nvGrpSpPr>
          <p:grpSpPr bwMode="auto">
            <a:xfrm>
              <a:off x="2832" y="528"/>
              <a:ext cx="417" cy="41"/>
              <a:chOff x="2820" y="576"/>
              <a:chExt cx="972" cy="96"/>
            </a:xfrm>
          </p:grpSpPr>
          <p:sp>
            <p:nvSpPr>
              <p:cNvPr id="41186" name="Rectangle 115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87" name="Oval 116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74" name="Group 117"/>
            <p:cNvGrpSpPr/>
            <p:nvPr/>
          </p:nvGrpSpPr>
          <p:grpSpPr bwMode="auto">
            <a:xfrm rot="-5399325">
              <a:off x="3036" y="745"/>
              <a:ext cx="416" cy="41"/>
              <a:chOff x="864" y="432"/>
              <a:chExt cx="984" cy="96"/>
            </a:xfrm>
          </p:grpSpPr>
          <p:sp>
            <p:nvSpPr>
              <p:cNvPr id="41184" name="Rectangle 118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85" name="Oval 119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75" name="Group 120"/>
            <p:cNvGrpSpPr/>
            <p:nvPr/>
          </p:nvGrpSpPr>
          <p:grpSpPr bwMode="auto">
            <a:xfrm>
              <a:off x="2832" y="558"/>
              <a:ext cx="41" cy="416"/>
              <a:chOff x="2928" y="432"/>
              <a:chExt cx="96" cy="984"/>
            </a:xfrm>
          </p:grpSpPr>
          <p:sp>
            <p:nvSpPr>
              <p:cNvPr id="41182" name="Rectangle 121"/>
              <p:cNvSpPr>
                <a:spLocks noChangeArrowheads="1"/>
              </p:cNvSpPr>
              <p:nvPr/>
            </p:nvSpPr>
            <p:spPr bwMode="auto">
              <a:xfrm>
                <a:off x="2952" y="432"/>
                <a:ext cx="48" cy="816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83" name="Oval 122"/>
              <p:cNvSpPr>
                <a:spLocks noChangeArrowheads="1"/>
              </p:cNvSpPr>
              <p:nvPr/>
            </p:nvSpPr>
            <p:spPr bwMode="auto">
              <a:xfrm>
                <a:off x="2928" y="1236"/>
                <a:ext cx="96" cy="180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76" name="Group 123"/>
            <p:cNvGrpSpPr/>
            <p:nvPr/>
          </p:nvGrpSpPr>
          <p:grpSpPr bwMode="auto">
            <a:xfrm>
              <a:off x="3216" y="528"/>
              <a:ext cx="417" cy="41"/>
              <a:chOff x="2820" y="576"/>
              <a:chExt cx="972" cy="96"/>
            </a:xfrm>
          </p:grpSpPr>
          <p:sp>
            <p:nvSpPr>
              <p:cNvPr id="41180" name="Rectangle 124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81" name="Oval 125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77" name="Group 126"/>
            <p:cNvGrpSpPr/>
            <p:nvPr/>
          </p:nvGrpSpPr>
          <p:grpSpPr bwMode="auto">
            <a:xfrm rot="-5399325">
              <a:off x="3420" y="745"/>
              <a:ext cx="416" cy="41"/>
              <a:chOff x="864" y="432"/>
              <a:chExt cx="984" cy="96"/>
            </a:xfrm>
          </p:grpSpPr>
          <p:sp>
            <p:nvSpPr>
              <p:cNvPr id="41178" name="Rectangle 127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79" name="Oval 128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1267" name="Group 129"/>
          <p:cNvGrpSpPr/>
          <p:nvPr/>
        </p:nvGrpSpPr>
        <p:grpSpPr bwMode="auto">
          <a:xfrm>
            <a:off x="5334000" y="1524000"/>
            <a:ext cx="1295400" cy="708025"/>
            <a:chOff x="2832" y="528"/>
            <a:chExt cx="816" cy="446"/>
          </a:xfrm>
        </p:grpSpPr>
        <p:grpSp>
          <p:nvGrpSpPr>
            <p:cNvPr id="41158" name="Group 130"/>
            <p:cNvGrpSpPr/>
            <p:nvPr/>
          </p:nvGrpSpPr>
          <p:grpSpPr bwMode="auto">
            <a:xfrm>
              <a:off x="2832" y="528"/>
              <a:ext cx="417" cy="41"/>
              <a:chOff x="2820" y="576"/>
              <a:chExt cx="972" cy="96"/>
            </a:xfrm>
          </p:grpSpPr>
          <p:sp>
            <p:nvSpPr>
              <p:cNvPr id="41171" name="Rectangle 131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72" name="Oval 132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59" name="Group 133"/>
            <p:cNvGrpSpPr/>
            <p:nvPr/>
          </p:nvGrpSpPr>
          <p:grpSpPr bwMode="auto">
            <a:xfrm rot="-5399325">
              <a:off x="3036" y="745"/>
              <a:ext cx="416" cy="41"/>
              <a:chOff x="864" y="432"/>
              <a:chExt cx="984" cy="96"/>
            </a:xfrm>
          </p:grpSpPr>
          <p:sp>
            <p:nvSpPr>
              <p:cNvPr id="41169" name="Rectangle 134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70" name="Oval 135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60" name="Group 136"/>
            <p:cNvGrpSpPr/>
            <p:nvPr/>
          </p:nvGrpSpPr>
          <p:grpSpPr bwMode="auto">
            <a:xfrm>
              <a:off x="2832" y="558"/>
              <a:ext cx="41" cy="416"/>
              <a:chOff x="2928" y="432"/>
              <a:chExt cx="96" cy="984"/>
            </a:xfrm>
          </p:grpSpPr>
          <p:sp>
            <p:nvSpPr>
              <p:cNvPr id="41167" name="Rectangle 137"/>
              <p:cNvSpPr>
                <a:spLocks noChangeArrowheads="1"/>
              </p:cNvSpPr>
              <p:nvPr/>
            </p:nvSpPr>
            <p:spPr bwMode="auto">
              <a:xfrm>
                <a:off x="2952" y="432"/>
                <a:ext cx="48" cy="816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68" name="Oval 138"/>
              <p:cNvSpPr>
                <a:spLocks noChangeArrowheads="1"/>
              </p:cNvSpPr>
              <p:nvPr/>
            </p:nvSpPr>
            <p:spPr bwMode="auto">
              <a:xfrm>
                <a:off x="2928" y="1236"/>
                <a:ext cx="96" cy="180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61" name="Group 139"/>
            <p:cNvGrpSpPr/>
            <p:nvPr/>
          </p:nvGrpSpPr>
          <p:grpSpPr bwMode="auto">
            <a:xfrm>
              <a:off x="3216" y="528"/>
              <a:ext cx="417" cy="41"/>
              <a:chOff x="2820" y="576"/>
              <a:chExt cx="972" cy="96"/>
            </a:xfrm>
          </p:grpSpPr>
          <p:sp>
            <p:nvSpPr>
              <p:cNvPr id="41165" name="Rectangle 140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66" name="Oval 141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62" name="Group 142"/>
            <p:cNvGrpSpPr/>
            <p:nvPr/>
          </p:nvGrpSpPr>
          <p:grpSpPr bwMode="auto">
            <a:xfrm rot="-5399325">
              <a:off x="3420" y="745"/>
              <a:ext cx="416" cy="41"/>
              <a:chOff x="864" y="432"/>
              <a:chExt cx="984" cy="96"/>
            </a:xfrm>
          </p:grpSpPr>
          <p:sp>
            <p:nvSpPr>
              <p:cNvPr id="41163" name="Rectangle 143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64" name="Oval 144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1281" name="Group 145"/>
          <p:cNvGrpSpPr/>
          <p:nvPr/>
        </p:nvGrpSpPr>
        <p:grpSpPr bwMode="auto">
          <a:xfrm>
            <a:off x="3529013" y="1536700"/>
            <a:ext cx="65087" cy="2717800"/>
            <a:chOff x="3799" y="1470"/>
            <a:chExt cx="41" cy="1712"/>
          </a:xfrm>
        </p:grpSpPr>
        <p:grpSp>
          <p:nvGrpSpPr>
            <p:cNvPr id="41146" name="Group 146"/>
            <p:cNvGrpSpPr/>
            <p:nvPr/>
          </p:nvGrpSpPr>
          <p:grpSpPr bwMode="auto">
            <a:xfrm rot="-5399325">
              <a:off x="3612" y="2953"/>
              <a:ext cx="416" cy="41"/>
              <a:chOff x="864" y="432"/>
              <a:chExt cx="984" cy="96"/>
            </a:xfrm>
          </p:grpSpPr>
          <p:sp>
            <p:nvSpPr>
              <p:cNvPr id="41156" name="Rectangle 147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57" name="Oval 148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47" name="Group 149"/>
            <p:cNvGrpSpPr/>
            <p:nvPr/>
          </p:nvGrpSpPr>
          <p:grpSpPr bwMode="auto">
            <a:xfrm rot="-5399325">
              <a:off x="3612" y="2521"/>
              <a:ext cx="416" cy="41"/>
              <a:chOff x="864" y="432"/>
              <a:chExt cx="984" cy="96"/>
            </a:xfrm>
          </p:grpSpPr>
          <p:sp>
            <p:nvSpPr>
              <p:cNvPr id="41154" name="Rectangle 150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55" name="Oval 151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48" name="Group 152"/>
            <p:cNvGrpSpPr/>
            <p:nvPr/>
          </p:nvGrpSpPr>
          <p:grpSpPr bwMode="auto">
            <a:xfrm rot="-5399325">
              <a:off x="3612" y="2089"/>
              <a:ext cx="416" cy="41"/>
              <a:chOff x="864" y="432"/>
              <a:chExt cx="984" cy="96"/>
            </a:xfrm>
          </p:grpSpPr>
          <p:sp>
            <p:nvSpPr>
              <p:cNvPr id="41152" name="Rectangle 153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53" name="Oval 154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49" name="Group 155"/>
            <p:cNvGrpSpPr/>
            <p:nvPr/>
          </p:nvGrpSpPr>
          <p:grpSpPr bwMode="auto">
            <a:xfrm rot="-5399325">
              <a:off x="3612" y="1657"/>
              <a:ext cx="416" cy="41"/>
              <a:chOff x="864" y="432"/>
              <a:chExt cx="984" cy="96"/>
            </a:xfrm>
          </p:grpSpPr>
          <p:sp>
            <p:nvSpPr>
              <p:cNvPr id="41150" name="Rectangle 156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51" name="Oval 157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1296" name="Group 158"/>
          <p:cNvGrpSpPr/>
          <p:nvPr/>
        </p:nvGrpSpPr>
        <p:grpSpPr bwMode="auto">
          <a:xfrm>
            <a:off x="2860675" y="1524000"/>
            <a:ext cx="669925" cy="2781300"/>
            <a:chOff x="3168" y="1440"/>
            <a:chExt cx="422" cy="1752"/>
          </a:xfrm>
        </p:grpSpPr>
        <p:grpSp>
          <p:nvGrpSpPr>
            <p:cNvPr id="41131" name="Group 159"/>
            <p:cNvGrpSpPr/>
            <p:nvPr/>
          </p:nvGrpSpPr>
          <p:grpSpPr bwMode="auto">
            <a:xfrm>
              <a:off x="3168" y="3151"/>
              <a:ext cx="422" cy="41"/>
              <a:chOff x="864" y="432"/>
              <a:chExt cx="984" cy="96"/>
            </a:xfrm>
          </p:grpSpPr>
          <p:sp>
            <p:nvSpPr>
              <p:cNvPr id="41144" name="Rectangle 160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45" name="Oval 161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32" name="Group 162"/>
            <p:cNvGrpSpPr/>
            <p:nvPr/>
          </p:nvGrpSpPr>
          <p:grpSpPr bwMode="auto">
            <a:xfrm>
              <a:off x="3168" y="2736"/>
              <a:ext cx="417" cy="41"/>
              <a:chOff x="2820" y="576"/>
              <a:chExt cx="972" cy="96"/>
            </a:xfrm>
          </p:grpSpPr>
          <p:sp>
            <p:nvSpPr>
              <p:cNvPr id="41142" name="Rectangle 163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43" name="Oval 164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33" name="Group 165"/>
            <p:cNvGrpSpPr/>
            <p:nvPr/>
          </p:nvGrpSpPr>
          <p:grpSpPr bwMode="auto">
            <a:xfrm>
              <a:off x="3168" y="2304"/>
              <a:ext cx="417" cy="41"/>
              <a:chOff x="2820" y="576"/>
              <a:chExt cx="972" cy="96"/>
            </a:xfrm>
          </p:grpSpPr>
          <p:sp>
            <p:nvSpPr>
              <p:cNvPr id="41140" name="Rectangle 166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41" name="Oval 167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34" name="Group 168"/>
            <p:cNvGrpSpPr/>
            <p:nvPr/>
          </p:nvGrpSpPr>
          <p:grpSpPr bwMode="auto">
            <a:xfrm>
              <a:off x="3168" y="1872"/>
              <a:ext cx="417" cy="41"/>
              <a:chOff x="2820" y="576"/>
              <a:chExt cx="972" cy="96"/>
            </a:xfrm>
          </p:grpSpPr>
          <p:sp>
            <p:nvSpPr>
              <p:cNvPr id="41138" name="Rectangle 169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39" name="Oval 170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35" name="Group 171"/>
            <p:cNvGrpSpPr/>
            <p:nvPr/>
          </p:nvGrpSpPr>
          <p:grpSpPr bwMode="auto">
            <a:xfrm>
              <a:off x="3168" y="1440"/>
              <a:ext cx="417" cy="41"/>
              <a:chOff x="2820" y="576"/>
              <a:chExt cx="972" cy="96"/>
            </a:xfrm>
          </p:grpSpPr>
          <p:sp>
            <p:nvSpPr>
              <p:cNvPr id="41136" name="Rectangle 172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37" name="Oval 173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1302" name="Group 174"/>
          <p:cNvGrpSpPr/>
          <p:nvPr/>
        </p:nvGrpSpPr>
        <p:grpSpPr bwMode="auto">
          <a:xfrm>
            <a:off x="2819400" y="1565275"/>
            <a:ext cx="65088" cy="2717800"/>
            <a:chOff x="3408" y="1470"/>
            <a:chExt cx="41" cy="1712"/>
          </a:xfrm>
        </p:grpSpPr>
        <p:grpSp>
          <p:nvGrpSpPr>
            <p:cNvPr id="41119" name="Group 175"/>
            <p:cNvGrpSpPr/>
            <p:nvPr/>
          </p:nvGrpSpPr>
          <p:grpSpPr bwMode="auto">
            <a:xfrm>
              <a:off x="3408" y="2766"/>
              <a:ext cx="41" cy="416"/>
              <a:chOff x="2928" y="432"/>
              <a:chExt cx="96" cy="984"/>
            </a:xfrm>
          </p:grpSpPr>
          <p:sp>
            <p:nvSpPr>
              <p:cNvPr id="41129" name="Rectangle 176"/>
              <p:cNvSpPr>
                <a:spLocks noChangeArrowheads="1"/>
              </p:cNvSpPr>
              <p:nvPr/>
            </p:nvSpPr>
            <p:spPr bwMode="auto">
              <a:xfrm>
                <a:off x="2952" y="432"/>
                <a:ext cx="48" cy="816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30" name="Oval 177"/>
              <p:cNvSpPr>
                <a:spLocks noChangeArrowheads="1"/>
              </p:cNvSpPr>
              <p:nvPr/>
            </p:nvSpPr>
            <p:spPr bwMode="auto">
              <a:xfrm>
                <a:off x="2928" y="1236"/>
                <a:ext cx="96" cy="180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20" name="Group 178"/>
            <p:cNvGrpSpPr/>
            <p:nvPr/>
          </p:nvGrpSpPr>
          <p:grpSpPr bwMode="auto">
            <a:xfrm>
              <a:off x="3408" y="2334"/>
              <a:ext cx="41" cy="416"/>
              <a:chOff x="2928" y="432"/>
              <a:chExt cx="96" cy="984"/>
            </a:xfrm>
          </p:grpSpPr>
          <p:sp>
            <p:nvSpPr>
              <p:cNvPr id="41127" name="Rectangle 179"/>
              <p:cNvSpPr>
                <a:spLocks noChangeArrowheads="1"/>
              </p:cNvSpPr>
              <p:nvPr/>
            </p:nvSpPr>
            <p:spPr bwMode="auto">
              <a:xfrm>
                <a:off x="2952" y="432"/>
                <a:ext cx="48" cy="816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28" name="Oval 180"/>
              <p:cNvSpPr>
                <a:spLocks noChangeArrowheads="1"/>
              </p:cNvSpPr>
              <p:nvPr/>
            </p:nvSpPr>
            <p:spPr bwMode="auto">
              <a:xfrm>
                <a:off x="2928" y="1236"/>
                <a:ext cx="96" cy="180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21" name="Group 181"/>
            <p:cNvGrpSpPr/>
            <p:nvPr/>
          </p:nvGrpSpPr>
          <p:grpSpPr bwMode="auto">
            <a:xfrm>
              <a:off x="3408" y="1902"/>
              <a:ext cx="41" cy="416"/>
              <a:chOff x="2928" y="432"/>
              <a:chExt cx="96" cy="984"/>
            </a:xfrm>
          </p:grpSpPr>
          <p:sp>
            <p:nvSpPr>
              <p:cNvPr id="41125" name="Rectangle 182"/>
              <p:cNvSpPr>
                <a:spLocks noChangeArrowheads="1"/>
              </p:cNvSpPr>
              <p:nvPr/>
            </p:nvSpPr>
            <p:spPr bwMode="auto">
              <a:xfrm>
                <a:off x="2952" y="432"/>
                <a:ext cx="48" cy="816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26" name="Oval 183"/>
              <p:cNvSpPr>
                <a:spLocks noChangeArrowheads="1"/>
              </p:cNvSpPr>
              <p:nvPr/>
            </p:nvSpPr>
            <p:spPr bwMode="auto">
              <a:xfrm>
                <a:off x="2928" y="1236"/>
                <a:ext cx="96" cy="180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22" name="Group 184"/>
            <p:cNvGrpSpPr/>
            <p:nvPr/>
          </p:nvGrpSpPr>
          <p:grpSpPr bwMode="auto">
            <a:xfrm>
              <a:off x="3408" y="1470"/>
              <a:ext cx="41" cy="416"/>
              <a:chOff x="2928" y="432"/>
              <a:chExt cx="96" cy="984"/>
            </a:xfrm>
          </p:grpSpPr>
          <p:sp>
            <p:nvSpPr>
              <p:cNvPr id="41123" name="Rectangle 185"/>
              <p:cNvSpPr>
                <a:spLocks noChangeArrowheads="1"/>
              </p:cNvSpPr>
              <p:nvPr/>
            </p:nvSpPr>
            <p:spPr bwMode="auto">
              <a:xfrm>
                <a:off x="2952" y="432"/>
                <a:ext cx="48" cy="816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24" name="Oval 186"/>
              <p:cNvSpPr>
                <a:spLocks noChangeArrowheads="1"/>
              </p:cNvSpPr>
              <p:nvPr/>
            </p:nvSpPr>
            <p:spPr bwMode="auto">
              <a:xfrm>
                <a:off x="2928" y="1236"/>
                <a:ext cx="96" cy="180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1307" name="Group 187"/>
          <p:cNvGrpSpPr/>
          <p:nvPr/>
        </p:nvGrpSpPr>
        <p:grpSpPr bwMode="auto">
          <a:xfrm>
            <a:off x="3546475" y="1530350"/>
            <a:ext cx="669925" cy="2781300"/>
            <a:chOff x="3792" y="1440"/>
            <a:chExt cx="422" cy="1752"/>
          </a:xfrm>
        </p:grpSpPr>
        <p:grpSp>
          <p:nvGrpSpPr>
            <p:cNvPr id="41104" name="Group 188"/>
            <p:cNvGrpSpPr/>
            <p:nvPr/>
          </p:nvGrpSpPr>
          <p:grpSpPr bwMode="auto">
            <a:xfrm>
              <a:off x="3792" y="3151"/>
              <a:ext cx="422" cy="41"/>
              <a:chOff x="864" y="432"/>
              <a:chExt cx="984" cy="96"/>
            </a:xfrm>
          </p:grpSpPr>
          <p:sp>
            <p:nvSpPr>
              <p:cNvPr id="41117" name="Rectangle 189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18" name="Oval 190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05" name="Group 191"/>
            <p:cNvGrpSpPr/>
            <p:nvPr/>
          </p:nvGrpSpPr>
          <p:grpSpPr bwMode="auto">
            <a:xfrm>
              <a:off x="3792" y="2736"/>
              <a:ext cx="417" cy="41"/>
              <a:chOff x="2820" y="576"/>
              <a:chExt cx="972" cy="96"/>
            </a:xfrm>
          </p:grpSpPr>
          <p:sp>
            <p:nvSpPr>
              <p:cNvPr id="41115" name="Rectangle 192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16" name="Oval 193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06" name="Group 194"/>
            <p:cNvGrpSpPr/>
            <p:nvPr/>
          </p:nvGrpSpPr>
          <p:grpSpPr bwMode="auto">
            <a:xfrm>
              <a:off x="3792" y="2304"/>
              <a:ext cx="417" cy="41"/>
              <a:chOff x="2820" y="576"/>
              <a:chExt cx="972" cy="96"/>
            </a:xfrm>
          </p:grpSpPr>
          <p:sp>
            <p:nvSpPr>
              <p:cNvPr id="41113" name="Rectangle 195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14" name="Oval 196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07" name="Group 197"/>
            <p:cNvGrpSpPr/>
            <p:nvPr/>
          </p:nvGrpSpPr>
          <p:grpSpPr bwMode="auto">
            <a:xfrm>
              <a:off x="3792" y="1872"/>
              <a:ext cx="417" cy="41"/>
              <a:chOff x="2820" y="576"/>
              <a:chExt cx="972" cy="96"/>
            </a:xfrm>
          </p:grpSpPr>
          <p:sp>
            <p:nvSpPr>
              <p:cNvPr id="41111" name="Rectangle 198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12" name="Oval 199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108" name="Group 200"/>
            <p:cNvGrpSpPr/>
            <p:nvPr/>
          </p:nvGrpSpPr>
          <p:grpSpPr bwMode="auto">
            <a:xfrm>
              <a:off x="3792" y="1440"/>
              <a:ext cx="417" cy="41"/>
              <a:chOff x="2820" y="576"/>
              <a:chExt cx="972" cy="96"/>
            </a:xfrm>
          </p:grpSpPr>
          <p:sp>
            <p:nvSpPr>
              <p:cNvPr id="41109" name="Rectangle 201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10" name="Oval 202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4673" name="Group 203"/>
          <p:cNvGrpSpPr/>
          <p:nvPr/>
        </p:nvGrpSpPr>
        <p:grpSpPr bwMode="auto">
          <a:xfrm>
            <a:off x="4197350" y="1530350"/>
            <a:ext cx="65088" cy="2717800"/>
            <a:chOff x="4183" y="1470"/>
            <a:chExt cx="41" cy="1712"/>
          </a:xfrm>
        </p:grpSpPr>
        <p:grpSp>
          <p:nvGrpSpPr>
            <p:cNvPr id="41092" name="Group 204"/>
            <p:cNvGrpSpPr/>
            <p:nvPr/>
          </p:nvGrpSpPr>
          <p:grpSpPr bwMode="auto">
            <a:xfrm rot="-5399325">
              <a:off x="3996" y="2953"/>
              <a:ext cx="416" cy="41"/>
              <a:chOff x="864" y="432"/>
              <a:chExt cx="984" cy="96"/>
            </a:xfrm>
          </p:grpSpPr>
          <p:sp>
            <p:nvSpPr>
              <p:cNvPr id="41102" name="Rectangle 205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03" name="Oval 206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93" name="Group 207"/>
            <p:cNvGrpSpPr/>
            <p:nvPr/>
          </p:nvGrpSpPr>
          <p:grpSpPr bwMode="auto">
            <a:xfrm rot="-5399325">
              <a:off x="3996" y="2521"/>
              <a:ext cx="416" cy="41"/>
              <a:chOff x="864" y="432"/>
              <a:chExt cx="984" cy="96"/>
            </a:xfrm>
          </p:grpSpPr>
          <p:sp>
            <p:nvSpPr>
              <p:cNvPr id="41100" name="Rectangle 208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01" name="Oval 209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94" name="Group 210"/>
            <p:cNvGrpSpPr/>
            <p:nvPr/>
          </p:nvGrpSpPr>
          <p:grpSpPr bwMode="auto">
            <a:xfrm rot="-5399325">
              <a:off x="3996" y="2089"/>
              <a:ext cx="416" cy="41"/>
              <a:chOff x="864" y="432"/>
              <a:chExt cx="984" cy="96"/>
            </a:xfrm>
          </p:grpSpPr>
          <p:sp>
            <p:nvSpPr>
              <p:cNvPr id="41098" name="Rectangle 211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99" name="Oval 212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95" name="Group 213"/>
            <p:cNvGrpSpPr/>
            <p:nvPr/>
          </p:nvGrpSpPr>
          <p:grpSpPr bwMode="auto">
            <a:xfrm rot="-5399325">
              <a:off x="3996" y="1657"/>
              <a:ext cx="416" cy="41"/>
              <a:chOff x="864" y="432"/>
              <a:chExt cx="984" cy="96"/>
            </a:xfrm>
          </p:grpSpPr>
          <p:sp>
            <p:nvSpPr>
              <p:cNvPr id="41096" name="Rectangle 214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97" name="Oval 215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4678" name="Group 216"/>
          <p:cNvGrpSpPr/>
          <p:nvPr/>
        </p:nvGrpSpPr>
        <p:grpSpPr bwMode="auto">
          <a:xfrm>
            <a:off x="7010400" y="3581400"/>
            <a:ext cx="1295400" cy="717550"/>
            <a:chOff x="4457" y="2256"/>
            <a:chExt cx="816" cy="452"/>
          </a:xfrm>
        </p:grpSpPr>
        <p:grpSp>
          <p:nvGrpSpPr>
            <p:cNvPr id="41071" name="Group 217"/>
            <p:cNvGrpSpPr/>
            <p:nvPr/>
          </p:nvGrpSpPr>
          <p:grpSpPr bwMode="auto">
            <a:xfrm>
              <a:off x="4457" y="2667"/>
              <a:ext cx="422" cy="41"/>
              <a:chOff x="864" y="432"/>
              <a:chExt cx="984" cy="96"/>
            </a:xfrm>
          </p:grpSpPr>
          <p:sp>
            <p:nvSpPr>
              <p:cNvPr id="41090" name="Rectangle 218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91" name="Oval 219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72" name="Group 220"/>
            <p:cNvGrpSpPr/>
            <p:nvPr/>
          </p:nvGrpSpPr>
          <p:grpSpPr bwMode="auto">
            <a:xfrm>
              <a:off x="4464" y="2256"/>
              <a:ext cx="417" cy="41"/>
              <a:chOff x="2820" y="576"/>
              <a:chExt cx="972" cy="96"/>
            </a:xfrm>
          </p:grpSpPr>
          <p:sp>
            <p:nvSpPr>
              <p:cNvPr id="41088" name="Rectangle 221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89" name="Oval 222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73" name="Group 223"/>
            <p:cNvGrpSpPr/>
            <p:nvPr/>
          </p:nvGrpSpPr>
          <p:grpSpPr bwMode="auto">
            <a:xfrm rot="-5399325">
              <a:off x="4661" y="2469"/>
              <a:ext cx="416" cy="41"/>
              <a:chOff x="864" y="432"/>
              <a:chExt cx="984" cy="96"/>
            </a:xfrm>
          </p:grpSpPr>
          <p:sp>
            <p:nvSpPr>
              <p:cNvPr id="41086" name="Rectangle 224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87" name="Oval 225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74" name="Group 226"/>
            <p:cNvGrpSpPr/>
            <p:nvPr/>
          </p:nvGrpSpPr>
          <p:grpSpPr bwMode="auto">
            <a:xfrm>
              <a:off x="4457" y="2282"/>
              <a:ext cx="41" cy="416"/>
              <a:chOff x="2928" y="432"/>
              <a:chExt cx="96" cy="984"/>
            </a:xfrm>
          </p:grpSpPr>
          <p:sp>
            <p:nvSpPr>
              <p:cNvPr id="41084" name="Rectangle 227"/>
              <p:cNvSpPr>
                <a:spLocks noChangeArrowheads="1"/>
              </p:cNvSpPr>
              <p:nvPr/>
            </p:nvSpPr>
            <p:spPr bwMode="auto">
              <a:xfrm>
                <a:off x="2952" y="432"/>
                <a:ext cx="48" cy="816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85" name="Oval 228"/>
              <p:cNvSpPr>
                <a:spLocks noChangeArrowheads="1"/>
              </p:cNvSpPr>
              <p:nvPr/>
            </p:nvSpPr>
            <p:spPr bwMode="auto">
              <a:xfrm>
                <a:off x="2928" y="1236"/>
                <a:ext cx="96" cy="180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75" name="Group 229"/>
            <p:cNvGrpSpPr/>
            <p:nvPr/>
          </p:nvGrpSpPr>
          <p:grpSpPr bwMode="auto">
            <a:xfrm>
              <a:off x="4841" y="2667"/>
              <a:ext cx="422" cy="41"/>
              <a:chOff x="864" y="432"/>
              <a:chExt cx="984" cy="96"/>
            </a:xfrm>
          </p:grpSpPr>
          <p:sp>
            <p:nvSpPr>
              <p:cNvPr id="41082" name="Rectangle 230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83" name="Oval 231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76" name="Group 232"/>
            <p:cNvGrpSpPr/>
            <p:nvPr/>
          </p:nvGrpSpPr>
          <p:grpSpPr bwMode="auto">
            <a:xfrm>
              <a:off x="4848" y="2256"/>
              <a:ext cx="417" cy="41"/>
              <a:chOff x="2820" y="576"/>
              <a:chExt cx="972" cy="96"/>
            </a:xfrm>
          </p:grpSpPr>
          <p:sp>
            <p:nvSpPr>
              <p:cNvPr id="41080" name="Rectangle 233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81" name="Oval 234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77" name="Group 235"/>
            <p:cNvGrpSpPr/>
            <p:nvPr/>
          </p:nvGrpSpPr>
          <p:grpSpPr bwMode="auto">
            <a:xfrm rot="-5399325">
              <a:off x="5045" y="2469"/>
              <a:ext cx="416" cy="41"/>
              <a:chOff x="864" y="432"/>
              <a:chExt cx="984" cy="96"/>
            </a:xfrm>
          </p:grpSpPr>
          <p:sp>
            <p:nvSpPr>
              <p:cNvPr id="41078" name="Rectangle 236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79" name="Oval 237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686" name="Text Box 238"/>
          <p:cNvSpPr txBox="1">
            <a:spLocks noChangeArrowheads="1"/>
          </p:cNvSpPr>
          <p:nvPr/>
        </p:nvSpPr>
        <p:spPr bwMode="auto">
          <a:xfrm>
            <a:off x="349250" y="4572000"/>
            <a:ext cx="174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7+5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104687" name="Text Box 239"/>
          <p:cNvSpPr txBox="1">
            <a:spLocks noChangeArrowheads="1"/>
          </p:cNvSpPr>
          <p:nvPr/>
        </p:nvSpPr>
        <p:spPr bwMode="auto">
          <a:xfrm>
            <a:off x="2209800" y="4572000"/>
            <a:ext cx="278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kumimoji="1" lang="en-US" altLang="zh-C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kumimoji="1" lang="en-US" altLang="zh-C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24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+(</a:t>
            </a:r>
            <a:r>
              <a:rPr kumimoji="1"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+1)+(</a:t>
            </a:r>
            <a:r>
              <a:rPr kumimoji="1"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+1)</a:t>
            </a:r>
          </a:p>
        </p:txBody>
      </p:sp>
      <p:sp>
        <p:nvSpPr>
          <p:cNvPr id="104688" name="Text Box 240"/>
          <p:cNvSpPr txBox="1">
            <a:spLocks noChangeArrowheads="1"/>
          </p:cNvSpPr>
          <p:nvPr/>
        </p:nvSpPr>
        <p:spPr bwMode="auto">
          <a:xfrm>
            <a:off x="539527" y="836712"/>
            <a:ext cx="591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）第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个图形需要多少根火柴棒？</a:t>
            </a:r>
          </a:p>
        </p:txBody>
      </p:sp>
      <p:grpSp>
        <p:nvGrpSpPr>
          <p:cNvPr id="104689" name="Group 241"/>
          <p:cNvGrpSpPr/>
          <p:nvPr/>
        </p:nvGrpSpPr>
        <p:grpSpPr bwMode="auto">
          <a:xfrm>
            <a:off x="7010400" y="2286000"/>
            <a:ext cx="1295400" cy="717550"/>
            <a:chOff x="4457" y="2256"/>
            <a:chExt cx="816" cy="452"/>
          </a:xfrm>
        </p:grpSpPr>
        <p:grpSp>
          <p:nvGrpSpPr>
            <p:cNvPr id="41050" name="Group 242"/>
            <p:cNvGrpSpPr/>
            <p:nvPr/>
          </p:nvGrpSpPr>
          <p:grpSpPr bwMode="auto">
            <a:xfrm>
              <a:off x="4457" y="2667"/>
              <a:ext cx="422" cy="41"/>
              <a:chOff x="864" y="432"/>
              <a:chExt cx="984" cy="96"/>
            </a:xfrm>
          </p:grpSpPr>
          <p:sp>
            <p:nvSpPr>
              <p:cNvPr id="41069" name="Rectangle 243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70" name="Oval 244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51" name="Group 245"/>
            <p:cNvGrpSpPr/>
            <p:nvPr/>
          </p:nvGrpSpPr>
          <p:grpSpPr bwMode="auto">
            <a:xfrm>
              <a:off x="4464" y="2256"/>
              <a:ext cx="417" cy="41"/>
              <a:chOff x="2820" y="576"/>
              <a:chExt cx="972" cy="96"/>
            </a:xfrm>
          </p:grpSpPr>
          <p:sp>
            <p:nvSpPr>
              <p:cNvPr id="41067" name="Rectangle 246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68" name="Oval 247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52" name="Group 248"/>
            <p:cNvGrpSpPr/>
            <p:nvPr/>
          </p:nvGrpSpPr>
          <p:grpSpPr bwMode="auto">
            <a:xfrm rot="-5399325">
              <a:off x="4661" y="2469"/>
              <a:ext cx="416" cy="41"/>
              <a:chOff x="864" y="432"/>
              <a:chExt cx="984" cy="96"/>
            </a:xfrm>
          </p:grpSpPr>
          <p:sp>
            <p:nvSpPr>
              <p:cNvPr id="41065" name="Rectangle 249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66" name="Oval 250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53" name="Group 251"/>
            <p:cNvGrpSpPr/>
            <p:nvPr/>
          </p:nvGrpSpPr>
          <p:grpSpPr bwMode="auto">
            <a:xfrm>
              <a:off x="4457" y="2282"/>
              <a:ext cx="41" cy="416"/>
              <a:chOff x="2928" y="432"/>
              <a:chExt cx="96" cy="984"/>
            </a:xfrm>
          </p:grpSpPr>
          <p:sp>
            <p:nvSpPr>
              <p:cNvPr id="41063" name="Rectangle 252"/>
              <p:cNvSpPr>
                <a:spLocks noChangeArrowheads="1"/>
              </p:cNvSpPr>
              <p:nvPr/>
            </p:nvSpPr>
            <p:spPr bwMode="auto">
              <a:xfrm>
                <a:off x="2952" y="432"/>
                <a:ext cx="48" cy="816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64" name="Oval 253"/>
              <p:cNvSpPr>
                <a:spLocks noChangeArrowheads="1"/>
              </p:cNvSpPr>
              <p:nvPr/>
            </p:nvSpPr>
            <p:spPr bwMode="auto">
              <a:xfrm>
                <a:off x="2928" y="1236"/>
                <a:ext cx="96" cy="180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54" name="Group 254"/>
            <p:cNvGrpSpPr/>
            <p:nvPr/>
          </p:nvGrpSpPr>
          <p:grpSpPr bwMode="auto">
            <a:xfrm>
              <a:off x="4841" y="2667"/>
              <a:ext cx="422" cy="41"/>
              <a:chOff x="864" y="432"/>
              <a:chExt cx="984" cy="96"/>
            </a:xfrm>
          </p:grpSpPr>
          <p:sp>
            <p:nvSpPr>
              <p:cNvPr id="41061" name="Rectangle 255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62" name="Oval 256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55" name="Group 257"/>
            <p:cNvGrpSpPr/>
            <p:nvPr/>
          </p:nvGrpSpPr>
          <p:grpSpPr bwMode="auto">
            <a:xfrm>
              <a:off x="4848" y="2256"/>
              <a:ext cx="417" cy="41"/>
              <a:chOff x="2820" y="576"/>
              <a:chExt cx="972" cy="96"/>
            </a:xfrm>
          </p:grpSpPr>
          <p:sp>
            <p:nvSpPr>
              <p:cNvPr id="41059" name="Rectangle 258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60" name="Oval 259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56" name="Group 260"/>
            <p:cNvGrpSpPr/>
            <p:nvPr/>
          </p:nvGrpSpPr>
          <p:grpSpPr bwMode="auto">
            <a:xfrm rot="-5399325">
              <a:off x="5045" y="2469"/>
              <a:ext cx="416" cy="41"/>
              <a:chOff x="864" y="432"/>
              <a:chExt cx="984" cy="96"/>
            </a:xfrm>
          </p:grpSpPr>
          <p:sp>
            <p:nvSpPr>
              <p:cNvPr id="41057" name="Rectangle 261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58" name="Oval 262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4697" name="Group 263"/>
          <p:cNvGrpSpPr/>
          <p:nvPr/>
        </p:nvGrpSpPr>
        <p:grpSpPr bwMode="auto">
          <a:xfrm>
            <a:off x="7010400" y="1600200"/>
            <a:ext cx="1295400" cy="717550"/>
            <a:chOff x="4457" y="2256"/>
            <a:chExt cx="816" cy="452"/>
          </a:xfrm>
        </p:grpSpPr>
        <p:grpSp>
          <p:nvGrpSpPr>
            <p:cNvPr id="41029" name="Group 264"/>
            <p:cNvGrpSpPr/>
            <p:nvPr/>
          </p:nvGrpSpPr>
          <p:grpSpPr bwMode="auto">
            <a:xfrm>
              <a:off x="4457" y="2667"/>
              <a:ext cx="422" cy="41"/>
              <a:chOff x="864" y="432"/>
              <a:chExt cx="984" cy="96"/>
            </a:xfrm>
          </p:grpSpPr>
          <p:sp>
            <p:nvSpPr>
              <p:cNvPr id="41048" name="Rectangle 265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49" name="Oval 266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30" name="Group 267"/>
            <p:cNvGrpSpPr/>
            <p:nvPr/>
          </p:nvGrpSpPr>
          <p:grpSpPr bwMode="auto">
            <a:xfrm>
              <a:off x="4464" y="2256"/>
              <a:ext cx="417" cy="41"/>
              <a:chOff x="2820" y="576"/>
              <a:chExt cx="972" cy="96"/>
            </a:xfrm>
          </p:grpSpPr>
          <p:sp>
            <p:nvSpPr>
              <p:cNvPr id="41046" name="Rectangle 268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47" name="Oval 269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31" name="Group 270"/>
            <p:cNvGrpSpPr/>
            <p:nvPr/>
          </p:nvGrpSpPr>
          <p:grpSpPr bwMode="auto">
            <a:xfrm rot="-5399325">
              <a:off x="4661" y="2469"/>
              <a:ext cx="416" cy="41"/>
              <a:chOff x="864" y="432"/>
              <a:chExt cx="984" cy="96"/>
            </a:xfrm>
          </p:grpSpPr>
          <p:sp>
            <p:nvSpPr>
              <p:cNvPr id="41044" name="Rectangle 271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45" name="Oval 272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32" name="Group 273"/>
            <p:cNvGrpSpPr/>
            <p:nvPr/>
          </p:nvGrpSpPr>
          <p:grpSpPr bwMode="auto">
            <a:xfrm>
              <a:off x="4457" y="2282"/>
              <a:ext cx="41" cy="416"/>
              <a:chOff x="2928" y="432"/>
              <a:chExt cx="96" cy="984"/>
            </a:xfrm>
          </p:grpSpPr>
          <p:sp>
            <p:nvSpPr>
              <p:cNvPr id="41042" name="Rectangle 274"/>
              <p:cNvSpPr>
                <a:spLocks noChangeArrowheads="1"/>
              </p:cNvSpPr>
              <p:nvPr/>
            </p:nvSpPr>
            <p:spPr bwMode="auto">
              <a:xfrm>
                <a:off x="2952" y="432"/>
                <a:ext cx="48" cy="816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43" name="Oval 275"/>
              <p:cNvSpPr>
                <a:spLocks noChangeArrowheads="1"/>
              </p:cNvSpPr>
              <p:nvPr/>
            </p:nvSpPr>
            <p:spPr bwMode="auto">
              <a:xfrm>
                <a:off x="2928" y="1236"/>
                <a:ext cx="96" cy="180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33" name="Group 276"/>
            <p:cNvGrpSpPr/>
            <p:nvPr/>
          </p:nvGrpSpPr>
          <p:grpSpPr bwMode="auto">
            <a:xfrm>
              <a:off x="4841" y="2667"/>
              <a:ext cx="422" cy="41"/>
              <a:chOff x="864" y="432"/>
              <a:chExt cx="984" cy="96"/>
            </a:xfrm>
          </p:grpSpPr>
          <p:sp>
            <p:nvSpPr>
              <p:cNvPr id="41040" name="Rectangle 277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41" name="Oval 278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34" name="Group 279"/>
            <p:cNvGrpSpPr/>
            <p:nvPr/>
          </p:nvGrpSpPr>
          <p:grpSpPr bwMode="auto">
            <a:xfrm>
              <a:off x="4848" y="2256"/>
              <a:ext cx="417" cy="41"/>
              <a:chOff x="2820" y="576"/>
              <a:chExt cx="972" cy="96"/>
            </a:xfrm>
          </p:grpSpPr>
          <p:sp>
            <p:nvSpPr>
              <p:cNvPr id="41038" name="Rectangle 280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39" name="Oval 281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35" name="Group 282"/>
            <p:cNvGrpSpPr/>
            <p:nvPr/>
          </p:nvGrpSpPr>
          <p:grpSpPr bwMode="auto">
            <a:xfrm rot="-5399325">
              <a:off x="5045" y="2469"/>
              <a:ext cx="416" cy="41"/>
              <a:chOff x="864" y="432"/>
              <a:chExt cx="984" cy="96"/>
            </a:xfrm>
          </p:grpSpPr>
          <p:sp>
            <p:nvSpPr>
              <p:cNvPr id="41036" name="Rectangle 283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37" name="Oval 284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4769" name="Group 285"/>
          <p:cNvGrpSpPr/>
          <p:nvPr/>
        </p:nvGrpSpPr>
        <p:grpSpPr bwMode="auto">
          <a:xfrm>
            <a:off x="7010400" y="2971800"/>
            <a:ext cx="1295400" cy="717550"/>
            <a:chOff x="4457" y="2256"/>
            <a:chExt cx="816" cy="452"/>
          </a:xfrm>
        </p:grpSpPr>
        <p:grpSp>
          <p:nvGrpSpPr>
            <p:cNvPr id="41008" name="Group 286"/>
            <p:cNvGrpSpPr/>
            <p:nvPr/>
          </p:nvGrpSpPr>
          <p:grpSpPr bwMode="auto">
            <a:xfrm>
              <a:off x="4457" y="2667"/>
              <a:ext cx="422" cy="41"/>
              <a:chOff x="864" y="432"/>
              <a:chExt cx="984" cy="96"/>
            </a:xfrm>
          </p:grpSpPr>
          <p:sp>
            <p:nvSpPr>
              <p:cNvPr id="41027" name="Rectangle 287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28" name="Oval 288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09" name="Group 289"/>
            <p:cNvGrpSpPr/>
            <p:nvPr/>
          </p:nvGrpSpPr>
          <p:grpSpPr bwMode="auto">
            <a:xfrm>
              <a:off x="4464" y="2256"/>
              <a:ext cx="417" cy="41"/>
              <a:chOff x="2820" y="576"/>
              <a:chExt cx="972" cy="96"/>
            </a:xfrm>
          </p:grpSpPr>
          <p:sp>
            <p:nvSpPr>
              <p:cNvPr id="41025" name="Rectangle 290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26" name="Oval 291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10" name="Group 292"/>
            <p:cNvGrpSpPr/>
            <p:nvPr/>
          </p:nvGrpSpPr>
          <p:grpSpPr bwMode="auto">
            <a:xfrm rot="-5399325">
              <a:off x="4661" y="2469"/>
              <a:ext cx="416" cy="41"/>
              <a:chOff x="864" y="432"/>
              <a:chExt cx="984" cy="96"/>
            </a:xfrm>
          </p:grpSpPr>
          <p:sp>
            <p:nvSpPr>
              <p:cNvPr id="41023" name="Rectangle 293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24" name="Oval 294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11" name="Group 295"/>
            <p:cNvGrpSpPr/>
            <p:nvPr/>
          </p:nvGrpSpPr>
          <p:grpSpPr bwMode="auto">
            <a:xfrm>
              <a:off x="4457" y="2282"/>
              <a:ext cx="41" cy="416"/>
              <a:chOff x="2928" y="432"/>
              <a:chExt cx="96" cy="984"/>
            </a:xfrm>
          </p:grpSpPr>
          <p:sp>
            <p:nvSpPr>
              <p:cNvPr id="41021" name="Rectangle 296"/>
              <p:cNvSpPr>
                <a:spLocks noChangeArrowheads="1"/>
              </p:cNvSpPr>
              <p:nvPr/>
            </p:nvSpPr>
            <p:spPr bwMode="auto">
              <a:xfrm>
                <a:off x="2952" y="432"/>
                <a:ext cx="48" cy="816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22" name="Oval 297"/>
              <p:cNvSpPr>
                <a:spLocks noChangeArrowheads="1"/>
              </p:cNvSpPr>
              <p:nvPr/>
            </p:nvSpPr>
            <p:spPr bwMode="auto">
              <a:xfrm>
                <a:off x="2928" y="1236"/>
                <a:ext cx="96" cy="180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12" name="Group 298"/>
            <p:cNvGrpSpPr/>
            <p:nvPr/>
          </p:nvGrpSpPr>
          <p:grpSpPr bwMode="auto">
            <a:xfrm>
              <a:off x="4841" y="2667"/>
              <a:ext cx="422" cy="41"/>
              <a:chOff x="864" y="432"/>
              <a:chExt cx="984" cy="96"/>
            </a:xfrm>
          </p:grpSpPr>
          <p:sp>
            <p:nvSpPr>
              <p:cNvPr id="41019" name="Rectangle 299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20" name="Oval 300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13" name="Group 301"/>
            <p:cNvGrpSpPr/>
            <p:nvPr/>
          </p:nvGrpSpPr>
          <p:grpSpPr bwMode="auto">
            <a:xfrm>
              <a:off x="4848" y="2256"/>
              <a:ext cx="417" cy="41"/>
              <a:chOff x="2820" y="576"/>
              <a:chExt cx="972" cy="96"/>
            </a:xfrm>
          </p:grpSpPr>
          <p:sp>
            <p:nvSpPr>
              <p:cNvPr id="41017" name="Rectangle 302"/>
              <p:cNvSpPr>
                <a:spLocks noChangeArrowheads="1"/>
              </p:cNvSpPr>
              <p:nvPr/>
            </p:nvSpPr>
            <p:spPr bwMode="auto">
              <a:xfrm>
                <a:off x="2880" y="600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18" name="Oval 303"/>
              <p:cNvSpPr>
                <a:spLocks noChangeArrowheads="1"/>
              </p:cNvSpPr>
              <p:nvPr/>
            </p:nvSpPr>
            <p:spPr bwMode="auto">
              <a:xfrm>
                <a:off x="2820" y="576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14" name="Group 304"/>
            <p:cNvGrpSpPr/>
            <p:nvPr/>
          </p:nvGrpSpPr>
          <p:grpSpPr bwMode="auto">
            <a:xfrm rot="-5399325">
              <a:off x="5045" y="2469"/>
              <a:ext cx="416" cy="41"/>
              <a:chOff x="864" y="432"/>
              <a:chExt cx="984" cy="96"/>
            </a:xfrm>
          </p:grpSpPr>
          <p:sp>
            <p:nvSpPr>
              <p:cNvPr id="41015" name="Rectangle 305"/>
              <p:cNvSpPr>
                <a:spLocks noChangeArrowheads="1"/>
              </p:cNvSpPr>
              <p:nvPr/>
            </p:nvSpPr>
            <p:spPr bwMode="auto">
              <a:xfrm>
                <a:off x="864" y="456"/>
                <a:ext cx="912" cy="4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16" name="Oval 306"/>
              <p:cNvSpPr>
                <a:spLocks noChangeArrowheads="1"/>
              </p:cNvSpPr>
              <p:nvPr/>
            </p:nvSpPr>
            <p:spPr bwMode="auto">
              <a:xfrm>
                <a:off x="1704" y="432"/>
                <a:ext cx="144" cy="9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4779" name="Group 307"/>
          <p:cNvGrpSpPr/>
          <p:nvPr/>
        </p:nvGrpSpPr>
        <p:grpSpPr bwMode="auto">
          <a:xfrm>
            <a:off x="7010400" y="2286000"/>
            <a:ext cx="1355725" cy="1360488"/>
            <a:chOff x="4906" y="1872"/>
            <a:chExt cx="854" cy="857"/>
          </a:xfrm>
        </p:grpSpPr>
        <p:grpSp>
          <p:nvGrpSpPr>
            <p:cNvPr id="40987" name="Group 308"/>
            <p:cNvGrpSpPr/>
            <p:nvPr/>
          </p:nvGrpSpPr>
          <p:grpSpPr bwMode="auto">
            <a:xfrm>
              <a:off x="4906" y="1872"/>
              <a:ext cx="854" cy="41"/>
              <a:chOff x="3648" y="3264"/>
              <a:chExt cx="854" cy="41"/>
            </a:xfrm>
          </p:grpSpPr>
          <p:grpSp>
            <p:nvGrpSpPr>
              <p:cNvPr id="41002" name="Group 309"/>
              <p:cNvGrpSpPr/>
              <p:nvPr/>
            </p:nvGrpSpPr>
            <p:grpSpPr bwMode="auto">
              <a:xfrm>
                <a:off x="3648" y="3264"/>
                <a:ext cx="422" cy="41"/>
                <a:chOff x="3648" y="480"/>
                <a:chExt cx="422" cy="41"/>
              </a:xfrm>
            </p:grpSpPr>
            <p:sp>
              <p:nvSpPr>
                <p:cNvPr id="41006" name="Rectangle 310"/>
                <p:cNvSpPr>
                  <a:spLocks noChangeArrowheads="1"/>
                </p:cNvSpPr>
                <p:nvPr/>
              </p:nvSpPr>
              <p:spPr bwMode="auto">
                <a:xfrm>
                  <a:off x="3648" y="490"/>
                  <a:ext cx="391" cy="21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007" name="Oval 311"/>
                <p:cNvSpPr>
                  <a:spLocks noChangeArrowheads="1"/>
                </p:cNvSpPr>
                <p:nvPr/>
              </p:nvSpPr>
              <p:spPr bwMode="auto">
                <a:xfrm>
                  <a:off x="4008" y="480"/>
                  <a:ext cx="62" cy="4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1003" name="Group 312"/>
              <p:cNvGrpSpPr/>
              <p:nvPr/>
            </p:nvGrpSpPr>
            <p:grpSpPr bwMode="auto">
              <a:xfrm>
                <a:off x="4080" y="3264"/>
                <a:ext cx="422" cy="41"/>
                <a:chOff x="3648" y="480"/>
                <a:chExt cx="422" cy="41"/>
              </a:xfrm>
            </p:grpSpPr>
            <p:sp>
              <p:nvSpPr>
                <p:cNvPr id="41004" name="Rectangle 313"/>
                <p:cNvSpPr>
                  <a:spLocks noChangeArrowheads="1"/>
                </p:cNvSpPr>
                <p:nvPr/>
              </p:nvSpPr>
              <p:spPr bwMode="auto">
                <a:xfrm>
                  <a:off x="3648" y="490"/>
                  <a:ext cx="391" cy="21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005" name="Oval 314"/>
                <p:cNvSpPr>
                  <a:spLocks noChangeArrowheads="1"/>
                </p:cNvSpPr>
                <p:nvPr/>
              </p:nvSpPr>
              <p:spPr bwMode="auto">
                <a:xfrm>
                  <a:off x="4008" y="480"/>
                  <a:ext cx="62" cy="4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40988" name="Group 315"/>
            <p:cNvGrpSpPr/>
            <p:nvPr/>
          </p:nvGrpSpPr>
          <p:grpSpPr bwMode="auto">
            <a:xfrm>
              <a:off x="4906" y="2256"/>
              <a:ext cx="854" cy="41"/>
              <a:chOff x="3648" y="3264"/>
              <a:chExt cx="854" cy="41"/>
            </a:xfrm>
          </p:grpSpPr>
          <p:grpSp>
            <p:nvGrpSpPr>
              <p:cNvPr id="40996" name="Group 316"/>
              <p:cNvGrpSpPr/>
              <p:nvPr/>
            </p:nvGrpSpPr>
            <p:grpSpPr bwMode="auto">
              <a:xfrm>
                <a:off x="3648" y="3264"/>
                <a:ext cx="422" cy="41"/>
                <a:chOff x="3648" y="480"/>
                <a:chExt cx="422" cy="41"/>
              </a:xfrm>
            </p:grpSpPr>
            <p:sp>
              <p:nvSpPr>
                <p:cNvPr id="41000" name="Rectangle 317"/>
                <p:cNvSpPr>
                  <a:spLocks noChangeArrowheads="1"/>
                </p:cNvSpPr>
                <p:nvPr/>
              </p:nvSpPr>
              <p:spPr bwMode="auto">
                <a:xfrm>
                  <a:off x="3648" y="490"/>
                  <a:ext cx="391" cy="21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001" name="Oval 318"/>
                <p:cNvSpPr>
                  <a:spLocks noChangeArrowheads="1"/>
                </p:cNvSpPr>
                <p:nvPr/>
              </p:nvSpPr>
              <p:spPr bwMode="auto">
                <a:xfrm>
                  <a:off x="4008" y="480"/>
                  <a:ext cx="62" cy="4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0997" name="Group 319"/>
              <p:cNvGrpSpPr/>
              <p:nvPr/>
            </p:nvGrpSpPr>
            <p:grpSpPr bwMode="auto">
              <a:xfrm>
                <a:off x="4080" y="3264"/>
                <a:ext cx="422" cy="41"/>
                <a:chOff x="3648" y="480"/>
                <a:chExt cx="422" cy="41"/>
              </a:xfrm>
            </p:grpSpPr>
            <p:sp>
              <p:nvSpPr>
                <p:cNvPr id="40998" name="Rectangle 320"/>
                <p:cNvSpPr>
                  <a:spLocks noChangeArrowheads="1"/>
                </p:cNvSpPr>
                <p:nvPr/>
              </p:nvSpPr>
              <p:spPr bwMode="auto">
                <a:xfrm>
                  <a:off x="3648" y="490"/>
                  <a:ext cx="391" cy="21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0999" name="Oval 321"/>
                <p:cNvSpPr>
                  <a:spLocks noChangeArrowheads="1"/>
                </p:cNvSpPr>
                <p:nvPr/>
              </p:nvSpPr>
              <p:spPr bwMode="auto">
                <a:xfrm>
                  <a:off x="4008" y="480"/>
                  <a:ext cx="62" cy="4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40989" name="Group 322"/>
            <p:cNvGrpSpPr/>
            <p:nvPr/>
          </p:nvGrpSpPr>
          <p:grpSpPr bwMode="auto">
            <a:xfrm>
              <a:off x="4906" y="2688"/>
              <a:ext cx="854" cy="41"/>
              <a:chOff x="3648" y="3264"/>
              <a:chExt cx="854" cy="41"/>
            </a:xfrm>
          </p:grpSpPr>
          <p:grpSp>
            <p:nvGrpSpPr>
              <p:cNvPr id="40990" name="Group 323"/>
              <p:cNvGrpSpPr/>
              <p:nvPr/>
            </p:nvGrpSpPr>
            <p:grpSpPr bwMode="auto">
              <a:xfrm>
                <a:off x="3648" y="3264"/>
                <a:ext cx="422" cy="41"/>
                <a:chOff x="3648" y="480"/>
                <a:chExt cx="422" cy="41"/>
              </a:xfrm>
            </p:grpSpPr>
            <p:sp>
              <p:nvSpPr>
                <p:cNvPr id="40994" name="Rectangle 324"/>
                <p:cNvSpPr>
                  <a:spLocks noChangeArrowheads="1"/>
                </p:cNvSpPr>
                <p:nvPr/>
              </p:nvSpPr>
              <p:spPr bwMode="auto">
                <a:xfrm>
                  <a:off x="3648" y="490"/>
                  <a:ext cx="391" cy="21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0995" name="Oval 325"/>
                <p:cNvSpPr>
                  <a:spLocks noChangeArrowheads="1"/>
                </p:cNvSpPr>
                <p:nvPr/>
              </p:nvSpPr>
              <p:spPr bwMode="auto">
                <a:xfrm>
                  <a:off x="4008" y="480"/>
                  <a:ext cx="62" cy="4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0991" name="Group 326"/>
              <p:cNvGrpSpPr/>
              <p:nvPr/>
            </p:nvGrpSpPr>
            <p:grpSpPr bwMode="auto">
              <a:xfrm>
                <a:off x="4080" y="3264"/>
                <a:ext cx="422" cy="41"/>
                <a:chOff x="3648" y="480"/>
                <a:chExt cx="422" cy="41"/>
              </a:xfrm>
            </p:grpSpPr>
            <p:sp>
              <p:nvSpPr>
                <p:cNvPr id="40992" name="Rectangle 327"/>
                <p:cNvSpPr>
                  <a:spLocks noChangeArrowheads="1"/>
                </p:cNvSpPr>
                <p:nvPr/>
              </p:nvSpPr>
              <p:spPr bwMode="auto">
                <a:xfrm>
                  <a:off x="3648" y="490"/>
                  <a:ext cx="391" cy="21"/>
                </a:xfrm>
                <a:prstGeom prst="rect">
                  <a:avLst/>
                </a:prstGeom>
                <a:solidFill>
                  <a:srgbClr val="00FF00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0993" name="Oval 328"/>
                <p:cNvSpPr>
                  <a:spLocks noChangeArrowheads="1"/>
                </p:cNvSpPr>
                <p:nvPr/>
              </p:nvSpPr>
              <p:spPr bwMode="auto">
                <a:xfrm>
                  <a:off x="4008" y="480"/>
                  <a:ext cx="62" cy="4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104777" name="Text Box 329"/>
          <p:cNvSpPr txBox="1">
            <a:spLocks noChangeArrowheads="1"/>
          </p:cNvSpPr>
          <p:nvPr/>
        </p:nvSpPr>
        <p:spPr bwMode="auto">
          <a:xfrm>
            <a:off x="5562600" y="4648200"/>
            <a:ext cx="831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2+5</a:t>
            </a:r>
            <a:r>
              <a:rPr kumimoji="1"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04778" name="Text Box 330"/>
          <p:cNvSpPr txBox="1">
            <a:spLocks noChangeArrowheads="1"/>
          </p:cNvSpPr>
          <p:nvPr/>
        </p:nvSpPr>
        <p:spPr bwMode="auto">
          <a:xfrm>
            <a:off x="6858000" y="4648200"/>
            <a:ext cx="1387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  <a:r>
              <a:rPr kumimoji="1"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-2(</a:t>
            </a:r>
            <a:r>
              <a:rPr kumimoji="1"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-1)</a:t>
            </a:r>
          </a:p>
        </p:txBody>
      </p:sp>
      <p:sp>
        <p:nvSpPr>
          <p:cNvPr id="40986" name="AutoShape 33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2372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4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4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4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4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4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4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4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4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1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4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4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4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4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4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4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4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4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0" fill="hold"/>
                                        <p:tgtEl>
                                          <p:spTgt spid="104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0" fill="hold"/>
                                        <p:tgtEl>
                                          <p:spTgt spid="104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4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4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0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0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86" grpId="0" autoUpdateAnimBg="0"/>
      <p:bldP spid="104687" grpId="0" autoUpdateAnimBg="0"/>
      <p:bldP spid="104688" grpId="0" autoUpdateAnimBg="0"/>
      <p:bldP spid="104777" grpId="0" autoUpdateAnimBg="0"/>
      <p:bldP spid="104778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323850" y="692150"/>
            <a:ext cx="7848600" cy="56076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1</a:t>
            </a:r>
            <a:r>
              <a:rPr kumimoji="1"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）观察下列各式，你会发现什么规律？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3×5=15          </a:t>
            </a:r>
            <a:r>
              <a:rPr kumimoji="1"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而</a:t>
            </a:r>
            <a:r>
              <a:rPr kumimoji="1"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15=4</a:t>
            </a:r>
            <a:r>
              <a:rPr kumimoji="1" lang="en-US" altLang="zh-CN" sz="32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kumimoji="1"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-1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5×7=35          </a:t>
            </a:r>
            <a:r>
              <a:rPr kumimoji="1"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而</a:t>
            </a:r>
            <a:r>
              <a:rPr kumimoji="1"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35=6</a:t>
            </a:r>
            <a:r>
              <a:rPr kumimoji="1" lang="en-US" altLang="zh-CN" sz="32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kumimoji="1"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-1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7×9=63          </a:t>
            </a:r>
            <a:r>
              <a:rPr kumimoji="1"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而</a:t>
            </a:r>
            <a:r>
              <a:rPr kumimoji="1"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63=8</a:t>
            </a:r>
            <a:r>
              <a:rPr kumimoji="1" lang="en-US" altLang="zh-CN" sz="32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kumimoji="1"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-1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……                        ……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如果用</a:t>
            </a:r>
            <a:r>
              <a:rPr kumimoji="1" lang="en-US" altLang="zh-CN" sz="3200" b="1" i="1" dirty="0">
                <a:solidFill>
                  <a:srgbClr val="99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n-</a:t>
            </a:r>
            <a:r>
              <a:rPr kumimoji="1" lang="en-US" altLang="zh-CN" sz="3200" b="1" dirty="0">
                <a:solidFill>
                  <a:srgbClr val="99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1</a:t>
            </a:r>
            <a:r>
              <a:rPr kumimoji="1"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表示前一个因数，则后一个因数可表示为</a:t>
            </a:r>
            <a:r>
              <a:rPr kumimoji="1"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_______;</a:t>
            </a:r>
            <a:r>
              <a:rPr kumimoji="1"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你能用一个等式表示出上面的规律吗？ </a:t>
            </a:r>
          </a:p>
        </p:txBody>
      </p:sp>
      <p:pic>
        <p:nvPicPr>
          <p:cNvPr id="41987" name="Picture 4" descr="j029215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2225" y="2205038"/>
            <a:ext cx="153828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331913" y="476250"/>
            <a:ext cx="1008062" cy="9350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39" name="Rectangle 23"/>
          <p:cNvSpPr>
            <a:spLocks noGrp="1" noChangeArrowheads="1"/>
          </p:cNvSpPr>
          <p:nvPr>
            <p:ph type="title" idx="4294967295"/>
          </p:nvPr>
        </p:nvSpPr>
        <p:spPr>
          <a:xfrm>
            <a:off x="8578850" y="0"/>
            <a:ext cx="565150" cy="549275"/>
          </a:xfrm>
        </p:spPr>
        <p:txBody>
          <a:bodyPr/>
          <a:lstStyle/>
          <a:p>
            <a:r>
              <a:rPr lang="en-US" altLang="zh-CN" sz="1000"/>
              <a:t>Index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4211638" y="765175"/>
            <a:ext cx="475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zh-CN" altLang="en-US" sz="2400" b="1">
                <a:solidFill>
                  <a:srgbClr val="000000"/>
                </a:solidFill>
              </a:rPr>
              <a:t>搭</a:t>
            </a:r>
            <a:r>
              <a:rPr lang="en-US" altLang="zh-CN" sz="2400" b="1">
                <a:solidFill>
                  <a:srgbClr val="000000"/>
                </a:solidFill>
              </a:rPr>
              <a:t>1</a:t>
            </a:r>
            <a:r>
              <a:rPr lang="zh-CN" altLang="en-US" sz="2400" b="1">
                <a:solidFill>
                  <a:srgbClr val="000000"/>
                </a:solidFill>
              </a:rPr>
              <a:t>个 正方形需要</a:t>
            </a:r>
            <a:r>
              <a:rPr lang="en-US" altLang="zh-CN" sz="2400" b="1">
                <a:solidFill>
                  <a:srgbClr val="000000"/>
                </a:solidFill>
              </a:rPr>
              <a:t>4</a:t>
            </a:r>
            <a:r>
              <a:rPr lang="zh-CN" altLang="en-US" sz="2400" b="1">
                <a:solidFill>
                  <a:srgbClr val="000000"/>
                </a:solidFill>
              </a:rPr>
              <a:t>根小棒</a:t>
            </a: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4211638" y="2205038"/>
            <a:ext cx="4535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zh-CN" altLang="en-US" sz="2400" b="1">
                <a:solidFill>
                  <a:srgbClr val="000000"/>
                </a:solidFill>
              </a:rPr>
              <a:t>搭</a:t>
            </a:r>
            <a:r>
              <a:rPr lang="en-US" altLang="zh-CN" sz="2400" b="1">
                <a:solidFill>
                  <a:srgbClr val="000000"/>
                </a:solidFill>
              </a:rPr>
              <a:t>2</a:t>
            </a:r>
            <a:r>
              <a:rPr lang="zh-CN" altLang="en-US" sz="2400" b="1">
                <a:solidFill>
                  <a:srgbClr val="000000"/>
                </a:solidFill>
              </a:rPr>
              <a:t>个正方形需要 </a:t>
            </a:r>
            <a:r>
              <a:rPr lang="zh-CN" altLang="en-US" sz="2400" b="1" u="sng">
                <a:solidFill>
                  <a:srgbClr val="000000"/>
                </a:solidFill>
              </a:rPr>
              <a:t>       </a:t>
            </a:r>
            <a:r>
              <a:rPr lang="zh-CN" altLang="en-US" sz="2400" b="1">
                <a:solidFill>
                  <a:srgbClr val="000000"/>
                </a:solidFill>
              </a:rPr>
              <a:t>根小棒，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684213" y="5013325"/>
            <a:ext cx="561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</a:rPr>
              <a:t>搭</a:t>
            </a:r>
            <a:r>
              <a:rPr lang="en-US" altLang="zh-CN" sz="2400" b="1">
                <a:solidFill>
                  <a:srgbClr val="FF0000"/>
                </a:solidFill>
              </a:rPr>
              <a:t>10</a:t>
            </a:r>
            <a:r>
              <a:rPr lang="zh-CN" altLang="en-US" sz="2400" b="1">
                <a:solidFill>
                  <a:srgbClr val="FF0000"/>
                </a:solidFill>
              </a:rPr>
              <a:t>个这样的正方形需要多少根小棒？</a:t>
            </a: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4356100" y="4005263"/>
            <a:ext cx="561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</a:rPr>
              <a:t>搭</a:t>
            </a:r>
            <a:r>
              <a:rPr lang="en-US" altLang="zh-CN" sz="2400" b="1">
                <a:solidFill>
                  <a:srgbClr val="000000"/>
                </a:solidFill>
              </a:rPr>
              <a:t>3</a:t>
            </a:r>
            <a:r>
              <a:rPr lang="zh-CN" altLang="en-US" sz="2400" b="1">
                <a:solidFill>
                  <a:srgbClr val="000000"/>
                </a:solidFill>
              </a:rPr>
              <a:t>个正方形需要</a:t>
            </a:r>
            <a:r>
              <a:rPr lang="zh-CN" altLang="en-US" sz="2400" b="1" u="sng">
                <a:solidFill>
                  <a:srgbClr val="000000"/>
                </a:solidFill>
              </a:rPr>
              <a:t>        </a:t>
            </a:r>
            <a:r>
              <a:rPr lang="zh-CN" altLang="en-US" sz="2400" b="1">
                <a:solidFill>
                  <a:srgbClr val="000000"/>
                </a:solidFill>
              </a:rPr>
              <a:t>根小棒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877050" y="220503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804025" y="3933825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684213" y="5445125"/>
            <a:ext cx="6119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</a:rPr>
              <a:t>100</a:t>
            </a:r>
            <a:r>
              <a:rPr lang="zh-CN" altLang="en-US" sz="2400" b="1">
                <a:solidFill>
                  <a:srgbClr val="FF0000"/>
                </a:solidFill>
              </a:rPr>
              <a:t>个呢？想一想有规律吗？</a:t>
            </a: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684213" y="5876925"/>
            <a:ext cx="741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</a:rPr>
              <a:t>如果要搭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>
                <a:solidFill>
                  <a:srgbClr val="FF0000"/>
                </a:solidFill>
              </a:rPr>
              <a:t>个正方形的话，要多少小棒 呢？（交流）</a:t>
            </a:r>
          </a:p>
        </p:txBody>
      </p:sp>
      <p:grpSp>
        <p:nvGrpSpPr>
          <p:cNvPr id="2" name="Group 36"/>
          <p:cNvGrpSpPr/>
          <p:nvPr/>
        </p:nvGrpSpPr>
        <p:grpSpPr bwMode="auto">
          <a:xfrm>
            <a:off x="1258888" y="3716338"/>
            <a:ext cx="3024187" cy="935037"/>
            <a:chOff x="1247" y="2478"/>
            <a:chExt cx="2033" cy="589"/>
          </a:xfrm>
        </p:grpSpPr>
        <p:sp>
          <p:nvSpPr>
            <p:cNvPr id="14356" name="Rectangle 33"/>
            <p:cNvSpPr>
              <a:spLocks noChangeArrowheads="1"/>
            </p:cNvSpPr>
            <p:nvPr/>
          </p:nvSpPr>
          <p:spPr bwMode="auto">
            <a:xfrm>
              <a:off x="1927" y="2478"/>
              <a:ext cx="672" cy="5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57" name="Rectangle 34"/>
            <p:cNvSpPr>
              <a:spLocks noChangeArrowheads="1"/>
            </p:cNvSpPr>
            <p:nvPr/>
          </p:nvSpPr>
          <p:spPr bwMode="auto">
            <a:xfrm>
              <a:off x="1247" y="2478"/>
              <a:ext cx="672" cy="5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58" name="Rectangle 35"/>
            <p:cNvSpPr>
              <a:spLocks noChangeArrowheads="1"/>
            </p:cNvSpPr>
            <p:nvPr/>
          </p:nvSpPr>
          <p:spPr bwMode="auto">
            <a:xfrm>
              <a:off x="2608" y="2478"/>
              <a:ext cx="672" cy="5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42"/>
          <p:cNvGrpSpPr/>
          <p:nvPr/>
        </p:nvGrpSpPr>
        <p:grpSpPr bwMode="auto">
          <a:xfrm>
            <a:off x="1187450" y="2060575"/>
            <a:ext cx="2016125" cy="935038"/>
            <a:chOff x="884" y="1162"/>
            <a:chExt cx="1270" cy="589"/>
          </a:xfrm>
        </p:grpSpPr>
        <p:sp>
          <p:nvSpPr>
            <p:cNvPr id="14354" name="Rectangle 40"/>
            <p:cNvSpPr>
              <a:spLocks noChangeArrowheads="1"/>
            </p:cNvSpPr>
            <p:nvPr/>
          </p:nvSpPr>
          <p:spPr bwMode="auto">
            <a:xfrm>
              <a:off x="884" y="1162"/>
              <a:ext cx="627" cy="5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55" name="Rectangle 41"/>
            <p:cNvSpPr>
              <a:spLocks noChangeArrowheads="1"/>
            </p:cNvSpPr>
            <p:nvPr/>
          </p:nvSpPr>
          <p:spPr bwMode="auto">
            <a:xfrm>
              <a:off x="1519" y="1162"/>
              <a:ext cx="635" cy="5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350" name="AutoShape 4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63713" y="6308725"/>
            <a:ext cx="647700" cy="3603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1" name="AutoShape 4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6324600"/>
            <a:ext cx="717550" cy="358775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2" name="AutoShape 4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87900" y="6308725"/>
            <a:ext cx="649288" cy="3603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3" name="AutoShape 4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27763" y="6308725"/>
            <a:ext cx="647700" cy="3603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animBg="1"/>
      <p:bldP spid="24600" grpId="0"/>
      <p:bldP spid="24601" grpId="0"/>
      <p:bldP spid="24602" grpId="0"/>
      <p:bldP spid="24603" grpId="0"/>
      <p:bldP spid="24604" grpId="0"/>
      <p:bldP spid="24605" grpId="0"/>
      <p:bldP spid="24606" grpId="0"/>
      <p:bldP spid="246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2717801" y="2062138"/>
            <a:ext cx="1706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</a:rPr>
              <a:t>4+3(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>
                <a:solidFill>
                  <a:srgbClr val="FF0000"/>
                </a:solidFill>
              </a:rPr>
              <a:t>-1)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2717801" y="2925738"/>
            <a:ext cx="1997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x+x</a:t>
            </a:r>
            <a:r>
              <a:rPr lang="en-US" altLang="zh-CN" sz="3200" b="1">
                <a:solidFill>
                  <a:srgbClr val="FF0000"/>
                </a:solidFill>
              </a:rPr>
              <a:t>+(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>
                <a:solidFill>
                  <a:srgbClr val="FF0000"/>
                </a:solidFill>
              </a:rPr>
              <a:t>+1)</a:t>
            </a: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2717801" y="3717900"/>
            <a:ext cx="1076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</a:rPr>
              <a:t>1+3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2717801" y="4510063"/>
            <a:ext cx="1581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</a:rPr>
              <a:t>4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>
                <a:solidFill>
                  <a:srgbClr val="FF0000"/>
                </a:solidFill>
              </a:rPr>
              <a:t>-(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1">
                <a:solidFill>
                  <a:srgbClr val="FF0000"/>
                </a:solidFill>
              </a:rPr>
              <a:t>-1)</a:t>
            </a:r>
          </a:p>
        </p:txBody>
      </p:sp>
      <p:sp>
        <p:nvSpPr>
          <p:cNvPr id="15366" name="Text Box 15"/>
          <p:cNvSpPr txBox="1">
            <a:spLocks noChangeArrowheads="1"/>
          </p:cNvSpPr>
          <p:nvPr/>
        </p:nvSpPr>
        <p:spPr bwMode="auto">
          <a:xfrm>
            <a:off x="628651" y="836588"/>
            <a:ext cx="80645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FF"/>
                </a:solidFill>
                <a:ea typeface="楷体_GB2312" pitchFamily="49" charset="-122"/>
              </a:rPr>
              <a:t>　　我们知道，当用</a:t>
            </a:r>
            <a:r>
              <a:rPr lang="zh-CN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Ｘ</a:t>
            </a:r>
            <a:r>
              <a:rPr lang="zh-CN" altLang="en-US" sz="3200" b="1" dirty="0">
                <a:solidFill>
                  <a:srgbClr val="0000FF"/>
                </a:solidFill>
                <a:ea typeface="楷体_GB2312" pitchFamily="49" charset="-122"/>
              </a:rPr>
              <a:t>来表示小正方形的个数时，火柴棒根数的计算方法有多种。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41313" y="5229200"/>
            <a:ext cx="86042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FF"/>
                </a:solidFill>
                <a:ea typeface="楷体_GB2312" pitchFamily="49" charset="-122"/>
              </a:rPr>
              <a:t>　　以后，为了方便表达与交流，通常会用象这样含有字母的式子来表示一些数学规律。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J10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750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250825" y="836613"/>
            <a:ext cx="84185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</a:rPr>
              <a:t>       </a:t>
            </a:r>
            <a:r>
              <a:rPr lang="zh-CN" altLang="en-US" sz="4000" b="1">
                <a:solidFill>
                  <a:srgbClr val="0000FF"/>
                </a:solidFill>
              </a:rPr>
              <a:t>如果要搭</a:t>
            </a:r>
            <a:r>
              <a:rPr lang="en-US" altLang="zh-CN" sz="4000" b="1">
                <a:solidFill>
                  <a:srgbClr val="0000FF"/>
                </a:solidFill>
              </a:rPr>
              <a:t>2008</a:t>
            </a:r>
            <a:r>
              <a:rPr lang="zh-CN" altLang="en-US" sz="4000" b="1">
                <a:solidFill>
                  <a:srgbClr val="0000FF"/>
                </a:solidFill>
              </a:rPr>
              <a:t>个这样的正方形，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FF"/>
                </a:solidFill>
              </a:rPr>
              <a:t>需要多少根小棒呢？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258888" y="3068638"/>
            <a:ext cx="56102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</a:rPr>
              <a:t>      </a:t>
            </a:r>
            <a:r>
              <a:rPr lang="en-US" altLang="zh-CN" sz="4400" b="1">
                <a:solidFill>
                  <a:srgbClr val="FF0000"/>
                </a:solidFill>
              </a:rPr>
              <a:t>1+3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4400" b="1">
                <a:solidFill>
                  <a:srgbClr val="FF0000"/>
                </a:solidFill>
              </a:rPr>
              <a:t>=1+3</a:t>
            </a:r>
            <a:r>
              <a:rPr lang="en-US" altLang="en-US" sz="4400" b="1">
                <a:solidFill>
                  <a:srgbClr val="FF0000"/>
                </a:solidFill>
              </a:rPr>
              <a:t>×</a:t>
            </a:r>
            <a:r>
              <a:rPr lang="en-US" altLang="zh-CN" sz="4400" b="1">
                <a:solidFill>
                  <a:srgbClr val="FF0000"/>
                </a:solidFill>
              </a:rPr>
              <a:t>2008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>
                <a:solidFill>
                  <a:srgbClr val="FF0000"/>
                </a:solidFill>
              </a:rPr>
              <a:t>              =6025</a:t>
            </a:r>
            <a:r>
              <a:rPr lang="zh-CN" altLang="en-US" sz="4400" b="1">
                <a:solidFill>
                  <a:srgbClr val="FF0000"/>
                </a:solidFill>
              </a:rPr>
              <a:t>（根）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468313" y="5373688"/>
            <a:ext cx="8355012" cy="1354137"/>
            <a:chOff x="295" y="3385"/>
            <a:chExt cx="5263" cy="853"/>
          </a:xfrm>
        </p:grpSpPr>
        <p:grpSp>
          <p:nvGrpSpPr>
            <p:cNvPr id="16390" name="Group 10"/>
            <p:cNvGrpSpPr/>
            <p:nvPr/>
          </p:nvGrpSpPr>
          <p:grpSpPr bwMode="auto">
            <a:xfrm>
              <a:off x="612" y="3612"/>
              <a:ext cx="48" cy="400"/>
              <a:chOff x="612" y="3612"/>
              <a:chExt cx="48" cy="400"/>
            </a:xfrm>
          </p:grpSpPr>
          <p:sp>
            <p:nvSpPr>
              <p:cNvPr id="16496" name="Line 11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97" name="Oval 12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391" name="Group 13"/>
            <p:cNvGrpSpPr/>
            <p:nvPr/>
          </p:nvGrpSpPr>
          <p:grpSpPr bwMode="auto">
            <a:xfrm>
              <a:off x="748" y="3702"/>
              <a:ext cx="48" cy="400"/>
              <a:chOff x="612" y="3612"/>
              <a:chExt cx="48" cy="400"/>
            </a:xfrm>
          </p:grpSpPr>
          <p:sp>
            <p:nvSpPr>
              <p:cNvPr id="16494" name="Line 14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95" name="Oval 15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392" name="Group 16"/>
            <p:cNvGrpSpPr/>
            <p:nvPr/>
          </p:nvGrpSpPr>
          <p:grpSpPr bwMode="auto">
            <a:xfrm>
              <a:off x="930" y="3793"/>
              <a:ext cx="48" cy="400"/>
              <a:chOff x="612" y="3612"/>
              <a:chExt cx="48" cy="400"/>
            </a:xfrm>
          </p:grpSpPr>
          <p:sp>
            <p:nvSpPr>
              <p:cNvPr id="16492" name="Line 17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93" name="Oval 18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393" name="Group 19"/>
            <p:cNvGrpSpPr/>
            <p:nvPr/>
          </p:nvGrpSpPr>
          <p:grpSpPr bwMode="auto">
            <a:xfrm>
              <a:off x="1111" y="3702"/>
              <a:ext cx="48" cy="400"/>
              <a:chOff x="612" y="3612"/>
              <a:chExt cx="48" cy="400"/>
            </a:xfrm>
          </p:grpSpPr>
          <p:sp>
            <p:nvSpPr>
              <p:cNvPr id="16490" name="Line 20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91" name="Oval 21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394" name="Group 22"/>
            <p:cNvGrpSpPr/>
            <p:nvPr/>
          </p:nvGrpSpPr>
          <p:grpSpPr bwMode="auto">
            <a:xfrm>
              <a:off x="1292" y="3612"/>
              <a:ext cx="48" cy="400"/>
              <a:chOff x="612" y="3612"/>
              <a:chExt cx="48" cy="400"/>
            </a:xfrm>
          </p:grpSpPr>
          <p:sp>
            <p:nvSpPr>
              <p:cNvPr id="16488" name="Line 23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89" name="Oval 24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395" name="Group 25"/>
            <p:cNvGrpSpPr/>
            <p:nvPr/>
          </p:nvGrpSpPr>
          <p:grpSpPr bwMode="auto">
            <a:xfrm>
              <a:off x="1429" y="3521"/>
              <a:ext cx="48" cy="400"/>
              <a:chOff x="612" y="3612"/>
              <a:chExt cx="48" cy="400"/>
            </a:xfrm>
          </p:grpSpPr>
          <p:sp>
            <p:nvSpPr>
              <p:cNvPr id="16486" name="Line 26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87" name="Oval 27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396" name="Group 28"/>
            <p:cNvGrpSpPr/>
            <p:nvPr/>
          </p:nvGrpSpPr>
          <p:grpSpPr bwMode="auto">
            <a:xfrm>
              <a:off x="1565" y="3702"/>
              <a:ext cx="48" cy="400"/>
              <a:chOff x="612" y="3612"/>
              <a:chExt cx="48" cy="400"/>
            </a:xfrm>
          </p:grpSpPr>
          <p:sp>
            <p:nvSpPr>
              <p:cNvPr id="16484" name="Line 29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85" name="Oval 30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397" name="Group 31"/>
            <p:cNvGrpSpPr/>
            <p:nvPr/>
          </p:nvGrpSpPr>
          <p:grpSpPr bwMode="auto">
            <a:xfrm>
              <a:off x="1701" y="3838"/>
              <a:ext cx="48" cy="400"/>
              <a:chOff x="612" y="3612"/>
              <a:chExt cx="48" cy="400"/>
            </a:xfrm>
          </p:grpSpPr>
          <p:sp>
            <p:nvSpPr>
              <p:cNvPr id="16482" name="Line 32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83" name="Oval 33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398" name="Group 34"/>
            <p:cNvGrpSpPr/>
            <p:nvPr/>
          </p:nvGrpSpPr>
          <p:grpSpPr bwMode="auto">
            <a:xfrm>
              <a:off x="1837" y="3748"/>
              <a:ext cx="48" cy="400"/>
              <a:chOff x="612" y="3612"/>
              <a:chExt cx="48" cy="400"/>
            </a:xfrm>
          </p:grpSpPr>
          <p:sp>
            <p:nvSpPr>
              <p:cNvPr id="16480" name="Line 35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81" name="Oval 36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399" name="Group 37"/>
            <p:cNvGrpSpPr/>
            <p:nvPr/>
          </p:nvGrpSpPr>
          <p:grpSpPr bwMode="auto">
            <a:xfrm>
              <a:off x="1973" y="3612"/>
              <a:ext cx="48" cy="400"/>
              <a:chOff x="612" y="3612"/>
              <a:chExt cx="48" cy="400"/>
            </a:xfrm>
          </p:grpSpPr>
          <p:sp>
            <p:nvSpPr>
              <p:cNvPr id="16478" name="Line 38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79" name="Oval 39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00" name="Group 40"/>
            <p:cNvGrpSpPr/>
            <p:nvPr/>
          </p:nvGrpSpPr>
          <p:grpSpPr bwMode="auto">
            <a:xfrm>
              <a:off x="2154" y="3521"/>
              <a:ext cx="48" cy="400"/>
              <a:chOff x="612" y="3612"/>
              <a:chExt cx="48" cy="400"/>
            </a:xfrm>
          </p:grpSpPr>
          <p:sp>
            <p:nvSpPr>
              <p:cNvPr id="16476" name="Line 41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77" name="Oval 42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01" name="Group 43"/>
            <p:cNvGrpSpPr/>
            <p:nvPr/>
          </p:nvGrpSpPr>
          <p:grpSpPr bwMode="auto">
            <a:xfrm>
              <a:off x="2426" y="3748"/>
              <a:ext cx="48" cy="400"/>
              <a:chOff x="612" y="3612"/>
              <a:chExt cx="48" cy="400"/>
            </a:xfrm>
          </p:grpSpPr>
          <p:sp>
            <p:nvSpPr>
              <p:cNvPr id="16474" name="Line 44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75" name="Oval 45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02" name="Group 46"/>
            <p:cNvGrpSpPr/>
            <p:nvPr/>
          </p:nvGrpSpPr>
          <p:grpSpPr bwMode="auto">
            <a:xfrm>
              <a:off x="2290" y="3612"/>
              <a:ext cx="48" cy="400"/>
              <a:chOff x="612" y="3612"/>
              <a:chExt cx="48" cy="400"/>
            </a:xfrm>
          </p:grpSpPr>
          <p:sp>
            <p:nvSpPr>
              <p:cNvPr id="16472" name="Line 47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73" name="Oval 48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03" name="Group 49"/>
            <p:cNvGrpSpPr/>
            <p:nvPr/>
          </p:nvGrpSpPr>
          <p:grpSpPr bwMode="auto">
            <a:xfrm>
              <a:off x="295" y="3793"/>
              <a:ext cx="48" cy="400"/>
              <a:chOff x="612" y="3612"/>
              <a:chExt cx="48" cy="400"/>
            </a:xfrm>
          </p:grpSpPr>
          <p:sp>
            <p:nvSpPr>
              <p:cNvPr id="16470" name="Line 50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71" name="Oval 51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04" name="Group 52"/>
            <p:cNvGrpSpPr/>
            <p:nvPr/>
          </p:nvGrpSpPr>
          <p:grpSpPr bwMode="auto">
            <a:xfrm>
              <a:off x="476" y="3702"/>
              <a:ext cx="48" cy="400"/>
              <a:chOff x="612" y="3612"/>
              <a:chExt cx="48" cy="400"/>
            </a:xfrm>
          </p:grpSpPr>
          <p:sp>
            <p:nvSpPr>
              <p:cNvPr id="16468" name="Line 53"/>
              <p:cNvSpPr>
                <a:spLocks noChangeShapeType="1"/>
              </p:cNvSpPr>
              <p:nvPr/>
            </p:nvSpPr>
            <p:spPr bwMode="auto">
              <a:xfrm>
                <a:off x="639" y="3712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69" name="Oval 54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48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05" name="Group 55"/>
            <p:cNvGrpSpPr/>
            <p:nvPr/>
          </p:nvGrpSpPr>
          <p:grpSpPr bwMode="auto">
            <a:xfrm>
              <a:off x="2608" y="3748"/>
              <a:ext cx="47" cy="400"/>
              <a:chOff x="2925" y="1888"/>
              <a:chExt cx="47" cy="400"/>
            </a:xfrm>
          </p:grpSpPr>
          <p:sp>
            <p:nvSpPr>
              <p:cNvPr id="16466" name="Line 56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67" name="Oval 57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06" name="Group 58"/>
            <p:cNvGrpSpPr/>
            <p:nvPr/>
          </p:nvGrpSpPr>
          <p:grpSpPr bwMode="auto">
            <a:xfrm>
              <a:off x="2744" y="3657"/>
              <a:ext cx="47" cy="400"/>
              <a:chOff x="2925" y="1888"/>
              <a:chExt cx="47" cy="400"/>
            </a:xfrm>
          </p:grpSpPr>
          <p:sp>
            <p:nvSpPr>
              <p:cNvPr id="16464" name="Line 59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65" name="Oval 60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07" name="Group 61"/>
            <p:cNvGrpSpPr/>
            <p:nvPr/>
          </p:nvGrpSpPr>
          <p:grpSpPr bwMode="auto">
            <a:xfrm>
              <a:off x="2880" y="3521"/>
              <a:ext cx="47" cy="400"/>
              <a:chOff x="2925" y="1888"/>
              <a:chExt cx="47" cy="400"/>
            </a:xfrm>
          </p:grpSpPr>
          <p:sp>
            <p:nvSpPr>
              <p:cNvPr id="16462" name="Line 62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63" name="Oval 63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08" name="Group 64"/>
            <p:cNvGrpSpPr/>
            <p:nvPr/>
          </p:nvGrpSpPr>
          <p:grpSpPr bwMode="auto">
            <a:xfrm>
              <a:off x="3016" y="3566"/>
              <a:ext cx="47" cy="400"/>
              <a:chOff x="2925" y="1888"/>
              <a:chExt cx="47" cy="400"/>
            </a:xfrm>
          </p:grpSpPr>
          <p:sp>
            <p:nvSpPr>
              <p:cNvPr id="16460" name="Line 65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61" name="Oval 66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09" name="Group 67"/>
            <p:cNvGrpSpPr/>
            <p:nvPr/>
          </p:nvGrpSpPr>
          <p:grpSpPr bwMode="auto">
            <a:xfrm>
              <a:off x="3152" y="3702"/>
              <a:ext cx="47" cy="400"/>
              <a:chOff x="2925" y="1888"/>
              <a:chExt cx="47" cy="400"/>
            </a:xfrm>
          </p:grpSpPr>
          <p:sp>
            <p:nvSpPr>
              <p:cNvPr id="16458" name="Line 68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59" name="Oval 69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10" name="Group 70"/>
            <p:cNvGrpSpPr/>
            <p:nvPr/>
          </p:nvGrpSpPr>
          <p:grpSpPr bwMode="auto">
            <a:xfrm>
              <a:off x="3288" y="3793"/>
              <a:ext cx="47" cy="400"/>
              <a:chOff x="2925" y="1888"/>
              <a:chExt cx="47" cy="400"/>
            </a:xfrm>
          </p:grpSpPr>
          <p:sp>
            <p:nvSpPr>
              <p:cNvPr id="16456" name="Line 71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57" name="Oval 72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11" name="Group 73"/>
            <p:cNvGrpSpPr/>
            <p:nvPr/>
          </p:nvGrpSpPr>
          <p:grpSpPr bwMode="auto">
            <a:xfrm>
              <a:off x="3424" y="3657"/>
              <a:ext cx="47" cy="400"/>
              <a:chOff x="2925" y="1888"/>
              <a:chExt cx="47" cy="400"/>
            </a:xfrm>
          </p:grpSpPr>
          <p:sp>
            <p:nvSpPr>
              <p:cNvPr id="16454" name="Line 74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55" name="Oval 75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12" name="Group 76"/>
            <p:cNvGrpSpPr/>
            <p:nvPr/>
          </p:nvGrpSpPr>
          <p:grpSpPr bwMode="auto">
            <a:xfrm>
              <a:off x="3606" y="3566"/>
              <a:ext cx="47" cy="400"/>
              <a:chOff x="2925" y="1888"/>
              <a:chExt cx="47" cy="400"/>
            </a:xfrm>
          </p:grpSpPr>
          <p:sp>
            <p:nvSpPr>
              <p:cNvPr id="16452" name="Line 77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53" name="Oval 78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13" name="Group 79"/>
            <p:cNvGrpSpPr/>
            <p:nvPr/>
          </p:nvGrpSpPr>
          <p:grpSpPr bwMode="auto">
            <a:xfrm>
              <a:off x="3787" y="3475"/>
              <a:ext cx="47" cy="400"/>
              <a:chOff x="2925" y="1888"/>
              <a:chExt cx="47" cy="400"/>
            </a:xfrm>
          </p:grpSpPr>
          <p:sp>
            <p:nvSpPr>
              <p:cNvPr id="16450" name="Line 80"/>
              <p:cNvSpPr>
                <a:spLocks noChangeShapeType="1"/>
              </p:cNvSpPr>
              <p:nvPr/>
            </p:nvSpPr>
            <p:spPr bwMode="auto">
              <a:xfrm>
                <a:off x="2951" y="1988"/>
                <a:ext cx="0" cy="30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51" name="Oval 81"/>
              <p:cNvSpPr>
                <a:spLocks noChangeArrowheads="1"/>
              </p:cNvSpPr>
              <p:nvPr/>
            </p:nvSpPr>
            <p:spPr bwMode="auto">
              <a:xfrm>
                <a:off x="2925" y="1888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folHlink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14" name="Group 82"/>
            <p:cNvGrpSpPr/>
            <p:nvPr/>
          </p:nvGrpSpPr>
          <p:grpSpPr bwMode="auto">
            <a:xfrm>
              <a:off x="3969" y="3385"/>
              <a:ext cx="47" cy="400"/>
              <a:chOff x="3969" y="3385"/>
              <a:chExt cx="47" cy="400"/>
            </a:xfrm>
          </p:grpSpPr>
          <p:sp>
            <p:nvSpPr>
              <p:cNvPr id="16448" name="Line 83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9" name="Oval 84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15" name="Group 85"/>
            <p:cNvGrpSpPr/>
            <p:nvPr/>
          </p:nvGrpSpPr>
          <p:grpSpPr bwMode="auto">
            <a:xfrm>
              <a:off x="4105" y="3521"/>
              <a:ext cx="47" cy="400"/>
              <a:chOff x="3969" y="3385"/>
              <a:chExt cx="47" cy="400"/>
            </a:xfrm>
          </p:grpSpPr>
          <p:sp>
            <p:nvSpPr>
              <p:cNvPr id="16446" name="Line 86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7" name="Oval 87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16" name="Group 88"/>
            <p:cNvGrpSpPr/>
            <p:nvPr/>
          </p:nvGrpSpPr>
          <p:grpSpPr bwMode="auto">
            <a:xfrm>
              <a:off x="4241" y="3657"/>
              <a:ext cx="47" cy="400"/>
              <a:chOff x="3969" y="3385"/>
              <a:chExt cx="47" cy="400"/>
            </a:xfrm>
          </p:grpSpPr>
          <p:sp>
            <p:nvSpPr>
              <p:cNvPr id="16444" name="Line 89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5" name="Oval 90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17" name="Group 91"/>
            <p:cNvGrpSpPr/>
            <p:nvPr/>
          </p:nvGrpSpPr>
          <p:grpSpPr bwMode="auto">
            <a:xfrm>
              <a:off x="4377" y="3748"/>
              <a:ext cx="47" cy="400"/>
              <a:chOff x="3969" y="3385"/>
              <a:chExt cx="47" cy="400"/>
            </a:xfrm>
          </p:grpSpPr>
          <p:sp>
            <p:nvSpPr>
              <p:cNvPr id="16442" name="Line 92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3" name="Oval 93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18" name="Group 94"/>
            <p:cNvGrpSpPr/>
            <p:nvPr/>
          </p:nvGrpSpPr>
          <p:grpSpPr bwMode="auto">
            <a:xfrm>
              <a:off x="4468" y="3612"/>
              <a:ext cx="47" cy="400"/>
              <a:chOff x="3969" y="3385"/>
              <a:chExt cx="47" cy="400"/>
            </a:xfrm>
          </p:grpSpPr>
          <p:sp>
            <p:nvSpPr>
              <p:cNvPr id="16440" name="Line 95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1" name="Oval 96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19" name="Group 97"/>
            <p:cNvGrpSpPr/>
            <p:nvPr/>
          </p:nvGrpSpPr>
          <p:grpSpPr bwMode="auto">
            <a:xfrm>
              <a:off x="4604" y="3430"/>
              <a:ext cx="47" cy="400"/>
              <a:chOff x="3969" y="3385"/>
              <a:chExt cx="47" cy="400"/>
            </a:xfrm>
          </p:grpSpPr>
          <p:sp>
            <p:nvSpPr>
              <p:cNvPr id="16438" name="Line 98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9" name="Oval 99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20" name="Group 100"/>
            <p:cNvGrpSpPr/>
            <p:nvPr/>
          </p:nvGrpSpPr>
          <p:grpSpPr bwMode="auto">
            <a:xfrm>
              <a:off x="4785" y="3385"/>
              <a:ext cx="47" cy="400"/>
              <a:chOff x="3969" y="3385"/>
              <a:chExt cx="47" cy="400"/>
            </a:xfrm>
          </p:grpSpPr>
          <p:sp>
            <p:nvSpPr>
              <p:cNvPr id="16436" name="Line 101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7" name="Oval 102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21" name="Group 103"/>
            <p:cNvGrpSpPr/>
            <p:nvPr/>
          </p:nvGrpSpPr>
          <p:grpSpPr bwMode="auto">
            <a:xfrm>
              <a:off x="4921" y="3521"/>
              <a:ext cx="47" cy="400"/>
              <a:chOff x="3969" y="3385"/>
              <a:chExt cx="47" cy="400"/>
            </a:xfrm>
          </p:grpSpPr>
          <p:sp>
            <p:nvSpPr>
              <p:cNvPr id="16434" name="Line 104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5" name="Oval 105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22" name="Group 106"/>
            <p:cNvGrpSpPr/>
            <p:nvPr/>
          </p:nvGrpSpPr>
          <p:grpSpPr bwMode="auto">
            <a:xfrm>
              <a:off x="5057" y="3657"/>
              <a:ext cx="47" cy="400"/>
              <a:chOff x="3969" y="3385"/>
              <a:chExt cx="47" cy="400"/>
            </a:xfrm>
          </p:grpSpPr>
          <p:sp>
            <p:nvSpPr>
              <p:cNvPr id="16432" name="Line 107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3" name="Oval 108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23" name="Group 109"/>
            <p:cNvGrpSpPr/>
            <p:nvPr/>
          </p:nvGrpSpPr>
          <p:grpSpPr bwMode="auto">
            <a:xfrm>
              <a:off x="5193" y="3793"/>
              <a:ext cx="47" cy="400"/>
              <a:chOff x="3969" y="3385"/>
              <a:chExt cx="47" cy="400"/>
            </a:xfrm>
          </p:grpSpPr>
          <p:sp>
            <p:nvSpPr>
              <p:cNvPr id="16430" name="Line 110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1" name="Oval 111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24" name="Group 112"/>
            <p:cNvGrpSpPr/>
            <p:nvPr/>
          </p:nvGrpSpPr>
          <p:grpSpPr bwMode="auto">
            <a:xfrm>
              <a:off x="5329" y="3702"/>
              <a:ext cx="47" cy="400"/>
              <a:chOff x="3969" y="3385"/>
              <a:chExt cx="47" cy="400"/>
            </a:xfrm>
          </p:grpSpPr>
          <p:sp>
            <p:nvSpPr>
              <p:cNvPr id="16428" name="Line 113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9" name="Oval 114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425" name="Group 115"/>
            <p:cNvGrpSpPr/>
            <p:nvPr/>
          </p:nvGrpSpPr>
          <p:grpSpPr bwMode="auto">
            <a:xfrm>
              <a:off x="5511" y="3566"/>
              <a:ext cx="47" cy="400"/>
              <a:chOff x="3969" y="3385"/>
              <a:chExt cx="47" cy="400"/>
            </a:xfrm>
          </p:grpSpPr>
          <p:sp>
            <p:nvSpPr>
              <p:cNvPr id="16426" name="Line 116"/>
              <p:cNvSpPr>
                <a:spLocks noChangeShapeType="1"/>
              </p:cNvSpPr>
              <p:nvPr/>
            </p:nvSpPr>
            <p:spPr bwMode="auto">
              <a:xfrm>
                <a:off x="3995" y="3485"/>
                <a:ext cx="0" cy="300"/>
              </a:xfrm>
              <a:prstGeom prst="line">
                <a:avLst/>
              </a:prstGeom>
              <a:noFill/>
              <a:ln w="76200">
                <a:solidFill>
                  <a:srgbClr val="CC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27" name="Oval 117"/>
              <p:cNvSpPr>
                <a:spLocks noChangeArrowheads="1"/>
              </p:cNvSpPr>
              <p:nvPr/>
            </p:nvSpPr>
            <p:spPr bwMode="auto">
              <a:xfrm>
                <a:off x="3969" y="3385"/>
                <a:ext cx="47" cy="1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CC99FF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  <p:bldP spid="471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187450" y="2852738"/>
            <a:ext cx="7129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字母可以用来表示数的运算定律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900113" y="3644900"/>
            <a:ext cx="77771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</a:rPr>
              <a:t>  </a:t>
            </a:r>
            <a:r>
              <a:rPr lang="zh-CN" altLang="en-US" sz="3600" b="1" dirty="0">
                <a:solidFill>
                  <a:srgbClr val="000000"/>
                </a:solidFill>
              </a:rPr>
              <a:t>字母可以用来计算一些图形的周          长、面积和体积。</a:t>
            </a:r>
          </a:p>
        </p:txBody>
      </p:sp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684213" y="981075"/>
            <a:ext cx="7848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i="1" dirty="0">
                <a:solidFill>
                  <a:srgbClr val="0000FF"/>
                </a:solidFill>
              </a:rPr>
              <a:t>想一想：你学过哪些用字母表示的式子或规律？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pt/media/image4.png"/>
          <p:cNvPicPr preferRelativeResize="0">
            <a:picLocks noChangeAspect="1"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8135938" cy="457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990600" y="992188"/>
            <a:ext cx="6767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99FF"/>
                </a:solidFill>
              </a:rPr>
              <a:t>1</a:t>
            </a:r>
            <a:r>
              <a:rPr lang="zh-CN" altLang="en-US" sz="2400" b="1" dirty="0">
                <a:solidFill>
                  <a:srgbClr val="0099FF"/>
                </a:solidFill>
              </a:rPr>
              <a:t>、用</a:t>
            </a: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 b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400" b="1" dirty="0">
                <a:solidFill>
                  <a:srgbClr val="0099FF"/>
                </a:solidFill>
                <a:latin typeface="Times New Roman" panose="02020603050405020304" pitchFamily="18" charset="0"/>
              </a:rPr>
              <a:t>表示三个数，那么数的运算律可表示为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692275" y="16764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加法的交换律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692275" y="2276475"/>
            <a:ext cx="2592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加法的结合律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692275" y="2924175"/>
            <a:ext cx="2398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乘法的交换律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692275" y="3581400"/>
            <a:ext cx="2532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乘法的结合律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692275" y="4267200"/>
            <a:ext cx="2527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乘法的分配律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4500563" y="1700213"/>
            <a:ext cx="14176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dirty="0" err="1">
                <a:solidFill>
                  <a:srgbClr val="990099"/>
                </a:solidFill>
              </a:rPr>
              <a:t>+</a:t>
            </a: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dirty="0">
                <a:solidFill>
                  <a:srgbClr val="990099"/>
                </a:solidFill>
              </a:rPr>
              <a:t>=</a:t>
            </a: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dirty="0" err="1">
                <a:solidFill>
                  <a:srgbClr val="990099"/>
                </a:solidFill>
              </a:rPr>
              <a:t>+</a:t>
            </a: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a</a:t>
            </a:r>
            <a:endParaRPr lang="en-US" altLang="zh-CN" sz="2400" b="1" i="1" dirty="0">
              <a:solidFill>
                <a:srgbClr val="0099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4500563" y="2349500"/>
            <a:ext cx="2579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990099"/>
                </a:solidFill>
              </a:rPr>
              <a:t>(</a:t>
            </a: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dirty="0" err="1">
                <a:solidFill>
                  <a:srgbClr val="990099"/>
                </a:solidFill>
              </a:rPr>
              <a:t>+</a:t>
            </a: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dirty="0">
                <a:solidFill>
                  <a:srgbClr val="990099"/>
                </a:solidFill>
              </a:rPr>
              <a:t>)+</a:t>
            </a:r>
            <a:r>
              <a:rPr lang="en-US" altLang="zh-CN" sz="2400" b="1" i="1" dirty="0">
                <a:solidFill>
                  <a:srgbClr val="0099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800" dirty="0">
                <a:solidFill>
                  <a:srgbClr val="990099"/>
                </a:solidFill>
              </a:rPr>
              <a:t>=</a:t>
            </a:r>
            <a:r>
              <a:rPr lang="en-US" altLang="zh-CN" sz="2400" b="1" i="1" dirty="0">
                <a:solidFill>
                  <a:srgbClr val="0099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dirty="0">
                <a:solidFill>
                  <a:srgbClr val="990099"/>
                </a:solidFill>
              </a:rPr>
              <a:t>+(</a:t>
            </a: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dirty="0" err="1">
                <a:solidFill>
                  <a:srgbClr val="990099"/>
                </a:solidFill>
              </a:rPr>
              <a:t>+</a:t>
            </a: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800" dirty="0">
                <a:solidFill>
                  <a:srgbClr val="990099"/>
                </a:solidFill>
              </a:rPr>
              <a:t>)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4500563" y="2924175"/>
            <a:ext cx="1001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800" dirty="0">
                <a:solidFill>
                  <a:srgbClr val="990099"/>
                </a:solidFill>
              </a:rPr>
              <a:t>=</a:t>
            </a: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ba</a:t>
            </a:r>
            <a:endParaRPr lang="en-US" altLang="zh-CN" sz="2400" b="1" i="1" dirty="0">
              <a:solidFill>
                <a:srgbClr val="0099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4498975" y="3500438"/>
            <a:ext cx="1747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990099"/>
                </a:solidFill>
              </a:rPr>
              <a:t>(</a:t>
            </a: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800" dirty="0">
                <a:solidFill>
                  <a:srgbClr val="990099"/>
                </a:solidFill>
              </a:rPr>
              <a:t>)</a:t>
            </a:r>
            <a:r>
              <a:rPr lang="en-US" altLang="zh-CN" sz="2400" b="1" i="1" dirty="0">
                <a:solidFill>
                  <a:srgbClr val="0099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800" dirty="0">
                <a:solidFill>
                  <a:srgbClr val="990099"/>
                </a:solidFill>
              </a:rPr>
              <a:t>=</a:t>
            </a:r>
            <a:r>
              <a:rPr lang="en-US" altLang="zh-CN" sz="2400" b="1" i="1" dirty="0">
                <a:solidFill>
                  <a:srgbClr val="0099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dirty="0">
                <a:solidFill>
                  <a:srgbClr val="990099"/>
                </a:solidFill>
              </a:rPr>
              <a:t>(</a:t>
            </a: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bc</a:t>
            </a:r>
            <a:r>
              <a:rPr lang="en-US" altLang="zh-CN" sz="2800" dirty="0">
                <a:solidFill>
                  <a:srgbClr val="990099"/>
                </a:solidFill>
              </a:rPr>
              <a:t>)</a:t>
            </a: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4500563" y="4221163"/>
            <a:ext cx="2060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990099"/>
                </a:solidFill>
              </a:rPr>
              <a:t>(</a:t>
            </a: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dirty="0" err="1">
                <a:solidFill>
                  <a:srgbClr val="990099"/>
                </a:solidFill>
              </a:rPr>
              <a:t>+</a:t>
            </a: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dirty="0">
                <a:solidFill>
                  <a:srgbClr val="990099"/>
                </a:solidFill>
              </a:rPr>
              <a:t>)</a:t>
            </a:r>
            <a:r>
              <a:rPr lang="en-US" altLang="zh-CN" sz="2400" b="1" i="1" dirty="0">
                <a:solidFill>
                  <a:srgbClr val="0099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800" dirty="0">
                <a:solidFill>
                  <a:srgbClr val="990099"/>
                </a:solidFill>
              </a:rPr>
              <a:t>=</a:t>
            </a: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ac</a:t>
            </a:r>
            <a:r>
              <a:rPr lang="en-US" altLang="zh-CN" sz="2800" dirty="0" err="1">
                <a:solidFill>
                  <a:srgbClr val="990099"/>
                </a:solidFill>
              </a:rPr>
              <a:t>+</a:t>
            </a:r>
            <a:r>
              <a:rPr lang="en-US" altLang="zh-CN" sz="2400" b="1" i="1" dirty="0" err="1">
                <a:solidFill>
                  <a:srgbClr val="0099FF"/>
                </a:solidFill>
                <a:latin typeface="Times New Roman" panose="02020603050405020304" pitchFamily="18" charset="0"/>
              </a:rPr>
              <a:t>bc</a:t>
            </a:r>
            <a:endParaRPr lang="en-US" altLang="zh-CN" sz="2400" b="1" i="1" dirty="0">
              <a:solidFill>
                <a:srgbClr val="0099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 autoUpdateAnimBg="0"/>
      <p:bldP spid="43017" grpId="0" autoUpdateAnimBg="0"/>
      <p:bldP spid="43018" grpId="0" autoUpdateAnimBg="0"/>
      <p:bldP spid="43019" grpId="0" autoUpdateAnimBg="0"/>
      <p:bldP spid="43020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1419</Words>
  <Application>Microsoft Office PowerPoint</Application>
  <PresentationFormat>全屏显示(4:3)</PresentationFormat>
  <Paragraphs>244</Paragraphs>
  <Slides>38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38</vt:i4>
      </vt:variant>
    </vt:vector>
  </HeadingPairs>
  <TitlesOfParts>
    <vt:vector size="53" baseType="lpstr">
      <vt:lpstr>汉仪大宋简</vt:lpstr>
      <vt:lpstr>华文行楷</vt:lpstr>
      <vt:lpstr>华文楷体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公式</vt:lpstr>
      <vt:lpstr>Equation</vt:lpstr>
      <vt:lpstr>PowerPoint 演示文稿</vt:lpstr>
      <vt:lpstr>PowerPoint 演示文稿</vt:lpstr>
      <vt:lpstr>PowerPoint 演示文稿</vt:lpstr>
      <vt:lpstr>Index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</vt:lpstr>
      <vt:lpstr>2</vt:lpstr>
      <vt:lpstr>3</vt:lpstr>
      <vt:lpstr>4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2017-09-16T02:32:00Z</dcterms:created>
  <dcterms:modified xsi:type="dcterms:W3CDTF">2023-01-16T15:41:27Z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949F116EB45C4C1A98829F99AD21EFDA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