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EAB79-AD05-45F4-A5E9-06C90958907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B4113-6D4F-4E02-B3A5-9D002D69A5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2293C-38A7-409B-8752-758D96F51BFF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F2F847-0D8B-4F02-96A1-308CD81D17B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1EEF94-86DB-4DC7-BBA4-191011E457E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39D5DB-9AD7-403D-9D82-9E08BB33C36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3177FE-0B41-4B80-B6AB-1ECFAABACF6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EC70F1-0241-4D32-B3F0-F1FBB6BFB0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F7CEE7-8D07-45C1-AA42-CCC93321988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36B8E-AF87-4EB2-AF45-B4D33EC6635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B8542F-24C5-4E9E-AA60-48D94481AB9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9F1CD3-5E10-4C71-B420-72C4E486C3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EAC508-2FAD-4BB2-965D-742E7CC9180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1C9B7A-E39A-4C90-9792-E5BD0529E87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3F85D9-C775-49A7-8B2B-17D90750202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标题 5"/>
          <p:cNvSpPr>
            <a:spLocks noGrp="1"/>
          </p:cNvSpPr>
          <p:nvPr>
            <p:ph type="ctrTitle" idx="4294967295"/>
          </p:nvPr>
        </p:nvSpPr>
        <p:spPr>
          <a:xfrm>
            <a:off x="0" y="2060848"/>
            <a:ext cx="9144000" cy="790575"/>
          </a:xfrm>
        </p:spPr>
        <p:txBody>
          <a:bodyPr anchor="b"/>
          <a:lstStyle/>
          <a:p>
            <a:pPr eaLnBrk="1" hangingPunct="1">
              <a:lnSpc>
                <a:spcPct val="150000"/>
              </a:lnSpc>
            </a:pPr>
            <a:r>
              <a:rPr lang="en-US" altLang="zh-CN" sz="5400" b="1" spc="-150" dirty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altLang="zh-CN" sz="54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CN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CN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altLang="zh-CN" sz="4000" b="1" spc="-150" dirty="0">
                <a:latin typeface="Arial" panose="020B0604020202020204" pitchFamily="34" charset="0"/>
                <a:cs typeface="Arial" panose="020B0604020202020204" pitchFamily="34" charset="0"/>
              </a:rPr>
              <a:t>don’t you talk to your parents?</a:t>
            </a:r>
          </a:p>
        </p:txBody>
      </p:sp>
      <p:sp>
        <p:nvSpPr>
          <p:cNvPr id="219139" name="标题 5"/>
          <p:cNvSpPr txBox="1"/>
          <p:nvPr/>
        </p:nvSpPr>
        <p:spPr bwMode="auto">
          <a:xfrm>
            <a:off x="2252886" y="3212976"/>
            <a:ext cx="4857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1a—1e</a:t>
            </a:r>
          </a:p>
        </p:txBody>
      </p:sp>
      <p:sp>
        <p:nvSpPr>
          <p:cNvPr id="6" name="矩形 5"/>
          <p:cNvSpPr/>
          <p:nvPr/>
        </p:nvSpPr>
        <p:spPr>
          <a:xfrm>
            <a:off x="2775631" y="540485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3"/>
          <p:cNvSpPr txBox="1">
            <a:spLocks noChangeArrowheads="1"/>
          </p:cNvSpPr>
          <p:nvPr/>
        </p:nvSpPr>
        <p:spPr bwMode="auto">
          <a:xfrm>
            <a:off x="1331913" y="981075"/>
            <a:ext cx="2735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 </a:t>
            </a:r>
          </a:p>
        </p:txBody>
      </p:sp>
      <p:sp>
        <p:nvSpPr>
          <p:cNvPr id="228355" name="Rectangle 6"/>
          <p:cNvSpPr>
            <a:spLocks noChangeArrowheads="1"/>
          </p:cNvSpPr>
          <p:nvPr/>
        </p:nvSpPr>
        <p:spPr bwMode="auto">
          <a:xfrm>
            <a:off x="611560" y="2204864"/>
            <a:ext cx="8137525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If you have a lot of pressure, what do you like to do to lower your stress? Please write a short passage about this. (at least 50 words)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AutoShape 17"/>
          <p:cNvSpPr>
            <a:spLocks noChangeArrowheads="1"/>
          </p:cNvSpPr>
          <p:nvPr/>
        </p:nvSpPr>
        <p:spPr bwMode="auto">
          <a:xfrm>
            <a:off x="1187450" y="692150"/>
            <a:ext cx="3384550" cy="792163"/>
          </a:xfrm>
          <a:prstGeom prst="wedgeEllipseCallout">
            <a:avLst>
              <a:gd name="adj1" fmla="val -36023"/>
              <a:gd name="adj2" fmla="val 9268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Lower stress</a:t>
            </a:r>
          </a:p>
        </p:txBody>
      </p:sp>
      <p:pic>
        <p:nvPicPr>
          <p:cNvPr id="220163" name="Picture 19" descr="U_2401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916113"/>
            <a:ext cx="33337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4" name="Rectangle 20"/>
          <p:cNvSpPr>
            <a:spLocks noChangeArrowheads="1"/>
          </p:cNvSpPr>
          <p:nvPr/>
        </p:nvSpPr>
        <p:spPr bwMode="auto">
          <a:xfrm>
            <a:off x="539750" y="4365625"/>
            <a:ext cx="34528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listen to beautiful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music or songs</a:t>
            </a:r>
          </a:p>
        </p:txBody>
      </p:sp>
      <p:pic>
        <p:nvPicPr>
          <p:cNvPr id="8214" name="Picture 22" descr="U_2076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1412875"/>
            <a:ext cx="229076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6" name="Rectangle 23"/>
          <p:cNvSpPr>
            <a:spLocks noChangeArrowheads="1"/>
          </p:cNvSpPr>
          <p:nvPr/>
        </p:nvSpPr>
        <p:spPr bwMode="auto">
          <a:xfrm>
            <a:off x="5076825" y="4292600"/>
            <a:ext cx="327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go to dance with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my friends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5" descr="U_2625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333375"/>
            <a:ext cx="20129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Rectangle 6"/>
          <p:cNvSpPr>
            <a:spLocks noChangeArrowheads="1"/>
          </p:cNvSpPr>
          <p:nvPr/>
        </p:nvSpPr>
        <p:spPr bwMode="auto">
          <a:xfrm>
            <a:off x="2916238" y="1052513"/>
            <a:ext cx="5267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go shopping with my friends</a:t>
            </a:r>
          </a:p>
        </p:txBody>
      </p:sp>
      <p:pic>
        <p:nvPicPr>
          <p:cNvPr id="221188" name="Picture 14" descr="U_1181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141663"/>
            <a:ext cx="33337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9" name="Rectangle 15"/>
          <p:cNvSpPr>
            <a:spLocks noChangeArrowheads="1"/>
          </p:cNvSpPr>
          <p:nvPr/>
        </p:nvSpPr>
        <p:spPr bwMode="auto">
          <a:xfrm>
            <a:off x="3132138" y="5516563"/>
            <a:ext cx="2646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watch movies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/>
      <p:bldP spid="221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U_9553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844675"/>
            <a:ext cx="28797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5"/>
          <p:cNvSpPr>
            <a:spLocks noChangeArrowheads="1"/>
          </p:cNvSpPr>
          <p:nvPr/>
        </p:nvSpPr>
        <p:spPr bwMode="auto">
          <a:xfrm>
            <a:off x="1042988" y="4581525"/>
            <a:ext cx="2147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play sports</a:t>
            </a:r>
          </a:p>
        </p:txBody>
      </p:sp>
      <p:sp>
        <p:nvSpPr>
          <p:cNvPr id="222212" name="Rectangle 6"/>
          <p:cNvSpPr>
            <a:spLocks noChangeArrowheads="1"/>
          </p:cNvSpPr>
          <p:nvPr/>
        </p:nvSpPr>
        <p:spPr bwMode="auto">
          <a:xfrm>
            <a:off x="5508625" y="4508500"/>
            <a:ext cx="3248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Tahoma" panose="020B0604030504040204" pitchFamily="34" charset="0"/>
              </a:rPr>
              <a:t>get enough sleep</a:t>
            </a:r>
          </a:p>
        </p:txBody>
      </p:sp>
      <p:pic>
        <p:nvPicPr>
          <p:cNvPr id="45063" name="Picture 7" descr="U_2808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1916113"/>
            <a:ext cx="29019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5" descr="U_3170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836712"/>
            <a:ext cx="2447925" cy="260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6"/>
          <p:cNvSpPr>
            <a:spLocks noChangeArrowheads="1"/>
          </p:cNvSpPr>
          <p:nvPr/>
        </p:nvSpPr>
        <p:spPr bwMode="auto">
          <a:xfrm>
            <a:off x="3779838" y="1628775"/>
            <a:ext cx="4319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spend time alone</a:t>
            </a:r>
          </a:p>
        </p:txBody>
      </p:sp>
      <p:sp>
        <p:nvSpPr>
          <p:cNvPr id="223236" name="Rectangle 8"/>
          <p:cNvSpPr>
            <a:spLocks noChangeArrowheads="1"/>
          </p:cNvSpPr>
          <p:nvPr/>
        </p:nvSpPr>
        <p:spPr bwMode="auto">
          <a:xfrm>
            <a:off x="3851275" y="4868863"/>
            <a:ext cx="4325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talk to my good friends</a:t>
            </a:r>
          </a:p>
        </p:txBody>
      </p:sp>
      <p:pic>
        <p:nvPicPr>
          <p:cNvPr id="223237" name="Picture 10" descr="U_1769~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3644900"/>
            <a:ext cx="23050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2232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2204864"/>
            <a:ext cx="8640763" cy="42481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play sports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hang out with friends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talk to parents or other family members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spend time alone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play computer games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read books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watch movies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dirty="0"/>
              <a:t>____ other: </a:t>
            </a:r>
            <a:r>
              <a:rPr lang="en-US" altLang="zh-CN" sz="2800" b="1" dirty="0" smtClean="0"/>
              <a:t>_____________</a:t>
            </a:r>
            <a:endParaRPr lang="en-US" altLang="zh-CN" sz="2800" b="1" dirty="0"/>
          </a:p>
        </p:txBody>
      </p:sp>
      <p:sp>
        <p:nvSpPr>
          <p:cNvPr id="224259" name="AutoShape 4"/>
          <p:cNvSpPr>
            <a:spLocks noChangeArrowheads="1"/>
          </p:cNvSpPr>
          <p:nvPr/>
        </p:nvSpPr>
        <p:spPr bwMode="auto">
          <a:xfrm>
            <a:off x="827584" y="828675"/>
            <a:ext cx="4320480" cy="792163"/>
          </a:xfrm>
          <a:prstGeom prst="wedgeEllipseCallout">
            <a:avLst>
              <a:gd name="adj1" fmla="val -36023"/>
              <a:gd name="adj2" fmla="val 9268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Lower stress</a:t>
            </a:r>
          </a:p>
        </p:txBody>
      </p:sp>
      <p:sp>
        <p:nvSpPr>
          <p:cNvPr id="224260" name="Text Box 5"/>
          <p:cNvSpPr txBox="1">
            <a:spLocks noChangeArrowheads="1"/>
          </p:cNvSpPr>
          <p:nvPr/>
        </p:nvSpPr>
        <p:spPr bwMode="auto">
          <a:xfrm>
            <a:off x="4891633" y="1361282"/>
            <a:ext cx="3816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9900"/>
                </a:solidFill>
                <a:latin typeface="Tahoma" panose="020B0604030504040204" pitchFamily="34" charset="0"/>
              </a:rPr>
              <a:t>Order the activities: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4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4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4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4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4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836712"/>
            <a:ext cx="8208912" cy="12144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anchor="b"/>
          <a:lstStyle/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</a:rPr>
              <a:t>1c  Listen and check the problems Wei Ming talks about.</a:t>
            </a:r>
          </a:p>
        </p:txBody>
      </p:sp>
      <p:sp>
        <p:nvSpPr>
          <p:cNvPr id="225283" name="Text Box 17"/>
          <p:cNvSpPr txBox="1">
            <a:spLocks noChangeArrowheads="1"/>
          </p:cNvSpPr>
          <p:nvPr/>
        </p:nvSpPr>
        <p:spPr bwMode="auto">
          <a:xfrm>
            <a:off x="250825" y="2133600"/>
            <a:ext cx="8569325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___ My parents give me a lot of pressure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      about school.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___ I don</a:t>
            </a:r>
            <a:r>
              <a:rPr lang="en-US" altLang="zh-CN" sz="2800" b="1" dirty="0">
                <a:solidFill>
                  <a:srgbClr val="000000"/>
                </a:solidFill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t get enough sleep.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___ I don</a:t>
            </a:r>
            <a:r>
              <a:rPr lang="en-US" altLang="zh-CN" sz="2800" b="1" dirty="0">
                <a:solidFill>
                  <a:srgbClr val="000000"/>
                </a:solidFill>
              </a:rPr>
              <a:t>’</a:t>
            </a: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t have enough free time.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___ I had a fight with my parents.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___ I have to compete with my classmates at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      school.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827088" y="260350"/>
            <a:ext cx="6913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1d Listen again. Fill in the blanks.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79388" y="1268760"/>
            <a:ext cx="8640762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Although you may be ________ with your parents, you should talk to them. Ask them why they give you so much ________ 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Life shouldn’t just be about ________ . Free time activities like ________ and hanging out with friends are important, too.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 shouldn’t ________ with your classmates to get better grades. You should all be ________ each other to improve.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1371600" y="22098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524000" y="2278063"/>
            <a:ext cx="708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27332" name="Text Box 7"/>
          <p:cNvSpPr txBox="1">
            <a:spLocks noChangeArrowheads="1"/>
          </p:cNvSpPr>
          <p:nvPr/>
        </p:nvSpPr>
        <p:spPr bwMode="auto">
          <a:xfrm>
            <a:off x="2843808" y="1196752"/>
            <a:ext cx="2879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1e 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Pairwork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7333" name="Text Box 8"/>
          <p:cNvSpPr txBox="1">
            <a:spLocks noChangeArrowheads="1"/>
          </p:cNvSpPr>
          <p:nvPr/>
        </p:nvSpPr>
        <p:spPr bwMode="auto">
          <a:xfrm>
            <a:off x="1115616" y="2484438"/>
            <a:ext cx="66976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A: I think Wei Ming should </a:t>
            </a:r>
            <a:r>
              <a:rPr lang="en-US" altLang="zh-CN" sz="3200" b="1" dirty="0">
                <a:solidFill>
                  <a:srgbClr val="000000"/>
                </a:solidFill>
              </a:rPr>
              <a:t>…</a:t>
            </a:r>
            <a:endParaRPr lang="en-US" altLang="zh-CN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B: Why?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A: Because </a:t>
            </a:r>
            <a:r>
              <a:rPr lang="en-US" altLang="zh-CN" sz="3200" b="1" dirty="0">
                <a:solidFill>
                  <a:srgbClr val="000000"/>
                </a:solidFill>
              </a:rPr>
              <a:t>…</a:t>
            </a:r>
            <a:endParaRPr lang="en-US" altLang="zh-CN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全屏显示(4:3)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Tahoma</vt:lpstr>
      <vt:lpstr>Times New Roman</vt:lpstr>
      <vt:lpstr>Trebuchet MS</vt:lpstr>
      <vt:lpstr>WWW.2PPT.COM
</vt:lpstr>
      <vt:lpstr>Unit 4 Why don’t you talk to your parents?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1c  Listen and check the problems Wei Ming talks about.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2017-10-19T08:48:00Z</dcterms:created>
  <dcterms:modified xsi:type="dcterms:W3CDTF">2023-01-16T15:41:32Z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7EB9514784974E64B0ABB06E0B63B456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