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74" r:id="rId2"/>
    <p:sldMasterId id="2147483700" r:id="rId3"/>
  </p:sldMasterIdLst>
  <p:notesMasterIdLst>
    <p:notesMasterId r:id="rId21"/>
  </p:notesMasterIdLst>
  <p:handoutMasterIdLst>
    <p:handoutMasterId r:id="rId22"/>
  </p:handoutMasterIdLst>
  <p:sldIdLst>
    <p:sldId id="554" r:id="rId4"/>
    <p:sldId id="510" r:id="rId5"/>
    <p:sldId id="472" r:id="rId6"/>
    <p:sldId id="543" r:id="rId7"/>
    <p:sldId id="544" r:id="rId8"/>
    <p:sldId id="547" r:id="rId9"/>
    <p:sldId id="539" r:id="rId10"/>
    <p:sldId id="548" r:id="rId11"/>
    <p:sldId id="538" r:id="rId12"/>
    <p:sldId id="549" r:id="rId13"/>
    <p:sldId id="552" r:id="rId14"/>
    <p:sldId id="551" r:id="rId15"/>
    <p:sldId id="553" r:id="rId16"/>
    <p:sldId id="523" r:id="rId17"/>
    <p:sldId id="537" r:id="rId18"/>
    <p:sldId id="507" r:id="rId19"/>
    <p:sldId id="55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华文楷体" panose="02010600040101010101" pitchFamily="2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幼圆" panose="02010509060101010101" pitchFamily="49" charset="-122"/>
      <p:regular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40" d="100"/>
          <a:sy n="140" d="100"/>
        </p:scale>
        <p:origin x="-804" y="-318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1-07T10:35:13.872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6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5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5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40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40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5" y="204791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8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6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6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70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5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6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6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6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65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65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40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40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5" y="204791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8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1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6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6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6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70" y="205980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5" y="205980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E014346E-DEDF-498A-AF7D-A9D39D4BEE6B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13" y="4767264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fld id="{FE4AC913-6F29-404C-9ADF-29251873EBE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7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7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93237" y="92980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百分数（二） 折扣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930712" y="123478"/>
            <a:ext cx="1091035" cy="2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timing>
    <p:tnLst>
      <p:par>
        <p:cTn id="1" dur="indefinite" restart="never" nodeType="tmRoot"/>
      </p:par>
    </p:tnLst>
  </p:timing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7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93044" y="92712"/>
            <a:ext cx="250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认识图形（二） 认识平面图形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930712" y="123478"/>
            <a:ext cx="1091035" cy="2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timing>
    <p:tnLst>
      <p:par>
        <p:cTn id="1" dur="indefinite" restart="never" nodeType="tmRoot"/>
      </p:par>
    </p:tnLst>
  </p:timing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六年级  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42664" y="1419623"/>
            <a:ext cx="3524042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容积</a:t>
            </a:r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altLang="en-US" sz="6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49462" y="628357"/>
            <a:ext cx="2190343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圆柱和圆锥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-7782" y="4443962"/>
            <a:ext cx="915178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64501" y="2139702"/>
            <a:ext cx="58636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计算这个圆柱形保温杯的容积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首先要算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出从里面量的直径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即内直径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和高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即内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高度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分别是多少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再根据公式计算。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3528" y="771552"/>
            <a:ext cx="8397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已知保温杯壁的厚度是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厘米。这个保温杯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能装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多少毫升的水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得数保留整数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8" name="组合 47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9" name="直接箭头连接符 48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55" name="组合 54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57" name="直接箭头连接符 56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1" name="图片 6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7584" y="1707654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内直径：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7-0.8×2=5.4(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内高度：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18-0.8×2=16.4(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容积：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3.14×(5.4÷2)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×16.4</a:t>
            </a: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≈375(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)=375(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这个保温杯能装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375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毫升的水。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23528" y="771552"/>
            <a:ext cx="8397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已知保温杯壁的厚度是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厘米。这个保温杯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能装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多少毫升的水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得数保留整数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6" name="组合 45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7" name="直接箭头连接符 46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53" name="组合 52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55" name="直接箭头连接符 54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6" y="771552"/>
            <a:ext cx="8399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算一算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个这样的保温杯倒满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大约需要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多少千克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?(1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毫升水重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5576" y="2052012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毫升水重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所以要求把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保温杯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倒满大约需要多少千克水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须先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求出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倒满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杯大约需要多少毫升。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8" name="组合 47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9" name="直接箭头连接符 48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55" name="组合 54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57" name="直接箭头连接符 56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2185576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杯水大约</a:t>
            </a: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375×6=2250(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indent="266700">
              <a:lnSpc>
                <a:spcPct val="150000"/>
              </a:lnSpc>
            </a:pP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需水</a:t>
            </a:r>
            <a:r>
              <a:rPr lang="en-US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2250×1=2250(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)=2.25(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千克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大约需要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2.25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千克水。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179516" y="771552"/>
            <a:ext cx="8399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算一算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个这样的保温杯倒满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大约需要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多少千克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?(1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毫升水重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克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7" name="组合 46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54" name="组合 53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56" name="直接箭头连接符 55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7584" y="786066"/>
            <a:ext cx="81136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个圆柱形水桶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水桶中水面距桶沿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水桶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底面半径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这个水桶装了多少升水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1760" y="2195138"/>
                <a:ext cx="4572000" cy="23208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　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×(50-10)</a:t>
                </a:r>
                <a:endPara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=12560(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立方厘米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endPara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=12.56(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升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endPara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: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这个水桶装了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12.56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升水。</a:t>
                </a:r>
                <a:endPara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195138"/>
                <a:ext cx="4572000" cy="2320828"/>
              </a:xfrm>
              <a:prstGeom prst="rect">
                <a:avLst/>
              </a:prstGeom>
              <a:blipFill rotWithShape="1">
                <a:blip r:embed="rId2"/>
                <a:stretch>
                  <a:fillRect l="-1" t="-25" r="1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32" y="339502"/>
            <a:ext cx="80936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个圆柱形电饭煲，从里面量得底面直径是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分米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，高是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分米。这个电饭煲的容积大约是多少升？ 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得数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保留一位小数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9" name="Group 6"/>
          <p:cNvGrpSpPr/>
          <p:nvPr/>
        </p:nvGrpSpPr>
        <p:grpSpPr bwMode="auto">
          <a:xfrm>
            <a:off x="2303863" y="1995688"/>
            <a:ext cx="4536281" cy="519113"/>
            <a:chOff x="131" y="-87"/>
            <a:chExt cx="3447" cy="43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1" y="-39"/>
              <a:ext cx="344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2.2÷2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×3.14×1.3</a:t>
              </a:r>
            </a:p>
          </p:txBody>
        </p:sp>
        <p:sp>
          <p:nvSpPr>
            <p:cNvPr id="11" name="Rectangle 49"/>
            <p:cNvSpPr>
              <a:spLocks noChangeArrowheads="1"/>
            </p:cNvSpPr>
            <p:nvPr/>
          </p:nvSpPr>
          <p:spPr bwMode="auto">
            <a:xfrm>
              <a:off x="1161" y="-87"/>
              <a:ext cx="25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52955" y="2637062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=3.7994×1.3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20109" y="3894911"/>
            <a:ext cx="6372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答：这个电饭煲的容积大约是</a:t>
            </a:r>
            <a:r>
              <a:rPr lang="en-US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升。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52959" y="3265987"/>
            <a:ext cx="199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≈4.9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（升）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87624" y="2185576"/>
            <a:ext cx="74168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圆柱形容器的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容器的内底面积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内高度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也可以用字母表示为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</a:rPr>
              <a:t>V=</a:t>
            </a:r>
            <a:r>
              <a:rPr lang="en-US" altLang="zh-CN" sz="2400" b="1" i="1" dirty="0" err="1">
                <a:solidFill>
                  <a:srgbClr val="FF0000"/>
                </a:solidFill>
                <a:ea typeface="楷体" panose="02010609060101010101" pitchFamily="49" charset="-122"/>
              </a:rPr>
              <a:t>Sh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如果已知外直径和容器的厚度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计算容器的内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直径时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外直径减去这个厚度的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699792" y="1673247"/>
            <a:ext cx="403244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：第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37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932" y="2398477"/>
            <a:ext cx="1495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2554934" y="2067694"/>
            <a:ext cx="2953170" cy="1358034"/>
            <a:chOff x="539553" y="1453529"/>
            <a:chExt cx="2953170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3" y="1453529"/>
              <a:ext cx="2953170" cy="1358034"/>
            </a:xfrm>
            <a:prstGeom prst="cloudCallout">
              <a:avLst>
                <a:gd name="adj1" fmla="val -63111"/>
                <a:gd name="adj2" fmla="val 41467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09750" y="1708529"/>
              <a:ext cx="2682973" cy="7571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Aft>
                  <a:spcPts val="0"/>
                </a:spcAft>
                <a:buNone/>
              </a:pPr>
              <a:r>
                <a:rPr lang="zh-CN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这个保温杯的体积是多少立方厘米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?</a:t>
              </a:r>
              <a:endPara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813827" y="1326048"/>
            <a:ext cx="1782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8" y="906857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2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3" name="组合 42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0187" y="2355728"/>
            <a:ext cx="4541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首先从图中读出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需要的数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据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再运用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圆柱的体积公式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直接计算出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保温杯的体积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836744" y="1491632"/>
            <a:ext cx="7047624" cy="4801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这个保温杯的体积是多少立方厘米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24" name="组合 23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827588" y="906857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806" y="1437620"/>
            <a:ext cx="5833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底面积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14×(7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465(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平方厘米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体积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465×18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692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37(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立方厘米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这个保温杯的体积是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692</a:t>
            </a:r>
            <a:r>
              <a:rPr lang="en-US" altLang="zh-CN" sz="24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37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立方厘米。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813827" y="1326048"/>
            <a:ext cx="1782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24" name="组合 23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332688" y="852271"/>
            <a:ext cx="7047624" cy="4801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这个保温杯的体积是多少立方厘米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771552"/>
            <a:ext cx="8397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已知保温杯壁的厚度是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厘米。这个保温杯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能装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多少毫升的水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得数保留整数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484830" y="1995686"/>
            <a:ext cx="3663234" cy="183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1" name="组合 3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63" name="直接箭头连接符 62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67" name="组合 66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68" name="直接箭头连接符 67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74" name="组合 73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76" name="直接箭头连接符 75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 flipH="1">
            <a:off x="2195740" y="2571750"/>
            <a:ext cx="3672407" cy="705300"/>
            <a:chOff x="6621595" y="3245890"/>
            <a:chExt cx="3548210" cy="592690"/>
          </a:xfrm>
        </p:grpSpPr>
        <p:sp>
          <p:nvSpPr>
            <p:cNvPr id="31" name="云形标注 3"/>
            <p:cNvSpPr/>
            <p:nvPr/>
          </p:nvSpPr>
          <p:spPr>
            <a:xfrm>
              <a:off x="6621595" y="3245890"/>
              <a:ext cx="3548210" cy="592690"/>
            </a:xfrm>
            <a:prstGeom prst="cloudCallout">
              <a:avLst>
                <a:gd name="adj1" fmla="val 56899"/>
                <a:gd name="adj2" fmla="val 12414"/>
              </a:avLst>
            </a:prstGeom>
            <a:solidFill>
              <a:schemeClr val="bg1"/>
            </a:solidFill>
            <a:ln w="19050">
              <a:solidFill>
                <a:srgbClr val="4896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828362" y="3342024"/>
              <a:ext cx="3132724" cy="387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要计算保温杯的容积。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859632" y="2427734"/>
            <a:ext cx="1336104" cy="158429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323528" y="771552"/>
            <a:ext cx="8397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已知保温杯壁的厚度是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厘米。这个保温杯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能装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多少毫升的水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得数保留整数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58" name="直接箭头连接符 57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62" name="组合 61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63" name="直接箭头连接符 62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69" name="组合 68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71" name="直接箭头连接符 70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72" y="1118906"/>
            <a:ext cx="3685625" cy="28209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55853" y="474809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认识容积及体积的区别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4833" y="1767601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容积是某种形状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的容器内能容纳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物体的大小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738555" y="1118906"/>
            <a:ext cx="3685625" cy="282099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213225" y="1767601"/>
            <a:ext cx="343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体积是物体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器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整体所占空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间的大小。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3259" y="2052012"/>
            <a:ext cx="5156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求圆柱形容器的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容积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可以用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体积公式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进行计算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但要用到的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必须是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从容器里面测量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得到的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内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直径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和内高度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323528" y="771552"/>
            <a:ext cx="8397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已知保温杯壁的厚度是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厘米。这个保温杯</a:t>
            </a:r>
            <a:r>
              <a:rPr lang="zh-CN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能装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多少毫升的水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?(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得数保留整数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32" y="267496"/>
            <a:ext cx="7823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一个保温杯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从外面测量的尺寸如图所示。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678221" y="148797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516216" y="3804297"/>
            <a:ext cx="936104" cy="423916"/>
            <a:chOff x="6516216" y="3655936"/>
            <a:chExt cx="936104" cy="423916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22"/>
          <p:cNvSpPr txBox="1"/>
          <p:nvPr/>
        </p:nvSpPr>
        <p:spPr>
          <a:xfrm>
            <a:off x="6730748" y="4016254"/>
            <a:ext cx="63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7cm</a:t>
            </a:r>
            <a:endParaRPr lang="zh-CN" altLang="en-US" sz="2000" dirty="0"/>
          </a:p>
        </p:txBody>
      </p:sp>
      <p:grpSp>
        <p:nvGrpSpPr>
          <p:cNvPr id="47" name="组合 46"/>
          <p:cNvGrpSpPr/>
          <p:nvPr/>
        </p:nvGrpSpPr>
        <p:grpSpPr>
          <a:xfrm rot="16200000">
            <a:off x="6847445" y="2705098"/>
            <a:ext cx="1774481" cy="423916"/>
            <a:chOff x="6516216" y="3655936"/>
            <a:chExt cx="936104" cy="423916"/>
          </a:xfrm>
        </p:grpSpPr>
        <p:cxnSp>
          <p:nvCxnSpPr>
            <p:cNvPr id="48" name="直接箭头连接符 47"/>
            <p:cNvCxnSpPr/>
            <p:nvPr/>
          </p:nvCxnSpPr>
          <p:spPr>
            <a:xfrm>
              <a:off x="6516216" y="3867894"/>
              <a:ext cx="9127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6516216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452320" y="3655936"/>
              <a:ext cx="0" cy="423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27"/>
          <p:cNvSpPr txBox="1"/>
          <p:nvPr/>
        </p:nvSpPr>
        <p:spPr>
          <a:xfrm>
            <a:off x="7522732" y="2839032"/>
            <a:ext cx="848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18cm</a:t>
            </a:r>
            <a:endParaRPr lang="zh-CN" altLang="en-US" sz="2000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938" y="1923679"/>
            <a:ext cx="1230958" cy="2062022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6074790" y="1264010"/>
            <a:ext cx="1449538" cy="731676"/>
            <a:chOff x="3377010" y="3668146"/>
            <a:chExt cx="9379729" cy="731676"/>
          </a:xfrm>
        </p:grpSpPr>
        <p:grpSp>
          <p:nvGrpSpPr>
            <p:cNvPr id="54" name="组合 53"/>
            <p:cNvGrpSpPr/>
            <p:nvPr/>
          </p:nvGrpSpPr>
          <p:grpSpPr>
            <a:xfrm>
              <a:off x="6516216" y="3975906"/>
              <a:ext cx="936104" cy="423916"/>
              <a:chOff x="6516216" y="3655936"/>
              <a:chExt cx="936104" cy="423916"/>
            </a:xfrm>
          </p:grpSpPr>
          <p:cxnSp>
            <p:nvCxnSpPr>
              <p:cNvPr id="56" name="直接箭头连接符 55"/>
              <p:cNvCxnSpPr/>
              <p:nvPr/>
            </p:nvCxnSpPr>
            <p:spPr>
              <a:xfrm>
                <a:off x="6516216" y="3867894"/>
                <a:ext cx="91273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6516216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7452320" y="3655936"/>
                <a:ext cx="0" cy="4239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文本框 53"/>
            <p:cNvSpPr txBox="1"/>
            <p:nvPr/>
          </p:nvSpPr>
          <p:spPr>
            <a:xfrm>
              <a:off x="3377010" y="3668146"/>
              <a:ext cx="9379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厚度</a:t>
              </a:r>
              <a:r>
                <a:rPr lang="en-US" altLang="zh-CN" sz="2000" dirty="0">
                  <a:solidFill>
                    <a:srgbClr val="FF0000"/>
                  </a:solidFill>
                </a:rPr>
                <a:t>0.8cm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85408" y="1347616"/>
          <a:ext cx="7295827" cy="25706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4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不同点</a:t>
                      </a:r>
                      <a:endParaRPr lang="zh-CN" sz="20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相同点</a:t>
                      </a:r>
                      <a:endParaRPr lang="zh-CN" sz="20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0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9246" y="402800"/>
            <a:ext cx="78232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计算容积和体积的相同点和不同点</a:t>
            </a:r>
            <a:r>
              <a:rPr kumimoji="0" lang="zh-CN" alt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835" y="3982295"/>
            <a:ext cx="8183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知道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容积、底面积和高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中任意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两个量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都可以求出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第三个量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8245" y="2204162"/>
            <a:ext cx="1662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计算方法相同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lang="zh-CN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乘高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3012" y="1815208"/>
            <a:ext cx="58845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测量方法不同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计算体积是从物体外测量需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要的相关数据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计算容积是从物体内测量需要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的数据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2541" y="2830871"/>
            <a:ext cx="6687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计量单位不同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计量容积时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用毫升和升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可以用体积单位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但计算体积时不能用容积单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位升或毫升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Office PowerPoint</Application>
  <PresentationFormat>全屏显示(16:9)</PresentationFormat>
  <Paragraphs>152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Cambria Math</vt:lpstr>
      <vt:lpstr>WWW.2PPT.COM
</vt:lpstr>
      <vt:lpstr>2_自定义设计方案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5E8E1C5DAE04414483AFA298AAF0DF83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