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07" r:id="rId5"/>
    <p:sldId id="400" r:id="rId6"/>
    <p:sldId id="401" r:id="rId7"/>
    <p:sldId id="402" r:id="rId8"/>
    <p:sldId id="403" r:id="rId9"/>
    <p:sldId id="404" r:id="rId10"/>
    <p:sldId id="406" r:id="rId11"/>
    <p:sldId id="389" r:id="rId12"/>
    <p:sldId id="390" r:id="rId13"/>
    <p:sldId id="408" r:id="rId14"/>
    <p:sldId id="396" r:id="rId15"/>
    <p:sldId id="372" r:id="rId16"/>
    <p:sldId id="409" r:id="rId17"/>
    <p:sldId id="376" r:id="rId18"/>
    <p:sldId id="410" r:id="rId19"/>
    <p:sldId id="377" r:id="rId20"/>
    <p:sldId id="381" r:id="rId21"/>
    <p:sldId id="382" r:id="rId22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9EA408-43FD-48DB-B82C-FA234A04E4E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EF869F3-F7C3-4140-9F6E-B141FC41802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69F3-F7C3-4140-9F6E-B141FC4180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D309417-176D-4E0F-8A94-66ECFB74C771}" type="slidenum">
              <a:rPr lang="zh-CN" altLang="en-US">
                <a:latin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F9E3-4CFD-41E8-9CBB-C4FF311A86F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8CC1-FB9F-4E91-8387-D07E902DB6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32B2-2C34-4E78-9907-6B294156B6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0C3CE-D5EC-4A85-8FCC-9C7331FD24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C83A-2FA7-4084-AB14-F89B5793A04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E7F95-188D-48A4-82DE-DA9DE18158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5F1C-D9C2-4EB9-AD46-154E9000E5F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3D84-3FD1-4229-B5CB-F5171F7F66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42C5-FB18-4FD0-9F92-622D2A4E270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FAFA5-9F2E-4B81-924D-15A166F2EF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2DDE-F9EC-4FCE-96E6-EEA0769DF1B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A5FC-06E6-4CA8-80F0-1F8E798EF0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E71E-01EA-4E0F-A1CF-703FBB36540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0ED2-7600-4274-8AA4-DC1D05B1C5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49EA-3481-4BF1-A36F-AE859432F5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3E32-ED9D-419A-80EF-183381A684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15EC-F3B8-4AB9-BAF6-C28AAF1E256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5087-3DAA-4F41-BD79-789DB4FE1A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6047-914E-4A2F-8192-787032E82CC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1B94-5BD8-48D9-A0EA-8D4696A020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27BD-B83D-4D97-9382-493010F0367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41D2-0D5B-46C7-968E-A08336826B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6FCFB5-C9B5-41B7-9BB0-ECC75B759C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C99B03-3EED-4D09-8367-63C3F92CC3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2.Let's%20si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3.Let's%20do%20it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Is%20Jenny%20singi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0737" y="5458772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421445" y="3309337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46291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3 Who Is Singing?</a:t>
            </a:r>
            <a:endParaRPr lang="zh-CN" alt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8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1 Going to Beijing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09" name="TextBox 4"/>
          <p:cNvSpPr txBox="1">
            <a:spLocks noChangeArrowheads="1"/>
          </p:cNvSpPr>
          <p:nvPr/>
        </p:nvSpPr>
        <p:spPr bwMode="auto">
          <a:xfrm>
            <a:off x="3237706" y="2664251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2" name="矩形 21"/>
          <p:cNvSpPr/>
          <p:nvPr/>
        </p:nvSpPr>
        <p:spPr>
          <a:xfrm>
            <a:off x="4444048" y="56534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735263" y="1654175"/>
            <a:ext cx="3519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Who is talking?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谁正在说话？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85825" y="17113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404938" y="17399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2211388" y="3444875"/>
            <a:ext cx="481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Who + be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动词的现在分词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239963" y="2927350"/>
            <a:ext cx="339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询问谁正在做什么事情。</a:t>
            </a:r>
          </a:p>
        </p:txBody>
      </p:sp>
      <p:pic>
        <p:nvPicPr>
          <p:cNvPr id="1229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335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1393825" y="3006725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8" name="文本框 17"/>
          <p:cNvSpPr txBox="1">
            <a:spLocks noChangeArrowheads="1"/>
          </p:cNvSpPr>
          <p:nvPr/>
        </p:nvSpPr>
        <p:spPr bwMode="auto">
          <a:xfrm>
            <a:off x="1400175" y="2324100"/>
            <a:ext cx="30241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现在进行时的特殊疑问句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1392238" y="3659188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209800" y="4060825"/>
            <a:ext cx="48148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动词的现在分词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301" name="矩形 1"/>
          <p:cNvSpPr>
            <a:spLocks noChangeArrowheads="1"/>
          </p:cNvSpPr>
          <p:nvPr/>
        </p:nvSpPr>
        <p:spPr bwMode="auto">
          <a:xfrm>
            <a:off x="1390650" y="4273550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答语：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208213" y="4687888"/>
            <a:ext cx="5826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—Who is reading a book?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谁正在读书？</a:t>
            </a: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—My brother is reading a book.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我哥哥正在读书。</a:t>
            </a:r>
          </a:p>
        </p:txBody>
      </p:sp>
      <p:sp>
        <p:nvSpPr>
          <p:cNvPr id="12303" name="矩形 1"/>
          <p:cNvSpPr>
            <a:spLocks noChangeArrowheads="1"/>
          </p:cNvSpPr>
          <p:nvPr/>
        </p:nvSpPr>
        <p:spPr bwMode="auto">
          <a:xfrm>
            <a:off x="1387475" y="4902200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2304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1179513" y="2914650"/>
            <a:ext cx="87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198563" y="2243138"/>
            <a:ext cx="87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049463" y="2713038"/>
            <a:ext cx="638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two girls are talking.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这两个女孩正在交谈。</a:t>
            </a:r>
          </a:p>
        </p:txBody>
      </p:sp>
      <p:sp>
        <p:nvSpPr>
          <p:cNvPr id="13318" name="文本框 17"/>
          <p:cNvSpPr txBox="1">
            <a:spLocks noChangeArrowheads="1"/>
          </p:cNvSpPr>
          <p:nvPr/>
        </p:nvSpPr>
        <p:spPr bwMode="auto">
          <a:xfrm>
            <a:off x="1246188" y="1516063"/>
            <a:ext cx="2824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talk /tɔːk/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交谈；讨论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27238" y="2049463"/>
            <a:ext cx="2965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/ɔː/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320" name="矩形 3"/>
          <p:cNvSpPr>
            <a:spLocks noChangeArrowheads="1"/>
          </p:cNvSpPr>
          <p:nvPr/>
        </p:nvSpPr>
        <p:spPr bwMode="auto">
          <a:xfrm>
            <a:off x="1177925" y="3613150"/>
            <a:ext cx="87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047875" y="3411538"/>
            <a:ext cx="539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talk to / with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谈话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talk about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谈论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735263" y="4157663"/>
            <a:ext cx="5576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老师拿着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chalk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（粉笔），在教室里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walk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（走），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和同学们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talk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（交谈）。</a:t>
            </a:r>
          </a:p>
        </p:txBody>
      </p:sp>
      <p:grpSp>
        <p:nvGrpSpPr>
          <p:cNvPr id="13323" name="组合 2"/>
          <p:cNvGrpSpPr/>
          <p:nvPr/>
        </p:nvGrpSpPr>
        <p:grpSpPr bwMode="auto">
          <a:xfrm>
            <a:off x="1217613" y="4359275"/>
            <a:ext cx="1514475" cy="403225"/>
            <a:chOff x="487410" y="4002770"/>
            <a:chExt cx="1514700" cy="401846"/>
          </a:xfrm>
        </p:grpSpPr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287736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325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410" y="4002770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build="p"/>
      <p:bldP spid="20" grpId="0" build="p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560388" y="123825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词语辨析：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87375" y="1595438"/>
            <a:ext cx="8021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talk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多指相互交谈，与介词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连用表示“与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交谈”。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talk to you?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我可以和你谈一谈吗？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speak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意为“讲”，后面常跟某种语言。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speak English?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你会说英语吗？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say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意思是“说”，强调说话内容。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old man says,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Good.”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老人说：“好。”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tell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意为“告诉”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常见短语有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tell a story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讲故事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tell a lie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撒谎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tell me your phone number?</a:t>
            </a:r>
            <a:endParaRPr lang="zh-CN" altLang="en-US" sz="20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81405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你能告诉我你的电话号码吗？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7"/>
          <p:cNvSpPr txBox="1">
            <a:spLocks noChangeArrowheads="1"/>
          </p:cNvSpPr>
          <p:nvPr/>
        </p:nvSpPr>
        <p:spPr bwMode="auto">
          <a:xfrm>
            <a:off x="2735263" y="1654175"/>
            <a:ext cx="3228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sleep /sliːp/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睡觉［四会］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85825" y="17113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19"/>
          <p:cNvSpPr txBox="1">
            <a:spLocks noChangeArrowheads="1"/>
          </p:cNvSpPr>
          <p:nvPr/>
        </p:nvSpPr>
        <p:spPr bwMode="auto">
          <a:xfrm>
            <a:off x="1404938" y="17399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2211388" y="2898775"/>
            <a:ext cx="562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girl is sleeping now.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那个女孩现在正在睡觉。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239963" y="2381250"/>
            <a:ext cx="339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/iː/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536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335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1"/>
          <p:cNvSpPr>
            <a:spLocks noChangeArrowheads="1"/>
          </p:cNvSpPr>
          <p:nvPr/>
        </p:nvSpPr>
        <p:spPr bwMode="auto">
          <a:xfrm>
            <a:off x="1393825" y="2460625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0" name="矩形 1"/>
          <p:cNvSpPr>
            <a:spLocks noChangeArrowheads="1"/>
          </p:cNvSpPr>
          <p:nvPr/>
        </p:nvSpPr>
        <p:spPr bwMode="auto">
          <a:xfrm>
            <a:off x="1392238" y="3113088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1" name="矩形 1"/>
          <p:cNvSpPr>
            <a:spLocks noChangeArrowheads="1"/>
          </p:cNvSpPr>
          <p:nvPr/>
        </p:nvSpPr>
        <p:spPr bwMode="auto">
          <a:xfrm>
            <a:off x="1390650" y="3692525"/>
            <a:ext cx="164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谱系记忆法：</a:t>
            </a:r>
            <a:endParaRPr lang="zh-CN" altLang="en-US" sz="160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100263" y="3702050"/>
            <a:ext cx="5726112" cy="1890713"/>
            <a:chOff x="2100477" y="3927943"/>
            <a:chExt cx="5725381" cy="1891219"/>
          </a:xfrm>
        </p:grpSpPr>
        <p:sp>
          <p:nvSpPr>
            <p:cNvPr id="15375" name="矩形 1"/>
            <p:cNvSpPr>
              <a:spLocks noChangeArrowheads="1"/>
            </p:cNvSpPr>
            <p:nvPr/>
          </p:nvSpPr>
          <p:spPr bwMode="auto">
            <a:xfrm>
              <a:off x="4333025" y="3927943"/>
              <a:ext cx="59523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eep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H="1">
              <a:off x="2735396" y="4328100"/>
              <a:ext cx="1614281" cy="1016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4614756" y="4348744"/>
              <a:ext cx="0" cy="8638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4898882" y="4328100"/>
              <a:ext cx="1679361" cy="1016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79" name="矩形 1"/>
            <p:cNvSpPr>
              <a:spLocks noChangeArrowheads="1"/>
            </p:cNvSpPr>
            <p:nvPr/>
          </p:nvSpPr>
          <p:spPr bwMode="auto">
            <a:xfrm>
              <a:off x="2100477" y="5419052"/>
              <a:ext cx="14904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sleep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睡觉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80" name="矩形 1"/>
            <p:cNvSpPr>
              <a:spLocks noChangeArrowheads="1"/>
            </p:cNvSpPr>
            <p:nvPr/>
          </p:nvSpPr>
          <p:spPr bwMode="auto">
            <a:xfrm>
              <a:off x="3869187" y="5398697"/>
              <a:ext cx="1526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jeep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吉普车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81" name="矩形 1"/>
            <p:cNvSpPr>
              <a:spLocks noChangeArrowheads="1"/>
            </p:cNvSpPr>
            <p:nvPr/>
          </p:nvSpPr>
          <p:spPr bwMode="auto">
            <a:xfrm>
              <a:off x="5730415" y="5395302"/>
              <a:ext cx="2095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sheep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羊；绵羊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2209800" y="5510213"/>
            <a:ext cx="2243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to sleep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去睡觉</a:t>
            </a:r>
          </a:p>
        </p:txBody>
      </p:sp>
      <p:sp>
        <p:nvSpPr>
          <p:cNvPr id="15374" name="矩形 1"/>
          <p:cNvSpPr>
            <a:spLocks noChangeArrowheads="1"/>
          </p:cNvSpPr>
          <p:nvPr/>
        </p:nvSpPr>
        <p:spPr bwMode="auto">
          <a:xfrm>
            <a:off x="1390650" y="5722938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230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49467" y="81144"/>
            <a:ext cx="39053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sing!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6387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8225" y="5680075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3663" y="1304925"/>
            <a:ext cx="6545262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grpSp>
        <p:nvGrpSpPr>
          <p:cNvPr id="17411" name="组合 1"/>
          <p:cNvGrpSpPr/>
          <p:nvPr/>
        </p:nvGrpSpPr>
        <p:grpSpPr bwMode="auto">
          <a:xfrm>
            <a:off x="1162050" y="1109663"/>
            <a:ext cx="6889750" cy="4638675"/>
            <a:chOff x="1162050" y="1109663"/>
            <a:chExt cx="6889422" cy="4638675"/>
          </a:xfrm>
        </p:grpSpPr>
        <p:pic>
          <p:nvPicPr>
            <p:cNvPr id="17413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2050" y="1109663"/>
              <a:ext cx="6818313" cy="463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9988" y="5047013"/>
              <a:ext cx="761484" cy="57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41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51225" y="5811838"/>
            <a:ext cx="21209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52450" y="1381125"/>
            <a:ext cx="8294688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火车上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见闻 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0850" indent="84455" eaLnBrk="1" hangingPunct="1">
              <a:lnSpc>
                <a:spcPct val="2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名同学一组进行小组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。由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名同学负责绘制一幅</a:t>
            </a:r>
          </a:p>
          <a:p>
            <a:pPr marL="450850" indent="-450850" eaLnBrk="1" hangingPunct="1">
              <a:lnSpc>
                <a:spcPct val="2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火车车厢图，里面要有不同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人物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在做各种事情。另外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</a:t>
            </a:r>
          </a:p>
          <a:p>
            <a:pPr marL="450850" indent="-450850" eaLnBrk="1" hangingPunct="1">
              <a:lnSpc>
                <a:spcPct val="2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学进行问答活动，讨论人们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做的事情。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122363" y="1238250"/>
            <a:ext cx="7273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There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are many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 in the train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station.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A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man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men 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mans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—Are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singing?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Yes,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____________.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I am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I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do 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I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will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138613" y="2230438"/>
            <a:ext cx="42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203575" y="44354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252538" y="1535113"/>
            <a:ext cx="72739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__________ the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baby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crying?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A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Is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Are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Does</a:t>
            </a: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The baby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 .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eaLnBrk="1" hangingPunct="1">
              <a:lnSpc>
                <a:spcPct val="2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cry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crying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is crying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279650" y="19192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533775" y="37671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22288" y="1149350"/>
            <a:ext cx="84550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二、用所给单词的正确形式填空。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3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see some_______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(woman)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walking happily on the square.</a:t>
            </a:r>
          </a:p>
          <a:p>
            <a:pPr eaLnBrk="1" hangingPunct="1">
              <a:lnSpc>
                <a:spcPct val="3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Look! The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________(baby)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are playing with the toy cars.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459038" y="388143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222500" y="2765425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38200" y="4579938"/>
            <a:ext cx="76422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89100" y="4587875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句中的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是复数，前面的主语也相应地用复数形式，构成主谓一致。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http://img.mp.itc.cn/upload/20160603/f5cad4bd14254da7b37e737bdda7b4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1638300"/>
            <a:ext cx="54244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1"/>
          <p:cNvSpPr>
            <a:spLocks noChangeArrowheads="1"/>
          </p:cNvSpPr>
          <p:nvPr/>
        </p:nvSpPr>
        <p:spPr bwMode="auto">
          <a:xfrm>
            <a:off x="1274762" y="5338763"/>
            <a:ext cx="6859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does mother do when she put the kid to bed? 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4350" y="1474788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14350" y="3101975"/>
            <a:ext cx="8510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woman, baby, man, cry, talk,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sleep</a:t>
            </a:r>
          </a:p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Jenny singing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marL="1529080" indent="-825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Who is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talking?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Jenny singing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161213" y="2136775"/>
            <a:ext cx="1965325" cy="1812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308706" y="206130"/>
            <a:ext cx="49547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Is Jenny singing?</a:t>
            </a:r>
          </a:p>
        </p:txBody>
      </p:sp>
      <p:pic>
        <p:nvPicPr>
          <p:cNvPr id="5124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4170363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7900" y="2316163"/>
            <a:ext cx="16494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矩形 1"/>
          <p:cNvSpPr>
            <a:spLocks noChangeArrowheads="1"/>
          </p:cNvSpPr>
          <p:nvPr/>
        </p:nvSpPr>
        <p:spPr bwMode="auto">
          <a:xfrm>
            <a:off x="603250" y="1255713"/>
            <a:ext cx="6337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 Are you singing, Jenny?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ask. “No, I’m not. The woman behind me is singing,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says Jenny.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“The baby is crying,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say. “Yes,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says Jenny. “The baby is tired.”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“Who is talking? ”I ask. “Danny is talking,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says Jenny. “He is talking to the man behind you.”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“Now the baby isn’t crying,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say. “Yes,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says Jenny. “The baby is sleeping now.”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735263" y="1654175"/>
            <a:ext cx="30241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表示人物的词汇［四会］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85825" y="17113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404938" y="17399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2211388" y="3516313"/>
            <a:ext cx="575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woman doctor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一位女医生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Women’s Day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妇女节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239963" y="2998788"/>
            <a:ext cx="5337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woman is smiling.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那位女士正在笑。</a:t>
            </a:r>
          </a:p>
        </p:txBody>
      </p:sp>
      <p:pic>
        <p:nvPicPr>
          <p:cNvPr id="6152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6335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矩形 1"/>
          <p:cNvSpPr>
            <a:spLocks noChangeArrowheads="1"/>
          </p:cNvSpPr>
          <p:nvPr/>
        </p:nvSpPr>
        <p:spPr bwMode="auto">
          <a:xfrm>
            <a:off x="1393825" y="3078163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4" name="文本框 17"/>
          <p:cNvSpPr txBox="1">
            <a:spLocks noChangeArrowheads="1"/>
          </p:cNvSpPr>
          <p:nvPr/>
        </p:nvSpPr>
        <p:spPr bwMode="auto">
          <a:xfrm>
            <a:off x="1400175" y="2324100"/>
            <a:ext cx="2917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 /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wʊmən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矩形 2"/>
          <p:cNvSpPr>
            <a:spLocks noChangeArrowheads="1"/>
          </p:cNvSpPr>
          <p:nvPr/>
        </p:nvSpPr>
        <p:spPr bwMode="auto">
          <a:xfrm>
            <a:off x="1370013" y="4346575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图示记忆法：</a:t>
            </a:r>
            <a:endParaRPr lang="zh-CN" altLang="en-US" sz="1600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048000" y="4418013"/>
            <a:ext cx="3103563" cy="1665287"/>
            <a:chOff x="3048793" y="4418541"/>
            <a:chExt cx="3102630" cy="1664604"/>
          </a:xfrm>
        </p:grpSpPr>
        <p:sp>
          <p:nvSpPr>
            <p:cNvPr id="6158" name="矩形 2"/>
            <p:cNvSpPr>
              <a:spLocks noChangeArrowheads="1"/>
            </p:cNvSpPr>
            <p:nvPr/>
          </p:nvSpPr>
          <p:spPr bwMode="auto">
            <a:xfrm>
              <a:off x="3098118" y="5683035"/>
              <a:ext cx="986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woman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9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793" y="4418541"/>
              <a:ext cx="305752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0" name="矩形 1"/>
            <p:cNvSpPr>
              <a:spLocks noChangeArrowheads="1"/>
            </p:cNvSpPr>
            <p:nvPr/>
          </p:nvSpPr>
          <p:spPr bwMode="auto">
            <a:xfrm>
              <a:off x="5110630" y="5676001"/>
              <a:ext cx="10407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women</a:t>
              </a:r>
              <a:endParaRPr lang="zh-CN" altLang="en-US" sz="16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157" name="矩形 1"/>
          <p:cNvSpPr>
            <a:spLocks noChangeArrowheads="1"/>
          </p:cNvSpPr>
          <p:nvPr/>
        </p:nvSpPr>
        <p:spPr bwMode="auto">
          <a:xfrm>
            <a:off x="1392238" y="3730625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2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787400" y="2451100"/>
            <a:ext cx="89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782638" y="48307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741488" y="2201863"/>
            <a:ext cx="541496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baby is happy.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这个婴儿很高兴。</a:t>
            </a:r>
          </a:p>
        </p:txBody>
      </p:sp>
      <p:sp>
        <p:nvSpPr>
          <p:cNvPr id="7174" name="文本框 17"/>
          <p:cNvSpPr txBox="1">
            <a:spLocks noChangeArrowheads="1"/>
          </p:cNvSpPr>
          <p:nvPr/>
        </p:nvSpPr>
        <p:spPr bwMode="auto">
          <a:xfrm>
            <a:off x="758825" y="1574800"/>
            <a:ext cx="283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baby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beɪbi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婴儿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989263" y="4591050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body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身体</a:t>
            </a:r>
          </a:p>
        </p:txBody>
      </p:sp>
      <p:sp>
        <p:nvSpPr>
          <p:cNvPr id="7176" name="矩形 3"/>
          <p:cNvSpPr>
            <a:spLocks noChangeArrowheads="1"/>
          </p:cNvSpPr>
          <p:nvPr/>
        </p:nvSpPr>
        <p:spPr bwMode="auto">
          <a:xfrm>
            <a:off x="785813" y="3233738"/>
            <a:ext cx="89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739900" y="2984500"/>
            <a:ext cx="296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baby food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婴儿食品</a:t>
            </a:r>
          </a:p>
        </p:txBody>
      </p:sp>
      <p:sp>
        <p:nvSpPr>
          <p:cNvPr id="7178" name="矩形 3"/>
          <p:cNvSpPr>
            <a:spLocks noChangeArrowheads="1"/>
          </p:cNvSpPr>
          <p:nvPr/>
        </p:nvSpPr>
        <p:spPr bwMode="auto">
          <a:xfrm>
            <a:off x="784225" y="4014788"/>
            <a:ext cx="155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354263" y="3765550"/>
            <a:ext cx="4760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baby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（单数）→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babies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（复数）</a:t>
            </a:r>
          </a:p>
        </p:txBody>
      </p:sp>
      <p:pic>
        <p:nvPicPr>
          <p:cNvPr id="7180" name="Picture 2" descr="http://img003.hc360.cn/y4/M05/B3/DC/wKhQiFUwG0GEIKsXAAAAAEW3zZw925.jpg..300x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2960688"/>
            <a:ext cx="1663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977900" y="2106613"/>
            <a:ext cx="89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973138" y="2847975"/>
            <a:ext cx="217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对应词记忆法：</a:t>
            </a:r>
            <a:endParaRPr lang="zh-CN" altLang="en-US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930400" y="1858963"/>
            <a:ext cx="6607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father is a good man.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我的爸爸是个好男人。</a:t>
            </a:r>
          </a:p>
        </p:txBody>
      </p:sp>
      <p:sp>
        <p:nvSpPr>
          <p:cNvPr id="8198" name="文本框 17"/>
          <p:cNvSpPr txBox="1">
            <a:spLocks noChangeArrowheads="1"/>
          </p:cNvSpPr>
          <p:nvPr/>
        </p:nvSpPr>
        <p:spPr bwMode="auto">
          <a:xfrm>
            <a:off x="949325" y="1230313"/>
            <a:ext cx="26844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mæn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男人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179763" y="2606675"/>
            <a:ext cx="2211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</a:t>
            </a:r>
          </a:p>
        </p:txBody>
      </p:sp>
      <p:sp>
        <p:nvSpPr>
          <p:cNvPr id="8200" name="矩形 3"/>
          <p:cNvSpPr>
            <a:spLocks noChangeArrowheads="1"/>
          </p:cNvSpPr>
          <p:nvPr/>
        </p:nvSpPr>
        <p:spPr bwMode="auto">
          <a:xfrm>
            <a:off x="974725" y="3578225"/>
            <a:ext cx="89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928813" y="3328988"/>
            <a:ext cx="371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man doctor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一位男医生</a:t>
            </a: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2854325" y="4229100"/>
            <a:ext cx="5838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 的一半是男人（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grpSp>
        <p:nvGrpSpPr>
          <p:cNvPr id="8203" name="组合 2"/>
          <p:cNvGrpSpPr/>
          <p:nvPr/>
        </p:nvGrpSpPr>
        <p:grpSpPr bwMode="auto">
          <a:xfrm>
            <a:off x="1027113" y="4362450"/>
            <a:ext cx="1755775" cy="461963"/>
            <a:chOff x="487410" y="4005263"/>
            <a:chExt cx="1755623" cy="461088"/>
          </a:xfrm>
        </p:grpSpPr>
        <p:sp>
          <p:nvSpPr>
            <p:cNvPr id="8208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528659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209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410" y="4038327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4" name="组合 1"/>
          <p:cNvGrpSpPr/>
          <p:nvPr/>
        </p:nvGrpSpPr>
        <p:grpSpPr bwMode="auto">
          <a:xfrm>
            <a:off x="949325" y="4710113"/>
            <a:ext cx="1806575" cy="1514475"/>
            <a:chOff x="603250" y="3113088"/>
            <a:chExt cx="1917700" cy="1485900"/>
          </a:xfrm>
        </p:grpSpPr>
        <p:pic>
          <p:nvPicPr>
            <p:cNvPr id="8206" name="图片 3" descr="泡泡1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2579688" y="5781675"/>
            <a:ext cx="4271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（单数）→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（复数）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7"/>
          <p:cNvSpPr txBox="1">
            <a:spLocks noChangeArrowheads="1"/>
          </p:cNvSpPr>
          <p:nvPr/>
        </p:nvSpPr>
        <p:spPr bwMode="auto">
          <a:xfrm>
            <a:off x="2854325" y="1404938"/>
            <a:ext cx="420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Jenny singing?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詹妮正在唱歌吗？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04888" y="14620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19"/>
          <p:cNvSpPr txBox="1">
            <a:spLocks noChangeArrowheads="1"/>
          </p:cNvSpPr>
          <p:nvPr/>
        </p:nvSpPr>
        <p:spPr bwMode="auto">
          <a:xfrm>
            <a:off x="1524000" y="149066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335213" y="2071688"/>
            <a:ext cx="4529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这是一个现在进行时的一般疑问句。</a:t>
            </a:r>
          </a:p>
        </p:txBody>
      </p:sp>
      <p:pic>
        <p:nvPicPr>
          <p:cNvPr id="9223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3" y="13843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"/>
          <p:cNvSpPr>
            <a:spLocks noChangeArrowheads="1"/>
          </p:cNvSpPr>
          <p:nvPr/>
        </p:nvSpPr>
        <p:spPr bwMode="auto">
          <a:xfrm>
            <a:off x="1512888" y="2163763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878138" y="2628900"/>
            <a:ext cx="48164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sp>
        <p:nvSpPr>
          <p:cNvPr id="9226" name="矩形 1"/>
          <p:cNvSpPr>
            <a:spLocks noChangeArrowheads="1"/>
          </p:cNvSpPr>
          <p:nvPr/>
        </p:nvSpPr>
        <p:spPr bwMode="auto">
          <a:xfrm>
            <a:off x="1511300" y="2720975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句子结构：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876550" y="3611563"/>
            <a:ext cx="3251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，主语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8" name="矩形 1"/>
          <p:cNvSpPr>
            <a:spLocks noChangeArrowheads="1"/>
          </p:cNvSpPr>
          <p:nvPr/>
        </p:nvSpPr>
        <p:spPr bwMode="auto">
          <a:xfrm>
            <a:off x="1508125" y="3703638"/>
            <a:ext cx="134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肯定回答：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874963" y="4168775"/>
            <a:ext cx="39893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，主语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 + not.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30" name="矩形 1"/>
          <p:cNvSpPr>
            <a:spLocks noChangeArrowheads="1"/>
          </p:cNvSpPr>
          <p:nvPr/>
        </p:nvSpPr>
        <p:spPr bwMode="auto">
          <a:xfrm>
            <a:off x="1506538" y="4260850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否定回答：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2332038" y="4718050"/>
            <a:ext cx="56245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—Is Lucy watching TV?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露西正在看电视吗？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she is.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是的，她正在看。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—No, she isn’t.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不，她没在看。</a:t>
            </a:r>
          </a:p>
        </p:txBody>
      </p:sp>
      <p:sp>
        <p:nvSpPr>
          <p:cNvPr id="9232" name="矩形 1"/>
          <p:cNvSpPr>
            <a:spLocks noChangeArrowheads="1"/>
          </p:cNvSpPr>
          <p:nvPr/>
        </p:nvSpPr>
        <p:spPr bwMode="auto">
          <a:xfrm>
            <a:off x="1511300" y="4810125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2" grpId="0"/>
      <p:bldP spid="25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26"/>
          <p:cNvGrpSpPr/>
          <p:nvPr/>
        </p:nvGrpSpPr>
        <p:grpSpPr bwMode="auto">
          <a:xfrm>
            <a:off x="811213" y="2713038"/>
            <a:ext cx="1260475" cy="461962"/>
            <a:chOff x="1220273" y="4806955"/>
            <a:chExt cx="1258577" cy="462489"/>
          </a:xfrm>
        </p:grpSpPr>
        <p:sp>
          <p:nvSpPr>
            <p:cNvPr id="10246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0247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976438" y="2338388"/>
            <a:ext cx="62150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doing my homework.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（改为一般疑问句）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66913" y="3632200"/>
            <a:ext cx="448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doing your homework?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7"/>
          <p:cNvSpPr txBox="1">
            <a:spLocks noChangeArrowheads="1"/>
          </p:cNvSpPr>
          <p:nvPr/>
        </p:nvSpPr>
        <p:spPr bwMode="auto">
          <a:xfrm>
            <a:off x="2854325" y="1404938"/>
            <a:ext cx="3575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cry /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kraɪ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哭；哭泣［四会］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04888" y="14620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19"/>
          <p:cNvSpPr txBox="1">
            <a:spLocks noChangeArrowheads="1"/>
          </p:cNvSpPr>
          <p:nvPr/>
        </p:nvSpPr>
        <p:spPr bwMode="auto">
          <a:xfrm>
            <a:off x="1524000" y="149066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335213" y="2071688"/>
            <a:ext cx="2809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aɪ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27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3" y="13843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矩形 1"/>
          <p:cNvSpPr>
            <a:spLocks noChangeArrowheads="1"/>
          </p:cNvSpPr>
          <p:nvPr/>
        </p:nvSpPr>
        <p:spPr bwMode="auto">
          <a:xfrm>
            <a:off x="1512888" y="2163763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355850" y="2628900"/>
            <a:ext cx="2408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cry.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不要哭。</a:t>
            </a:r>
          </a:p>
        </p:txBody>
      </p:sp>
      <p:sp>
        <p:nvSpPr>
          <p:cNvPr id="11274" name="矩形 1"/>
          <p:cNvSpPr>
            <a:spLocks noChangeArrowheads="1"/>
          </p:cNvSpPr>
          <p:nvPr/>
        </p:nvSpPr>
        <p:spPr bwMode="auto">
          <a:xfrm>
            <a:off x="1511300" y="2720975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876550" y="3197225"/>
            <a:ext cx="55197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cry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（原形）→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cries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（第三人称单数形式）→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cried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（过去式）</a:t>
            </a:r>
          </a:p>
        </p:txBody>
      </p:sp>
      <p:sp>
        <p:nvSpPr>
          <p:cNvPr id="11276" name="矩形 1"/>
          <p:cNvSpPr>
            <a:spLocks noChangeArrowheads="1"/>
          </p:cNvSpPr>
          <p:nvPr/>
        </p:nvSpPr>
        <p:spPr bwMode="auto">
          <a:xfrm>
            <a:off x="1508125" y="3289300"/>
            <a:ext cx="134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7" name="矩形 2"/>
          <p:cNvSpPr>
            <a:spLocks noChangeArrowheads="1"/>
          </p:cNvSpPr>
          <p:nvPr/>
        </p:nvSpPr>
        <p:spPr bwMode="auto">
          <a:xfrm>
            <a:off x="1535113" y="4275138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图示记忆法：</a:t>
            </a:r>
            <a:endParaRPr lang="zh-CN" altLang="en-US" sz="160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122613" y="4275138"/>
            <a:ext cx="3486150" cy="1736725"/>
            <a:chOff x="3123207" y="4274625"/>
            <a:chExt cx="3486150" cy="1737270"/>
          </a:xfrm>
        </p:grpSpPr>
        <p:grpSp>
          <p:nvGrpSpPr>
            <p:cNvPr id="11279" name="组合 31"/>
            <p:cNvGrpSpPr/>
            <p:nvPr/>
          </p:nvGrpSpPr>
          <p:grpSpPr bwMode="auto">
            <a:xfrm>
              <a:off x="3383118" y="5604751"/>
              <a:ext cx="3104957" cy="407144"/>
              <a:chOff x="3216868" y="5676001"/>
              <a:chExt cx="3104957" cy="407144"/>
            </a:xfrm>
          </p:grpSpPr>
          <p:sp>
            <p:nvSpPr>
              <p:cNvPr id="11281" name="矩形 2"/>
              <p:cNvSpPr>
                <a:spLocks noChangeArrowheads="1"/>
              </p:cNvSpPr>
              <p:nvPr/>
            </p:nvSpPr>
            <p:spPr bwMode="auto">
              <a:xfrm>
                <a:off x="3216868" y="5683035"/>
                <a:ext cx="98699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laugh</a:t>
                </a:r>
                <a:endParaRPr lang="zh-CN" altLang="en-US" sz="160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2" name="矩形 1"/>
              <p:cNvSpPr>
                <a:spLocks noChangeArrowheads="1"/>
              </p:cNvSpPr>
              <p:nvPr/>
            </p:nvSpPr>
            <p:spPr bwMode="auto">
              <a:xfrm>
                <a:off x="5728131" y="5676001"/>
                <a:ext cx="5936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cry</a:t>
                </a:r>
                <a:endParaRPr lang="zh-CN" altLang="en-US" sz="160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28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3207" y="4274625"/>
              <a:ext cx="3486150" cy="124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全屏显示(4:3)</PresentationFormat>
  <Paragraphs>152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2023-01-16T15:41:53Z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BB2ACA85858F45B785606311BF4E6731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