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6" r:id="rId2"/>
    <p:sldId id="294" r:id="rId3"/>
    <p:sldId id="325" r:id="rId4"/>
    <p:sldId id="308" r:id="rId5"/>
    <p:sldId id="299" r:id="rId6"/>
    <p:sldId id="298" r:id="rId7"/>
    <p:sldId id="261" r:id="rId8"/>
    <p:sldId id="317" r:id="rId9"/>
    <p:sldId id="319" r:id="rId10"/>
    <p:sldId id="311" r:id="rId11"/>
    <p:sldId id="315" r:id="rId12"/>
    <p:sldId id="288" r:id="rId13"/>
    <p:sldId id="316" r:id="rId14"/>
    <p:sldId id="300" r:id="rId15"/>
    <p:sldId id="314" r:id="rId16"/>
    <p:sldId id="309" r:id="rId17"/>
    <p:sldId id="313" r:id="rId18"/>
    <p:sldId id="324" r:id="rId19"/>
    <p:sldId id="323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00"/>
    <a:srgbClr val="FFFF00"/>
    <a:srgbClr val="FF3300"/>
    <a:srgbClr val="FF0066"/>
    <a:srgbClr val="99FF66"/>
    <a:srgbClr val="FF33CC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>
        <p:scale>
          <a:sx n="100" d="100"/>
          <a:sy n="100" d="100"/>
        </p:scale>
        <p:origin x="-12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DA16C-E4F4-42C6-804F-E8FAE50837B1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C2900C-04CC-4183-9334-64E7E821E64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2900C-04CC-4183-9334-64E7E821E646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561975"/>
            <a:ext cx="2057400" cy="55641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61975"/>
            <a:ext cx="6019800" cy="55641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61975"/>
            <a:ext cx="8229600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4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Administrator\&#26700;&#38754;\Unit3%20Topic2\&#35838;&#20214;\Unit3%20Topic2%20SectionA%20&#31934;&#21697;&#35838;&#20214;\p64-2.mp3" TargetMode="External"/><Relationship Id="rId1" Type="http://schemas.microsoft.com/office/2007/relationships/media" Target="file:///C:\Documents%20and%20Settings\Administrator\&#26700;&#38754;\Unit3%20Topic2\&#35838;&#20214;\Unit3%20Topic2%20SectionA%20&#31934;&#21697;&#35838;&#20214;\p64-2.mp3" TargetMode="Externa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8.png"/><Relationship Id="rId2" Type="http://schemas.openxmlformats.org/officeDocument/2006/relationships/audio" Target="file:///C:\Documents%20and%20Settings\Administrator\&#26700;&#38754;\Unit3%20Topic2\&#35838;&#20214;\Unit3%20Topic2%20SectionA%20&#31934;&#21697;&#35838;&#20214;\p63-1a.mp3" TargetMode="External"/><Relationship Id="rId1" Type="http://schemas.microsoft.com/office/2007/relationships/media" Target="file:///C:\Documents%20and%20Settings\Administrator\&#26700;&#38754;\Unit3%20Topic2\&#35838;&#20214;\Unit3%20Topic2%20SectionA%20&#31934;&#21697;&#35838;&#20214;\p63-1a.mp3" TargetMode="External"/><Relationship Id="rId6" Type="http://schemas.openxmlformats.org/officeDocument/2006/relationships/image" Target="../media/image7.jpeg"/><Relationship Id="rId5" Type="http://schemas.openxmlformats.org/officeDocument/2006/relationships/image" Target="../media/image6.GIF"/><Relationship Id="rId4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3.png"/><Relationship Id="rId2" Type="http://schemas.openxmlformats.org/officeDocument/2006/relationships/audio" Target="file:///C:\Documents%20and%20Settings\Administrator\&#26700;&#38754;\Unit3%20Topic2\&#35838;&#20214;\Unit3%20Topic2%20SectionA%20&#31934;&#21697;&#35838;&#20214;\p63-1a.mp3" TargetMode="External"/><Relationship Id="rId1" Type="http://schemas.microsoft.com/office/2007/relationships/media" Target="file:///C:\Documents%20and%20Settings\Administrator\&#26700;&#38754;\Unit3%20Topic2\&#35838;&#20214;\Unit3%20Topic2%20SectionA%20&#31934;&#21697;&#35838;&#20214;\p63-1a.mp3" TargetMode="Externa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179512" y="1412776"/>
            <a:ext cx="8784976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3  </a:t>
            </a:r>
            <a:r>
              <a:rPr lang="en-US" altLang="zh-CN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Topic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 eaLnBrk="1" hangingPunct="1"/>
            <a:r>
              <a:rPr lang="en-US" altLang="zh-CN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things usually have different meanings in different cultures.</a:t>
            </a:r>
          </a:p>
          <a:p>
            <a:pPr algn="ctr" eaLnBrk="1" hangingPunct="1"/>
            <a:endParaRPr lang="en-US" altLang="zh-CN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A</a:t>
            </a:r>
          </a:p>
        </p:txBody>
      </p:sp>
      <p:sp>
        <p:nvSpPr>
          <p:cNvPr id="3" name="矩形 2"/>
          <p:cNvSpPr/>
          <p:nvPr/>
        </p:nvSpPr>
        <p:spPr>
          <a:xfrm>
            <a:off x="2924754" y="5642143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5"/>
          <p:cNvSpPr>
            <a:spLocks noChangeArrowheads="1" noChangeShapeType="1" noTextEdit="1"/>
          </p:cNvSpPr>
          <p:nvPr/>
        </p:nvSpPr>
        <p:spPr bwMode="auto">
          <a:xfrm>
            <a:off x="2714625" y="0"/>
            <a:ext cx="3527425" cy="601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Language points</a:t>
            </a:r>
            <a:endParaRPr lang="zh-CN" altLang="en-US" sz="3600" kern="1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250825" y="1125538"/>
            <a:ext cx="8497888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zh-CN" sz="2400" b="1" dirty="0">
              <a:solidFill>
                <a:srgbClr val="FF33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</a:rPr>
              <a:t>这是由连词</a:t>
            </a:r>
            <a:r>
              <a:rPr lang="en-US" altLang="zh-CN" sz="2400" b="1" dirty="0">
                <a:solidFill>
                  <a:srgbClr val="FF3300"/>
                </a:solidFill>
              </a:rPr>
              <a:t>whenever</a:t>
            </a:r>
            <a:r>
              <a:rPr lang="zh-CN" altLang="en-US" sz="2400" b="1" dirty="0">
                <a:solidFill>
                  <a:srgbClr val="0000FF"/>
                </a:solidFill>
              </a:rPr>
              <a:t>引导的让步状语从句，在这样的句型中</a:t>
            </a:r>
            <a:r>
              <a:rPr lang="en-US" altLang="zh-CN" sz="2400" b="1" dirty="0">
                <a:solidFill>
                  <a:srgbClr val="FF3300"/>
                </a:solidFill>
              </a:rPr>
              <a:t>Whenever = no matter when</a:t>
            </a:r>
            <a:r>
              <a:rPr lang="en-US" altLang="zh-CN" sz="2400" b="1" dirty="0">
                <a:solidFill>
                  <a:srgbClr val="0000FF"/>
                </a:solidFill>
              </a:rPr>
              <a:t> </a:t>
            </a:r>
            <a:r>
              <a:rPr lang="zh-CN" altLang="en-US" sz="2400" b="1" dirty="0">
                <a:solidFill>
                  <a:srgbClr val="0000FF"/>
                </a:solidFill>
              </a:rPr>
              <a:t>无论什么时候，相似的用法还有：</a:t>
            </a: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1403350" y="2492375"/>
            <a:ext cx="7272338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F3300"/>
                </a:solidFill>
              </a:rPr>
              <a:t>wherever = no matter where    </a:t>
            </a:r>
            <a:r>
              <a:rPr lang="zh-CN" altLang="en-US" sz="2400" b="1" dirty="0">
                <a:solidFill>
                  <a:srgbClr val="0000FF"/>
                </a:solidFill>
              </a:rPr>
              <a:t>无论在哪儿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F3300"/>
                </a:solidFill>
              </a:rPr>
              <a:t>however  =  no matter how      </a:t>
            </a:r>
            <a:r>
              <a:rPr lang="zh-CN" altLang="en-US" sz="2400" b="1" dirty="0">
                <a:solidFill>
                  <a:srgbClr val="0000FF"/>
                </a:solidFill>
              </a:rPr>
              <a:t>无论怎样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F3300"/>
                </a:solidFill>
              </a:rPr>
              <a:t>whoever   = no matter who      </a:t>
            </a:r>
            <a:r>
              <a:rPr lang="zh-CN" altLang="en-US" sz="2400" b="1" dirty="0">
                <a:solidFill>
                  <a:srgbClr val="0000FF"/>
                </a:solidFill>
              </a:rPr>
              <a:t>无论是谁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F3300"/>
                </a:solidFill>
              </a:rPr>
              <a:t>whatever = no matter what</a:t>
            </a:r>
            <a:r>
              <a:rPr lang="en-US" altLang="zh-CN" sz="2400" b="1" dirty="0">
                <a:solidFill>
                  <a:srgbClr val="0000FF"/>
                </a:solidFill>
              </a:rPr>
              <a:t>      </a:t>
            </a:r>
            <a:r>
              <a:rPr lang="zh-CN" altLang="en-US" sz="2400" b="1" dirty="0">
                <a:solidFill>
                  <a:srgbClr val="0000FF"/>
                </a:solidFill>
              </a:rPr>
              <a:t>无论什么</a:t>
            </a:r>
          </a:p>
        </p:txBody>
      </p:sp>
      <p:sp>
        <p:nvSpPr>
          <p:cNvPr id="71688" name="AutoShape 8"/>
          <p:cNvSpPr/>
          <p:nvPr/>
        </p:nvSpPr>
        <p:spPr bwMode="auto">
          <a:xfrm>
            <a:off x="1116013" y="2708275"/>
            <a:ext cx="358775" cy="430213"/>
          </a:xfrm>
          <a:prstGeom prst="leftBrace">
            <a:avLst>
              <a:gd name="adj1" fmla="val 40170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71689" name="Text Box 9"/>
          <p:cNvSpPr txBox="1">
            <a:spLocks noChangeArrowheads="1"/>
          </p:cNvSpPr>
          <p:nvPr/>
        </p:nvSpPr>
        <p:spPr bwMode="auto">
          <a:xfrm>
            <a:off x="2124075" y="4652963"/>
            <a:ext cx="5329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</a:rPr>
              <a:t>无论谁给我打电话，告诉他我不在。</a:t>
            </a:r>
          </a:p>
        </p:txBody>
      </p:sp>
      <p:sp>
        <p:nvSpPr>
          <p:cNvPr id="71690" name="Text Box 10"/>
          <p:cNvSpPr txBox="1">
            <a:spLocks noChangeArrowheads="1"/>
          </p:cNvSpPr>
          <p:nvPr/>
        </p:nvSpPr>
        <p:spPr bwMode="auto">
          <a:xfrm>
            <a:off x="2124075" y="5013325"/>
            <a:ext cx="7019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CC00"/>
                </a:solidFill>
              </a:rPr>
              <a:t>e.g. No matter who calls me, tell him I’m out.</a:t>
            </a:r>
          </a:p>
        </p:txBody>
      </p:sp>
      <p:sp>
        <p:nvSpPr>
          <p:cNvPr id="71691" name="Text Box 11"/>
          <p:cNvSpPr txBox="1">
            <a:spLocks noChangeArrowheads="1"/>
          </p:cNvSpPr>
          <p:nvPr/>
        </p:nvSpPr>
        <p:spPr bwMode="auto">
          <a:xfrm>
            <a:off x="2268538" y="5445125"/>
            <a:ext cx="5616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</a:rPr>
              <a:t>无论你有多生气，请保持冷静。</a:t>
            </a:r>
          </a:p>
        </p:txBody>
      </p:sp>
      <p:sp>
        <p:nvSpPr>
          <p:cNvPr id="71692" name="Text Box 12"/>
          <p:cNvSpPr txBox="1">
            <a:spLocks noChangeArrowheads="1"/>
          </p:cNvSpPr>
          <p:nvPr/>
        </p:nvSpPr>
        <p:spPr bwMode="auto">
          <a:xfrm>
            <a:off x="1979613" y="5853113"/>
            <a:ext cx="68754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CC00"/>
                </a:solidFill>
              </a:rPr>
              <a:t>e.g. No matter how angry you are, please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CC00"/>
                </a:solidFill>
              </a:rPr>
              <a:t>       keep calm.</a:t>
            </a:r>
          </a:p>
        </p:txBody>
      </p:sp>
      <p:sp>
        <p:nvSpPr>
          <p:cNvPr id="71693" name="Rectangle 13"/>
          <p:cNvSpPr>
            <a:spLocks noChangeArrowheads="1"/>
          </p:cNvSpPr>
          <p:nvPr/>
        </p:nvSpPr>
        <p:spPr bwMode="auto">
          <a:xfrm>
            <a:off x="0" y="836613"/>
            <a:ext cx="842803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3300"/>
                </a:solidFill>
              </a:rPr>
              <a:t>3. Whenever</a:t>
            </a:r>
            <a:r>
              <a:rPr lang="en-US" altLang="zh-CN" b="1" dirty="0">
                <a:solidFill>
                  <a:srgbClr val="FF3300"/>
                </a:solidFill>
              </a:rPr>
              <a:t> </a:t>
            </a:r>
            <a:r>
              <a:rPr lang="en-US" altLang="zh-CN" sz="2400" b="1" dirty="0">
                <a:solidFill>
                  <a:srgbClr val="FF3300"/>
                </a:solidFill>
              </a:rPr>
              <a:t>you need</a:t>
            </a:r>
            <a:r>
              <a:rPr lang="en-US" altLang="zh-CN" b="1" dirty="0">
                <a:solidFill>
                  <a:srgbClr val="FF3300"/>
                </a:solidFill>
              </a:rPr>
              <a:t> </a:t>
            </a:r>
            <a:r>
              <a:rPr lang="en-US" altLang="zh-CN" sz="2400" b="1" dirty="0">
                <a:solidFill>
                  <a:srgbClr val="FF3300"/>
                </a:solidFill>
              </a:rPr>
              <a:t>help</a:t>
            </a:r>
            <a:r>
              <a:rPr lang="en-US" altLang="zh-CN" b="1" dirty="0">
                <a:solidFill>
                  <a:srgbClr val="FF3300"/>
                </a:solidFill>
              </a:rPr>
              <a:t>, </a:t>
            </a:r>
            <a:r>
              <a:rPr lang="en-US" altLang="zh-CN" sz="2400" b="1" dirty="0">
                <a:solidFill>
                  <a:srgbClr val="FF3300"/>
                </a:solidFill>
              </a:rPr>
              <a:t>send me an e-mail or call me.</a:t>
            </a:r>
          </a:p>
          <a:p>
            <a:r>
              <a:rPr lang="en-US" altLang="zh-CN" b="1" dirty="0"/>
              <a:t>    </a:t>
            </a:r>
            <a:r>
              <a:rPr lang="zh-CN" altLang="en-US" b="1" dirty="0"/>
              <a:t>无论你什么时候需要帮助，给我发邮件或打电话。</a:t>
            </a:r>
            <a:r>
              <a:rPr lang="zh-CN" altLang="en-US" dirty="0"/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71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10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10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16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1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1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1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6" grpId="0"/>
      <p:bldP spid="71687" grpId="0"/>
      <p:bldP spid="71688" grpId="0" animBg="1"/>
      <p:bldP spid="71689" grpId="0"/>
      <p:bldP spid="71690" grpId="0"/>
      <p:bldP spid="71691" grpId="0"/>
      <p:bldP spid="71692" grpId="0"/>
      <p:bldP spid="7169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4" name="Oval 8"/>
          <p:cNvSpPr>
            <a:spLocks noChangeArrowheads="1"/>
          </p:cNvSpPr>
          <p:nvPr/>
        </p:nvSpPr>
        <p:spPr bwMode="auto">
          <a:xfrm>
            <a:off x="0" y="188913"/>
            <a:ext cx="971550" cy="519112"/>
          </a:xfrm>
          <a:prstGeom prst="ellipse">
            <a:avLst/>
          </a:prstGeom>
          <a:solidFill>
            <a:srgbClr val="FF9933"/>
          </a:solidFill>
          <a:ln w="9525" algn="ctr">
            <a:noFill/>
            <a:round/>
          </a:ln>
          <a:effectLst>
            <a:outerShdw dist="53882" dir="2700000" algn="ctr" rotWithShape="0">
              <a:srgbClr val="9999FF">
                <a:alpha val="79999"/>
              </a:srgb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971550" y="188913"/>
            <a:ext cx="77771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</a:rPr>
              <a:t>Study the sentences carefully and pay attention to the verbs and the time. Then choose the correct answers to complete the sentences.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250825" y="1412875"/>
            <a:ext cx="8137525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altLang="zh-CN" sz="2400" b="1" dirty="0"/>
              <a:t>1. When </a:t>
            </a:r>
            <a:r>
              <a:rPr lang="en-US" altLang="zh-CN" sz="2400" b="1" dirty="0">
                <a:solidFill>
                  <a:srgbClr val="FF3300"/>
                </a:solidFill>
              </a:rPr>
              <a:t>is</a:t>
            </a:r>
            <a:r>
              <a:rPr lang="en-US" altLang="zh-CN" sz="2400" b="1" dirty="0"/>
              <a:t>  Bob </a:t>
            </a:r>
            <a:r>
              <a:rPr lang="en-US" altLang="zh-CN" sz="2400" b="1" dirty="0">
                <a:solidFill>
                  <a:srgbClr val="FF3300"/>
                </a:solidFill>
              </a:rPr>
              <a:t>going</a:t>
            </a:r>
            <a:r>
              <a:rPr lang="en-US" altLang="zh-CN" sz="2400" b="1" dirty="0"/>
              <a:t> to London?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400" b="1" dirty="0"/>
              <a:t>    He </a:t>
            </a:r>
            <a:r>
              <a:rPr lang="en-US" altLang="zh-CN" sz="2400" b="1" dirty="0">
                <a:solidFill>
                  <a:srgbClr val="FF3300"/>
                </a:solidFill>
              </a:rPr>
              <a:t>is going</a:t>
            </a:r>
            <a:r>
              <a:rPr lang="en-US" altLang="zh-CN" sz="2400" b="1" dirty="0"/>
              <a:t> to London </a:t>
            </a:r>
            <a:r>
              <a:rPr lang="en-US" altLang="zh-CN" sz="2400" b="1" dirty="0">
                <a:solidFill>
                  <a:srgbClr val="FF3300"/>
                </a:solidFill>
              </a:rPr>
              <a:t>next Sunday</a:t>
            </a:r>
            <a:r>
              <a:rPr lang="en-US" altLang="zh-CN" sz="2400" b="1" dirty="0"/>
              <a:t>.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400" b="1" dirty="0"/>
              <a:t>2. When </a:t>
            </a:r>
            <a:r>
              <a:rPr lang="en-US" altLang="zh-CN" sz="2400" b="1" dirty="0">
                <a:solidFill>
                  <a:srgbClr val="FF3300"/>
                </a:solidFill>
              </a:rPr>
              <a:t>is</a:t>
            </a:r>
            <a:r>
              <a:rPr lang="en-US" altLang="zh-CN" sz="2400" b="1" dirty="0"/>
              <a:t> Wang </a:t>
            </a:r>
            <a:r>
              <a:rPr lang="en-US" altLang="zh-CN" sz="2400" b="1" dirty="0" err="1"/>
              <a:t>Junfeng’s</a:t>
            </a:r>
            <a:r>
              <a:rPr lang="en-US" altLang="zh-CN" sz="2400" b="1" dirty="0"/>
              <a:t> uncle </a:t>
            </a:r>
            <a:r>
              <a:rPr lang="en-US" altLang="zh-CN" sz="2400" b="1" dirty="0">
                <a:solidFill>
                  <a:srgbClr val="FF3300"/>
                </a:solidFill>
              </a:rPr>
              <a:t>meeting</a:t>
            </a:r>
            <a:r>
              <a:rPr lang="en-US" altLang="zh-CN" sz="2400" b="1" dirty="0"/>
              <a:t> him?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400" b="1" dirty="0"/>
              <a:t>    He </a:t>
            </a:r>
            <a:r>
              <a:rPr lang="en-US" altLang="zh-CN" sz="2400" b="1" dirty="0">
                <a:solidFill>
                  <a:srgbClr val="FF3300"/>
                </a:solidFill>
              </a:rPr>
              <a:t>is meeting</a:t>
            </a:r>
            <a:r>
              <a:rPr lang="en-US" altLang="zh-CN" sz="2400" b="1" dirty="0"/>
              <a:t> him</a:t>
            </a:r>
            <a:r>
              <a:rPr lang="en-US" altLang="zh-CN" sz="2400" b="1" dirty="0">
                <a:solidFill>
                  <a:srgbClr val="FF3300"/>
                </a:solidFill>
              </a:rPr>
              <a:t> tomorrow</a:t>
            </a:r>
            <a:r>
              <a:rPr lang="en-US" altLang="zh-CN" sz="2400" b="1" dirty="0"/>
              <a:t>.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400" b="1" dirty="0"/>
              <a:t>3. When </a:t>
            </a:r>
            <a:r>
              <a:rPr lang="en-US" altLang="zh-CN" sz="2400" b="1" dirty="0">
                <a:solidFill>
                  <a:srgbClr val="FF3300"/>
                </a:solidFill>
              </a:rPr>
              <a:t>is</a:t>
            </a:r>
            <a:r>
              <a:rPr lang="en-US" altLang="zh-CN" sz="2400" b="1" dirty="0"/>
              <a:t> Wang </a:t>
            </a:r>
            <a:r>
              <a:rPr lang="en-US" altLang="zh-CN" sz="2400" b="1" dirty="0" err="1"/>
              <a:t>Junfeng</a:t>
            </a:r>
            <a:r>
              <a:rPr lang="en-US" altLang="zh-CN" sz="2400" b="1" dirty="0"/>
              <a:t> </a:t>
            </a:r>
            <a:r>
              <a:rPr lang="en-US" altLang="zh-CN" sz="2400" b="1" dirty="0">
                <a:solidFill>
                  <a:srgbClr val="FF3300"/>
                </a:solidFill>
              </a:rPr>
              <a:t>leaving</a:t>
            </a:r>
            <a:r>
              <a:rPr lang="en-US" altLang="zh-CN" sz="2400" b="1" dirty="0"/>
              <a:t>?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400" b="1" dirty="0"/>
              <a:t>    He </a:t>
            </a:r>
            <a:r>
              <a:rPr lang="en-US" altLang="zh-CN" sz="2400" b="1" dirty="0">
                <a:solidFill>
                  <a:srgbClr val="FF3300"/>
                </a:solidFill>
              </a:rPr>
              <a:t>is leaving in an hour</a:t>
            </a:r>
            <a:r>
              <a:rPr lang="en-US" altLang="zh-CN" sz="2400" b="1" dirty="0"/>
              <a:t>.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250825" y="246063"/>
            <a:ext cx="1511300" cy="519112"/>
          </a:xfrm>
          <a:prstGeom prst="rect">
            <a:avLst/>
          </a:prstGeom>
          <a:noFill/>
          <a:ln w="9525" algn="ctr">
            <a:noFill/>
            <a:miter lim="800000"/>
          </a:ln>
          <a:effectLst>
            <a:outerShdw dist="53882" dir="2700000" algn="ctr" rotWithShape="0">
              <a:srgbClr val="9999FF">
                <a:alpha val="79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250825" y="4724400"/>
            <a:ext cx="889317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zh-CN" sz="2400" b="1">
                <a:solidFill>
                  <a:srgbClr val="0000FF"/>
                </a:solidFill>
              </a:rPr>
              <a:t>I __________ ( move/am moving) to Shanghai </a:t>
            </a:r>
            <a:r>
              <a:rPr lang="en-US" altLang="zh-CN" sz="2400" b="1">
                <a:solidFill>
                  <a:srgbClr val="FF3300"/>
                </a:solidFill>
              </a:rPr>
              <a:t>next month</a:t>
            </a:r>
            <a:r>
              <a:rPr lang="en-US" altLang="zh-CN" sz="2400" b="1">
                <a:solidFill>
                  <a:srgbClr val="0000FF"/>
                </a:solidFill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zh-CN" sz="2400" b="1">
                <a:solidFill>
                  <a:srgbClr val="0000FF"/>
                </a:solidFill>
              </a:rPr>
              <a:t> They _________ (start/are starting) </a:t>
            </a:r>
            <a:r>
              <a:rPr lang="en-US" altLang="zh-CN" sz="2400" b="1">
                <a:solidFill>
                  <a:srgbClr val="FF3300"/>
                </a:solidFill>
              </a:rPr>
              <a:t>at 8:00 a.m. tomorrow</a:t>
            </a:r>
            <a:r>
              <a:rPr lang="en-US" altLang="zh-CN" sz="2400" b="1">
                <a:solidFill>
                  <a:srgbClr val="0000FF"/>
                </a:solidFill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zh-CN" sz="2400" b="1">
                <a:solidFill>
                  <a:srgbClr val="0000FF"/>
                </a:solidFill>
              </a:rPr>
              <a:t> We </a:t>
            </a:r>
            <a:r>
              <a:rPr lang="en-US" altLang="zh-CN" sz="2400" b="1">
                <a:solidFill>
                  <a:srgbClr val="FF3300"/>
                </a:solidFill>
              </a:rPr>
              <a:t>are traveling</a:t>
            </a:r>
            <a:r>
              <a:rPr lang="en-US" altLang="zh-CN" sz="2400" b="1">
                <a:solidFill>
                  <a:srgbClr val="0000FF"/>
                </a:solidFill>
              </a:rPr>
              <a:t> to Beijing _____________ (next Sunday/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</a:rPr>
              <a:t>     on Sunday).</a:t>
            </a:r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827088" y="4700588"/>
            <a:ext cx="2374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</a:rPr>
              <a:t>am moving</a:t>
            </a:r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1403350" y="5229225"/>
            <a:ext cx="2374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</a:rPr>
              <a:t>are starting</a:t>
            </a:r>
          </a:p>
        </p:txBody>
      </p: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4789488" y="5780088"/>
            <a:ext cx="2374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</a:rPr>
              <a:t>next Sunday</a:t>
            </a:r>
          </a:p>
        </p:txBody>
      </p:sp>
    </p:spTree>
  </p:cSld>
  <p:clrMapOvr>
    <a:masterClrMapping/>
  </p:clrMapOvr>
  <p:transition spd="med">
    <p:cover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1" grpId="0"/>
      <p:bldP spid="75785" grpId="0"/>
      <p:bldP spid="75786" grpId="0"/>
      <p:bldP spid="75787" grpId="0"/>
      <p:bldP spid="7578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692275" y="0"/>
            <a:ext cx="5184775" cy="72072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FF"/>
            </a:solidFill>
            <a:miter lim="800000"/>
          </a:ln>
        </p:spPr>
        <p:txBody>
          <a:bodyPr anchor="ctr"/>
          <a:lstStyle/>
          <a:p>
            <a:pPr algn="ctr"/>
            <a:r>
              <a:rPr lang="zh-CN" altLang="en-US" sz="3600" b="1">
                <a:solidFill>
                  <a:srgbClr val="FF3300"/>
                </a:solidFill>
              </a:rPr>
              <a:t>现在进行时表将来：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539750" y="4868863"/>
            <a:ext cx="7199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0000FF"/>
                </a:solidFill>
              </a:rPr>
              <a:t>1</a:t>
            </a:r>
            <a:r>
              <a:rPr lang="en-US" altLang="zh-CN" sz="2400" b="1">
                <a:solidFill>
                  <a:srgbClr val="0000FF"/>
                </a:solidFill>
              </a:rPr>
              <a:t>.</a:t>
            </a:r>
            <a:r>
              <a:rPr lang="en-US" altLang="zh-CN" sz="2400">
                <a:solidFill>
                  <a:srgbClr val="0000FF"/>
                </a:solidFill>
              </a:rPr>
              <a:t> </a:t>
            </a:r>
            <a:r>
              <a:rPr lang="en-US" altLang="zh-CN" sz="2400" b="1">
                <a:solidFill>
                  <a:srgbClr val="0000FF"/>
                </a:solidFill>
              </a:rPr>
              <a:t>The summer holidays </a:t>
            </a:r>
            <a:r>
              <a:rPr lang="en-US" altLang="zh-CN" sz="2400" b="1">
                <a:solidFill>
                  <a:srgbClr val="FF3300"/>
                </a:solidFill>
              </a:rPr>
              <a:t>are coming.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539750" y="5445125"/>
            <a:ext cx="7993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</a:rPr>
              <a:t>2.</a:t>
            </a:r>
            <a:r>
              <a:rPr lang="en-US" altLang="zh-CN" sz="2400">
                <a:solidFill>
                  <a:srgbClr val="0000FF"/>
                </a:solidFill>
              </a:rPr>
              <a:t> </a:t>
            </a:r>
            <a:r>
              <a:rPr lang="en-US" altLang="zh-CN" sz="2400" b="1">
                <a:solidFill>
                  <a:srgbClr val="0000FF"/>
                </a:solidFill>
              </a:rPr>
              <a:t>I </a:t>
            </a:r>
            <a:r>
              <a:rPr lang="en-US" altLang="zh-CN" sz="2400" b="1">
                <a:solidFill>
                  <a:srgbClr val="FF3300"/>
                </a:solidFill>
              </a:rPr>
              <a:t>am arriving</a:t>
            </a:r>
            <a:r>
              <a:rPr lang="en-US" altLang="zh-CN" sz="2400" b="1">
                <a:solidFill>
                  <a:srgbClr val="0000FF"/>
                </a:solidFill>
              </a:rPr>
              <a:t> home in twenty minutes.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539750" y="6021388"/>
            <a:ext cx="7993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0000FF"/>
                </a:solidFill>
              </a:rPr>
              <a:t>3.</a:t>
            </a:r>
            <a:r>
              <a:rPr lang="en-US" altLang="zh-CN" sz="2400" b="1">
                <a:solidFill>
                  <a:schemeClr val="accent2"/>
                </a:solidFill>
              </a:rPr>
              <a:t> </a:t>
            </a:r>
            <a:r>
              <a:rPr lang="en-US" altLang="zh-CN" sz="2400" b="1">
                <a:solidFill>
                  <a:srgbClr val="0000FF"/>
                </a:solidFill>
              </a:rPr>
              <a:t>My uncle </a:t>
            </a:r>
            <a:r>
              <a:rPr lang="en-US" altLang="zh-CN" sz="2400" b="1">
                <a:solidFill>
                  <a:srgbClr val="FF3300"/>
                </a:solidFill>
              </a:rPr>
              <a:t>is seeing (meeting)</a:t>
            </a:r>
            <a:r>
              <a:rPr lang="en-US" altLang="zh-CN" sz="2400" b="1">
                <a:solidFill>
                  <a:srgbClr val="0000FF"/>
                </a:solidFill>
              </a:rPr>
              <a:t> me tomorrow.</a:t>
            </a:r>
          </a:p>
        </p:txBody>
      </p:sp>
      <p:sp>
        <p:nvSpPr>
          <p:cNvPr id="38918" name="AutoShape 6"/>
          <p:cNvSpPr>
            <a:spLocks noChangeArrowheads="1"/>
          </p:cNvSpPr>
          <p:nvPr/>
        </p:nvSpPr>
        <p:spPr bwMode="auto">
          <a:xfrm>
            <a:off x="250825" y="2636838"/>
            <a:ext cx="2447925" cy="936625"/>
          </a:xfrm>
          <a:prstGeom prst="doubleWave">
            <a:avLst>
              <a:gd name="adj1" fmla="val 6500"/>
              <a:gd name="adj2" fmla="val 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2400" b="1" i="1">
                <a:solidFill>
                  <a:srgbClr val="FF3300"/>
                </a:solidFill>
              </a:rPr>
              <a:t>am/is/are+ doing</a:t>
            </a:r>
          </a:p>
        </p:txBody>
      </p:sp>
      <p:sp>
        <p:nvSpPr>
          <p:cNvPr id="38919" name="AutoShape 7"/>
          <p:cNvSpPr/>
          <p:nvPr/>
        </p:nvSpPr>
        <p:spPr bwMode="auto">
          <a:xfrm>
            <a:off x="2843213" y="1412875"/>
            <a:ext cx="71437" cy="3168650"/>
          </a:xfrm>
          <a:prstGeom prst="leftBrace">
            <a:avLst>
              <a:gd name="adj1" fmla="val 369632"/>
              <a:gd name="adj2" fmla="val 50000"/>
            </a:avLst>
          </a:prstGeom>
          <a:solidFill>
            <a:srgbClr val="FF00FF"/>
          </a:solidFill>
          <a:ln w="9525">
            <a:solidFill>
              <a:srgbClr val="0000FF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3059113" y="1412875"/>
            <a:ext cx="1800225" cy="466725"/>
          </a:xfrm>
          <a:prstGeom prst="rect">
            <a:avLst/>
          </a:prstGeom>
          <a:solidFill>
            <a:srgbClr val="00FF00"/>
          </a:solidFill>
          <a:ln w="9525">
            <a:solidFill>
              <a:srgbClr val="FF9900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FF3300"/>
                </a:solidFill>
              </a:rPr>
              <a:t>位移动词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3059113" y="3933825"/>
            <a:ext cx="1800225" cy="466725"/>
          </a:xfrm>
          <a:prstGeom prst="rect">
            <a:avLst/>
          </a:prstGeom>
          <a:solidFill>
            <a:srgbClr val="00FF00"/>
          </a:solidFill>
          <a:ln w="9525">
            <a:solidFill>
              <a:srgbClr val="FFFF00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FF3300"/>
                </a:solidFill>
              </a:rPr>
              <a:t>非位移动词</a:t>
            </a:r>
          </a:p>
        </p:txBody>
      </p:sp>
      <p:sp>
        <p:nvSpPr>
          <p:cNvPr id="38922" name="AutoShape 10"/>
          <p:cNvSpPr/>
          <p:nvPr/>
        </p:nvSpPr>
        <p:spPr bwMode="auto">
          <a:xfrm>
            <a:off x="5292725" y="836613"/>
            <a:ext cx="71438" cy="1944687"/>
          </a:xfrm>
          <a:prstGeom prst="leftBrace">
            <a:avLst>
              <a:gd name="adj1" fmla="val 226850"/>
              <a:gd name="adj2" fmla="val 50000"/>
            </a:avLst>
          </a:prstGeom>
          <a:solidFill>
            <a:srgbClr val="FF00FF"/>
          </a:solidFill>
          <a:ln w="9525">
            <a:solidFill>
              <a:srgbClr val="0000FF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5508625" y="765175"/>
            <a:ext cx="3168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0000FF"/>
                </a:solidFill>
              </a:rPr>
              <a:t>going \ coming </a:t>
            </a:r>
          </a:p>
        </p:txBody>
      </p:sp>
      <p:sp>
        <p:nvSpPr>
          <p:cNvPr id="38924" name="AutoShape 12"/>
          <p:cNvSpPr>
            <a:spLocks noChangeArrowheads="1"/>
          </p:cNvSpPr>
          <p:nvPr/>
        </p:nvSpPr>
        <p:spPr bwMode="auto">
          <a:xfrm>
            <a:off x="4859338" y="1484313"/>
            <a:ext cx="504825" cy="215900"/>
          </a:xfrm>
          <a:prstGeom prst="curvedDownArrow">
            <a:avLst>
              <a:gd name="adj1" fmla="val 46678"/>
              <a:gd name="adj2" fmla="val 93529"/>
              <a:gd name="adj3" fmla="val 33333"/>
            </a:avLst>
          </a:prstGeom>
          <a:solidFill>
            <a:srgbClr val="FF0000"/>
          </a:solidFill>
          <a:ln w="9525">
            <a:solidFill>
              <a:srgbClr val="FFFF00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5508625" y="1125538"/>
            <a:ext cx="3167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0000FF"/>
                </a:solidFill>
              </a:rPr>
              <a:t>leaving \ arriving  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5508625" y="1484313"/>
            <a:ext cx="223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0000FF"/>
                </a:solidFill>
              </a:rPr>
              <a:t>driving</a:t>
            </a: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5508625" y="1844675"/>
            <a:ext cx="2879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0000FF"/>
                </a:solidFill>
              </a:rPr>
              <a:t>starting \ beginning </a:t>
            </a: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5508625" y="2205038"/>
            <a:ext cx="2519363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0000FF"/>
                </a:solidFill>
              </a:rPr>
              <a:t>traveling \ flying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</a:rPr>
              <a:t>```</a:t>
            </a:r>
          </a:p>
        </p:txBody>
      </p:sp>
      <p:sp>
        <p:nvSpPr>
          <p:cNvPr id="38930" name="AutoShape 18"/>
          <p:cNvSpPr/>
          <p:nvPr/>
        </p:nvSpPr>
        <p:spPr bwMode="auto">
          <a:xfrm>
            <a:off x="5221288" y="3068638"/>
            <a:ext cx="71437" cy="1873250"/>
          </a:xfrm>
          <a:prstGeom prst="leftBrace">
            <a:avLst>
              <a:gd name="adj1" fmla="val 218520"/>
              <a:gd name="adj2" fmla="val 51694"/>
            </a:avLst>
          </a:prstGeom>
          <a:solidFill>
            <a:srgbClr val="FF00FF"/>
          </a:solidFill>
          <a:ln w="9525">
            <a:solidFill>
              <a:srgbClr val="0000FF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31" name="AutoShape 19"/>
          <p:cNvSpPr>
            <a:spLocks noChangeArrowheads="1"/>
          </p:cNvSpPr>
          <p:nvPr/>
        </p:nvSpPr>
        <p:spPr bwMode="auto">
          <a:xfrm>
            <a:off x="4859338" y="4076700"/>
            <a:ext cx="433387" cy="215900"/>
          </a:xfrm>
          <a:prstGeom prst="curvedUpArrow">
            <a:avLst>
              <a:gd name="adj1" fmla="val 40147"/>
              <a:gd name="adj2" fmla="val 80294"/>
              <a:gd name="adj3" fmla="val 33333"/>
            </a:avLst>
          </a:prstGeom>
          <a:solidFill>
            <a:srgbClr val="FF0000"/>
          </a:solidFill>
          <a:ln w="9525">
            <a:solidFill>
              <a:srgbClr val="FFFF00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5507038" y="4724400"/>
            <a:ext cx="1081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0000FF"/>
                </a:solidFill>
              </a:rPr>
              <a:t>```</a:t>
            </a:r>
          </a:p>
        </p:txBody>
      </p: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179388" y="4437063"/>
            <a:ext cx="10080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</a:rPr>
              <a:t>eg</a:t>
            </a:r>
            <a:r>
              <a:rPr lang="en-US" altLang="zh-CN" sz="2800">
                <a:solidFill>
                  <a:srgbClr val="FF3300"/>
                </a:solidFill>
              </a:rPr>
              <a:t>:</a:t>
            </a:r>
          </a:p>
        </p:txBody>
      </p:sp>
      <p:sp>
        <p:nvSpPr>
          <p:cNvPr id="38946" name="Text Box 34"/>
          <p:cNvSpPr txBox="1">
            <a:spLocks noChangeArrowheads="1"/>
          </p:cNvSpPr>
          <p:nvPr/>
        </p:nvSpPr>
        <p:spPr bwMode="auto">
          <a:xfrm>
            <a:off x="5580063" y="2997200"/>
            <a:ext cx="252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0000FF"/>
                </a:solidFill>
              </a:rPr>
              <a:t>seeing \ meeting</a:t>
            </a:r>
          </a:p>
        </p:txBody>
      </p:sp>
      <p:sp>
        <p:nvSpPr>
          <p:cNvPr id="38947" name="Text Box 35"/>
          <p:cNvSpPr txBox="1">
            <a:spLocks noChangeArrowheads="1"/>
          </p:cNvSpPr>
          <p:nvPr/>
        </p:nvSpPr>
        <p:spPr bwMode="auto">
          <a:xfrm>
            <a:off x="5580063" y="3429000"/>
            <a:ext cx="1944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0000FF"/>
                </a:solidFill>
              </a:rPr>
              <a:t>sleeping</a:t>
            </a:r>
          </a:p>
        </p:txBody>
      </p:sp>
      <p:sp>
        <p:nvSpPr>
          <p:cNvPr id="38948" name="Text Box 36"/>
          <p:cNvSpPr txBox="1">
            <a:spLocks noChangeArrowheads="1"/>
          </p:cNvSpPr>
          <p:nvPr/>
        </p:nvSpPr>
        <p:spPr bwMode="auto">
          <a:xfrm>
            <a:off x="5580063" y="3789363"/>
            <a:ext cx="1798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0000FF"/>
                </a:solidFill>
              </a:rPr>
              <a:t>changing</a:t>
            </a:r>
          </a:p>
        </p:txBody>
      </p:sp>
      <p:sp>
        <p:nvSpPr>
          <p:cNvPr id="38949" name="Text Box 37"/>
          <p:cNvSpPr txBox="1">
            <a:spLocks noChangeArrowheads="1"/>
          </p:cNvSpPr>
          <p:nvPr/>
        </p:nvSpPr>
        <p:spPr bwMode="auto">
          <a:xfrm>
            <a:off x="5580063" y="4221163"/>
            <a:ext cx="223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0000FF"/>
                </a:solidFill>
              </a:rPr>
              <a:t>working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89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38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38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38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38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38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38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/>
      <p:bldP spid="38916" grpId="0"/>
      <p:bldP spid="38917" grpId="0"/>
      <p:bldP spid="38918" grpId="0" animBg="1"/>
      <p:bldP spid="38919" grpId="0" animBg="1"/>
      <p:bldP spid="38920" grpId="0" animBg="1"/>
      <p:bldP spid="38921" grpId="0" animBg="1"/>
      <p:bldP spid="38922" grpId="0" animBg="1"/>
      <p:bldP spid="38923" grpId="0"/>
      <p:bldP spid="38924" grpId="0" animBg="1"/>
      <p:bldP spid="38925" grpId="0"/>
      <p:bldP spid="38926" grpId="0"/>
      <p:bldP spid="38927" grpId="0"/>
      <p:bldP spid="38928" grpId="0"/>
      <p:bldP spid="38930" grpId="0" animBg="1"/>
      <p:bldP spid="38931" grpId="0" animBg="1"/>
      <p:bldP spid="38936" grpId="0"/>
      <p:bldP spid="38937" grpId="0"/>
      <p:bldP spid="38946" grpId="0"/>
      <p:bldP spid="38947" grpId="0"/>
      <p:bldP spid="38948" grpId="0"/>
      <p:bldP spid="389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8"/>
          <p:cNvSpPr>
            <a:spLocks noChangeArrowheads="1"/>
          </p:cNvSpPr>
          <p:nvPr/>
        </p:nvSpPr>
        <p:spPr bwMode="auto">
          <a:xfrm>
            <a:off x="428625" y="819299"/>
            <a:ext cx="933450" cy="908050"/>
          </a:xfrm>
          <a:prstGeom prst="ellipse">
            <a:avLst/>
          </a:prstGeom>
          <a:solidFill>
            <a:srgbClr val="99FF66"/>
          </a:solidFill>
          <a:ln w="9525" algn="ctr">
            <a:solidFill>
              <a:schemeClr val="tx1"/>
            </a:solidFill>
            <a:round/>
          </a:ln>
        </p:spPr>
        <p:txBody>
          <a:bodyPr anchor="ctr">
            <a:spAutoFit/>
          </a:bodyPr>
          <a:lstStyle/>
          <a:p>
            <a:r>
              <a:rPr lang="en-US" altLang="zh-CN" sz="3600" b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endParaRPr lang="zh-CN" alt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1546225" y="890737"/>
            <a:ext cx="7312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up conversations in pairs by following the example.</a:t>
            </a:r>
          </a:p>
        </p:txBody>
      </p:sp>
      <p:pic>
        <p:nvPicPr>
          <p:cNvPr id="76805" name="Picture 5" descr="P66-4-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276475"/>
            <a:ext cx="3635375" cy="227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3635375" y="2293938"/>
            <a:ext cx="7758113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 When are you traveling to Canada?</a:t>
            </a:r>
          </a:p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 I’m traveling tomorrow.</a:t>
            </a:r>
          </a:p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 Who are you going with?</a:t>
            </a:r>
          </a:p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 I’m going with my friends.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0" y="5084763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Travel to Canada/tomorrow/go with</a:t>
            </a: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/>
      <p:bldP spid="76806" grpId="0"/>
      <p:bldP spid="7680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P66-4-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924175"/>
            <a:ext cx="2879725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5" descr="P66-4-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84438" y="1196975"/>
            <a:ext cx="2879725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WordArt 8"/>
          <p:cNvSpPr>
            <a:spLocks noChangeArrowheads="1" noChangeShapeType="1" noTextEdit="1"/>
          </p:cNvSpPr>
          <p:nvPr/>
        </p:nvSpPr>
        <p:spPr bwMode="auto">
          <a:xfrm>
            <a:off x="142875" y="142875"/>
            <a:ext cx="2160588" cy="7397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Pair Work</a:t>
            </a:r>
            <a:endParaRPr lang="zh-CN" altLang="en-US" sz="3600" b="1" kern="1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365" name="Text Box 9"/>
          <p:cNvSpPr txBox="1">
            <a:spLocks noChangeArrowheads="1"/>
          </p:cNvSpPr>
          <p:nvPr/>
        </p:nvSpPr>
        <p:spPr bwMode="auto">
          <a:xfrm>
            <a:off x="0" y="4797425"/>
            <a:ext cx="45370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</a:rPr>
              <a:t>board/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</a:rPr>
              <a:t>in several minutes/pick…up</a:t>
            </a:r>
          </a:p>
        </p:txBody>
      </p:sp>
      <p:sp>
        <p:nvSpPr>
          <p:cNvPr id="15366" name="Text Box 10"/>
          <p:cNvSpPr txBox="1">
            <a:spLocks noChangeArrowheads="1"/>
          </p:cNvSpPr>
          <p:nvPr/>
        </p:nvSpPr>
        <p:spPr bwMode="auto">
          <a:xfrm>
            <a:off x="5292725" y="1700213"/>
            <a:ext cx="45370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</a:rPr>
              <a:t>go to the central park/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</a:rPr>
              <a:t>this weekend/give… a ride</a:t>
            </a:r>
          </a:p>
        </p:txBody>
      </p:sp>
      <p:sp>
        <p:nvSpPr>
          <p:cNvPr id="15367" name="Text Box 11"/>
          <p:cNvSpPr txBox="1">
            <a:spLocks noChangeArrowheads="1"/>
          </p:cNvSpPr>
          <p:nvPr/>
        </p:nvSpPr>
        <p:spPr bwMode="auto">
          <a:xfrm>
            <a:off x="4932363" y="4868863"/>
            <a:ext cx="43910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</a:rPr>
              <a:t>arrive at/at 7 ’clock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</a:rPr>
              <a:t>/give…a speech</a:t>
            </a:r>
          </a:p>
        </p:txBody>
      </p:sp>
      <p:pic>
        <p:nvPicPr>
          <p:cNvPr id="15368" name="Picture 12" descr="p6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19700" y="2997200"/>
            <a:ext cx="2879725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61" name="Oval 9"/>
          <p:cNvSpPr>
            <a:spLocks noChangeArrowheads="1"/>
          </p:cNvSpPr>
          <p:nvPr/>
        </p:nvSpPr>
        <p:spPr bwMode="auto">
          <a:xfrm>
            <a:off x="323850" y="260350"/>
            <a:ext cx="935038" cy="519113"/>
          </a:xfrm>
          <a:prstGeom prst="ellipse">
            <a:avLst/>
          </a:prstGeom>
          <a:solidFill>
            <a:srgbClr val="FF9933"/>
          </a:solidFill>
          <a:ln w="9525" algn="ctr">
            <a:noFill/>
            <a:round/>
          </a:ln>
          <a:effectLst>
            <a:outerShdw dist="53882" dir="2700000" algn="ctr" rotWithShape="0">
              <a:srgbClr val="9999FF">
                <a:alpha val="79999"/>
              </a:srgb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179388" y="1125538"/>
            <a:ext cx="812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9933"/>
                </a:solidFill>
              </a:rPr>
              <a:t>Listen to the passage and choose the correct answers.</a:t>
            </a:r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179388" y="1844675"/>
            <a:ext cx="9144000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</a:rPr>
              <a:t>(    ) 1. Where does Bob come from?</a:t>
            </a:r>
          </a:p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</a:rPr>
              <a:t>           A. London.          B. America.              C. Australia. </a:t>
            </a:r>
          </a:p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</a:rPr>
              <a:t>(    ) 2. When is he going to London?</a:t>
            </a:r>
          </a:p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</a:rPr>
              <a:t>           A. On Sunday.    B. Next Saturday.    C. Next Sunday.</a:t>
            </a:r>
          </a:p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</a:rPr>
              <a:t>(    ) 3. How many people are going to see him off?</a:t>
            </a:r>
          </a:p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</a:rPr>
              <a:t>           A. Two.                B. Three.                   C. Four.</a:t>
            </a:r>
          </a:p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</a:rPr>
              <a:t>(    ) 4. Who is meeting Bob at the airport?</a:t>
            </a:r>
          </a:p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</a:rPr>
              <a:t>           A. His uncle.       B. His aunt.                C. His classmate.</a:t>
            </a:r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539750" y="307975"/>
            <a:ext cx="1152525" cy="519113"/>
          </a:xfrm>
          <a:prstGeom prst="rect">
            <a:avLst/>
          </a:prstGeom>
          <a:noFill/>
          <a:ln w="9525" algn="ctr">
            <a:noFill/>
            <a:miter lim="800000"/>
          </a:ln>
          <a:effectLst>
            <a:outerShdw dist="53882" dir="2700000" algn="ctr" rotWithShape="0">
              <a:srgbClr val="9999FF">
                <a:alpha val="79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323850" y="5084763"/>
            <a:ext cx="6492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323850" y="4062413"/>
            <a:ext cx="6492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74766" name="Text Box 14"/>
          <p:cNvSpPr txBox="1">
            <a:spLocks noChangeArrowheads="1"/>
          </p:cNvSpPr>
          <p:nvPr/>
        </p:nvSpPr>
        <p:spPr bwMode="auto">
          <a:xfrm>
            <a:off x="322263" y="2924175"/>
            <a:ext cx="6492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74767" name="Text Box 15"/>
          <p:cNvSpPr txBox="1">
            <a:spLocks noChangeArrowheads="1"/>
          </p:cNvSpPr>
          <p:nvPr/>
        </p:nvSpPr>
        <p:spPr bwMode="auto">
          <a:xfrm>
            <a:off x="322263" y="1844675"/>
            <a:ext cx="6492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C</a:t>
            </a:r>
          </a:p>
        </p:txBody>
      </p:sp>
      <p:pic>
        <p:nvPicPr>
          <p:cNvPr id="12" name="p64-2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25" y="1000125"/>
            <a:ext cx="509588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4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4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4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56817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74759" grpId="0"/>
      <p:bldP spid="74762" grpId="0"/>
      <p:bldP spid="74765" grpId="0"/>
      <p:bldP spid="74766" grpId="0"/>
      <p:bldP spid="7476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0" y="1293723"/>
            <a:ext cx="9540875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</a:rPr>
              <a:t>(    )</a:t>
            </a:r>
            <a:r>
              <a:rPr lang="zh-CN" altLang="zh-CN" sz="2400" b="1" dirty="0">
                <a:solidFill>
                  <a:srgbClr val="0000FF"/>
                </a:solidFill>
              </a:rPr>
              <a:t>1.</a:t>
            </a:r>
            <a:r>
              <a:rPr lang="en-US" altLang="zh-CN" sz="2400" b="1" dirty="0">
                <a:solidFill>
                  <a:srgbClr val="0000FF"/>
                </a:solidFill>
              </a:rPr>
              <a:t>—</a:t>
            </a:r>
            <a:r>
              <a:rPr lang="zh-CN" altLang="zh-CN" sz="2400" b="1" dirty="0">
                <a:solidFill>
                  <a:srgbClr val="0000FF"/>
                </a:solidFill>
              </a:rPr>
              <a:t>Where is my father, Mom?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zh-CN" sz="2400" b="1" dirty="0">
                <a:solidFill>
                  <a:srgbClr val="0000FF"/>
                </a:solidFill>
              </a:rPr>
              <a:t>       </a:t>
            </a:r>
            <a:r>
              <a:rPr lang="en-US" altLang="zh-CN" sz="2400" b="1" dirty="0">
                <a:solidFill>
                  <a:srgbClr val="0000FF"/>
                </a:solidFill>
              </a:rPr>
              <a:t>   —</a:t>
            </a:r>
            <a:r>
              <a:rPr lang="zh-CN" altLang="zh-CN" sz="2400" b="1" dirty="0">
                <a:solidFill>
                  <a:srgbClr val="0000FF"/>
                </a:solidFill>
              </a:rPr>
              <a:t>He is __ </a:t>
            </a:r>
            <a:r>
              <a:rPr lang="en-US" altLang="zh-CN" sz="2400" b="1" dirty="0">
                <a:solidFill>
                  <a:srgbClr val="0000FF"/>
                </a:solidFill>
              </a:rPr>
              <a:t>home</a:t>
            </a:r>
            <a:r>
              <a:rPr lang="zh-CN" altLang="zh-CN" sz="2400" b="1" dirty="0">
                <a:solidFill>
                  <a:srgbClr val="0000FF"/>
                </a:solidFill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zh-CN" sz="2400" b="1" dirty="0">
                <a:solidFill>
                  <a:srgbClr val="0000FF"/>
                </a:solidFill>
              </a:rPr>
              <a:t>     </a:t>
            </a:r>
            <a:r>
              <a:rPr lang="en-US" altLang="zh-CN" sz="2400" b="1" dirty="0">
                <a:solidFill>
                  <a:srgbClr val="0000FF"/>
                </a:solidFill>
              </a:rPr>
              <a:t>            </a:t>
            </a:r>
            <a:r>
              <a:rPr lang="zh-CN" altLang="zh-CN" sz="2400" b="1" dirty="0">
                <a:solidFill>
                  <a:srgbClr val="0000FF"/>
                </a:solidFill>
              </a:rPr>
              <a:t>A. by the way         B. on the way</a:t>
            </a:r>
            <a:r>
              <a:rPr lang="en-US" altLang="zh-CN" sz="2400" b="1" dirty="0">
                <a:solidFill>
                  <a:srgbClr val="0000FF"/>
                </a:solidFill>
              </a:rPr>
              <a:t>       </a:t>
            </a:r>
            <a:r>
              <a:rPr lang="zh-CN" altLang="zh-CN" sz="2400" b="1" dirty="0">
                <a:solidFill>
                  <a:srgbClr val="0000FF"/>
                </a:solidFill>
              </a:rPr>
              <a:t> </a:t>
            </a:r>
            <a:endParaRPr lang="en-US" altLang="zh-CN" sz="2400" b="1" dirty="0">
              <a:solidFill>
                <a:srgbClr val="0000FF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</a:rPr>
              <a:t>                 </a:t>
            </a:r>
            <a:r>
              <a:rPr lang="zh-CN" altLang="zh-CN" sz="2400" b="1" dirty="0">
                <a:solidFill>
                  <a:srgbClr val="0000FF"/>
                </a:solidFill>
              </a:rPr>
              <a:t>C. in this way        </a:t>
            </a:r>
            <a:r>
              <a:rPr lang="en-US" altLang="zh-CN" sz="2400" b="1" dirty="0">
                <a:solidFill>
                  <a:srgbClr val="0000FF"/>
                </a:solidFill>
              </a:rPr>
              <a:t> </a:t>
            </a:r>
            <a:r>
              <a:rPr lang="zh-CN" altLang="zh-CN" sz="2400" b="1" dirty="0">
                <a:solidFill>
                  <a:srgbClr val="0000FF"/>
                </a:solidFill>
              </a:rPr>
              <a:t>D. to the way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zh-CN" sz="2400" b="1" dirty="0">
                <a:solidFill>
                  <a:srgbClr val="0000FF"/>
                </a:solidFill>
              </a:rPr>
              <a:t>(   </a:t>
            </a:r>
            <a:r>
              <a:rPr lang="en-US" altLang="zh-CN" sz="2400" b="1" dirty="0">
                <a:solidFill>
                  <a:srgbClr val="0000FF"/>
                </a:solidFill>
              </a:rPr>
              <a:t> </a:t>
            </a:r>
            <a:r>
              <a:rPr lang="zh-CN" altLang="zh-CN" sz="2400" b="1" dirty="0">
                <a:solidFill>
                  <a:srgbClr val="0000FF"/>
                </a:solidFill>
              </a:rPr>
              <a:t> )</a:t>
            </a:r>
            <a:r>
              <a:rPr lang="en-US" altLang="zh-CN" sz="2400" b="1" dirty="0">
                <a:solidFill>
                  <a:srgbClr val="0000FF"/>
                </a:solidFill>
              </a:rPr>
              <a:t> 2.</a:t>
            </a:r>
            <a:r>
              <a:rPr lang="zh-CN" altLang="zh-CN" sz="2400" b="1" dirty="0">
                <a:solidFill>
                  <a:srgbClr val="0000FF"/>
                </a:solidFill>
              </a:rPr>
              <a:t>They s</a:t>
            </a:r>
            <a:r>
              <a:rPr lang="en-US" altLang="zh-CN" sz="2400" b="1" dirty="0">
                <a:solidFill>
                  <a:srgbClr val="0000FF"/>
                </a:solidFill>
              </a:rPr>
              <a:t>ay</a:t>
            </a:r>
            <a:r>
              <a:rPr lang="zh-CN" altLang="zh-CN" sz="2400" b="1" dirty="0">
                <a:solidFill>
                  <a:srgbClr val="0000FF"/>
                </a:solidFill>
              </a:rPr>
              <a:t> they __ China for Japan</a:t>
            </a:r>
            <a:r>
              <a:rPr lang="en-US" altLang="zh-CN" sz="2400" b="1" dirty="0">
                <a:solidFill>
                  <a:srgbClr val="0000FF"/>
                </a:solidFill>
              </a:rPr>
              <a:t> next week</a:t>
            </a:r>
            <a:r>
              <a:rPr lang="zh-CN" altLang="zh-CN" sz="2400" b="1" dirty="0">
                <a:solidFill>
                  <a:srgbClr val="0000FF"/>
                </a:solidFill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zh-CN" sz="2400" b="1" dirty="0">
                <a:solidFill>
                  <a:srgbClr val="0000FF"/>
                </a:solidFill>
              </a:rPr>
              <a:t>      </a:t>
            </a:r>
            <a:r>
              <a:rPr lang="en-US" altLang="zh-CN" sz="2400" b="1" dirty="0">
                <a:solidFill>
                  <a:srgbClr val="0000FF"/>
                </a:solidFill>
              </a:rPr>
              <a:t>          </a:t>
            </a:r>
            <a:r>
              <a:rPr lang="zh-CN" altLang="zh-CN" sz="2400" b="1" dirty="0">
                <a:solidFill>
                  <a:srgbClr val="0000FF"/>
                </a:solidFill>
              </a:rPr>
              <a:t>A.are leaving       B. w</a:t>
            </a:r>
            <a:r>
              <a:rPr lang="en-US" altLang="zh-CN" sz="2400" b="1" dirty="0" err="1">
                <a:solidFill>
                  <a:srgbClr val="0000FF"/>
                </a:solidFill>
              </a:rPr>
              <a:t>ould</a:t>
            </a:r>
            <a:r>
              <a:rPr lang="zh-CN" altLang="zh-CN" sz="2400" b="1" dirty="0">
                <a:solidFill>
                  <a:srgbClr val="0000FF"/>
                </a:solidFill>
              </a:rPr>
              <a:t> leave </a:t>
            </a:r>
            <a:endParaRPr lang="en-US" altLang="zh-CN" sz="2400" b="1" dirty="0">
              <a:solidFill>
                <a:srgbClr val="0000FF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</a:rPr>
              <a:t>                </a:t>
            </a:r>
            <a:r>
              <a:rPr lang="zh-CN" altLang="zh-CN" sz="2400" b="1" dirty="0">
                <a:solidFill>
                  <a:srgbClr val="0000FF"/>
                </a:solidFill>
              </a:rPr>
              <a:t>C.leave             </a:t>
            </a:r>
            <a:r>
              <a:rPr lang="en-US" altLang="zh-CN" sz="2400" b="1" dirty="0">
                <a:solidFill>
                  <a:srgbClr val="0000FF"/>
                </a:solidFill>
              </a:rPr>
              <a:t>    </a:t>
            </a:r>
            <a:r>
              <a:rPr lang="zh-CN" altLang="zh-CN" sz="2400" b="1" dirty="0">
                <a:solidFill>
                  <a:srgbClr val="0000FF"/>
                </a:solidFill>
              </a:rPr>
              <a:t>D. were leavin</a:t>
            </a:r>
            <a:r>
              <a:rPr lang="en-US" altLang="zh-CN" sz="2400" b="1" dirty="0">
                <a:solidFill>
                  <a:srgbClr val="0000FF"/>
                </a:solidFill>
              </a:rPr>
              <a:t>g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</a:rPr>
              <a:t>(     )3.The engineer is returning from Hong Kong _____ a  few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</a:rPr>
              <a:t>              days.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</a:rPr>
              <a:t>	      A. since    B. for      C. in	D. 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after</a:t>
            </a:r>
            <a:endParaRPr lang="en-US" altLang="zh-CN" sz="2400" b="1" dirty="0">
              <a:solidFill>
                <a:srgbClr val="0000FF"/>
              </a:solidFill>
            </a:endParaRP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107950" y="1250861"/>
            <a:ext cx="863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179388" y="3408273"/>
            <a:ext cx="6492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179388" y="5064036"/>
            <a:ext cx="5048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179388" y="689323"/>
            <a:ext cx="5867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009900"/>
                </a:solidFill>
              </a:rPr>
              <a:t>Choose the best answer.</a:t>
            </a:r>
          </a:p>
        </p:txBody>
      </p:sp>
      <p:sp>
        <p:nvSpPr>
          <p:cNvPr id="17415" name="WordArt 8"/>
          <p:cNvSpPr>
            <a:spLocks noChangeArrowheads="1" noChangeShapeType="1" noTextEdit="1"/>
          </p:cNvSpPr>
          <p:nvPr/>
        </p:nvSpPr>
        <p:spPr bwMode="auto">
          <a:xfrm>
            <a:off x="6072188" y="0"/>
            <a:ext cx="1728787" cy="8572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Exercises</a:t>
            </a:r>
            <a:endParaRPr lang="zh-CN" altLang="en-US" sz="3600" b="1" kern="10" dirty="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395536" y="811733"/>
            <a:ext cx="8316912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</a:rPr>
              <a:t>(    )4.The winter holiday will begin soon. John _____ to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</a:rPr>
              <a:t>         stay with us.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</a:rPr>
              <a:t>          A. will be coming	B. comes	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</a:rPr>
              <a:t>          C. came	           D. is coming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</a:rPr>
              <a:t>(     )5._____ you do, I will be on your side.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</a:rPr>
              <a:t>	A. Whenever	B. Whatever	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</a:rPr>
              <a:t>           C. However	           D. Wherever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</a:rPr>
              <a:t>(     )6. Although we have learned English for 3  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</a:rPr>
              <a:t>         years, we still have trouble _____ the new words.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</a:rPr>
              <a:t>	A. learn	           B. to learn	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</a:rPr>
              <a:t>           C. learning	           D. of 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learning</a:t>
            </a:r>
            <a:endParaRPr lang="en-US" altLang="zh-CN" sz="2400" b="1" dirty="0">
              <a:solidFill>
                <a:srgbClr val="0000FF"/>
              </a:solidFill>
            </a:endParaRP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539998" y="2970733"/>
            <a:ext cx="86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539998" y="4623321"/>
            <a:ext cx="863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539998" y="811733"/>
            <a:ext cx="86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ransition spd="med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3" grpId="0"/>
      <p:bldP spid="73734" grpId="0"/>
      <p:bldP spid="737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2916238" y="791542"/>
            <a:ext cx="4391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latin typeface="Comic Sans MS" panose="030F0702030302020204" pitchFamily="66" charset="0"/>
              </a:rPr>
              <a:t>Summary:</a:t>
            </a:r>
          </a:p>
        </p:txBody>
      </p:sp>
      <p:sp>
        <p:nvSpPr>
          <p:cNvPr id="88069" name="WordArt 5"/>
          <p:cNvSpPr>
            <a:spLocks noChangeArrowheads="1" noChangeShapeType="1"/>
          </p:cNvSpPr>
          <p:nvPr/>
        </p:nvSpPr>
        <p:spPr bwMode="auto">
          <a:xfrm>
            <a:off x="250825" y="1699592"/>
            <a:ext cx="1511300" cy="433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ail"/>
              </a:rPr>
              <a:t>We learn: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ail"/>
            </a:endParaRPr>
          </a:p>
        </p:txBody>
      </p:sp>
      <p:sp>
        <p:nvSpPr>
          <p:cNvPr id="88070" name="WordArt 6"/>
          <p:cNvSpPr>
            <a:spLocks noChangeArrowheads="1" noChangeShapeType="1"/>
          </p:cNvSpPr>
          <p:nvPr/>
        </p:nvSpPr>
        <p:spPr bwMode="auto">
          <a:xfrm>
            <a:off x="323850" y="4796805"/>
            <a:ext cx="1511300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ail"/>
              </a:rPr>
              <a:t>We can: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ail"/>
            </a:endParaRP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1979613" y="1628155"/>
            <a:ext cx="7164387" cy="3170099"/>
          </a:xfrm>
          <a:prstGeom prst="rect">
            <a:avLst/>
          </a:prstGeom>
          <a:solidFill>
            <a:schemeClr val="bg1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US" altLang="zh-CN" sz="2000" b="1" dirty="0">
                <a:solidFill>
                  <a:srgbClr val="FF0000"/>
                </a:solidFill>
              </a:rPr>
              <a:t>1. Some words:   </a:t>
            </a:r>
            <a:r>
              <a:rPr lang="en-US" altLang="zh-CN" sz="2000" b="1" dirty="0"/>
              <a:t>stranger, thumb, minibus, flight,  </a:t>
            </a:r>
          </a:p>
          <a:p>
            <a:pPr marL="342900" indent="-342900"/>
            <a:r>
              <a:rPr lang="en-US" altLang="zh-CN" sz="2000" b="1" dirty="0"/>
              <a:t>                              guidebook, whenever, board</a:t>
            </a:r>
          </a:p>
          <a:p>
            <a:pPr marL="342900" indent="-342900"/>
            <a:r>
              <a:rPr lang="en-US" altLang="zh-CN" sz="2000" b="1" dirty="0">
                <a:solidFill>
                  <a:srgbClr val="FF0000"/>
                </a:solidFill>
              </a:rPr>
              <a:t>2. Some phrases: </a:t>
            </a:r>
            <a:r>
              <a:rPr lang="en-US" altLang="zh-CN" sz="2000" b="1" dirty="0"/>
              <a:t>see…off, put out, ask for a ride, give sb.        </a:t>
            </a:r>
          </a:p>
          <a:p>
            <a:pPr marL="342900" indent="-342900"/>
            <a:r>
              <a:rPr lang="en-US" altLang="zh-CN" sz="2000" b="1" dirty="0"/>
              <a:t>                              a ride, get on, with his thumb raised,   </a:t>
            </a:r>
          </a:p>
          <a:p>
            <a:pPr marL="342900" indent="-342900"/>
            <a:r>
              <a:rPr lang="en-US" altLang="zh-CN" sz="2000" b="1" dirty="0"/>
              <a:t>                              have difficulty in doing </a:t>
            </a:r>
            <a:r>
              <a:rPr lang="en-US" altLang="zh-CN" sz="2000" b="1" dirty="0" err="1"/>
              <a:t>sth</a:t>
            </a:r>
            <a:r>
              <a:rPr lang="en-US" altLang="zh-CN" sz="2000" b="1" dirty="0"/>
              <a:t>.</a:t>
            </a:r>
          </a:p>
          <a:p>
            <a:pPr marL="342900" indent="-342900"/>
            <a:endParaRPr lang="en-US" altLang="zh-CN" sz="2000" b="1" dirty="0"/>
          </a:p>
          <a:p>
            <a:pPr marL="342900" indent="-342900"/>
            <a:r>
              <a:rPr lang="en-US" altLang="zh-CN" sz="2000" b="1" dirty="0">
                <a:solidFill>
                  <a:srgbClr val="FF0000"/>
                </a:solidFill>
              </a:rPr>
              <a:t>3. Some sentences: </a:t>
            </a:r>
          </a:p>
          <a:p>
            <a:pPr marL="342900" indent="-342900"/>
            <a:r>
              <a:rPr lang="en-US" altLang="zh-CN" sz="2000" b="1" dirty="0"/>
              <a:t> (1)Michael sees a stranger putting out his hand with his thumb raised.</a:t>
            </a:r>
          </a:p>
          <a:p>
            <a:pPr marL="342900" indent="-342900"/>
            <a:r>
              <a:rPr lang="en-US" altLang="zh-CN" sz="2000" b="1" dirty="0"/>
              <a:t> (2)Whenever you need help, send me an e-mail or call me</a:t>
            </a:r>
            <a:r>
              <a:rPr lang="en-US" altLang="zh-CN" sz="2000" b="1" dirty="0" smtClean="0"/>
              <a:t>.</a:t>
            </a:r>
            <a:endParaRPr lang="en-US" altLang="zh-CN" sz="2000" b="1" dirty="0"/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1979613" y="5066680"/>
            <a:ext cx="7164387" cy="1292662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 dirty="0">
                <a:solidFill>
                  <a:srgbClr val="FF0000"/>
                </a:solidFill>
              </a:rPr>
              <a:t>Show the future by present continuous.</a:t>
            </a:r>
            <a:r>
              <a:rPr lang="en-US" altLang="zh-CN" b="1" dirty="0">
                <a:solidFill>
                  <a:srgbClr val="FF0000"/>
                </a:solidFill>
              </a:rPr>
              <a:t> </a:t>
            </a:r>
          </a:p>
          <a:p>
            <a:pPr eaLnBrk="1" hangingPunct="1"/>
            <a:endParaRPr lang="en-US" altLang="zh-CN" b="1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zh-CN" b="1" dirty="0"/>
              <a:t>(1)</a:t>
            </a:r>
            <a:r>
              <a:rPr lang="en-US" altLang="zh-CN" b="1" dirty="0">
                <a:solidFill>
                  <a:srgbClr val="0000FF"/>
                </a:solidFill>
              </a:rPr>
              <a:t> </a:t>
            </a:r>
            <a:r>
              <a:rPr lang="en-US" altLang="zh-CN" sz="2000" b="1" dirty="0"/>
              <a:t>I’m flying to Disneyland!</a:t>
            </a:r>
          </a:p>
          <a:p>
            <a:pPr eaLnBrk="1" hangingPunct="1"/>
            <a:r>
              <a:rPr lang="en-US" altLang="zh-CN" sz="2000" b="1" dirty="0"/>
              <a:t>(2) My uncle is meeting us tomorrow</a:t>
            </a:r>
            <a:r>
              <a:rPr lang="en-US" altLang="zh-CN" sz="2000" b="1" dirty="0" smtClean="0"/>
              <a:t>.</a:t>
            </a:r>
            <a:endParaRPr lang="en-US" altLang="zh-CN" sz="20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9" grpId="0" animBg="1"/>
      <p:bldP spid="88070" grpId="0" animBg="1"/>
      <p:bldP spid="88071" grpId="0" animBg="1"/>
      <p:bldP spid="8807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7"/>
          <p:cNvSpPr>
            <a:spLocks noChangeArrowheads="1" noChangeShapeType="1" noTextEdit="1"/>
          </p:cNvSpPr>
          <p:nvPr/>
        </p:nvSpPr>
        <p:spPr bwMode="auto">
          <a:xfrm>
            <a:off x="1285875" y="927397"/>
            <a:ext cx="3024188" cy="7858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Assignment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483" name="Text Box 8"/>
          <p:cNvSpPr txBox="1">
            <a:spLocks noChangeArrowheads="1"/>
          </p:cNvSpPr>
          <p:nvPr/>
        </p:nvSpPr>
        <p:spPr bwMode="auto">
          <a:xfrm>
            <a:off x="785813" y="1998960"/>
            <a:ext cx="7467600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solidFill>
                  <a:srgbClr val="FF3300"/>
                </a:solidFill>
              </a:rPr>
              <a:t>Read 1a.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solidFill>
                  <a:srgbClr val="FF3300"/>
                </a:solidFill>
              </a:rPr>
              <a:t>Memorize the useful expressions  and key sentences which we learn today.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solidFill>
                  <a:srgbClr val="FF3300"/>
                </a:solidFill>
              </a:rPr>
              <a:t>Finish Section A in your workbook.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solidFill>
                  <a:srgbClr val="FF3300"/>
                </a:solidFill>
              </a:rPr>
              <a:t>Preview Section B</a:t>
            </a:r>
            <a:r>
              <a:rPr lang="en-US" altLang="zh-CN" sz="2800" b="1" dirty="0" smtClean="0">
                <a:solidFill>
                  <a:srgbClr val="FF3300"/>
                </a:solidFill>
              </a:rPr>
              <a:t>. </a:t>
            </a:r>
            <a:endParaRPr lang="en-US" altLang="zh-CN" sz="2800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6300788" y="404813"/>
            <a:ext cx="2482850" cy="2160587"/>
          </a:xfrm>
          <a:prstGeom prst="cloudCallout">
            <a:avLst>
              <a:gd name="adj1" fmla="val -169435"/>
              <a:gd name="adj2" fmla="val 9460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endParaRPr lang="zh-CN" altLang="zh-CN"/>
          </a:p>
        </p:txBody>
      </p:sp>
      <p:pic>
        <p:nvPicPr>
          <p:cNvPr id="3075" name="Picture 3" descr="65-1b-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EFDF"/>
              </a:clrFrom>
              <a:clrTo>
                <a:srgbClr val="FFEFD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4221163"/>
            <a:ext cx="3987800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323850" y="692696"/>
            <a:ext cx="7056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</a:rPr>
              <a:t>Where </a:t>
            </a:r>
            <a:r>
              <a:rPr lang="en-US" altLang="zh-CN" sz="2400" b="1" dirty="0">
                <a:solidFill>
                  <a:srgbClr val="FF0000"/>
                </a:solidFill>
              </a:rPr>
              <a:t>is</a:t>
            </a:r>
            <a:r>
              <a:rPr lang="en-US" altLang="zh-CN" sz="2400" b="1" dirty="0">
                <a:solidFill>
                  <a:srgbClr val="FF33CC"/>
                </a:solidFill>
              </a:rPr>
              <a:t> </a:t>
            </a:r>
            <a:r>
              <a:rPr lang="en-US" altLang="zh-CN" sz="2400" b="1" dirty="0">
                <a:solidFill>
                  <a:srgbClr val="0000FF"/>
                </a:solidFill>
              </a:rPr>
              <a:t>Wang </a:t>
            </a:r>
            <a:r>
              <a:rPr lang="en-US" altLang="zh-CN" sz="2400" b="1" dirty="0" err="1">
                <a:solidFill>
                  <a:srgbClr val="0000FF"/>
                </a:solidFill>
              </a:rPr>
              <a:t>Junfeng</a:t>
            </a:r>
            <a:r>
              <a:rPr lang="en-US" altLang="zh-CN" sz="2400" b="1" dirty="0">
                <a:solidFill>
                  <a:srgbClr val="0000FF"/>
                </a:solidFill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</a:rPr>
              <a:t>going tomorrow</a:t>
            </a:r>
            <a:r>
              <a:rPr lang="en-US" altLang="zh-CN" sz="2400" b="1" dirty="0">
                <a:solidFill>
                  <a:srgbClr val="0000FF"/>
                </a:solidFill>
              </a:rPr>
              <a:t>?</a:t>
            </a:r>
          </a:p>
        </p:txBody>
      </p:sp>
      <p:pic>
        <p:nvPicPr>
          <p:cNvPr id="3077" name="Picture 6" descr="副本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91250" y="333375"/>
            <a:ext cx="2952750" cy="231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323850" y="1598563"/>
            <a:ext cx="61198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</a:rPr>
              <a:t>What are </a:t>
            </a:r>
            <a:r>
              <a:rPr lang="en-US" altLang="zh-CN" sz="2400" b="1" dirty="0" err="1">
                <a:solidFill>
                  <a:srgbClr val="0000FF"/>
                </a:solidFill>
              </a:rPr>
              <a:t>Kangkang</a:t>
            </a:r>
            <a:r>
              <a:rPr lang="en-US" altLang="zh-CN" sz="2400" b="1" dirty="0">
                <a:solidFill>
                  <a:srgbClr val="0000FF"/>
                </a:solidFill>
              </a:rPr>
              <a:t> and Michael doing at the airport?</a:t>
            </a: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323850" y="2349500"/>
            <a:ext cx="5543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chemeClr val="accent2"/>
                </a:solidFill>
              </a:rPr>
              <a:t>They</a:t>
            </a:r>
            <a:r>
              <a:rPr lang="en-US" altLang="zh-CN" sz="2400" b="1">
                <a:solidFill>
                  <a:srgbClr val="FF3300"/>
                </a:solidFill>
              </a:rPr>
              <a:t> </a:t>
            </a:r>
            <a:r>
              <a:rPr lang="en-US" altLang="zh-CN" sz="2400" b="1" u="sng">
                <a:solidFill>
                  <a:srgbClr val="FF0000"/>
                </a:solidFill>
              </a:rPr>
              <a:t>are seeing</a:t>
            </a:r>
            <a:r>
              <a:rPr lang="en-US" altLang="zh-CN" sz="2400" b="1">
                <a:solidFill>
                  <a:srgbClr val="FF3300"/>
                </a:solidFill>
              </a:rPr>
              <a:t> </a:t>
            </a:r>
            <a:r>
              <a:rPr lang="en-US" altLang="zh-CN" sz="2400" b="1">
                <a:solidFill>
                  <a:schemeClr val="accent2"/>
                </a:solidFill>
              </a:rPr>
              <a:t>Wang Junfeng</a:t>
            </a:r>
            <a:r>
              <a:rPr lang="en-US" altLang="zh-CN" sz="2400" b="1">
                <a:solidFill>
                  <a:srgbClr val="FF3300"/>
                </a:solidFill>
              </a:rPr>
              <a:t> </a:t>
            </a:r>
            <a:r>
              <a:rPr lang="en-US" altLang="zh-CN" sz="2400" b="1" u="sng">
                <a:solidFill>
                  <a:srgbClr val="FF0000"/>
                </a:solidFill>
              </a:rPr>
              <a:t>off</a:t>
            </a:r>
            <a:r>
              <a:rPr lang="en-US" altLang="zh-CN" sz="2400" b="1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323850" y="1171600"/>
            <a:ext cx="7056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</a:rPr>
              <a:t>He </a:t>
            </a:r>
            <a:r>
              <a:rPr lang="en-US" altLang="zh-CN" sz="2400" b="1" dirty="0">
                <a:solidFill>
                  <a:srgbClr val="FF0000"/>
                </a:solidFill>
              </a:rPr>
              <a:t>is going</a:t>
            </a:r>
            <a:r>
              <a:rPr lang="en-US" altLang="zh-CN" sz="2400" b="1" dirty="0">
                <a:solidFill>
                  <a:srgbClr val="0000FF"/>
                </a:solidFill>
              </a:rPr>
              <a:t> to Disneyland.</a:t>
            </a:r>
            <a:endParaRPr lang="en-US" altLang="zh-CN" sz="2400" b="1" dirty="0">
              <a:solidFill>
                <a:srgbClr val="FF3300"/>
              </a:solidFill>
            </a:endParaRPr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4284663" y="3644900"/>
            <a:ext cx="7056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</a:rPr>
              <a:t>Who </a:t>
            </a:r>
            <a:r>
              <a:rPr lang="en-US" altLang="zh-CN" sz="2400" b="1">
                <a:solidFill>
                  <a:srgbClr val="FF0000"/>
                </a:solidFill>
              </a:rPr>
              <a:t>is</a:t>
            </a:r>
            <a:r>
              <a:rPr lang="en-US" altLang="zh-CN" sz="2400" b="1">
                <a:solidFill>
                  <a:srgbClr val="FF33CC"/>
                </a:solidFill>
              </a:rPr>
              <a:t> </a:t>
            </a:r>
            <a:r>
              <a:rPr lang="en-US" altLang="zh-CN" sz="2400" b="1">
                <a:solidFill>
                  <a:srgbClr val="0000FF"/>
                </a:solidFill>
              </a:rPr>
              <a:t>he </a:t>
            </a:r>
            <a:r>
              <a:rPr lang="en-US" altLang="zh-CN" sz="2400" b="1">
                <a:solidFill>
                  <a:srgbClr val="FF0000"/>
                </a:solidFill>
              </a:rPr>
              <a:t>traveling</a:t>
            </a:r>
            <a:r>
              <a:rPr lang="en-US" altLang="zh-CN" sz="2400" b="1">
                <a:solidFill>
                  <a:srgbClr val="0000FF"/>
                </a:solidFill>
              </a:rPr>
              <a:t> there with</a:t>
            </a:r>
            <a:r>
              <a:rPr lang="en-US" altLang="zh-CN" sz="2400" b="1">
                <a:solidFill>
                  <a:srgbClr val="FF33CC"/>
                </a:solidFill>
              </a:rPr>
              <a:t> </a:t>
            </a:r>
            <a:r>
              <a:rPr lang="en-US" altLang="zh-CN" sz="2400" b="1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4284663" y="4076700"/>
            <a:ext cx="53990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</a:rPr>
              <a:t>He</a:t>
            </a:r>
            <a:r>
              <a:rPr lang="en-US" altLang="zh-CN" sz="2400" b="1">
                <a:solidFill>
                  <a:srgbClr val="FF3300"/>
                </a:solidFill>
              </a:rPr>
              <a:t> </a:t>
            </a:r>
            <a:r>
              <a:rPr lang="en-US" altLang="zh-CN" sz="2400" b="1">
                <a:solidFill>
                  <a:srgbClr val="FF0000"/>
                </a:solidFill>
              </a:rPr>
              <a:t>is traveling</a:t>
            </a:r>
            <a:r>
              <a:rPr lang="en-US" altLang="zh-CN" sz="2400" b="1">
                <a:solidFill>
                  <a:srgbClr val="FF3300"/>
                </a:solidFill>
              </a:rPr>
              <a:t> </a:t>
            </a:r>
            <a:r>
              <a:rPr lang="en-US" altLang="zh-CN" sz="2400" b="1">
                <a:solidFill>
                  <a:srgbClr val="0000FF"/>
                </a:solidFill>
              </a:rPr>
              <a:t>there with his parents</a:t>
            </a:r>
            <a:r>
              <a:rPr lang="en-US" altLang="zh-CN" sz="2400" b="1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53266" name="Oval 18"/>
          <p:cNvSpPr>
            <a:spLocks noChangeArrowheads="1"/>
          </p:cNvSpPr>
          <p:nvPr/>
        </p:nvSpPr>
        <p:spPr bwMode="auto">
          <a:xfrm>
            <a:off x="1979613" y="333375"/>
            <a:ext cx="3168650" cy="574675"/>
          </a:xfrm>
          <a:prstGeom prst="ellipse">
            <a:avLst/>
          </a:prstGeom>
          <a:noFill/>
          <a:ln w="9525" algn="ctr">
            <a:noFill/>
            <a:round/>
          </a:ln>
          <a:effectLst>
            <a:outerShdw dist="53882" dir="2700000" algn="ctr" rotWithShape="0">
              <a:srgbClr val="9999FF">
                <a:alpha val="79999"/>
              </a:srgbClr>
            </a:outer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53268" name="Oval 20"/>
          <p:cNvSpPr>
            <a:spLocks noChangeArrowheads="1"/>
          </p:cNvSpPr>
          <p:nvPr/>
        </p:nvSpPr>
        <p:spPr bwMode="auto">
          <a:xfrm>
            <a:off x="5148263" y="2665413"/>
            <a:ext cx="2951162" cy="908050"/>
          </a:xfrm>
          <a:prstGeom prst="ellipse">
            <a:avLst/>
          </a:prstGeom>
          <a:solidFill>
            <a:srgbClr val="99FF66"/>
          </a:solidFill>
          <a:ln w="9525" algn="ctr">
            <a:noFill/>
            <a:round/>
          </a:ln>
          <a:effectLst>
            <a:outerShdw dist="53882" dir="2700000" algn="ctr" rotWithShape="0">
              <a:srgbClr val="9999FF">
                <a:alpha val="79999"/>
              </a:srgb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53269" name="Text Box 21"/>
          <p:cNvSpPr txBox="1">
            <a:spLocks noChangeArrowheads="1"/>
          </p:cNvSpPr>
          <p:nvPr/>
        </p:nvSpPr>
        <p:spPr bwMode="auto">
          <a:xfrm>
            <a:off x="5219700" y="2924175"/>
            <a:ext cx="3529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3300"/>
                </a:solidFill>
              </a:rPr>
              <a:t>see sb. off </a:t>
            </a:r>
            <a:r>
              <a:rPr lang="zh-CN" altLang="en-US" sz="2000" b="1">
                <a:solidFill>
                  <a:srgbClr val="FF3300"/>
                </a:solidFill>
              </a:rPr>
              <a:t>为某人送行</a:t>
            </a:r>
          </a:p>
        </p:txBody>
      </p:sp>
      <p:sp>
        <p:nvSpPr>
          <p:cNvPr id="53270" name="Text Box 22"/>
          <p:cNvSpPr txBox="1">
            <a:spLocks noChangeArrowheads="1"/>
          </p:cNvSpPr>
          <p:nvPr/>
        </p:nvSpPr>
        <p:spPr bwMode="auto">
          <a:xfrm>
            <a:off x="4356100" y="5300663"/>
            <a:ext cx="4103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</a:rPr>
              <a:t>He </a:t>
            </a:r>
            <a:r>
              <a:rPr lang="en-US" altLang="zh-CN" sz="2400" b="1" u="sng">
                <a:solidFill>
                  <a:srgbClr val="FF0000"/>
                </a:solidFill>
              </a:rPr>
              <a:t>is boarding</a:t>
            </a:r>
            <a:r>
              <a:rPr lang="en-US" altLang="zh-CN" sz="2400" b="1">
                <a:solidFill>
                  <a:srgbClr val="0000FF"/>
                </a:solidFill>
              </a:rPr>
              <a:t> in an hour. </a:t>
            </a:r>
          </a:p>
        </p:txBody>
      </p:sp>
      <p:sp>
        <p:nvSpPr>
          <p:cNvPr id="53272" name="Oval 24"/>
          <p:cNvSpPr>
            <a:spLocks noChangeArrowheads="1"/>
          </p:cNvSpPr>
          <p:nvPr/>
        </p:nvSpPr>
        <p:spPr bwMode="auto">
          <a:xfrm>
            <a:off x="5003800" y="5876925"/>
            <a:ext cx="4140200" cy="765175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</a:ln>
          <a:effectLst>
            <a:outerShdw dist="53882" dir="2700000" algn="ctr" rotWithShape="0">
              <a:srgbClr val="9999FF">
                <a:alpha val="79999"/>
              </a:srgb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53273" name="Text Box 25"/>
          <p:cNvSpPr txBox="1">
            <a:spLocks noChangeArrowheads="1"/>
          </p:cNvSpPr>
          <p:nvPr/>
        </p:nvSpPr>
        <p:spPr bwMode="auto">
          <a:xfrm>
            <a:off x="6551613" y="6021388"/>
            <a:ext cx="25923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i="1">
                <a:solidFill>
                  <a:srgbClr val="FF3300"/>
                </a:solidFill>
              </a:rPr>
              <a:t>v.</a:t>
            </a:r>
            <a:r>
              <a:rPr lang="en-US" altLang="zh-CN" b="1">
                <a:solidFill>
                  <a:srgbClr val="FF3300"/>
                </a:solidFill>
              </a:rPr>
              <a:t> </a:t>
            </a:r>
            <a:r>
              <a:rPr lang="zh-CN" altLang="en-US" b="1">
                <a:solidFill>
                  <a:srgbClr val="FF3300"/>
                </a:solidFill>
              </a:rPr>
              <a:t>上</a:t>
            </a:r>
            <a:r>
              <a:rPr lang="en-US" altLang="zh-CN" b="1">
                <a:solidFill>
                  <a:srgbClr val="FF3300"/>
                </a:solidFill>
              </a:rPr>
              <a:t>(</a:t>
            </a:r>
            <a:r>
              <a:rPr lang="zh-CN" altLang="en-US" b="1">
                <a:solidFill>
                  <a:srgbClr val="FF3300"/>
                </a:solidFill>
              </a:rPr>
              <a:t>船、火车、飞机</a:t>
            </a:r>
            <a:r>
              <a:rPr lang="en-US" altLang="zh-CN" b="1">
                <a:solidFill>
                  <a:srgbClr val="FF3300"/>
                </a:solidFill>
              </a:rPr>
              <a:t>) </a:t>
            </a:r>
            <a:r>
              <a:rPr lang="zh-CN" altLang="en-US" b="1">
                <a:solidFill>
                  <a:srgbClr val="FF3300"/>
                </a:solidFill>
              </a:rPr>
              <a:t>等</a:t>
            </a:r>
          </a:p>
        </p:txBody>
      </p:sp>
      <p:sp>
        <p:nvSpPr>
          <p:cNvPr id="53274" name="Line 26"/>
          <p:cNvSpPr>
            <a:spLocks noChangeShapeType="1"/>
          </p:cNvSpPr>
          <p:nvPr/>
        </p:nvSpPr>
        <p:spPr bwMode="auto">
          <a:xfrm flipH="1" flipV="1">
            <a:off x="3348038" y="5805488"/>
            <a:ext cx="1871662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>
            <a:outerShdw dist="53882" dir="2700000" algn="ctr" rotWithShape="0">
              <a:srgbClr val="9999FF">
                <a:alpha val="79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53276" name="Line 28"/>
          <p:cNvSpPr>
            <a:spLocks noChangeShapeType="1"/>
          </p:cNvSpPr>
          <p:nvPr/>
        </p:nvSpPr>
        <p:spPr bwMode="auto">
          <a:xfrm flipH="1" flipV="1">
            <a:off x="2555875" y="2781300"/>
            <a:ext cx="2592388" cy="431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tailEnd type="triangle" w="med" len="med"/>
          </a:ln>
          <a:effectLst>
            <a:outerShdw dist="53882" dir="2700000" algn="ctr" rotWithShape="0">
              <a:srgbClr val="9999FF">
                <a:alpha val="79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pic>
        <p:nvPicPr>
          <p:cNvPr id="53277" name="Picture 29" descr="2014-01-18_11-48-1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725" y="6021388"/>
            <a:ext cx="12858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3" dur="500"/>
                                        <p:tgtEl>
                                          <p:spTgt spid="53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6" dur="500"/>
                                        <p:tgtEl>
                                          <p:spTgt spid="53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9" dur="500"/>
                                        <p:tgtEl>
                                          <p:spTgt spid="53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3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3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3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53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53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53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53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53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53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53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53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53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53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53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53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/>
      <p:bldP spid="53259" grpId="0"/>
      <p:bldP spid="53261" grpId="0"/>
      <p:bldP spid="53262" grpId="0"/>
      <p:bldP spid="53263" grpId="0"/>
      <p:bldP spid="53265" grpId="0"/>
      <p:bldP spid="53268" grpId="0" animBg="1"/>
      <p:bldP spid="53269" grpId="0"/>
      <p:bldP spid="53270" grpId="0"/>
      <p:bldP spid="53272" grpId="0" animBg="1"/>
      <p:bldP spid="5327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142875" y="142875"/>
            <a:ext cx="7572375" cy="5794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 to 1a and choose the best answer.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106363" y="1198563"/>
            <a:ext cx="7058025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) 1. What does Michael see a stranger doing?</a:t>
            </a:r>
          </a:p>
          <a:p>
            <a:pPr>
              <a:spcBef>
                <a:spcPct val="50000"/>
              </a:spcBef>
            </a:pPr>
            <a:endParaRPr lang="en-US" altLang="zh-CN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zh-CN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zh-CN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)  2. Who is meeting them tomorrow?</a:t>
            </a:r>
          </a:p>
          <a:p>
            <a:pPr>
              <a:spcBef>
                <a:spcPct val="50000"/>
              </a:spcBef>
            </a:pPr>
            <a:endParaRPr lang="en-US" altLang="zh-CN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) 3. What is Wang </a:t>
            </a:r>
            <a:r>
              <a:rPr lang="en-US" altLang="zh-CN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Junfeng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worried about?</a:t>
            </a:r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503238" y="1700213"/>
            <a:ext cx="694848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Waving his hand  excitedly.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Putting out his hand </a:t>
            </a:r>
            <a:r>
              <a:rPr lang="en-US" altLang="zh-CN" sz="24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his thumb raised.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Shaking hands with others.</a:t>
            </a:r>
          </a:p>
        </p:txBody>
      </p:sp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1117600" y="3932238"/>
            <a:ext cx="6194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His friend.      B. His aunt.       C. His uncle.</a:t>
            </a:r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973138" y="5084763"/>
            <a:ext cx="72707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His English.    B. where to buy the</a:t>
            </a:r>
            <a:r>
              <a:rPr lang="en-US" altLang="zh-CN" sz="24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guidebook.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C. How to ask for help.</a:t>
            </a:r>
          </a:p>
        </p:txBody>
      </p:sp>
      <p:pic>
        <p:nvPicPr>
          <p:cNvPr id="91144" name="Picture 8" descr="gesture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172450" y="2708275"/>
            <a:ext cx="75565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147" name="Picture 11" descr="2014-01-18_11-51-5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FFA"/>
              </a:clrFrom>
              <a:clrTo>
                <a:srgbClr val="FE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825" y="1843088"/>
            <a:ext cx="1152525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48" name="Line 12"/>
          <p:cNvSpPr>
            <a:spLocks noChangeShapeType="1"/>
          </p:cNvSpPr>
          <p:nvPr/>
        </p:nvSpPr>
        <p:spPr bwMode="auto">
          <a:xfrm flipH="1" flipV="1">
            <a:off x="7019925" y="2708275"/>
            <a:ext cx="1223963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91150" name="Text Box 14"/>
          <p:cNvSpPr txBox="1">
            <a:spLocks noChangeArrowheads="1"/>
          </p:cNvSpPr>
          <p:nvPr/>
        </p:nvSpPr>
        <p:spPr bwMode="auto">
          <a:xfrm>
            <a:off x="250825" y="4508500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250825" y="1196975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1152" name="Text Box 16"/>
          <p:cNvSpPr txBox="1">
            <a:spLocks noChangeArrowheads="1"/>
          </p:cNvSpPr>
          <p:nvPr/>
        </p:nvSpPr>
        <p:spPr bwMode="auto">
          <a:xfrm>
            <a:off x="250825" y="3429000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91153" name="Rectangle 17"/>
          <p:cNvSpPr>
            <a:spLocks noChangeArrowheads="1"/>
          </p:cNvSpPr>
          <p:nvPr/>
        </p:nvSpPr>
        <p:spPr bwMode="auto">
          <a:xfrm>
            <a:off x="468313" y="692150"/>
            <a:ext cx="71993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is meeting them tomorrow?</a:t>
            </a:r>
          </a:p>
        </p:txBody>
      </p:sp>
      <p:pic>
        <p:nvPicPr>
          <p:cNvPr id="17" name="Picture 8" descr="gesture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324850" y="2860675"/>
            <a:ext cx="75565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63-1a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357188"/>
            <a:ext cx="581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1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11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1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4" dur="2000"/>
                                        <p:tgtEl>
                                          <p:spTgt spid="91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10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10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10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10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1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1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1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9" dur="85395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audio>
              <p:cMediaNode>
                <p:cTn id="8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  <p:bldLst>
      <p:bldP spid="91139" grpId="0" animBg="1"/>
      <p:bldP spid="91140" grpId="0"/>
      <p:bldP spid="91141" grpId="0"/>
      <p:bldP spid="91142" grpId="0"/>
      <p:bldP spid="91143" grpId="0"/>
      <p:bldP spid="91148" grpId="0" animBg="1"/>
      <p:bldP spid="91150" grpId="0"/>
      <p:bldP spid="91151" grpId="0"/>
      <p:bldP spid="91152" grpId="0"/>
      <p:bldP spid="91153" grpId="0"/>
      <p:bldP spid="9115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ges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349500"/>
            <a:ext cx="15843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1" name="Picture 3" descr="car2.gif (48408 bytes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3549650"/>
            <a:ext cx="3657600" cy="330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1214438" y="4868863"/>
            <a:ext cx="2638425" cy="523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FFFF00"/>
            </a:solidFill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800" dirty="0">
                <a:solidFill>
                  <a:srgbClr val="FFFF00"/>
                </a:solidFill>
                <a:ea typeface="宋体" panose="02010600030101010101" pitchFamily="2" charset="-122"/>
              </a:rPr>
              <a:t>ask for a ride</a:t>
            </a:r>
          </a:p>
        </p:txBody>
      </p:sp>
      <p:sp>
        <p:nvSpPr>
          <p:cNvPr id="68618" name="AutoShape 10"/>
          <p:cNvSpPr>
            <a:spLocks noChangeArrowheads="1"/>
          </p:cNvSpPr>
          <p:nvPr/>
        </p:nvSpPr>
        <p:spPr bwMode="auto">
          <a:xfrm rot="18730332" flipH="1">
            <a:off x="5842794" y="3598069"/>
            <a:ext cx="1463675" cy="1125537"/>
          </a:xfrm>
          <a:prstGeom prst="rightArrow">
            <a:avLst>
              <a:gd name="adj1" fmla="val 50000"/>
              <a:gd name="adj2" fmla="val 32511"/>
            </a:avLst>
          </a:prstGeom>
          <a:solidFill>
            <a:srgbClr val="333399"/>
          </a:solidFill>
          <a:ln w="9525">
            <a:solidFill>
              <a:srgbClr val="FF00FF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8619" name="Rectangle 11"/>
          <p:cNvSpPr>
            <a:spLocks noChangeArrowheads="1"/>
          </p:cNvSpPr>
          <p:nvPr/>
        </p:nvSpPr>
        <p:spPr bwMode="auto">
          <a:xfrm>
            <a:off x="1908175" y="1773238"/>
            <a:ext cx="5846763" cy="457200"/>
          </a:xfrm>
          <a:prstGeom prst="rect">
            <a:avLst/>
          </a:prstGeom>
          <a:solidFill>
            <a:srgbClr val="99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</a:rPr>
              <a:t>put out  his hand with his thumb raised</a:t>
            </a:r>
          </a:p>
        </p:txBody>
      </p:sp>
      <p:sp>
        <p:nvSpPr>
          <p:cNvPr id="68621" name="Oval 13"/>
          <p:cNvSpPr>
            <a:spLocks noChangeArrowheads="1"/>
          </p:cNvSpPr>
          <p:nvPr/>
        </p:nvSpPr>
        <p:spPr bwMode="auto">
          <a:xfrm>
            <a:off x="6521450" y="2636838"/>
            <a:ext cx="1789113" cy="7048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>
            <a:spAutoFit/>
          </a:bodyPr>
          <a:lstStyle/>
          <a:p>
            <a:pPr algn="ctr"/>
            <a:r>
              <a:rPr lang="en-US" altLang="zh-CN" sz="2800" b="1"/>
              <a:t>means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 animBg="1"/>
      <p:bldP spid="68618" grpId="0" animBg="1"/>
      <p:bldP spid="68619" grpId="0" animBg="1"/>
      <p:bldP spid="686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357188" y="883568"/>
            <a:ext cx="7993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</a:rPr>
              <a:t>1b Listen to 1a and number the following pictures.</a:t>
            </a:r>
          </a:p>
        </p:txBody>
      </p:sp>
      <p:pic>
        <p:nvPicPr>
          <p:cNvPr id="59397" name="Picture 5" descr="65-1b-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00788" y="3691408"/>
            <a:ext cx="2592387" cy="174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8" name="Picture 6" descr="65-1b-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979613" y="3762846"/>
            <a:ext cx="2843212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9" name="Picture 7" descr="65-1b-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140200" y="1962621"/>
            <a:ext cx="295275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611188" y="3762846"/>
            <a:ext cx="649287" cy="4572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(    )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2700338" y="5636096"/>
            <a:ext cx="649287" cy="4572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(    )</a:t>
            </a: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5148263" y="3835871"/>
            <a:ext cx="649287" cy="4572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(    )</a:t>
            </a: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7451725" y="5563071"/>
            <a:ext cx="649288" cy="4572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(    )</a:t>
            </a:r>
          </a:p>
        </p:txBody>
      </p:sp>
      <p:sp>
        <p:nvSpPr>
          <p:cNvPr id="59406" name="Rectangle 14"/>
          <p:cNvSpPr>
            <a:spLocks noChangeArrowheads="1"/>
          </p:cNvSpPr>
          <p:nvPr/>
        </p:nvSpPr>
        <p:spPr bwMode="auto">
          <a:xfrm>
            <a:off x="701675" y="3762846"/>
            <a:ext cx="414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②</a:t>
            </a:r>
          </a:p>
        </p:txBody>
      </p:sp>
      <p:sp>
        <p:nvSpPr>
          <p:cNvPr id="59407" name="Rectangle 15"/>
          <p:cNvSpPr>
            <a:spLocks noChangeArrowheads="1"/>
          </p:cNvSpPr>
          <p:nvPr/>
        </p:nvSpPr>
        <p:spPr bwMode="auto">
          <a:xfrm>
            <a:off x="7596188" y="5563071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③</a:t>
            </a:r>
          </a:p>
        </p:txBody>
      </p:sp>
      <p:sp>
        <p:nvSpPr>
          <p:cNvPr id="59408" name="Rectangle 16"/>
          <p:cNvSpPr>
            <a:spLocks noChangeArrowheads="1"/>
          </p:cNvSpPr>
          <p:nvPr/>
        </p:nvSpPr>
        <p:spPr bwMode="auto">
          <a:xfrm>
            <a:off x="5238750" y="3835871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④</a:t>
            </a:r>
          </a:p>
        </p:txBody>
      </p:sp>
      <p:sp>
        <p:nvSpPr>
          <p:cNvPr id="59409" name="Rectangle 17"/>
          <p:cNvSpPr>
            <a:spLocks noChangeArrowheads="1"/>
          </p:cNvSpPr>
          <p:nvPr/>
        </p:nvSpPr>
        <p:spPr bwMode="auto">
          <a:xfrm>
            <a:off x="2790825" y="5636096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①</a:t>
            </a:r>
          </a:p>
        </p:txBody>
      </p:sp>
      <p:pic>
        <p:nvPicPr>
          <p:cNvPr id="59410" name="Picture 18" descr="p63-1a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0" y="1962621"/>
            <a:ext cx="2843213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63-1a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75" y="357188"/>
            <a:ext cx="581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5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10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10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10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94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9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9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94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9" dur="8539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>
                <p:cTn id="8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  <p:bldLst>
      <p:bldP spid="59396" grpId="0"/>
      <p:bldP spid="59402" grpId="0"/>
      <p:bldP spid="59403" grpId="0"/>
      <p:bldP spid="59404" grpId="0"/>
      <p:bldP spid="59405" grpId="0"/>
      <p:bldP spid="59406" grpId="0"/>
      <p:bldP spid="59407" grpId="0"/>
      <p:bldP spid="59408" grpId="0"/>
      <p:bldP spid="594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2"/>
          <p:cNvSpPr>
            <a:spLocks noChangeArrowheads="1"/>
          </p:cNvSpPr>
          <p:nvPr/>
        </p:nvSpPr>
        <p:spPr bwMode="auto">
          <a:xfrm>
            <a:off x="0" y="543917"/>
            <a:ext cx="8636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4925" y="543917"/>
            <a:ext cx="79216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000" b="1"/>
              <a:t>1C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1044575" y="974923"/>
            <a:ext cx="6804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FF00FF"/>
                </a:solidFill>
              </a:rPr>
              <a:t> Read 1a and Mark True (T) or False (F).</a:t>
            </a: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323850" y="1648817"/>
            <a:ext cx="8713788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2800" dirty="0"/>
              <a:t>(     ) 1. Michael and Kangkang are going to see </a:t>
            </a:r>
          </a:p>
          <a:p>
            <a:r>
              <a:rPr lang="zh-CN" altLang="zh-CN" sz="2800" dirty="0"/>
              <a:t>             Wang Junfeng’s family off at a bus station.</a:t>
            </a:r>
          </a:p>
          <a:p>
            <a:r>
              <a:rPr lang="zh-CN" altLang="zh-CN" sz="2800" dirty="0"/>
              <a:t>(     ) 2. Wang Junfeng’s family and the </a:t>
            </a:r>
            <a:r>
              <a:rPr lang="en-US" altLang="zh-CN" sz="2800" dirty="0"/>
              <a:t>stranger</a:t>
            </a:r>
            <a:endParaRPr lang="zh-CN" altLang="zh-CN" sz="2800" dirty="0"/>
          </a:p>
          <a:p>
            <a:r>
              <a:rPr lang="zh-CN" altLang="zh-CN" sz="2800" dirty="0"/>
              <a:t>            are leaving for Disneyland.</a:t>
            </a:r>
          </a:p>
          <a:p>
            <a:r>
              <a:rPr lang="zh-CN" altLang="zh-CN" sz="2800" dirty="0"/>
              <a:t>(     ) 3. The driver stops the minibus and </a:t>
            </a:r>
            <a:r>
              <a:rPr lang="en-US" altLang="zh-CN" sz="2800" dirty="0"/>
              <a:t>gives the </a:t>
            </a:r>
          </a:p>
          <a:p>
            <a:r>
              <a:rPr lang="en-US" altLang="zh-CN" sz="2800" dirty="0"/>
              <a:t>             stranger a ride</a:t>
            </a:r>
            <a:r>
              <a:rPr lang="zh-CN" altLang="zh-CN" sz="2800" dirty="0"/>
              <a:t>.</a:t>
            </a:r>
          </a:p>
          <a:p>
            <a:r>
              <a:rPr lang="en-US" altLang="zh-CN" sz="2800" dirty="0"/>
              <a:t>(      ) </a:t>
            </a:r>
            <a:r>
              <a:rPr lang="zh-CN" altLang="zh-CN" sz="2800" dirty="0"/>
              <a:t>4. Michael tells Wang Junfeng to send him an e-</a:t>
            </a:r>
            <a:endParaRPr lang="en-US" altLang="zh-CN" sz="2800" dirty="0"/>
          </a:p>
          <a:p>
            <a:r>
              <a:rPr lang="en-US" altLang="zh-CN" sz="2800" dirty="0"/>
              <a:t>             </a:t>
            </a:r>
            <a:r>
              <a:rPr lang="zh-CN" altLang="zh-CN" sz="2800" dirty="0"/>
              <a:t>mail or call him if he needs</a:t>
            </a:r>
            <a:r>
              <a:rPr lang="en-US" altLang="zh-CN" sz="2800" dirty="0"/>
              <a:t> </a:t>
            </a:r>
            <a:r>
              <a:rPr lang="zh-CN" altLang="zh-CN" sz="2800" dirty="0"/>
              <a:t>any help.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39750" y="1694855"/>
            <a:ext cx="5048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</a:rPr>
              <a:t>F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39750" y="2558455"/>
            <a:ext cx="5048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</a:rPr>
              <a:t>F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39750" y="3422055"/>
            <a:ext cx="5048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</a:rPr>
              <a:t>T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39750" y="4144367"/>
            <a:ext cx="5048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</a:rPr>
              <a:t>T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/>
      <p:bldP spid="58375" grpId="0"/>
      <p:bldP spid="58376" grpId="0" animBg="1" autoUpdateAnimBg="0"/>
      <p:bldP spid="58377" grpId="0" animBg="1" autoUpdateAnimBg="0"/>
      <p:bldP spid="58378" grpId="0" animBg="1" autoUpdateAnimBg="0"/>
      <p:bldP spid="58379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39750" y="1628875"/>
            <a:ext cx="8243888" cy="441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Wang </a:t>
            </a: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Junfeng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very excited because he is ______to Disneyland with his parents. His friends </a:t>
            </a: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Kangkang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Michael are going to _______ them _____.On their way to the _______, there is a ________ asking for a ______.Then they drive there together. Wang </a:t>
            </a: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Junfeng’s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______ is at 5 o’clock and his  uncle is ________ him. But he is still ________about his English. His friends give him some advice. _____________he needs help, he can read the_________, </a:t>
            </a:r>
            <a:r>
              <a:rPr lang="en-US" altLang="zh-C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Tour in the U.S.A,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send an email  ________ help.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429375" y="1646337"/>
            <a:ext cx="180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flying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429000" y="2575025"/>
            <a:ext cx="69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5214938" y="2575025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500063" y="3075087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airport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3071813" y="3075087"/>
            <a:ext cx="1504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stranger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6000750" y="3003650"/>
            <a:ext cx="792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ride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785813" y="5003900"/>
            <a:ext cx="2303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Whenever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5500688" y="3575150"/>
            <a:ext cx="1763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flight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6429375" y="4075212"/>
            <a:ext cx="1296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worried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2786063" y="4003775"/>
            <a:ext cx="1944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meeting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6500813" y="4932462"/>
            <a:ext cx="172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guidebook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684213" y="836712"/>
            <a:ext cx="67500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Fill in the blanks according to 1a</a:t>
            </a: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5572125" y="5503962"/>
            <a:ext cx="172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  <p:bldP spid="7178" grpId="0"/>
      <p:bldP spid="7179" grpId="0"/>
      <p:bldP spid="7180" grpId="0"/>
      <p:bldP spid="7181" grpId="0"/>
      <p:bldP spid="7182" grpId="0"/>
      <p:bldP spid="7183" grpId="0"/>
      <p:bldP spid="7184" grpId="0"/>
      <p:bldP spid="7185" grpId="0"/>
      <p:bldP spid="7186" grpId="0"/>
      <p:bldP spid="7187" grpId="0"/>
      <p:bldP spid="7188" grpId="0"/>
      <p:bldP spid="7194" grpId="0"/>
      <p:bldP spid="71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785813" y="1916113"/>
            <a:ext cx="717073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Retell the dialogue according to the key words in 1a.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714375" y="2997200"/>
            <a:ext cx="803275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fly, see…off, airport, stranger,  with his thumb raised, ride, flight, meeting, worried, whenever, guidebook, send an email for help.</a:t>
            </a:r>
          </a:p>
        </p:txBody>
      </p:sp>
      <p:sp>
        <p:nvSpPr>
          <p:cNvPr id="9220" name="WordArt 6"/>
          <p:cNvSpPr>
            <a:spLocks noChangeArrowheads="1" noChangeShapeType="1" noTextEdit="1"/>
          </p:cNvSpPr>
          <p:nvPr/>
        </p:nvSpPr>
        <p:spPr bwMode="auto">
          <a:xfrm>
            <a:off x="2771775" y="476250"/>
            <a:ext cx="3014663" cy="952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 panose="02020603050405020304"/>
                <a:cs typeface="Times New Roman" panose="02020603050405020304"/>
              </a:rPr>
              <a:t>Group Work</a:t>
            </a:r>
            <a:endParaRPr lang="zh-CN" altLang="en-US" sz="3600" kern="10" dirty="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10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684213" y="1773238"/>
            <a:ext cx="1368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</a:rPr>
              <a:t>see </a:t>
            </a:r>
            <a:r>
              <a:rPr lang="en-US" altLang="zh-CN" sz="2000" b="1" dirty="0" err="1">
                <a:solidFill>
                  <a:srgbClr val="FF0000"/>
                </a:solidFill>
              </a:rPr>
              <a:t>sb</a:t>
            </a:r>
            <a:r>
              <a:rPr lang="en-US" altLang="zh-CN" sz="2000" b="1" dirty="0">
                <a:solidFill>
                  <a:srgbClr val="FF0000"/>
                </a:solidFill>
              </a:rPr>
              <a:t> off</a:t>
            </a: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2627313" y="1844675"/>
            <a:ext cx="2228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 dirty="0"/>
              <a:t>送别，给某人送行</a:t>
            </a:r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539750" y="2349500"/>
            <a:ext cx="4273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 dirty="0"/>
              <a:t>今天早上他们去火车站给朋友送行。</a:t>
            </a:r>
          </a:p>
        </p:txBody>
      </p:sp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179388" y="2708275"/>
            <a:ext cx="86423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 b="1" dirty="0">
                <a:solidFill>
                  <a:srgbClr val="0000FF"/>
                </a:solidFill>
              </a:rPr>
              <a:t>e.g. They went to the train station   </a:t>
            </a:r>
          </a:p>
          <a:p>
            <a:pPr>
              <a:lnSpc>
                <a:spcPct val="120000"/>
              </a:lnSpc>
            </a:pPr>
            <a:r>
              <a:rPr lang="en-US" altLang="zh-CN" sz="2000" b="1" dirty="0">
                <a:solidFill>
                  <a:srgbClr val="0000FF"/>
                </a:solidFill>
              </a:rPr>
              <a:t>        _______their friends ______ this morning.</a:t>
            </a:r>
          </a:p>
        </p:txBody>
      </p:sp>
      <p:sp>
        <p:nvSpPr>
          <p:cNvPr id="79881" name="Rectangle 9"/>
          <p:cNvSpPr>
            <a:spLocks noChangeArrowheads="1"/>
          </p:cNvSpPr>
          <p:nvPr/>
        </p:nvSpPr>
        <p:spPr bwMode="auto">
          <a:xfrm>
            <a:off x="2484438" y="4365625"/>
            <a:ext cx="2930525" cy="4572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zh-CN" sz="2000" b="1" dirty="0">
                <a:solidFill>
                  <a:srgbClr val="FF0000"/>
                </a:solidFill>
                <a:ea typeface="宋体" panose="02010600030101010101" pitchFamily="2" charset="-122"/>
              </a:rPr>
              <a:t>with his thumb raised</a:t>
            </a:r>
            <a:r>
              <a:rPr lang="en-US" altLang="zh-CN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  </a:t>
            </a:r>
          </a:p>
        </p:txBody>
      </p:sp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5508625" y="4437063"/>
            <a:ext cx="2479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dirty="0"/>
              <a:t>with</a:t>
            </a:r>
            <a:r>
              <a:rPr lang="zh-CN" altLang="en-US" sz="2000" b="1" dirty="0"/>
              <a:t>结构作伴随状语</a:t>
            </a:r>
          </a:p>
        </p:txBody>
      </p:sp>
      <p:sp>
        <p:nvSpPr>
          <p:cNvPr id="79883" name="Rectangle 11"/>
          <p:cNvSpPr>
            <a:spLocks noChangeArrowheads="1"/>
          </p:cNvSpPr>
          <p:nvPr/>
        </p:nvSpPr>
        <p:spPr bwMode="auto">
          <a:xfrm>
            <a:off x="1763713" y="4941888"/>
            <a:ext cx="75612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 b="1" dirty="0">
                <a:solidFill>
                  <a:srgbClr val="0000FF"/>
                </a:solidFill>
              </a:rPr>
              <a:t>e.g. The teacher came in </a:t>
            </a:r>
            <a:r>
              <a:rPr lang="en-US" altLang="zh-CN" sz="2000" b="1" dirty="0">
                <a:solidFill>
                  <a:srgbClr val="FF3300"/>
                </a:solidFill>
              </a:rPr>
              <a:t>with a cup in his hand</a:t>
            </a:r>
            <a:r>
              <a:rPr lang="en-US" altLang="zh-CN" sz="2000" b="1" dirty="0">
                <a:solidFill>
                  <a:srgbClr val="0000FF"/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altLang="zh-CN" sz="2000" b="1" dirty="0">
                <a:solidFill>
                  <a:srgbClr val="0000FF"/>
                </a:solidFill>
              </a:rPr>
              <a:t>       The thief stood there </a:t>
            </a:r>
            <a:r>
              <a:rPr lang="en-US" altLang="zh-CN" sz="2000" b="1" dirty="0">
                <a:solidFill>
                  <a:srgbClr val="FF3300"/>
                </a:solidFill>
              </a:rPr>
              <a:t>with his arms tied behind his back</a:t>
            </a:r>
            <a:r>
              <a:rPr lang="en-US" altLang="zh-CN" sz="20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1476375" y="5695950"/>
            <a:ext cx="5903913" cy="3968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                </a:t>
            </a: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他没关灯就离开了教室。</a:t>
            </a:r>
          </a:p>
        </p:txBody>
      </p:sp>
      <p:sp>
        <p:nvSpPr>
          <p:cNvPr id="79885" name="Text Box 13"/>
          <p:cNvSpPr txBox="1">
            <a:spLocks noChangeArrowheads="1"/>
          </p:cNvSpPr>
          <p:nvPr/>
        </p:nvSpPr>
        <p:spPr bwMode="auto">
          <a:xfrm>
            <a:off x="1116013" y="6021388"/>
            <a:ext cx="7237412" cy="3968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                     e.g. He left the classroom _______________ .</a:t>
            </a:r>
          </a:p>
        </p:txBody>
      </p:sp>
      <p:sp>
        <p:nvSpPr>
          <p:cNvPr id="10251" name="WordArt 15"/>
          <p:cNvSpPr>
            <a:spLocks noChangeArrowheads="1" noChangeShapeType="1" noTextEdit="1"/>
          </p:cNvSpPr>
          <p:nvPr/>
        </p:nvSpPr>
        <p:spPr bwMode="auto">
          <a:xfrm>
            <a:off x="2571750" y="214313"/>
            <a:ext cx="3527425" cy="6016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Language points</a:t>
            </a:r>
            <a:endParaRPr lang="zh-CN" altLang="en-US" sz="3600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684213" y="3103563"/>
            <a:ext cx="1657350" cy="3968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to  see</a:t>
            </a:r>
          </a:p>
        </p:txBody>
      </p:sp>
      <p:sp>
        <p:nvSpPr>
          <p:cNvPr id="79889" name="Text Box 17"/>
          <p:cNvSpPr txBox="1">
            <a:spLocks noChangeArrowheads="1"/>
          </p:cNvSpPr>
          <p:nvPr/>
        </p:nvSpPr>
        <p:spPr bwMode="auto">
          <a:xfrm>
            <a:off x="5867400" y="5984875"/>
            <a:ext cx="2736850" cy="3968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with the light on</a:t>
            </a:r>
          </a:p>
        </p:txBody>
      </p:sp>
      <p:sp>
        <p:nvSpPr>
          <p:cNvPr id="79890" name="Text Box 18"/>
          <p:cNvSpPr txBox="1">
            <a:spLocks noChangeArrowheads="1"/>
          </p:cNvSpPr>
          <p:nvPr/>
        </p:nvSpPr>
        <p:spPr bwMode="auto">
          <a:xfrm>
            <a:off x="3419475" y="3068638"/>
            <a:ext cx="1657350" cy="3968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off</a:t>
            </a:r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250825" y="1052513"/>
            <a:ext cx="8675688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 dirty="0">
                <a:solidFill>
                  <a:srgbClr val="0000FF"/>
                </a:solidFill>
              </a:rPr>
              <a:t>1.Michael and </a:t>
            </a:r>
            <a:r>
              <a:rPr lang="en-US" altLang="zh-CN" sz="2000" b="1" dirty="0" err="1">
                <a:solidFill>
                  <a:srgbClr val="0000FF"/>
                </a:solidFill>
              </a:rPr>
              <a:t>Kangkang</a:t>
            </a:r>
            <a:r>
              <a:rPr lang="en-US" altLang="zh-CN" sz="2000" b="1" dirty="0">
                <a:solidFill>
                  <a:srgbClr val="0000FF"/>
                </a:solidFill>
              </a:rPr>
              <a:t> are going to </a:t>
            </a:r>
            <a:r>
              <a:rPr lang="en-US" altLang="zh-CN" sz="2000" b="1" dirty="0">
                <a:solidFill>
                  <a:srgbClr val="FF3300"/>
                </a:solidFill>
              </a:rPr>
              <a:t>see</a:t>
            </a:r>
            <a:r>
              <a:rPr lang="en-US" altLang="zh-CN" sz="2000" b="1" dirty="0">
                <a:solidFill>
                  <a:srgbClr val="0000FF"/>
                </a:solidFill>
              </a:rPr>
              <a:t> them </a:t>
            </a:r>
            <a:r>
              <a:rPr lang="en-US" altLang="zh-CN" sz="2000" b="1" dirty="0">
                <a:solidFill>
                  <a:srgbClr val="FF3300"/>
                </a:solidFill>
              </a:rPr>
              <a:t>off</a:t>
            </a:r>
            <a:r>
              <a:rPr lang="en-US" altLang="zh-CN" sz="2000" b="1" dirty="0">
                <a:solidFill>
                  <a:srgbClr val="0000FF"/>
                </a:solidFill>
              </a:rPr>
              <a:t>. </a:t>
            </a:r>
            <a:r>
              <a:rPr lang="zh-CN" altLang="en-US" b="1" dirty="0"/>
              <a:t>迈克尔和康康去给他们送行</a:t>
            </a:r>
            <a:r>
              <a:rPr lang="zh-CN" altLang="en-US" dirty="0"/>
              <a:t>。</a:t>
            </a:r>
          </a:p>
        </p:txBody>
      </p:sp>
      <p:sp>
        <p:nvSpPr>
          <p:cNvPr id="79892" name="Text Box 20"/>
          <p:cNvSpPr txBox="1">
            <a:spLocks noChangeArrowheads="1"/>
          </p:cNvSpPr>
          <p:nvPr/>
        </p:nvSpPr>
        <p:spPr bwMode="auto">
          <a:xfrm>
            <a:off x="323850" y="3644900"/>
            <a:ext cx="85328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 dirty="0">
                <a:solidFill>
                  <a:srgbClr val="0000FF"/>
                </a:solidFill>
              </a:rPr>
              <a:t>2. Michael sees a stranger putting out his hand </a:t>
            </a:r>
            <a:r>
              <a:rPr lang="en-US" altLang="zh-CN" sz="2000" b="1" dirty="0">
                <a:solidFill>
                  <a:srgbClr val="FF3300"/>
                </a:solidFill>
              </a:rPr>
              <a:t>with his thumb raised</a:t>
            </a:r>
            <a:r>
              <a:rPr lang="en-US" altLang="zh-CN" sz="2000" b="1" dirty="0">
                <a:solidFill>
                  <a:srgbClr val="0000FF"/>
                </a:solidFill>
              </a:rPr>
              <a:t>.</a:t>
            </a:r>
            <a:r>
              <a:rPr lang="zh-CN" altLang="en-US" b="1" dirty="0"/>
              <a:t>迈克尔看见一个陌生人正伸着他的手，大拇指朝上。</a:t>
            </a:r>
            <a:r>
              <a:rPr lang="zh-CN" altLang="en-US" dirty="0"/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9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9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98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9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9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98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98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9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9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98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798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/>
      <p:bldP spid="79877" grpId="0"/>
      <p:bldP spid="79878" grpId="0"/>
      <p:bldP spid="79879" grpId="0"/>
      <p:bldP spid="79881" grpId="0"/>
      <p:bldP spid="79882" grpId="0"/>
      <p:bldP spid="79883" grpId="0"/>
      <p:bldP spid="79884" grpId="0"/>
      <p:bldP spid="79885" grpId="0"/>
      <p:bldP spid="79888" grpId="0"/>
      <p:bldP spid="79889" grpId="0"/>
      <p:bldP spid="79890" grpId="0"/>
      <p:bldP spid="79891" grpId="0"/>
      <p:bldP spid="79892" grpId="0"/>
    </p:bldLst>
  </p:timing>
</p:sld>
</file>

<file path=ppt/theme/theme1.xml><?xml version="1.0" encoding="utf-8"?>
<a:theme xmlns:a="http://schemas.openxmlformats.org/drawingml/2006/main" name="WWW.2PPT.COM&#10;">
  <a:themeElements>
    <a:clrScheme name="紫色商务模板 1">
      <a:dk1>
        <a:srgbClr val="0D1259"/>
      </a:dk1>
      <a:lt1>
        <a:srgbClr val="FFFFFF"/>
      </a:lt1>
      <a:dk2>
        <a:srgbClr val="0E4AA2"/>
      </a:dk2>
      <a:lt2>
        <a:srgbClr val="C0C0C0"/>
      </a:lt2>
      <a:accent1>
        <a:srgbClr val="3191D3"/>
      </a:accent1>
      <a:accent2>
        <a:srgbClr val="81CFEB"/>
      </a:accent2>
      <a:accent3>
        <a:srgbClr val="FFFFFF"/>
      </a:accent3>
      <a:accent4>
        <a:srgbClr val="090E4B"/>
      </a:accent4>
      <a:accent5>
        <a:srgbClr val="ADC7E6"/>
      </a:accent5>
      <a:accent6>
        <a:srgbClr val="74BBD5"/>
      </a:accent6>
      <a:hlink>
        <a:srgbClr val="6FB7B7"/>
      </a:hlink>
      <a:folHlink>
        <a:srgbClr val="DCCA42"/>
      </a:folHlink>
    </a:clrScheme>
    <a:fontScheme name="紫色商务模板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紫色商务模板 1">
        <a:dk1>
          <a:srgbClr val="0D1259"/>
        </a:dk1>
        <a:lt1>
          <a:srgbClr val="FFFFFF"/>
        </a:lt1>
        <a:dk2>
          <a:srgbClr val="0E4AA2"/>
        </a:dk2>
        <a:lt2>
          <a:srgbClr val="C0C0C0"/>
        </a:lt2>
        <a:accent1>
          <a:srgbClr val="3191D3"/>
        </a:accent1>
        <a:accent2>
          <a:srgbClr val="81CFEB"/>
        </a:accent2>
        <a:accent3>
          <a:srgbClr val="FFFFFF"/>
        </a:accent3>
        <a:accent4>
          <a:srgbClr val="090E4B"/>
        </a:accent4>
        <a:accent5>
          <a:srgbClr val="ADC7E6"/>
        </a:accent5>
        <a:accent6>
          <a:srgbClr val="74BBD5"/>
        </a:accent6>
        <a:hlink>
          <a:srgbClr val="6FB7B7"/>
        </a:hlink>
        <a:folHlink>
          <a:srgbClr val="DCCA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紫色商务模板 2">
        <a:dk1>
          <a:srgbClr val="542F81"/>
        </a:dk1>
        <a:lt1>
          <a:srgbClr val="FFFFFF"/>
        </a:lt1>
        <a:dk2>
          <a:srgbClr val="0E4AA2"/>
        </a:dk2>
        <a:lt2>
          <a:srgbClr val="C0C0C0"/>
        </a:lt2>
        <a:accent1>
          <a:srgbClr val="2B59D9"/>
        </a:accent1>
        <a:accent2>
          <a:srgbClr val="EFA441"/>
        </a:accent2>
        <a:accent3>
          <a:srgbClr val="FFFFFF"/>
        </a:accent3>
        <a:accent4>
          <a:srgbClr val="46276D"/>
        </a:accent4>
        <a:accent5>
          <a:srgbClr val="ACB5E9"/>
        </a:accent5>
        <a:accent6>
          <a:srgbClr val="D9943A"/>
        </a:accent6>
        <a:hlink>
          <a:srgbClr val="63C398"/>
        </a:hlink>
        <a:folHlink>
          <a:srgbClr val="AAC85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紫色商务模板 3">
        <a:dk1>
          <a:srgbClr val="0E3558"/>
        </a:dk1>
        <a:lt1>
          <a:srgbClr val="FFFFFF"/>
        </a:lt1>
        <a:dk2>
          <a:srgbClr val="006666"/>
        </a:dk2>
        <a:lt2>
          <a:srgbClr val="969696"/>
        </a:lt2>
        <a:accent1>
          <a:srgbClr val="E3BE05"/>
        </a:accent1>
        <a:accent2>
          <a:srgbClr val="4BC77A"/>
        </a:accent2>
        <a:accent3>
          <a:srgbClr val="FFFFFF"/>
        </a:accent3>
        <a:accent4>
          <a:srgbClr val="0A2C4A"/>
        </a:accent4>
        <a:accent5>
          <a:srgbClr val="EFDBAA"/>
        </a:accent5>
        <a:accent6>
          <a:srgbClr val="43B46E"/>
        </a:accent6>
        <a:hlink>
          <a:srgbClr val="CC33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主题46</Template>
  <TotalTime>0</TotalTime>
  <Words>1438</Words>
  <Application>Microsoft Office PowerPoint</Application>
  <PresentationFormat>全屏显示(4:3)</PresentationFormat>
  <Paragraphs>219</Paragraphs>
  <Slides>19</Slides>
  <Notes>1</Notes>
  <HiddenSlides>0</HiddenSlides>
  <MMClips>3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Arail</vt:lpstr>
      <vt:lpstr>宋体</vt:lpstr>
      <vt:lpstr>微软雅黑</vt:lpstr>
      <vt:lpstr>Arial</vt:lpstr>
      <vt:lpstr>Calibri</vt:lpstr>
      <vt:lpstr>Comic Sans MS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2009-11-03T12:10:00Z</dcterms:created>
  <dcterms:modified xsi:type="dcterms:W3CDTF">2023-01-16T15:41:58Z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180C472396154CBE9B84EBBCC46E517A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