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85" r:id="rId2"/>
    <p:sldId id="329" r:id="rId3"/>
    <p:sldId id="280" r:id="rId4"/>
    <p:sldId id="260" r:id="rId5"/>
    <p:sldId id="306" r:id="rId6"/>
    <p:sldId id="263" r:id="rId7"/>
    <p:sldId id="262" r:id="rId8"/>
    <p:sldId id="272" r:id="rId9"/>
    <p:sldId id="271" r:id="rId10"/>
    <p:sldId id="285" r:id="rId11"/>
    <p:sldId id="353" r:id="rId12"/>
    <p:sldId id="366" r:id="rId13"/>
    <p:sldId id="307" r:id="rId14"/>
    <p:sldId id="384" r:id="rId15"/>
    <p:sldId id="327" r:id="rId16"/>
    <p:sldId id="330" r:id="rId17"/>
    <p:sldId id="266" r:id="rId18"/>
    <p:sldId id="32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9">
          <p15:clr>
            <a:srgbClr val="A4A3A4"/>
          </p15:clr>
        </p15:guide>
        <p15:guide id="2" pos="29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6DE"/>
    <a:srgbClr val="101992"/>
    <a:srgbClr val="1A049F"/>
    <a:srgbClr val="006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229"/>
        <p:guide pos="29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B61AD-A0C0-433D-994A-6A26AED9470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5A6A-5E26-49C0-BFE0-A947E81087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5A6A-5E26-49C0-BFE0-A947E810875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42875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42875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E2DEBA-8EAB-41CF-8FF0-0B7F777586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41450"/>
            <a:ext cx="4027487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027488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rgbClr val="B7D9FF"/>
              </a:gs>
              <a:gs pos="35001">
                <a:srgbClr val="CBE3FF"/>
              </a:gs>
              <a:gs pos="100000">
                <a:srgbClr val="E8F3FF"/>
              </a:gs>
            </a:gsLst>
            <a:lin ang="5400000" scaled="1"/>
          </a:gradFill>
          <a:ln w="9525">
            <a:noFill/>
            <a:miter lim="800000"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lIns="92199" tIns="46099" rIns="92199" bIns="46099" anchor="ctr"/>
          <a:lstStyle/>
          <a:p>
            <a:pPr algn="ctr">
              <a:defRPr/>
            </a:pPr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8207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ctr" anchorCtr="0" compatLnSpc="1"/>
          <a:lstStyle/>
          <a:p>
            <a:pPr lvl="0"/>
            <a:r>
              <a:rPr lang="zh-CN" smtClean="0"/>
              <a:t>标题文本样式：微软雅黑</a:t>
            </a:r>
            <a:r>
              <a:rPr lang="zh-CN" altLang="zh-CN" smtClean="0"/>
              <a:t>/26</a:t>
            </a:r>
            <a:r>
              <a:rPr lang="zh-CN" smtClean="0"/>
              <a:t>号  </a:t>
            </a:r>
            <a:r>
              <a:rPr lang="zh-CN" altLang="zh-CN" smtClean="0"/>
              <a:t>Arial/26pt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41450"/>
            <a:ext cx="8207375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t" anchorCtr="0" compatLnSpc="1"/>
          <a:lstStyle/>
          <a:p>
            <a:pPr lvl="0"/>
            <a:r>
              <a:rPr lang="zh-CN" smtClean="0"/>
              <a:t>第一级内容文本样式：微软雅黑</a:t>
            </a:r>
            <a:r>
              <a:rPr lang="zh-CN" altLang="zh-CN" smtClean="0"/>
              <a:t>/20</a:t>
            </a:r>
            <a:r>
              <a:rPr lang="zh-CN" smtClean="0"/>
              <a:t>号  </a:t>
            </a:r>
            <a:r>
              <a:rPr lang="zh-CN" altLang="zh-CN" smtClean="0"/>
              <a:t>Arial/20pt</a:t>
            </a:r>
          </a:p>
          <a:p>
            <a:pPr lvl="1"/>
            <a:r>
              <a:rPr lang="zh-CN" smtClean="0"/>
              <a:t>第二级内容文本样式：微软雅黑</a:t>
            </a:r>
            <a:r>
              <a:rPr lang="zh-CN" altLang="zh-CN" smtClean="0"/>
              <a:t>/18</a:t>
            </a:r>
            <a:r>
              <a:rPr lang="zh-CN" smtClean="0"/>
              <a:t>号  </a:t>
            </a:r>
            <a:r>
              <a:rPr lang="zh-CN" altLang="zh-CN" smtClean="0"/>
              <a:t>Arial/18pt</a:t>
            </a:r>
          </a:p>
          <a:p>
            <a:pPr lvl="2"/>
            <a:r>
              <a:rPr lang="zh-CN" smtClean="0"/>
              <a:t>第三级内容文本样式：微软雅黑</a:t>
            </a:r>
            <a:r>
              <a:rPr lang="zh-CN" altLang="zh-CN" smtClean="0"/>
              <a:t>/16</a:t>
            </a:r>
            <a:r>
              <a:rPr lang="zh-CN" smtClean="0"/>
              <a:t>号  </a:t>
            </a:r>
            <a:r>
              <a:rPr lang="zh-CN" altLang="zh-CN" smtClean="0"/>
              <a:t>Arial/16pt</a:t>
            </a:r>
          </a:p>
          <a:p>
            <a:pPr lvl="3"/>
            <a:r>
              <a:rPr lang="zh-CN" smtClean="0"/>
              <a:t>第四级内容文本样式：微软雅黑</a:t>
            </a:r>
            <a:r>
              <a:rPr lang="zh-CN" altLang="zh-CN" smtClean="0"/>
              <a:t>/14</a:t>
            </a:r>
            <a:r>
              <a:rPr lang="zh-CN" smtClean="0"/>
              <a:t>号  </a:t>
            </a:r>
            <a:r>
              <a:rPr lang="zh-CN" altLang="zh-CN" smtClean="0"/>
              <a:t>Arial/14pt</a:t>
            </a:r>
          </a:p>
          <a:p>
            <a:pPr lvl="4"/>
            <a:r>
              <a:rPr lang="zh-CN" smtClean="0"/>
              <a:t>第五级内容文本样式：微软雅黑</a:t>
            </a:r>
            <a:r>
              <a:rPr lang="zh-CN" altLang="zh-CN" smtClean="0"/>
              <a:t>/12</a:t>
            </a:r>
            <a:r>
              <a:rPr lang="zh-CN" smtClean="0"/>
              <a:t>号  </a:t>
            </a:r>
            <a:r>
              <a:rPr lang="zh-CN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+mj-lt"/>
          <a:ea typeface="+mj-ea"/>
          <a:cs typeface="+mj-cs"/>
        </a:defRPr>
      </a:lvl1pPr>
      <a:lvl2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288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610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903605" indent="-17653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66825" indent="-18415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319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891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463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30035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607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01.swf" TargetMode="External"/><Relationship Id="rId2" Type="http://schemas.openxmlformats.org/officeDocument/2006/relationships/hyperlink" Target="01_text.sw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01_text.sw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H:\&#20843;&#19979;\26\U5L26Word.mp3" TargetMode="External"/><Relationship Id="rId1" Type="http://schemas.microsoft.com/office/2007/relationships/media" Target="file:///H:\&#20843;&#19979;\26\U5L26Word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10775" y="1447852"/>
            <a:ext cx="61224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rgbClr val="1826DE"/>
                </a:solidFill>
                <a:ea typeface="EU-B1" pitchFamily="65" charset="-122"/>
              </a:rPr>
              <a:t>Unit </a:t>
            </a:r>
            <a:r>
              <a:rPr lang="en-US" altLang="zh-CN" sz="3200" b="1" dirty="0">
                <a:solidFill>
                  <a:srgbClr val="1826DE"/>
                </a:solidFill>
                <a:ea typeface="EU-B1" pitchFamily="65" charset="-122"/>
              </a:rPr>
              <a:t>5  </a:t>
            </a:r>
            <a:r>
              <a:rPr lang="en-US" altLang="zh-CN" sz="3200" b="1" dirty="0" smtClean="0">
                <a:solidFill>
                  <a:srgbClr val="1826DE"/>
                </a:solidFill>
                <a:ea typeface="EU-B1" pitchFamily="65" charset="-122"/>
              </a:rPr>
              <a:t>Buying </a:t>
            </a:r>
            <a:r>
              <a:rPr lang="en-US" altLang="zh-CN" sz="3200" b="1" dirty="0">
                <a:solidFill>
                  <a:srgbClr val="1826DE"/>
                </a:solidFill>
                <a:ea typeface="EU-B1" pitchFamily="65" charset="-122"/>
              </a:rPr>
              <a:t>and Selling</a:t>
            </a:r>
          </a:p>
        </p:txBody>
      </p:sp>
      <p:sp>
        <p:nvSpPr>
          <p:cNvPr id="6" name="文本框 19458"/>
          <p:cNvSpPr txBox="1">
            <a:spLocks noChangeArrowheads="1"/>
          </p:cNvSpPr>
          <p:nvPr/>
        </p:nvSpPr>
        <p:spPr bwMode="auto">
          <a:xfrm>
            <a:off x="0" y="2787709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7200" b="1" dirty="0" smtClean="0">
                <a:solidFill>
                  <a:srgbClr val="1826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Cookies</a:t>
            </a:r>
            <a:r>
              <a:rPr lang="en-US" altLang="zh-CN" sz="7200" b="1" dirty="0">
                <a:solidFill>
                  <a:srgbClr val="1826D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please !</a:t>
            </a:r>
          </a:p>
        </p:txBody>
      </p:sp>
      <p:sp>
        <p:nvSpPr>
          <p:cNvPr id="7" name="矩形 6"/>
          <p:cNvSpPr/>
          <p:nvPr/>
        </p:nvSpPr>
        <p:spPr>
          <a:xfrm>
            <a:off x="4417059" y="556254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>
            <a:spLocks noChangeArrowheads="1"/>
          </p:cNvSpPr>
          <p:nvPr/>
        </p:nvSpPr>
        <p:spPr bwMode="auto">
          <a:xfrm>
            <a:off x="255620" y="914466"/>
            <a:ext cx="8640648" cy="564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I'm afraid I can't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afford</a:t>
            </a:r>
            <a:r>
              <a:rPr lang="en-US" altLang="zh-CN" sz="2800" b="1" dirty="0">
                <a:latin typeface="Times New Roman" panose="02020603050405020304" pitchFamily="18" charset="0"/>
              </a:rPr>
              <a:t> it.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恐怕我买不起。</a:t>
            </a:r>
          </a:p>
          <a:p>
            <a:pPr eaLnBrk="1" hangingPunct="1">
              <a:lnSpc>
                <a:spcPct val="60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afford</a:t>
            </a:r>
            <a:r>
              <a:rPr lang="en-US" altLang="zh-CN" sz="2800" b="1" dirty="0">
                <a:latin typeface="Times New Roman" panose="02020603050405020304" pitchFamily="18" charset="0"/>
              </a:rPr>
              <a:t> v. </a:t>
            </a:r>
            <a:r>
              <a:rPr lang="zh-CN" altLang="en-US" sz="2800" b="1" dirty="0">
                <a:latin typeface="Times New Roman" panose="02020603050405020304" pitchFamily="18" charset="0"/>
              </a:rPr>
              <a:t>买得起；付得起</a:t>
            </a: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后可接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n./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代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</a:rPr>
              <a:t>动词不定式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(to do)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afford</a:t>
            </a:r>
            <a:r>
              <a:rPr lang="zh-CN" altLang="en-US" sz="2800" b="1" dirty="0">
                <a:latin typeface="Times New Roman" panose="02020603050405020304" pitchFamily="18" charset="0"/>
              </a:rPr>
              <a:t>常与</a:t>
            </a:r>
            <a:r>
              <a:rPr lang="en-US" altLang="zh-CN" sz="2800" b="1" dirty="0">
                <a:latin typeface="Times New Roman" panose="02020603050405020304" pitchFamily="18" charset="0"/>
              </a:rPr>
              <a:t>can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latin typeface="Times New Roman" panose="02020603050405020304" pitchFamily="18" charset="0"/>
              </a:rPr>
              <a:t>could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latin typeface="Times New Roman" panose="02020603050405020304" pitchFamily="18" charset="0"/>
              </a:rPr>
              <a:t>be able to</a:t>
            </a:r>
            <a:r>
              <a:rPr lang="zh-CN" altLang="en-US" sz="2800" b="1" dirty="0">
                <a:latin typeface="Times New Roman" panose="02020603050405020304" pitchFamily="18" charset="0"/>
              </a:rPr>
              <a:t>连用，</a:t>
            </a:r>
          </a:p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负担得起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...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的费用、损失等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”</a:t>
            </a:r>
          </a:p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多用于否定句和疑问句中。</a:t>
            </a:r>
          </a:p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afford to do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有钱去做某事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 b="1" dirty="0"/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e.g.: I can’t afford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a new car</a:t>
            </a:r>
            <a:r>
              <a:rPr lang="en-US" altLang="zh-CN" sz="2800" b="1" dirty="0">
                <a:latin typeface="Times New Roman" panose="02020603050405020304" pitchFamily="18" charset="0"/>
              </a:rPr>
              <a:t> now.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I can't afford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to buy</a:t>
            </a:r>
            <a:r>
              <a:rPr lang="en-US" altLang="zh-CN" sz="2800" b="1" dirty="0">
                <a:latin typeface="Times New Roman" panose="02020603050405020304" pitchFamily="18" charset="0"/>
              </a:rPr>
              <a:t> a new car now</a:t>
            </a:r>
            <a:r>
              <a:rPr lang="en-US" altLang="zh-CN" sz="2800" b="1" dirty="0"/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例：我现在还买不起一辆汽车。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椭圆 5"/>
          <p:cNvSpPr>
            <a:spLocks noChangeArrowheads="1"/>
          </p:cNvSpPr>
          <p:nvPr/>
        </p:nvSpPr>
        <p:spPr bwMode="auto">
          <a:xfrm>
            <a:off x="230188" y="211138"/>
            <a:ext cx="3440112" cy="627062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Exercises</a:t>
            </a:r>
          </a:p>
        </p:txBody>
      </p:sp>
      <p:sp>
        <p:nvSpPr>
          <p:cNvPr id="23555" name="文本框 1"/>
          <p:cNvSpPr txBox="1">
            <a:spLocks noChangeArrowheads="1"/>
          </p:cNvSpPr>
          <p:nvPr/>
        </p:nvSpPr>
        <p:spPr bwMode="auto">
          <a:xfrm>
            <a:off x="1185863" y="1652588"/>
            <a:ext cx="6254750" cy="279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US" altLang="zh-CN" sz="4400" b="1" dirty="0">
                <a:latin typeface="Times New Roman" panose="02020603050405020304" pitchFamily="18" charset="0"/>
              </a:rPr>
              <a:t>Please </a:t>
            </a:r>
            <a:r>
              <a:rPr lang="en-US" altLang="zh-CN" sz="4400" b="1" dirty="0" err="1">
                <a:latin typeface="Times New Roman" panose="02020603050405020304" pitchFamily="18" charset="0"/>
              </a:rPr>
              <a:t>compelete</a:t>
            </a:r>
            <a:endParaRPr lang="en-US" altLang="zh-CN" sz="44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200000"/>
              </a:lnSpc>
            </a:pPr>
            <a:r>
              <a:rPr lang="en-US" altLang="zh-CN" sz="4400" b="1" dirty="0">
                <a:latin typeface="Times New Roman" panose="02020603050405020304" pitchFamily="18" charset="0"/>
              </a:rPr>
              <a:t>Let's Do It ! 2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椭圆 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66713" y="157163"/>
            <a:ext cx="3557587" cy="731837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hlinkClick r:id="rId3" action="ppaction://hlinkfile"/>
              </a:rPr>
              <a:t>Listening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4579" name="文本框 1"/>
          <p:cNvSpPr txBox="1">
            <a:spLocks noChangeArrowheads="1"/>
          </p:cNvSpPr>
          <p:nvPr/>
        </p:nvSpPr>
        <p:spPr bwMode="auto">
          <a:xfrm>
            <a:off x="247650" y="908050"/>
            <a:ext cx="8412163" cy="565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Listen to the passage and fill in the blanks.</a:t>
            </a:r>
          </a:p>
          <a:p>
            <a:pPr eaLnBrk="1" hangingPunct="1">
              <a:lnSpc>
                <a:spcPct val="7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1, They're ________ . You can buy four for only one dollar.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2, The girl takes a one-dollar coin from her _______ and pays for her cookies.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3, I don't _______ it would be safe to do my homework on a bicycle.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4, I only have a few ______.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5, May I have ______ of your cookies?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39975" y="1803400"/>
            <a:ext cx="1697038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cheap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50838" y="3516313"/>
            <a:ext cx="1697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pocket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089150" y="4121150"/>
            <a:ext cx="1697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think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827463" y="5330825"/>
            <a:ext cx="16970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cents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844800" y="5934075"/>
            <a:ext cx="1697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some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椭圆 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66713" y="231775"/>
            <a:ext cx="3557587" cy="733425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Reading I</a:t>
            </a:r>
          </a:p>
        </p:txBody>
      </p:sp>
      <p:sp>
        <p:nvSpPr>
          <p:cNvPr id="25603" name="文本框 1"/>
          <p:cNvSpPr txBox="1">
            <a:spLocks noChangeArrowheads="1"/>
          </p:cNvSpPr>
          <p:nvPr/>
        </p:nvSpPr>
        <p:spPr bwMode="auto">
          <a:xfrm>
            <a:off x="1185863" y="1349375"/>
            <a:ext cx="625475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lang="en-US" altLang="zh-CN" sz="4400" b="1">
                <a:latin typeface="Times New Roman" panose="02020603050405020304" pitchFamily="18" charset="0"/>
              </a:rPr>
              <a:t>Read the lesson</a:t>
            </a:r>
          </a:p>
          <a:p>
            <a:pPr algn="ctr" eaLnBrk="1" hangingPunct="1">
              <a:lnSpc>
                <a:spcPct val="200000"/>
              </a:lnSpc>
            </a:pPr>
            <a:r>
              <a:rPr lang="en-US" altLang="zh-CN" sz="4400" b="1">
                <a:latin typeface="Times New Roman" panose="02020603050405020304" pitchFamily="18" charset="0"/>
              </a:rPr>
              <a:t>and finish</a:t>
            </a:r>
          </a:p>
          <a:p>
            <a:pPr algn="ctr" eaLnBrk="1" hangingPunct="1">
              <a:lnSpc>
                <a:spcPct val="200000"/>
              </a:lnSpc>
            </a:pPr>
            <a:r>
              <a:rPr lang="en-US" altLang="zh-CN" sz="4400" b="1">
                <a:latin typeface="Times New Roman" panose="02020603050405020304" pitchFamily="18" charset="0"/>
              </a:rPr>
              <a:t>Let's Do It ! 1</a:t>
            </a:r>
          </a:p>
        </p:txBody>
      </p:sp>
    </p:spTree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椭圆 5"/>
          <p:cNvSpPr>
            <a:spLocks noChangeArrowheads="1"/>
          </p:cNvSpPr>
          <p:nvPr/>
        </p:nvSpPr>
        <p:spPr bwMode="auto">
          <a:xfrm>
            <a:off x="230188" y="136525"/>
            <a:ext cx="3030537" cy="627063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Reading II</a:t>
            </a:r>
          </a:p>
        </p:txBody>
      </p:sp>
      <p:sp>
        <p:nvSpPr>
          <p:cNvPr id="26627" name="文本框 1"/>
          <p:cNvSpPr txBox="1">
            <a:spLocks noChangeArrowheads="1"/>
          </p:cNvSpPr>
          <p:nvPr/>
        </p:nvSpPr>
        <p:spPr bwMode="auto">
          <a:xfrm>
            <a:off x="123825" y="779463"/>
            <a:ext cx="85328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Read the lesson again and finish these questions.</a:t>
            </a:r>
          </a:p>
          <a:p>
            <a:pPr eaLnBrk="1" hangingPunct="1">
              <a:lnSpc>
                <a:spcPct val="8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1, How many cookies does the girl want to buy?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2, What does Danny sell?  What is it for?</a:t>
            </a:r>
          </a:p>
          <a:p>
            <a:pPr eaLnBrk="1" hangingPunct="1"/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3, How much does Danny's product cost?</a:t>
            </a:r>
          </a:p>
          <a:p>
            <a:pPr eaLnBrk="1" hangingPunct="1"/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4, Does the girl buy Danny's product?</a:t>
            </a:r>
            <a:endParaRPr lang="zh-CN" altLang="en-US" sz="3200" dirty="0"/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12788" y="2351088"/>
            <a:ext cx="6297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The girl wants to buy four cookies 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63588" y="3535363"/>
            <a:ext cx="42148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Danny Desk-Cycle.</a:t>
            </a:r>
          </a:p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It's a desk.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88988" y="4995863"/>
            <a:ext cx="629761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Five dollars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黑体" panose="02010609060101010101" pitchFamily="49" charset="-122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88988" y="5902325"/>
            <a:ext cx="6297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No, she doesn't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黑体" panose="02010609060101010101" pitchFamily="49" charset="-122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58750" y="773113"/>
            <a:ext cx="890905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b="1" baseline="30000" dirty="0">
                <a:latin typeface="Times New Roman" panose="02020603050405020304" pitchFamily="18" charset="0"/>
              </a:rPr>
              <a:t>1, Brain and Danny are selling things to 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raise </a:t>
            </a:r>
            <a:r>
              <a:rPr lang="en-US" altLang="zh-CN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money</a:t>
            </a:r>
            <a:r>
              <a:rPr lang="en-US" altLang="zh-CN" sz="4000" b="1" baseline="300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4000" b="1" baseline="30000" dirty="0">
                <a:solidFill>
                  <a:srgbClr val="1826DE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 the school basketball team.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b="1" baseline="30000" dirty="0">
                <a:latin typeface="Times New Roman" panose="02020603050405020304" pitchFamily="18" charset="0"/>
              </a:rPr>
              <a:t>2, You can buy four 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for only one dollar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b="1" baseline="30000" dirty="0">
                <a:latin typeface="Times New Roman" panose="02020603050405020304" pitchFamily="18" charset="0"/>
              </a:rPr>
              <a:t>3, I'll 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take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 four, please.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b="1" baseline="30000" dirty="0">
                <a:latin typeface="Times New Roman" panose="02020603050405020304" pitchFamily="18" charset="0"/>
              </a:rPr>
              <a:t>4, The girl 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takes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 a </a:t>
            </a:r>
            <a:r>
              <a:rPr lang="en-US" altLang="zh-CN" sz="4000" b="1" baseline="30000" dirty="0">
                <a:solidFill>
                  <a:srgbClr val="1826DE"/>
                </a:solidFill>
                <a:latin typeface="Times New Roman" panose="02020603050405020304" pitchFamily="18" charset="0"/>
              </a:rPr>
              <a:t>one-dollar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 coin 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from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 her pocket and 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pays for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 her cookies.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b="1" baseline="30000" dirty="0">
                <a:latin typeface="Times New Roman" panose="02020603050405020304" pitchFamily="18" charset="0"/>
              </a:rPr>
              <a:t>5, You can do your homework 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while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 you ride your bike.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4000" b="1" baseline="30000" dirty="0">
                <a:latin typeface="Times New Roman" panose="02020603050405020304" pitchFamily="18" charset="0"/>
              </a:rPr>
              <a:t>6, </a:t>
            </a:r>
            <a:r>
              <a:rPr lang="en-US" altLang="zh-CN" sz="4000" baseline="30000" dirty="0">
                <a:solidFill>
                  <a:srgbClr val="FF0000"/>
                </a:solidFill>
              </a:rPr>
              <a:t>I don't think</a:t>
            </a:r>
            <a:r>
              <a:rPr lang="en-US" altLang="zh-CN" sz="4000" baseline="30000" dirty="0"/>
              <a:t> it would </a:t>
            </a:r>
            <a:r>
              <a:rPr lang="en-US" altLang="zh-CN" sz="4000" baseline="30000" dirty="0">
                <a:solidFill>
                  <a:srgbClr val="1826DE"/>
                </a:solidFill>
              </a:rPr>
              <a:t>be safe to do</a:t>
            </a:r>
            <a:r>
              <a:rPr lang="en-US" altLang="zh-CN" sz="4000" baseline="30000" dirty="0"/>
              <a:t> my homework on a bicycle.</a:t>
            </a:r>
            <a:endParaRPr lang="en-US" altLang="zh-CN" sz="4000" b="1" baseline="30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4000" b="1" baseline="30000" dirty="0">
                <a:latin typeface="Times New Roman" panose="02020603050405020304" pitchFamily="18" charset="0"/>
              </a:rPr>
              <a:t>7, I will 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give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 you your money </a:t>
            </a:r>
            <a:r>
              <a:rPr lang="en-US" altLang="zh-CN" sz="40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back</a:t>
            </a:r>
            <a:r>
              <a:rPr lang="en-US" altLang="zh-CN" sz="4000" b="1" baseline="300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/>
        </p:nvSpPr>
        <p:spPr bwMode="auto">
          <a:xfrm>
            <a:off x="-76200" y="12700"/>
            <a:ext cx="82296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【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 can translate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】</a:t>
            </a:r>
          </a:p>
        </p:txBody>
      </p:sp>
      <p:pic>
        <p:nvPicPr>
          <p:cNvPr id="27652" name="Picture 8" descr="文件:07.gif  &lt;br&gt;  尺寸:120 × 120 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4538" y="4987925"/>
            <a:ext cx="1846262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77958" y="1437806"/>
            <a:ext cx="8442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，布莱恩和丹尼正在卖东西来为学校篮球队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筹钱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31864" y="2043410"/>
            <a:ext cx="8443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，你可以买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四个只需一美元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22263" y="2724448"/>
            <a:ext cx="8443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，我要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四个。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22263" y="3186113"/>
            <a:ext cx="8443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，女孩从口袋里拿出一个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一美元的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硬币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付了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曲奇的钱。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22263" y="4452938"/>
            <a:ext cx="8443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你骑自行车的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时候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你可以写作业。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22263" y="5150197"/>
            <a:ext cx="8443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我认为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在自行车上写作业是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安全的。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22263" y="6248326"/>
            <a:ext cx="8443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，我可以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钱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还给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9" dur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1"/>
          <p:cNvSpPr txBox="1">
            <a:spLocks noChangeArrowheads="1"/>
          </p:cNvSpPr>
          <p:nvPr/>
        </p:nvSpPr>
        <p:spPr bwMode="auto">
          <a:xfrm>
            <a:off x="180975" y="895350"/>
            <a:ext cx="87137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Suppose you have a friend, she is poor, her birthday is coming, you want to have a birthday party for your friend, but you haven't enough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money.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will you do?</a:t>
            </a:r>
          </a:p>
        </p:txBody>
      </p:sp>
      <p:sp>
        <p:nvSpPr>
          <p:cNvPr id="28675" name="文本框 2"/>
          <p:cNvSpPr txBox="1">
            <a:spLocks noChangeArrowheads="1"/>
          </p:cNvSpPr>
          <p:nvPr/>
        </p:nvSpPr>
        <p:spPr bwMode="auto">
          <a:xfrm>
            <a:off x="1801813" y="271463"/>
            <a:ext cx="4751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b="1" dirty="0">
                <a:solidFill>
                  <a:srgbClr val="FF0000"/>
                </a:solidFill>
              </a:rPr>
              <a:t>Practice</a:t>
            </a:r>
          </a:p>
        </p:txBody>
      </p:sp>
      <p:pic>
        <p:nvPicPr>
          <p:cNvPr id="28676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77505" y="3941762"/>
            <a:ext cx="4429125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/>
          <p:cNvSpPr>
            <a:spLocks noChangeArrowheads="1"/>
          </p:cNvSpPr>
          <p:nvPr/>
        </p:nvSpPr>
        <p:spPr bwMode="auto">
          <a:xfrm>
            <a:off x="3263900" y="1206500"/>
            <a:ext cx="4554538" cy="1211263"/>
          </a:xfrm>
          <a:prstGeom prst="irregularSeal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pic>
        <p:nvPicPr>
          <p:cNvPr id="29699" name="图片 29698" descr="homework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088" y="7938"/>
            <a:ext cx="266700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文本框 1"/>
          <p:cNvSpPr txBox="1">
            <a:spLocks noChangeArrowheads="1"/>
          </p:cNvSpPr>
          <p:nvPr/>
        </p:nvSpPr>
        <p:spPr bwMode="auto">
          <a:xfrm>
            <a:off x="944563" y="2868613"/>
            <a:ext cx="759301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1, Make up a dialogue about shopping.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2, In groups of three, act out the story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椭圆 5"/>
          <p:cNvSpPr>
            <a:spLocks noChangeArrowheads="1"/>
          </p:cNvSpPr>
          <p:nvPr/>
        </p:nvSpPr>
        <p:spPr bwMode="auto">
          <a:xfrm>
            <a:off x="230188" y="438150"/>
            <a:ext cx="4730750" cy="774700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Learning aims</a:t>
            </a:r>
          </a:p>
        </p:txBody>
      </p:sp>
      <p:sp>
        <p:nvSpPr>
          <p:cNvPr id="14339" name="文本框 1"/>
          <p:cNvSpPr txBox="1">
            <a:spLocks noChangeArrowheads="1"/>
          </p:cNvSpPr>
          <p:nvPr/>
        </p:nvSpPr>
        <p:spPr bwMode="auto">
          <a:xfrm>
            <a:off x="230188" y="1514475"/>
            <a:ext cx="8432800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Key words and phrases: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cheap, pocket, tie, while, afford, cent;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    come up to, pay for, for sale, go/walk over to,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    What is it for? I'm afraid I can't afford it;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Important sentences;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To learn how to introduce shopping.</a:t>
            </a:r>
          </a:p>
        </p:txBody>
      </p:sp>
      <p:pic>
        <p:nvPicPr>
          <p:cNvPr id="14340" name="Picture 5" descr="L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78688" y="127000"/>
            <a:ext cx="1846262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23553"/>
          <p:cNvSpPr txBox="1">
            <a:spLocks noChangeArrowheads="1"/>
          </p:cNvSpPr>
          <p:nvPr/>
        </p:nvSpPr>
        <p:spPr bwMode="auto">
          <a:xfrm>
            <a:off x="249238" y="1023938"/>
            <a:ext cx="263207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cheap</a:t>
            </a:r>
          </a:p>
          <a:p>
            <a:pPr algn="r" eaLnBrk="1" hangingPunct="1"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pocket</a:t>
            </a:r>
          </a:p>
          <a:p>
            <a:pPr algn="r" eaLnBrk="1" hangingPunct="1"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desk-cycle</a:t>
            </a:r>
          </a:p>
          <a:p>
            <a:pPr algn="r" eaLnBrk="1" hangingPunct="1"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tie</a:t>
            </a:r>
          </a:p>
          <a:p>
            <a:pPr algn="r" eaLnBrk="1" hangingPunct="1"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while</a:t>
            </a:r>
          </a:p>
          <a:p>
            <a:pPr algn="r" eaLnBrk="1" hangingPunct="1"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afford</a:t>
            </a:r>
          </a:p>
          <a:p>
            <a:pPr algn="r" eaLnBrk="1" hangingPunct="1"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cent</a:t>
            </a:r>
          </a:p>
        </p:txBody>
      </p:sp>
      <p:sp>
        <p:nvSpPr>
          <p:cNvPr id="15363" name="矩形 23554"/>
          <p:cNvSpPr>
            <a:spLocks noChangeArrowheads="1"/>
          </p:cNvSpPr>
          <p:nvPr/>
        </p:nvSpPr>
        <p:spPr bwMode="auto">
          <a:xfrm>
            <a:off x="3011488" y="1042988"/>
            <a:ext cx="6103937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adj.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便宜的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廉价的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n.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口袋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袋子   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v.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挣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赚下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赢得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n.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自行车桌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v. 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系，栓，绑，捆，束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conj.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时候，在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期间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v.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买得起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（有时间）做，能做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n.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</a:p>
        </p:txBody>
      </p:sp>
      <p:grpSp>
        <p:nvGrpSpPr>
          <p:cNvPr id="15364" name="组合 1"/>
          <p:cNvGrpSpPr/>
          <p:nvPr/>
        </p:nvGrpSpPr>
        <p:grpSpPr bwMode="auto">
          <a:xfrm>
            <a:off x="230188" y="211138"/>
            <a:ext cx="8029575" cy="604837"/>
            <a:chOff x="230188" y="438150"/>
            <a:chExt cx="8029021" cy="604838"/>
          </a:xfrm>
        </p:grpSpPr>
        <p:sp>
          <p:nvSpPr>
            <p:cNvPr id="15367" name="椭圆 5"/>
            <p:cNvSpPr>
              <a:spLocks noChangeArrowheads="1"/>
            </p:cNvSpPr>
            <p:nvPr/>
          </p:nvSpPr>
          <p:spPr bwMode="auto">
            <a:xfrm>
              <a:off x="230188" y="438150"/>
              <a:ext cx="2808287" cy="604838"/>
            </a:xfrm>
            <a:prstGeom prst="ellipse">
              <a:avLst/>
            </a:prstGeom>
            <a:gradFill rotWithShape="1">
              <a:gsLst>
                <a:gs pos="0">
                  <a:srgbClr val="FFD521"/>
                </a:gs>
                <a:gs pos="100000">
                  <a:srgbClr val="D2AA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Presentation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5" name="文本框 1"/>
          <p:cNvSpPr txBox="1">
            <a:spLocks noChangeArrowheads="1"/>
          </p:cNvSpPr>
          <p:nvPr/>
        </p:nvSpPr>
        <p:spPr bwMode="auto">
          <a:xfrm>
            <a:off x="3349625" y="158750"/>
            <a:ext cx="41052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 some new words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" name="U5L26Word.mp3">
            <a:hlinkClick r:id="" action="ppaction://media"/>
          </p:cNvPr>
          <p:cNvPicPr>
            <a:picLocks noRo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12838"/>
            <a:ext cx="849313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audio>
              <p:cMediaNode vol="99000">
                <p:cTn id="2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2430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3424238" y="7938"/>
            <a:ext cx="4105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 some new phrases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387" name="椭圆 5"/>
          <p:cNvSpPr>
            <a:spLocks noChangeArrowheads="1"/>
          </p:cNvSpPr>
          <p:nvPr/>
        </p:nvSpPr>
        <p:spPr bwMode="auto">
          <a:xfrm>
            <a:off x="230188" y="60325"/>
            <a:ext cx="2808287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2576821" y="517525"/>
            <a:ext cx="5683250" cy="16510"/>
          </a:xfrm>
          <a:prstGeom prst="line">
            <a:avLst/>
          </a:prstGeom>
          <a:ln w="57150">
            <a:gradFill flip="none" rotWithShape="1">
              <a:gsLst>
                <a:gs pos="0">
                  <a:srgbClr val="EAC112"/>
                </a:gs>
                <a:gs pos="16000">
                  <a:srgbClr val="87C620"/>
                </a:gs>
                <a:gs pos="77000">
                  <a:srgbClr val="EFD22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文本框 2"/>
          <p:cNvSpPr txBox="1">
            <a:spLocks noChangeArrowheads="1"/>
          </p:cNvSpPr>
          <p:nvPr/>
        </p:nvSpPr>
        <p:spPr bwMode="auto">
          <a:xfrm>
            <a:off x="230188" y="674688"/>
            <a:ext cx="4810125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30000"/>
              </a:lnSpc>
              <a:spcBef>
                <a:spcPts val="50"/>
              </a:spcBef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pocket money</a:t>
            </a:r>
          </a:p>
          <a:p>
            <a:pPr algn="r" eaLnBrk="1" hangingPunct="1">
              <a:lnSpc>
                <a:spcPct val="130000"/>
              </a:lnSpc>
              <a:spcBef>
                <a:spcPts val="50"/>
              </a:spcBef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come up to</a:t>
            </a:r>
          </a:p>
          <a:p>
            <a:pPr algn="r" eaLnBrk="1" hangingPunct="1">
              <a:lnSpc>
                <a:spcPct val="130000"/>
              </a:lnSpc>
              <a:spcBef>
                <a:spcPts val="50"/>
              </a:spcBef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pay for</a:t>
            </a:r>
          </a:p>
          <a:p>
            <a:pPr algn="r" eaLnBrk="1" hangingPunct="1">
              <a:lnSpc>
                <a:spcPct val="130000"/>
              </a:lnSpc>
              <a:spcBef>
                <a:spcPts val="50"/>
              </a:spcBef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for sale</a:t>
            </a:r>
          </a:p>
          <a:p>
            <a:pPr algn="r" eaLnBrk="1" hangingPunct="1">
              <a:lnSpc>
                <a:spcPct val="130000"/>
              </a:lnSpc>
              <a:spcBef>
                <a:spcPts val="50"/>
              </a:spcBef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go/walk over to</a:t>
            </a:r>
          </a:p>
          <a:p>
            <a:pPr algn="r" eaLnBrk="1" hangingPunct="1">
              <a:lnSpc>
                <a:spcPct val="130000"/>
              </a:lnSpc>
              <a:spcBef>
                <a:spcPts val="50"/>
              </a:spcBef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a piece of wood</a:t>
            </a:r>
          </a:p>
          <a:p>
            <a:pPr algn="r" eaLnBrk="1" hangingPunct="1">
              <a:lnSpc>
                <a:spcPct val="130000"/>
              </a:lnSpc>
              <a:spcBef>
                <a:spcPts val="50"/>
              </a:spcBef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what is it for?</a:t>
            </a:r>
          </a:p>
          <a:p>
            <a:pPr algn="r" eaLnBrk="1" hangingPunct="1">
              <a:lnSpc>
                <a:spcPct val="130000"/>
              </a:lnSpc>
              <a:spcBef>
                <a:spcPts val="50"/>
              </a:spcBef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tie...onto/to...</a:t>
            </a:r>
          </a:p>
          <a:p>
            <a:pPr algn="r" eaLnBrk="1" hangingPunct="1">
              <a:lnSpc>
                <a:spcPct val="130000"/>
              </a:lnSpc>
              <a:spcBef>
                <a:spcPts val="50"/>
              </a:spcBef>
            </a:pPr>
            <a:r>
              <a:rPr lang="en-US" altLang="zh-CN" sz="3200" b="1" dirty="0">
                <a:solidFill>
                  <a:srgbClr val="1826DE"/>
                </a:solidFill>
                <a:latin typeface="Times New Roman" panose="02020603050405020304" pitchFamily="18" charset="0"/>
              </a:rPr>
              <a:t>I'm afraid I can't afford it </a:t>
            </a:r>
          </a:p>
        </p:txBody>
      </p:sp>
      <p:sp>
        <p:nvSpPr>
          <p:cNvPr id="16390" name="文本框 3"/>
          <p:cNvSpPr txBox="1">
            <a:spLocks noChangeArrowheads="1"/>
          </p:cNvSpPr>
          <p:nvPr/>
        </p:nvSpPr>
        <p:spPr bwMode="auto">
          <a:xfrm>
            <a:off x="5102225" y="750888"/>
            <a:ext cx="3449638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50"/>
              </a:spcBef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零花钱</a:t>
            </a:r>
          </a:p>
          <a:p>
            <a:pPr eaLnBrk="1" hangingPunct="1">
              <a:lnSpc>
                <a:spcPct val="130000"/>
              </a:lnSpc>
              <a:spcBef>
                <a:spcPts val="50"/>
              </a:spcBef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走到跟前；走近</a:t>
            </a:r>
          </a:p>
          <a:p>
            <a:pPr eaLnBrk="1" hangingPunct="1">
              <a:lnSpc>
                <a:spcPct val="130000"/>
              </a:lnSpc>
              <a:spcBef>
                <a:spcPts val="50"/>
              </a:spcBef>
            </a:pP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付款；支付</a:t>
            </a:r>
          </a:p>
          <a:p>
            <a:pPr eaLnBrk="1" hangingPunct="1">
              <a:lnSpc>
                <a:spcPct val="130000"/>
              </a:lnSpc>
              <a:spcBef>
                <a:spcPts val="50"/>
              </a:spcBef>
            </a:pP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待售；供出售</a:t>
            </a:r>
          </a:p>
          <a:p>
            <a:pPr eaLnBrk="1" hangingPunct="1">
              <a:lnSpc>
                <a:spcPct val="130000"/>
              </a:lnSpc>
              <a:spcBef>
                <a:spcPts val="50"/>
              </a:spcBef>
            </a:pP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从一处到另一处</a:t>
            </a:r>
          </a:p>
          <a:p>
            <a:pPr eaLnBrk="1" hangingPunct="1">
              <a:lnSpc>
                <a:spcPct val="130000"/>
              </a:lnSpc>
              <a:spcBef>
                <a:spcPts val="50"/>
              </a:spcBef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一块木头</a:t>
            </a:r>
          </a:p>
          <a:p>
            <a:pPr eaLnBrk="1" hangingPunct="1">
              <a:lnSpc>
                <a:spcPct val="130000"/>
              </a:lnSpc>
              <a:spcBef>
                <a:spcPts val="50"/>
              </a:spcBef>
            </a:pP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它是干什么用的？</a:t>
            </a:r>
          </a:p>
          <a:p>
            <a:pPr eaLnBrk="1" hangingPunct="1">
              <a:lnSpc>
                <a:spcPct val="130000"/>
              </a:lnSpc>
              <a:spcBef>
                <a:spcPts val="50"/>
              </a:spcBef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把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...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绑到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...</a:t>
            </a:r>
          </a:p>
          <a:p>
            <a:pPr eaLnBrk="1" hangingPunct="1">
              <a:lnSpc>
                <a:spcPct val="130000"/>
              </a:lnSpc>
              <a:spcBef>
                <a:spcPts val="50"/>
              </a:spcBef>
            </a:pP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黑体" panose="02010609060101010101" pitchFamily="49" charset="-122"/>
              </a:rPr>
              <a:t>我恐怕买不起。</a:t>
            </a:r>
          </a:p>
        </p:txBody>
      </p:sp>
      <p:pic>
        <p:nvPicPr>
          <p:cNvPr id="16391" name="Picture 5" descr="MCj02325470000[1]"/>
          <p:cNvPicPr>
            <a:picLocks noGrp="1"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1775" y="1808163"/>
            <a:ext cx="18716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241300" y="557213"/>
            <a:ext cx="8643938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1, I have got a pair of new pants with four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________ (</a:t>
            </a:r>
            <a:r>
              <a:rPr lang="zh-CN" altLang="en-US" sz="3200" b="1">
                <a:latin typeface="Times New Roman" panose="02020603050405020304" pitchFamily="18" charset="0"/>
              </a:rPr>
              <a:t>口袋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2, Lily can't _______ (</a:t>
            </a:r>
            <a:r>
              <a:rPr lang="zh-CN" altLang="en-US" sz="3200" b="1">
                <a:latin typeface="Times New Roman" panose="02020603050405020304" pitchFamily="18" charset="0"/>
              </a:rPr>
              <a:t>买得起</a:t>
            </a:r>
            <a:r>
              <a:rPr lang="en-US" altLang="zh-CN" sz="3200" b="1">
                <a:latin typeface="Times New Roman" panose="02020603050405020304" pitchFamily="18" charset="0"/>
              </a:rPr>
              <a:t>) the new cellphone.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3, My mather was cooking _______ I was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playing computer games.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4, Maybe you can ______ your box </a:t>
            </a:r>
            <a:r>
              <a:rPr lang="en-US" altLang="zh-CN" sz="3200" b="1">
                <a:solidFill>
                  <a:srgbClr val="1826DE"/>
                </a:solidFill>
                <a:latin typeface="Times New Roman" panose="02020603050405020304" pitchFamily="18" charset="0"/>
              </a:rPr>
              <a:t>onto</a:t>
            </a:r>
            <a:r>
              <a:rPr lang="en-US" altLang="zh-CN" sz="3200" b="1">
                <a:latin typeface="Times New Roman" panose="02020603050405020304" pitchFamily="18" charset="0"/>
              </a:rPr>
              <a:t> that one.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5, </a:t>
            </a:r>
            <a:r>
              <a:rPr lang="zh-CN" altLang="en-US" sz="3200" b="1">
                <a:latin typeface="Times New Roman" panose="02020603050405020304" pitchFamily="18" charset="0"/>
              </a:rPr>
              <a:t>鞋上的灯是干什么用的？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______ _____ the lights on the shoes _______ ?</a:t>
            </a:r>
          </a:p>
        </p:txBody>
      </p:sp>
      <p:sp>
        <p:nvSpPr>
          <p:cNvPr id="17411" name="文本框 2"/>
          <p:cNvSpPr txBox="1">
            <a:spLocks noChangeArrowheads="1"/>
          </p:cNvSpPr>
          <p:nvPr/>
        </p:nvSpPr>
        <p:spPr bwMode="auto">
          <a:xfrm>
            <a:off x="188913" y="168275"/>
            <a:ext cx="23923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【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can do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】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12800" y="1446213"/>
            <a:ext cx="162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pocket</a:t>
            </a:r>
            <a:r>
              <a:rPr lang="en-US" altLang="zh-CN" sz="3200" b="1">
                <a:solidFill>
                  <a:srgbClr val="1826DE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527300" y="2254250"/>
            <a:ext cx="1625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afford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46688" y="3009900"/>
            <a:ext cx="162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hile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811588" y="4521200"/>
            <a:ext cx="1625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tie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58825" y="5934075"/>
            <a:ext cx="76104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What    are                                              for</a:t>
            </a:r>
          </a:p>
        </p:txBody>
      </p:sp>
      <p:sp>
        <p:nvSpPr>
          <p:cNvPr id="17417" name="文本框 6"/>
          <p:cNvSpPr txBox="1">
            <a:spLocks noChangeArrowheads="1"/>
          </p:cNvSpPr>
          <p:nvPr/>
        </p:nvSpPr>
        <p:spPr bwMode="auto">
          <a:xfrm>
            <a:off x="4953000" y="3009900"/>
            <a:ext cx="409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w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12713" y="652463"/>
            <a:ext cx="8994775" cy="534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1, Do you have </a:t>
            </a:r>
            <a:r>
              <a:rPr lang="en-US" altLang="zh-CN" sz="2800" dirty="0">
                <a:solidFill>
                  <a:srgbClr val="FF0000"/>
                </a:solidFill>
              </a:rPr>
              <a:t>any other</a:t>
            </a:r>
            <a:r>
              <a:rPr lang="en-US" altLang="zh-CN" sz="2800" dirty="0"/>
              <a:t> thing</a:t>
            </a:r>
            <a:r>
              <a:rPr lang="en-US" altLang="zh-CN" sz="2800" dirty="0">
                <a:solidFill>
                  <a:srgbClr val="FF0000"/>
                </a:solidFill>
              </a:rPr>
              <a:t>s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1826DE"/>
                </a:solidFill>
              </a:rPr>
              <a:t>for sale</a:t>
            </a:r>
            <a:r>
              <a:rPr lang="zh-CN" altLang="en-US" sz="2800" dirty="0"/>
              <a:t>？</a:t>
            </a:r>
          </a:p>
          <a:p>
            <a:pPr eaLnBrk="1" hangingPunct="1"/>
            <a:r>
              <a:rPr lang="zh-CN" altLang="en-US" sz="2800" dirty="0"/>
              <a:t>      你还有其他任何东西待售吗？</a:t>
            </a:r>
          </a:p>
          <a:p>
            <a:pPr eaLnBrk="1" hangingPunct="1">
              <a:lnSpc>
                <a:spcPct val="80000"/>
              </a:lnSpc>
            </a:pPr>
            <a:endParaRPr lang="zh-CN" altLang="en-US" sz="2800" dirty="0"/>
          </a:p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any other + n.</a:t>
            </a:r>
            <a:r>
              <a:rPr lang="zh-CN" altLang="en-US" sz="2800" dirty="0">
                <a:solidFill>
                  <a:srgbClr val="FF0000"/>
                </a:solidFill>
              </a:rPr>
              <a:t>复   </a:t>
            </a:r>
            <a:r>
              <a:rPr lang="en-US" altLang="zh-CN" sz="2800" dirty="0">
                <a:solidFill>
                  <a:srgbClr val="FF0000"/>
                </a:solidFill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</a:rPr>
              <a:t>任何其他的</a:t>
            </a:r>
            <a:r>
              <a:rPr lang="en-US" altLang="zh-CN" sz="2800" dirty="0">
                <a:solidFill>
                  <a:srgbClr val="FF0000"/>
                </a:solidFill>
              </a:rPr>
              <a:t>...” (</a:t>
            </a:r>
            <a:r>
              <a:rPr lang="zh-CN" altLang="en-US" sz="2800" dirty="0">
                <a:solidFill>
                  <a:srgbClr val="FF0000"/>
                </a:solidFill>
              </a:rPr>
              <a:t>疑问和否定</a:t>
            </a:r>
            <a:r>
              <a:rPr lang="en-US" altLang="zh-CN" sz="2800" dirty="0">
                <a:solidFill>
                  <a:srgbClr val="FF0000"/>
                </a:solidFill>
              </a:rPr>
              <a:t>)</a:t>
            </a:r>
          </a:p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any other + n.</a:t>
            </a:r>
            <a:r>
              <a:rPr lang="zh-CN" altLang="en-US" sz="2800" dirty="0">
                <a:solidFill>
                  <a:srgbClr val="FF0000"/>
                </a:solidFill>
              </a:rPr>
              <a:t>单   </a:t>
            </a:r>
            <a:r>
              <a:rPr lang="en-US" altLang="zh-CN" sz="2800" dirty="0">
                <a:solidFill>
                  <a:srgbClr val="FF0000"/>
                </a:solidFill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</a:rPr>
              <a:t>任何一个</a:t>
            </a:r>
            <a:r>
              <a:rPr lang="en-US" altLang="zh-CN" sz="2800" dirty="0">
                <a:solidFill>
                  <a:srgbClr val="FF0000"/>
                </a:solidFill>
              </a:rPr>
              <a:t>... ”(</a:t>
            </a:r>
            <a:r>
              <a:rPr lang="zh-CN" altLang="en-US" sz="2800" dirty="0">
                <a:solidFill>
                  <a:srgbClr val="FF0000"/>
                </a:solidFill>
              </a:rPr>
              <a:t>肯定句中</a:t>
            </a:r>
            <a:r>
              <a:rPr lang="en-US" altLang="zh-CN" sz="2800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Lily is the cleverest girl in her class.(</a:t>
            </a:r>
            <a:r>
              <a:rPr lang="zh-CN" altLang="zh-CN" sz="2800" b="1" dirty="0">
                <a:latin typeface="Times New Roman" panose="02020603050405020304" pitchFamily="18" charset="0"/>
              </a:rPr>
              <a:t>同义句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Lily is cleverer than _____ ______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girl</a:t>
            </a:r>
            <a:r>
              <a:rPr lang="en-US" altLang="zh-CN" sz="2800" b="1" dirty="0">
                <a:latin typeface="Times New Roman" panose="02020603050405020304" pitchFamily="18" charset="0"/>
              </a:rPr>
              <a:t> in her class.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for sale  </a:t>
            </a:r>
            <a:r>
              <a:rPr lang="zh-CN" altLang="en-US" sz="2800" b="1" dirty="0">
                <a:solidFill>
                  <a:srgbClr val="FF0000"/>
                </a:solidFill>
              </a:rPr>
              <a:t>出售，待售</a:t>
            </a:r>
          </a:p>
          <a:p>
            <a:pPr eaLnBrk="1" hangingPunct="1"/>
            <a:r>
              <a:rPr lang="en-US" altLang="zh-CN" sz="2800" b="1" dirty="0"/>
              <a:t>      </a:t>
            </a:r>
            <a:r>
              <a:rPr lang="en-US" altLang="zh-CN" sz="2800" b="1" dirty="0" err="1"/>
              <a:t>e.g.:This</a:t>
            </a:r>
            <a:r>
              <a:rPr lang="en-US" altLang="zh-CN" sz="2800" b="1" dirty="0"/>
              <a:t> house is </a:t>
            </a:r>
            <a:r>
              <a:rPr lang="en-US" altLang="zh-CN" sz="2800" b="1" dirty="0">
                <a:solidFill>
                  <a:srgbClr val="FF00FF"/>
                </a:solidFill>
              </a:rPr>
              <a:t>for sale</a:t>
            </a:r>
            <a:r>
              <a:rPr lang="en-US" altLang="zh-CN" sz="2800" b="1" dirty="0"/>
              <a:t>.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  on sale  </a:t>
            </a:r>
            <a:r>
              <a:rPr lang="zh-CN" altLang="en-US" sz="2800" b="1" dirty="0">
                <a:solidFill>
                  <a:srgbClr val="FF0000"/>
                </a:solidFill>
              </a:rPr>
              <a:t>特价出售，廉价出售，打折</a:t>
            </a:r>
          </a:p>
          <a:p>
            <a:pPr eaLnBrk="1" hangingPunct="1"/>
            <a:r>
              <a:rPr lang="en-US" altLang="zh-CN" sz="2800" b="1" dirty="0"/>
              <a:t>      e.g.: The T-shirts </a:t>
            </a:r>
            <a:r>
              <a:rPr lang="en-US" altLang="zh-CN" sz="2800" b="1" dirty="0">
                <a:sym typeface="黑体" panose="02010609060101010101" pitchFamily="49" charset="-122"/>
              </a:rPr>
              <a:t>in this shop are </a:t>
            </a:r>
            <a:r>
              <a:rPr lang="en-US" altLang="zh-CN" sz="2800" b="1" dirty="0">
                <a:solidFill>
                  <a:srgbClr val="FF00FF"/>
                </a:solidFill>
              </a:rPr>
              <a:t>on sale</a:t>
            </a:r>
            <a:r>
              <a:rPr lang="en-US" altLang="zh-CN" sz="2800" b="1" dirty="0"/>
              <a:t>.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8435" name="椭圆 5"/>
          <p:cNvSpPr>
            <a:spLocks noChangeArrowheads="1"/>
          </p:cNvSpPr>
          <p:nvPr/>
        </p:nvSpPr>
        <p:spPr bwMode="auto">
          <a:xfrm>
            <a:off x="230188" y="60325"/>
            <a:ext cx="4437062" cy="555625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Language points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311525" y="3366074"/>
            <a:ext cx="2711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any      other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1" descr="未命名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2E0E1"/>
              </a:clrFrom>
              <a:clrTo>
                <a:srgbClr val="E2E0E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7188" y="4348163"/>
            <a:ext cx="24447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27025" y="695325"/>
            <a:ext cx="8150225" cy="431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/>
              <a:t>2. What is it for</a:t>
            </a:r>
            <a:r>
              <a:rPr lang="zh-CN" altLang="en-US" sz="2800" dirty="0"/>
              <a:t>？ 它是做什么用的？</a:t>
            </a:r>
          </a:p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What is/are... for</a:t>
            </a:r>
            <a:r>
              <a:rPr lang="zh-CN" altLang="en-US" sz="2800" dirty="0">
                <a:solidFill>
                  <a:srgbClr val="FF0000"/>
                </a:solidFill>
              </a:rPr>
              <a:t>？ </a:t>
            </a:r>
            <a:r>
              <a:rPr lang="en-US" altLang="zh-CN" sz="2800" dirty="0">
                <a:solidFill>
                  <a:srgbClr val="FF0000"/>
                </a:solidFill>
              </a:rPr>
              <a:t>“...</a:t>
            </a:r>
            <a:r>
              <a:rPr lang="zh-CN" altLang="en-US" sz="2800" dirty="0">
                <a:solidFill>
                  <a:srgbClr val="FF0000"/>
                </a:solidFill>
              </a:rPr>
              <a:t>是做什么用的？</a:t>
            </a:r>
            <a:r>
              <a:rPr lang="en-US" altLang="zh-CN" sz="2800" dirty="0">
                <a:solidFill>
                  <a:srgbClr val="FF0000"/>
                </a:solidFill>
              </a:rPr>
              <a:t>”</a:t>
            </a:r>
            <a:r>
              <a:rPr lang="zh-CN" altLang="en-US" sz="2800" dirty="0">
                <a:solidFill>
                  <a:srgbClr val="FF0000"/>
                </a:solidFill>
              </a:rPr>
              <a:t>（用来询问某物用途）</a:t>
            </a:r>
          </a:p>
          <a:p>
            <a:pPr eaLnBrk="1" hangingPunct="1">
              <a:lnSpc>
                <a:spcPct val="150000"/>
              </a:lnSpc>
            </a:pPr>
            <a:endParaRPr lang="zh-CN" altLang="en-US" sz="2800" dirty="0"/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/>
              <a:t>例：桌子是做什么用的？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/>
              <a:t>     What is the desk for</a:t>
            </a:r>
            <a:r>
              <a:rPr lang="zh-CN" altLang="en-US" sz="2800" dirty="0"/>
              <a:t>？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5725" y="685872"/>
            <a:ext cx="8966200" cy="586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That’s a very low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price</a:t>
            </a:r>
            <a:r>
              <a:rPr lang="en-US" altLang="zh-CN" sz="2800" b="1" dirty="0">
                <a:latin typeface="Times New Roman" panose="02020603050405020304" pitchFamily="18" charset="0"/>
              </a:rPr>
              <a:t> for such a great  product</a:t>
            </a:r>
            <a:r>
              <a:rPr lang="zh-CN" altLang="en-US" sz="2800" b="1" dirty="0">
                <a:latin typeface="Times New Roman" panose="02020603050405020304" pitchFamily="18" charset="0"/>
              </a:rPr>
              <a:t>！</a:t>
            </a:r>
          </a:p>
          <a:p>
            <a:pPr eaLnBrk="1" hangingPunct="1"/>
            <a:r>
              <a:rPr lang="zh-CN" altLang="en-US" sz="2800" dirty="0"/>
              <a:t>对这么好一款产品来说，那真的是很低的价格了。</a:t>
            </a:r>
            <a:endParaRPr lang="zh-CN" altLang="en-US" sz="28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price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“价格，价钱”</a:t>
            </a:r>
            <a:endParaRPr lang="zh-CN" altLang="en-US" sz="28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/>
            <a:endParaRPr lang="en-US" altLang="zh-CN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  </a:t>
            </a:r>
            <a:r>
              <a:rPr lang="en-US" altLang="zh-CN" sz="2800" u="sng" dirty="0">
                <a:solidFill>
                  <a:srgbClr val="FF0000"/>
                </a:solidFill>
              </a:rPr>
              <a:t>at</a:t>
            </a:r>
            <a:r>
              <a:rPr lang="en-US" altLang="zh-CN" sz="2800" dirty="0">
                <a:solidFill>
                  <a:srgbClr val="FF0000"/>
                </a:solidFill>
              </a:rPr>
              <a:t> a </a:t>
            </a:r>
            <a:r>
              <a:rPr lang="en-US" altLang="zh-CN" sz="2800" dirty="0">
                <a:solidFill>
                  <a:srgbClr val="1826DE"/>
                </a:solidFill>
              </a:rPr>
              <a:t>low</a:t>
            </a:r>
            <a:r>
              <a:rPr lang="en-US" altLang="zh-CN" sz="2800" dirty="0">
                <a:solidFill>
                  <a:srgbClr val="FF0000"/>
                </a:solidFill>
              </a:rPr>
              <a:t> price </a:t>
            </a:r>
            <a:r>
              <a:rPr lang="zh-CN" altLang="en-US" sz="2800" dirty="0">
                <a:solidFill>
                  <a:srgbClr val="FF0000"/>
                </a:solidFill>
              </a:rPr>
              <a:t>以低价</a:t>
            </a:r>
            <a:r>
              <a:rPr lang="en-US" altLang="zh-CN" sz="2800" dirty="0">
                <a:solidFill>
                  <a:srgbClr val="FF0000"/>
                </a:solidFill>
              </a:rPr>
              <a:t>      </a:t>
            </a:r>
            <a:r>
              <a:rPr lang="en-US" altLang="zh-CN" sz="2800" u="sng" dirty="0">
                <a:solidFill>
                  <a:srgbClr val="FF0000"/>
                </a:solidFill>
              </a:rPr>
              <a:t>at</a:t>
            </a:r>
            <a:r>
              <a:rPr lang="en-US" altLang="zh-CN" sz="2800" dirty="0">
                <a:solidFill>
                  <a:srgbClr val="FF0000"/>
                </a:solidFill>
              </a:rPr>
              <a:t> a </a:t>
            </a:r>
            <a:r>
              <a:rPr lang="en-US" altLang="zh-CN" sz="2800" dirty="0">
                <a:solidFill>
                  <a:srgbClr val="1826DE"/>
                </a:solidFill>
              </a:rPr>
              <a:t>high</a:t>
            </a:r>
            <a:r>
              <a:rPr lang="en-US" altLang="zh-CN" sz="2800" dirty="0">
                <a:solidFill>
                  <a:srgbClr val="FF0000"/>
                </a:solidFill>
              </a:rPr>
              <a:t> price </a:t>
            </a:r>
            <a:r>
              <a:rPr lang="zh-CN" altLang="en-US" sz="2800" dirty="0">
                <a:solidFill>
                  <a:srgbClr val="FF0000"/>
                </a:solidFill>
              </a:rPr>
              <a:t>以高价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/>
            <a:endParaRPr lang="zh-CN" altLang="en-US" sz="2800" b="1" dirty="0"/>
          </a:p>
          <a:p>
            <a:pPr eaLnBrk="1" hangingPunct="1"/>
            <a:r>
              <a:rPr lang="zh-CN" altLang="en-US" sz="2800" b="1" dirty="0"/>
              <a:t>例：</a:t>
            </a:r>
            <a:r>
              <a:rPr lang="zh-CN" altLang="en-US" sz="2800" b="1" u="sng" dirty="0"/>
              <a:t>昨天</a:t>
            </a:r>
            <a:r>
              <a:rPr lang="zh-CN" altLang="en-US" sz="2800" b="1" dirty="0"/>
              <a:t>他</a:t>
            </a:r>
            <a:r>
              <a:rPr lang="zh-CN" altLang="en-US" sz="2800" b="1" u="sng" dirty="0"/>
              <a:t>以很低的价格</a:t>
            </a:r>
            <a:r>
              <a:rPr lang="zh-CN" altLang="en-US" sz="2800" b="1" dirty="0"/>
              <a:t>买了一辆自行车。</a:t>
            </a:r>
          </a:p>
          <a:p>
            <a:pPr eaLnBrk="1" hangingPunct="1"/>
            <a:r>
              <a:rPr lang="zh-CN" altLang="en-US" sz="2800" b="1" dirty="0"/>
              <a:t>      </a:t>
            </a:r>
            <a:r>
              <a:rPr lang="en-US" altLang="zh-CN" sz="2800" b="1" dirty="0"/>
              <a:t>He bought a bike at a low price yesterday.</a:t>
            </a:r>
          </a:p>
          <a:p>
            <a:pPr eaLnBrk="1" hangingPunct="1"/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800" b="1" dirty="0">
                <a:latin typeface="宋体" panose="02010600030101010101" pitchFamily="2" charset="-122"/>
              </a:rPr>
              <a:t>例：这台电脑很贵。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   </a:t>
            </a:r>
            <a:r>
              <a:rPr lang="en-US" altLang="zh-CN" sz="2800" b="1" dirty="0"/>
              <a:t>This computer </a:t>
            </a:r>
            <a:r>
              <a:rPr lang="en-US" altLang="zh-CN" sz="2800" b="1" dirty="0">
                <a:solidFill>
                  <a:srgbClr val="FF0000"/>
                </a:solidFill>
              </a:rPr>
              <a:t>is expensive</a:t>
            </a:r>
            <a:r>
              <a:rPr lang="en-US" altLang="zh-CN" sz="2800" b="1" dirty="0"/>
              <a:t>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/>
              <a:t>     = The </a:t>
            </a:r>
            <a:r>
              <a:rPr lang="en-US" altLang="zh-CN" sz="2800" b="1" dirty="0">
                <a:solidFill>
                  <a:srgbClr val="FF0000"/>
                </a:solidFill>
              </a:rPr>
              <a:t>price</a:t>
            </a:r>
            <a:r>
              <a:rPr lang="en-US" altLang="zh-CN" sz="2800" b="1" dirty="0"/>
              <a:t> of this computer is </a:t>
            </a:r>
            <a:r>
              <a:rPr lang="en-US" altLang="zh-CN" sz="2800" b="1" dirty="0">
                <a:solidFill>
                  <a:srgbClr val="FF0000"/>
                </a:solidFill>
              </a:rPr>
              <a:t>high</a:t>
            </a:r>
            <a:r>
              <a:rPr lang="en-US" altLang="zh-CN" sz="2800" b="1" dirty="0" smtClean="0"/>
              <a:t>.</a:t>
            </a:r>
            <a:endParaRPr lang="en-US" altLang="zh-CN" sz="28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77850" y="647700"/>
            <a:ext cx="818515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/>
              <a:t>               </a:t>
            </a: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</a:rPr>
              <a:t>如何询问物品价格？</a:t>
            </a:r>
          </a:p>
          <a:p>
            <a:pPr eaLnBrk="1" hangingPunct="1">
              <a:lnSpc>
                <a:spcPct val="150000"/>
              </a:lnSpc>
            </a:pP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3200"/>
              <a:t>  </a:t>
            </a:r>
            <a:r>
              <a:rPr lang="en-US" altLang="zh-CN" sz="3200">
                <a:solidFill>
                  <a:srgbClr val="FF0000"/>
                </a:solidFill>
              </a:rPr>
              <a:t>How much does it cost</a:t>
            </a:r>
            <a:r>
              <a:rPr lang="zh-CN" altLang="en-US" sz="3200">
                <a:solidFill>
                  <a:srgbClr val="FF0000"/>
                </a:solidFill>
              </a:rPr>
              <a:t>？</a:t>
            </a:r>
            <a:r>
              <a:rPr lang="zh-CN" altLang="en-US" sz="3200"/>
              <a:t>  它多少钱？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How much is it</a:t>
            </a:r>
            <a:r>
              <a:rPr lang="zh-CN" altLang="en-US" sz="3200">
                <a:solidFill>
                  <a:srgbClr val="FF0000"/>
                </a:solidFill>
              </a:rPr>
              <a:t>？               </a:t>
            </a:r>
            <a:r>
              <a:rPr lang="zh-CN" altLang="en-US" sz="3200"/>
              <a:t>它多少钱？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3200">
                <a:solidFill>
                  <a:srgbClr val="FF0000"/>
                </a:solidFill>
              </a:rPr>
              <a:t>  </a:t>
            </a:r>
            <a:r>
              <a:rPr lang="en-US" altLang="zh-CN" sz="3200">
                <a:solidFill>
                  <a:srgbClr val="FF0000"/>
                </a:solidFill>
              </a:rPr>
              <a:t>What's the price of it</a:t>
            </a:r>
            <a:r>
              <a:rPr lang="zh-CN" altLang="en-US" sz="3200">
                <a:solidFill>
                  <a:srgbClr val="FF0000"/>
                </a:solidFill>
              </a:rPr>
              <a:t>？</a:t>
            </a:r>
            <a:r>
              <a:rPr lang="zh-CN" altLang="en-US" sz="3200">
                <a:solidFill>
                  <a:srgbClr val="1826DE"/>
                </a:solidFill>
              </a:rPr>
              <a:t>  </a:t>
            </a:r>
            <a:r>
              <a:rPr lang="zh-CN" altLang="en-US" sz="3200"/>
              <a:t>它的价格是多少？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</a:t>
            </a:r>
            <a:r>
              <a:rPr lang="en-US" altLang="zh-CN" sz="3200">
                <a:solidFill>
                  <a:srgbClr val="1826DE"/>
                </a:solidFill>
              </a:rPr>
              <a:t> the price of      “... </a:t>
            </a:r>
            <a:r>
              <a:rPr lang="zh-CN" altLang="en-US" sz="3200">
                <a:solidFill>
                  <a:srgbClr val="1826DE"/>
                </a:solidFill>
              </a:rPr>
              <a:t>的价格</a:t>
            </a:r>
            <a:r>
              <a:rPr lang="en-US" altLang="zh-CN" sz="3200">
                <a:solidFill>
                  <a:srgbClr val="1826DE"/>
                </a:solidFill>
              </a:rPr>
              <a:t>”</a:t>
            </a:r>
          </a:p>
        </p:txBody>
      </p:sp>
      <p:pic>
        <p:nvPicPr>
          <p:cNvPr id="21507" name="图片 28673" descr="16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3" y="455613"/>
            <a:ext cx="1465262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让PPT飞起来丨pptshare.qzone.qq.com 4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3399FF"/>
      </a:accent1>
      <a:accent2>
        <a:srgbClr val="0875F8"/>
      </a:accent2>
      <a:accent3>
        <a:srgbClr val="FFFFFF"/>
      </a:accent3>
      <a:accent4>
        <a:srgbClr val="000000"/>
      </a:accent4>
      <a:accent5>
        <a:srgbClr val="ADCAFF"/>
      </a:accent5>
      <a:accent6>
        <a:srgbClr val="0669E1"/>
      </a:accent6>
      <a:hlink>
        <a:srgbClr val="0E58C4"/>
      </a:hlink>
      <a:folHlink>
        <a:srgbClr val="B2B2B2"/>
      </a:folHlink>
    </a:clrScheme>
    <a:fontScheme name="让PPT飞起来丨pptshare.qzone.qq.co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让PPT飞起来丨pptshare.qzone.qq.com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1161</Words>
  <Application>Microsoft Office PowerPoint</Application>
  <PresentationFormat>全屏显示(4:3)</PresentationFormat>
  <Paragraphs>170</Paragraphs>
  <Slides>18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EU-B1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2022-02-10T06:29:26Z</dcterms:created>
  <dcterms:modified xsi:type="dcterms:W3CDTF">2023-01-16T15:42:10Z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DA1F048BB1F740D3A6A759B6052C331E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