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529" r:id="rId2"/>
    <p:sldId id="536" r:id="rId3"/>
    <p:sldId id="531" r:id="rId4"/>
    <p:sldId id="538" r:id="rId5"/>
    <p:sldId id="671" r:id="rId6"/>
    <p:sldId id="670" r:id="rId7"/>
    <p:sldId id="680" r:id="rId8"/>
    <p:sldId id="672" r:id="rId9"/>
    <p:sldId id="681" r:id="rId10"/>
    <p:sldId id="557" r:id="rId11"/>
    <p:sldId id="673" r:id="rId12"/>
    <p:sldId id="674" r:id="rId13"/>
    <p:sldId id="675" r:id="rId14"/>
    <p:sldId id="676" r:id="rId15"/>
    <p:sldId id="682" r:id="rId16"/>
    <p:sldId id="677" r:id="rId17"/>
    <p:sldId id="683" r:id="rId18"/>
    <p:sldId id="678" r:id="rId19"/>
    <p:sldId id="679" r:id="rId20"/>
    <p:sldId id="684" r:id="rId2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62585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725805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88390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451610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814195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176780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540000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902585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D5A"/>
    <a:srgbClr val="339966"/>
    <a:srgbClr val="5F5F5F"/>
    <a:srgbClr val="D60093"/>
    <a:srgbClr val="993366"/>
    <a:srgbClr val="FF3399"/>
    <a:srgbClr val="DDDDD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84" y="-738"/>
      </p:cViewPr>
      <p:guideLst>
        <p:guide orient="horz" pos="163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514E4EF6-0517-4002-ADEA-1F9A6A94A3D1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58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80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39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61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44256" y="1268235"/>
            <a:ext cx="6168231" cy="875101"/>
          </a:xfrm>
        </p:spPr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88511" y="2313441"/>
            <a:ext cx="5079720" cy="1043317"/>
          </a:xfrm>
        </p:spPr>
        <p:txBody>
          <a:bodyPr lIns="72567" tIns="36283" rIns="72567" bIns="3628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8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51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14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6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4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0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 lIns="72567" tIns="36283" rIns="72567" bIns="36283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261139" y="122854"/>
            <a:ext cx="1632767" cy="2612072"/>
          </a:xfrm>
        </p:spPr>
        <p:txBody>
          <a:bodyPr vert="eaVert"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62837" y="122854"/>
            <a:ext cx="4777356" cy="2612072"/>
          </a:xfrm>
        </p:spPr>
        <p:txBody>
          <a:bodyPr vert="eaVert" lIns="72567" tIns="36283" rIns="72567" bIns="36283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lIns="72567" tIns="36283" rIns="72567" bIns="36283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62837" y="714445"/>
            <a:ext cx="3205061" cy="2020481"/>
          </a:xfrm>
        </p:spPr>
        <p:txBody>
          <a:bodyPr lIns="72567" tIns="36283" rIns="72567" bIns="36283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88845" y="714445"/>
            <a:ext cx="3205061" cy="2020481"/>
          </a:xfrm>
        </p:spPr>
        <p:txBody>
          <a:bodyPr lIns="72567" tIns="36283" rIns="72567" bIns="36283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2837" y="163491"/>
            <a:ext cx="6531069" cy="680424"/>
          </a:xfrm>
        </p:spPr>
        <p:txBody>
          <a:bodyPr lIns="72567" tIns="36283" rIns="72567" bIns="36283"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62837" y="913848"/>
            <a:ext cx="3206322" cy="380848"/>
          </a:xfrm>
        </p:spPr>
        <p:txBody>
          <a:bodyPr lIns="72567" tIns="36283" rIns="72567" bIns="36283" anchor="b"/>
          <a:lstStyle>
            <a:lvl1pPr marL="0" indent="0">
              <a:buNone/>
              <a:defRPr sz="1900" b="1"/>
            </a:lvl1pPr>
            <a:lvl2pPr marL="362585" indent="0">
              <a:buNone/>
              <a:defRPr sz="1600" b="1"/>
            </a:lvl2pPr>
            <a:lvl3pPr marL="725805" indent="0">
              <a:buNone/>
              <a:defRPr sz="1400" b="1"/>
            </a:lvl3pPr>
            <a:lvl4pPr marL="1088390" indent="0">
              <a:buNone/>
              <a:defRPr sz="1300" b="1"/>
            </a:lvl4pPr>
            <a:lvl5pPr marL="1451610" indent="0">
              <a:buNone/>
              <a:defRPr sz="1300" b="1"/>
            </a:lvl5pPr>
            <a:lvl6pPr marL="1814195" indent="0">
              <a:buNone/>
              <a:defRPr sz="1300" b="1"/>
            </a:lvl6pPr>
            <a:lvl7pPr marL="2176780" indent="0">
              <a:buNone/>
              <a:defRPr sz="1300" b="1"/>
            </a:lvl7pPr>
            <a:lvl8pPr marL="2540000" indent="0">
              <a:buNone/>
              <a:defRPr sz="1300" b="1"/>
            </a:lvl8pPr>
            <a:lvl9pPr marL="2902585" indent="0">
              <a:buNone/>
              <a:defRPr sz="1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2837" y="1294695"/>
            <a:ext cx="3206322" cy="2352188"/>
          </a:xfrm>
        </p:spPr>
        <p:txBody>
          <a:bodyPr lIns="72567" tIns="36283" rIns="72567" bIns="36283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686326" y="913848"/>
            <a:ext cx="3207581" cy="380848"/>
          </a:xfrm>
        </p:spPr>
        <p:txBody>
          <a:bodyPr lIns="72567" tIns="36283" rIns="72567" bIns="36283" anchor="b"/>
          <a:lstStyle>
            <a:lvl1pPr marL="0" indent="0">
              <a:buNone/>
              <a:defRPr sz="1900" b="1"/>
            </a:lvl1pPr>
            <a:lvl2pPr marL="362585" indent="0">
              <a:buNone/>
              <a:defRPr sz="1600" b="1"/>
            </a:lvl2pPr>
            <a:lvl3pPr marL="725805" indent="0">
              <a:buNone/>
              <a:defRPr sz="1400" b="1"/>
            </a:lvl3pPr>
            <a:lvl4pPr marL="1088390" indent="0">
              <a:buNone/>
              <a:defRPr sz="1300" b="1"/>
            </a:lvl4pPr>
            <a:lvl5pPr marL="1451610" indent="0">
              <a:buNone/>
              <a:defRPr sz="1300" b="1"/>
            </a:lvl5pPr>
            <a:lvl6pPr marL="1814195" indent="0">
              <a:buNone/>
              <a:defRPr sz="1300" b="1"/>
            </a:lvl6pPr>
            <a:lvl7pPr marL="2176780" indent="0">
              <a:buNone/>
              <a:defRPr sz="1300" b="1"/>
            </a:lvl7pPr>
            <a:lvl8pPr marL="2540000" indent="0">
              <a:buNone/>
              <a:defRPr sz="1300" b="1"/>
            </a:lvl8pPr>
            <a:lvl9pPr marL="2902585" indent="0">
              <a:buNone/>
              <a:defRPr sz="1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686326" y="1294695"/>
            <a:ext cx="3207581" cy="2352188"/>
          </a:xfrm>
        </p:spPr>
        <p:txBody>
          <a:bodyPr lIns="72567" tIns="36283" rIns="72567" bIns="36283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2839" y="162545"/>
            <a:ext cx="2387418" cy="691765"/>
          </a:xfrm>
        </p:spPr>
        <p:txBody>
          <a:bodyPr lIns="72567" tIns="36283" rIns="72567" bIns="36283" anchor="b"/>
          <a:lstStyle>
            <a:lvl1pPr algn="l">
              <a:defRPr sz="16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37185" y="162547"/>
            <a:ext cx="4056721" cy="3484337"/>
          </a:xfrm>
        </p:spPr>
        <p:txBody>
          <a:bodyPr lIns="72567" tIns="36283" rIns="72567" bIns="36283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2839" y="854311"/>
            <a:ext cx="2387418" cy="2792573"/>
          </a:xfrm>
        </p:spPr>
        <p:txBody>
          <a:bodyPr lIns="72567" tIns="36283" rIns="72567" bIns="36283"/>
          <a:lstStyle>
            <a:lvl1pPr marL="0" indent="0">
              <a:buNone/>
              <a:defRPr sz="1100"/>
            </a:lvl1pPr>
            <a:lvl2pPr marL="362585" indent="0">
              <a:buNone/>
              <a:defRPr sz="1000"/>
            </a:lvl2pPr>
            <a:lvl3pPr marL="725805" indent="0">
              <a:buNone/>
              <a:defRPr sz="800"/>
            </a:lvl3pPr>
            <a:lvl4pPr marL="1088390" indent="0">
              <a:buNone/>
              <a:defRPr sz="700"/>
            </a:lvl4pPr>
            <a:lvl5pPr marL="1451610" indent="0">
              <a:buNone/>
              <a:defRPr sz="700"/>
            </a:lvl5pPr>
            <a:lvl6pPr marL="1814195" indent="0">
              <a:buNone/>
              <a:defRPr sz="700"/>
            </a:lvl6pPr>
            <a:lvl7pPr marL="2176780" indent="0">
              <a:buNone/>
              <a:defRPr sz="700"/>
            </a:lvl7pPr>
            <a:lvl8pPr marL="2540000" indent="0">
              <a:buNone/>
              <a:defRPr sz="700"/>
            </a:lvl8pPr>
            <a:lvl9pPr marL="2902585" indent="0">
              <a:buNone/>
              <a:defRPr sz="7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2372" y="2857780"/>
            <a:ext cx="4354046" cy="337378"/>
          </a:xfrm>
        </p:spPr>
        <p:txBody>
          <a:bodyPr lIns="72567" tIns="36283" rIns="72567" bIns="36283" anchor="b"/>
          <a:lstStyle>
            <a:lvl1pPr algn="l">
              <a:defRPr sz="16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22372" y="364782"/>
            <a:ext cx="4354046" cy="2449526"/>
          </a:xfrm>
        </p:spPr>
        <p:txBody>
          <a:bodyPr vert="horz" lIns="72567" tIns="36283" rIns="72567" bIns="36283" rtlCol="0">
            <a:normAutofit/>
          </a:bodyPr>
          <a:lstStyle>
            <a:lvl1pPr marL="0" indent="0">
              <a:buNone/>
              <a:defRPr sz="2500"/>
            </a:lvl1pPr>
            <a:lvl2pPr marL="362585" indent="0">
              <a:buNone/>
              <a:defRPr sz="2200"/>
            </a:lvl2pPr>
            <a:lvl3pPr marL="725805" indent="0">
              <a:buNone/>
              <a:defRPr sz="1900"/>
            </a:lvl3pPr>
            <a:lvl4pPr marL="1088390" indent="0">
              <a:buNone/>
              <a:defRPr sz="1600"/>
            </a:lvl4pPr>
            <a:lvl5pPr marL="1451610" indent="0">
              <a:buNone/>
              <a:defRPr sz="1600"/>
            </a:lvl5pPr>
            <a:lvl6pPr marL="1814195" indent="0">
              <a:buNone/>
              <a:defRPr sz="1600"/>
            </a:lvl6pPr>
            <a:lvl7pPr marL="2176780" indent="0">
              <a:buNone/>
              <a:defRPr sz="1600"/>
            </a:lvl7pPr>
            <a:lvl8pPr marL="2540000" indent="0">
              <a:buNone/>
              <a:defRPr sz="1600"/>
            </a:lvl8pPr>
            <a:lvl9pPr marL="2902585" indent="0">
              <a:buNone/>
              <a:defRPr sz="16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22372" y="3195157"/>
            <a:ext cx="4354046" cy="479132"/>
          </a:xfrm>
        </p:spPr>
        <p:txBody>
          <a:bodyPr lIns="72567" tIns="36283" rIns="72567" bIns="36283"/>
          <a:lstStyle>
            <a:lvl1pPr marL="0" indent="0">
              <a:buNone/>
              <a:defRPr sz="1100"/>
            </a:lvl1pPr>
            <a:lvl2pPr marL="362585" indent="0">
              <a:buNone/>
              <a:defRPr sz="1000"/>
            </a:lvl2pPr>
            <a:lvl3pPr marL="725805" indent="0">
              <a:buNone/>
              <a:defRPr sz="800"/>
            </a:lvl3pPr>
            <a:lvl4pPr marL="1088390" indent="0">
              <a:buNone/>
              <a:defRPr sz="700"/>
            </a:lvl4pPr>
            <a:lvl5pPr marL="1451610" indent="0">
              <a:buNone/>
              <a:defRPr sz="700"/>
            </a:lvl5pPr>
            <a:lvl6pPr marL="1814195" indent="0">
              <a:buNone/>
              <a:defRPr sz="700"/>
            </a:lvl6pPr>
            <a:lvl7pPr marL="2176780" indent="0">
              <a:buNone/>
              <a:defRPr sz="700"/>
            </a:lvl7pPr>
            <a:lvl8pPr marL="2540000" indent="0">
              <a:buNone/>
              <a:defRPr sz="700"/>
            </a:lvl8pPr>
            <a:lvl9pPr marL="2902585" indent="0">
              <a:buNone/>
              <a:defRPr sz="7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362585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725805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08839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451610" algn="ctr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272415" indent="-27241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9915" indent="-22669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510" y="51435"/>
            <a:ext cx="912762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799951"/>
            <a:ext cx="9133921" cy="56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>
            <a:lvl1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　三角</a:t>
            </a:r>
            <a:r>
              <a:rPr lang="zh-CN" altLang="en-US" dirty="0" smtClean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</a:t>
            </a:r>
            <a:endParaRPr lang="zh-CN" altLang="en-US" dirty="0">
              <a:solidFill>
                <a:srgbClr val="3090D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2767" name="矩形 10"/>
          <p:cNvSpPr>
            <a:spLocks noChangeArrowheads="1"/>
          </p:cNvSpPr>
          <p:nvPr/>
        </p:nvSpPr>
        <p:spPr bwMode="auto">
          <a:xfrm>
            <a:off x="-299" y="1714428"/>
            <a:ext cx="9144298" cy="80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/>
          <a:p>
            <a:pPr algn="ctr"/>
            <a:r>
              <a:rPr lang="zh-CN" altLang="en-US" sz="48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用尺规作三角形</a:t>
            </a:r>
            <a:endParaRPr lang="en-US" altLang="en-US" sz="4800" dirty="0">
              <a:solidFill>
                <a:srgbClr val="3090D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8331" y="3579862"/>
            <a:ext cx="914225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42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2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42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427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" name="组合 2"/>
          <p:cNvGrpSpPr/>
          <p:nvPr/>
        </p:nvGrpSpPr>
        <p:grpSpPr bwMode="auto">
          <a:xfrm>
            <a:off x="287246" y="399434"/>
            <a:ext cx="8577067" cy="2968255"/>
            <a:chOff x="361950" y="503238"/>
            <a:chExt cx="10807700" cy="3739480"/>
          </a:xfrm>
        </p:grpSpPr>
        <p:sp>
          <p:nvSpPr>
            <p:cNvPr id="12290" name="圆角矩形 3"/>
            <p:cNvSpPr>
              <a:spLocks noChangeArrowheads="1"/>
            </p:cNvSpPr>
            <p:nvPr/>
          </p:nvSpPr>
          <p:spPr bwMode="auto">
            <a:xfrm>
              <a:off x="3600450" y="503238"/>
              <a:ext cx="4176713" cy="5334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362585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巩 固 训 练                                </a:t>
              </a:r>
            </a:p>
          </p:txBody>
        </p:sp>
        <p:sp>
          <p:nvSpPr>
            <p:cNvPr id="12291" name="矩形 1"/>
            <p:cNvSpPr>
              <a:spLocks noChangeAspect="1" noChangeArrowheads="1"/>
            </p:cNvSpPr>
            <p:nvPr/>
          </p:nvSpPr>
          <p:spPr bwMode="auto">
            <a:xfrm>
              <a:off x="361950" y="1799928"/>
              <a:ext cx="10807700" cy="2442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en-US" altLang="zh-CN" dirty="0">
                  <a:solidFill>
                    <a:srgbClr val="000000"/>
                  </a:solidFill>
                </a:rPr>
                <a:t>3</a:t>
              </a:r>
              <a:r>
                <a:rPr lang="en-US" altLang="zh-CN" i="1" dirty="0">
                  <a:solidFill>
                    <a:srgbClr val="000000"/>
                  </a:solidFill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</a:rPr>
                <a:t>下列条件中能用尺规作图作出唯一三角形的有</a:t>
              </a:r>
              <a:r>
                <a:rPr lang="en-US" altLang="zh-CN" dirty="0">
                  <a:solidFill>
                    <a:srgbClr val="000000"/>
                  </a:solidFill>
                </a:rPr>
                <a:t>(</a:t>
              </a:r>
              <a:r>
                <a:rPr lang="zh-CN" altLang="zh-CN" i="1" dirty="0">
                  <a:solidFill>
                    <a:srgbClr val="000000"/>
                  </a:solidFill>
                </a:rPr>
                <a:t>　　</a:t>
              </a:r>
              <a:r>
                <a:rPr lang="en-US" altLang="zh-CN" dirty="0">
                  <a:solidFill>
                    <a:srgbClr val="000000"/>
                  </a:solidFill>
                </a:rPr>
                <a:t>)</a:t>
              </a:r>
              <a:endParaRPr lang="zh-CN" altLang="zh-CN" dirty="0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zh-CN" altLang="zh-CN" dirty="0">
                  <a:solidFill>
                    <a:srgbClr val="000000"/>
                  </a:solidFill>
                </a:rPr>
                <a:t>①已知两锐角</a:t>
              </a:r>
              <a:r>
                <a:rPr lang="en-US" altLang="zh-CN" dirty="0">
                  <a:solidFill>
                    <a:srgbClr val="000000"/>
                  </a:solidFill>
                </a:rPr>
                <a:t>;</a:t>
              </a:r>
              <a:r>
                <a:rPr lang="zh-CN" altLang="zh-CN" dirty="0">
                  <a:solidFill>
                    <a:srgbClr val="000000"/>
                  </a:solidFill>
                </a:rPr>
                <a:t>②已知两边及夹角</a:t>
              </a:r>
              <a:r>
                <a:rPr lang="en-US" altLang="zh-CN" dirty="0">
                  <a:solidFill>
                    <a:srgbClr val="000000"/>
                  </a:solidFill>
                </a:rPr>
                <a:t>;</a:t>
              </a:r>
              <a:endParaRPr lang="zh-CN" altLang="zh-CN" dirty="0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zh-CN" altLang="zh-CN" dirty="0">
                  <a:solidFill>
                    <a:srgbClr val="000000"/>
                  </a:solidFill>
                </a:rPr>
                <a:t>③已知三边</a:t>
              </a:r>
              <a:r>
                <a:rPr lang="en-US" altLang="zh-CN" dirty="0">
                  <a:solidFill>
                    <a:srgbClr val="000000"/>
                  </a:solidFill>
                </a:rPr>
                <a:t>;</a:t>
              </a:r>
              <a:r>
                <a:rPr lang="zh-CN" altLang="zh-CN" dirty="0">
                  <a:solidFill>
                    <a:srgbClr val="000000"/>
                  </a:solidFill>
                </a:rPr>
                <a:t>④已知两角及一边</a:t>
              </a:r>
              <a:r>
                <a:rPr lang="en-US" altLang="zh-CN" dirty="0">
                  <a:solidFill>
                    <a:srgbClr val="000000"/>
                  </a:solidFill>
                </a:rPr>
                <a:t>.</a:t>
              </a:r>
              <a:endParaRPr lang="zh-CN" altLang="zh-CN" dirty="0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en-US" altLang="zh-CN" dirty="0">
                  <a:solidFill>
                    <a:srgbClr val="000000"/>
                  </a:solidFill>
                </a:rPr>
                <a:t>A</a:t>
              </a:r>
              <a:r>
                <a:rPr lang="en-US" altLang="zh-CN" i="1" dirty="0">
                  <a:solidFill>
                    <a:srgbClr val="000000"/>
                  </a:solidFill>
                </a:rPr>
                <a:t>.</a:t>
              </a:r>
              <a:r>
                <a:rPr lang="en-US" altLang="zh-CN" dirty="0">
                  <a:solidFill>
                    <a:srgbClr val="000000"/>
                  </a:solidFill>
                </a:rPr>
                <a:t>1</a:t>
              </a:r>
              <a:r>
                <a:rPr lang="zh-CN" altLang="zh-CN" dirty="0">
                  <a:solidFill>
                    <a:srgbClr val="000000"/>
                  </a:solidFill>
                </a:rPr>
                <a:t>个</a:t>
              </a:r>
              <a:r>
                <a:rPr lang="en-US" altLang="zh-CN" dirty="0">
                  <a:solidFill>
                    <a:srgbClr val="000000"/>
                  </a:solidFill>
                </a:rPr>
                <a:t>	B</a:t>
              </a:r>
              <a:r>
                <a:rPr lang="en-US" altLang="zh-CN" i="1" dirty="0">
                  <a:solidFill>
                    <a:srgbClr val="000000"/>
                  </a:solidFill>
                </a:rPr>
                <a:t>.</a:t>
              </a:r>
              <a:r>
                <a:rPr lang="en-US" altLang="zh-CN" dirty="0">
                  <a:solidFill>
                    <a:srgbClr val="000000"/>
                  </a:solidFill>
                </a:rPr>
                <a:t>2</a:t>
              </a:r>
              <a:r>
                <a:rPr lang="zh-CN" altLang="zh-CN" dirty="0">
                  <a:solidFill>
                    <a:srgbClr val="000000"/>
                  </a:solidFill>
                </a:rPr>
                <a:t>个</a:t>
              </a:r>
              <a:r>
                <a:rPr lang="en-US" altLang="zh-CN" dirty="0">
                  <a:solidFill>
                    <a:srgbClr val="000000"/>
                  </a:solidFill>
                </a:rPr>
                <a:t>	C</a:t>
              </a:r>
              <a:r>
                <a:rPr lang="en-US" altLang="zh-CN" i="1" dirty="0">
                  <a:solidFill>
                    <a:srgbClr val="000000"/>
                  </a:solidFill>
                </a:rPr>
                <a:t>.</a:t>
              </a:r>
              <a:r>
                <a:rPr lang="en-US" altLang="zh-CN" dirty="0">
                  <a:solidFill>
                    <a:srgbClr val="000000"/>
                  </a:solidFill>
                </a:rPr>
                <a:t>3</a:t>
              </a:r>
              <a:r>
                <a:rPr lang="zh-CN" altLang="zh-CN" dirty="0">
                  <a:solidFill>
                    <a:srgbClr val="000000"/>
                  </a:solidFill>
                </a:rPr>
                <a:t>个</a:t>
              </a:r>
              <a:r>
                <a:rPr lang="en-US" altLang="zh-CN" dirty="0">
                  <a:solidFill>
                    <a:srgbClr val="000000"/>
                  </a:solidFill>
                </a:rPr>
                <a:t>	D</a:t>
              </a:r>
              <a:r>
                <a:rPr lang="en-US" altLang="zh-CN" i="1" dirty="0">
                  <a:solidFill>
                    <a:srgbClr val="000000"/>
                  </a:solidFill>
                </a:rPr>
                <a:t>.</a:t>
              </a:r>
              <a:r>
                <a:rPr lang="en-US" altLang="zh-CN" dirty="0">
                  <a:solidFill>
                    <a:srgbClr val="000000"/>
                  </a:solidFill>
                </a:rPr>
                <a:t>4</a:t>
              </a:r>
              <a:r>
                <a:rPr lang="zh-CN" altLang="zh-CN" dirty="0">
                  <a:solidFill>
                    <a:srgbClr val="000000"/>
                  </a:solidFill>
                </a:rPr>
                <a:t>个</a:t>
              </a:r>
              <a:endParaRPr lang="zh-CN" altLang="zh-CN" dirty="0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</p:txBody>
        </p:sp>
      </p:grpSp>
      <p:sp>
        <p:nvSpPr>
          <p:cNvPr id="5" name="矩形 4"/>
          <p:cNvSpPr>
            <a:spLocks noChangeAspect="1" noChangeArrowheads="1"/>
          </p:cNvSpPr>
          <p:nvPr/>
        </p:nvSpPr>
        <p:spPr bwMode="auto">
          <a:xfrm>
            <a:off x="7258003" y="1422591"/>
            <a:ext cx="377384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ea typeface="黑体" panose="02010609060101010101" pitchFamily="49" charset="-122"/>
              </a:rPr>
              <a:t>C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"/>
          <p:cNvSpPr>
            <a:spLocks noChangeAspect="1" noChangeArrowheads="1"/>
          </p:cNvSpPr>
          <p:nvPr/>
        </p:nvSpPr>
        <p:spPr bwMode="auto">
          <a:xfrm>
            <a:off x="287246" y="1199562"/>
            <a:ext cx="8577067" cy="2384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tabLst>
                <a:tab pos="815975" algn="l"/>
                <a:tab pos="1467485" algn="l"/>
                <a:tab pos="2012950" algn="l"/>
                <a:tab pos="255587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4</a:t>
            </a:r>
            <a:r>
              <a:rPr lang="en-US" altLang="zh-CN" i="1" dirty="0">
                <a:solidFill>
                  <a:srgbClr val="000000"/>
                </a:solidFill>
              </a:rPr>
              <a:t>.</a:t>
            </a:r>
            <a:r>
              <a:rPr lang="zh-CN" altLang="zh-CN" dirty="0">
                <a:solidFill>
                  <a:srgbClr val="000000"/>
                </a:solidFill>
              </a:rPr>
              <a:t>用尺规作图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已知三边作三角形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用到的基本作图是</a:t>
            </a:r>
            <a:r>
              <a:rPr lang="en-US" altLang="zh-CN" dirty="0">
                <a:solidFill>
                  <a:srgbClr val="000000"/>
                </a:solidFill>
              </a:rPr>
              <a:t>(</a:t>
            </a:r>
            <a:r>
              <a:rPr lang="zh-CN" altLang="zh-CN" i="1" dirty="0">
                <a:solidFill>
                  <a:srgbClr val="000000"/>
                </a:solidFill>
              </a:rPr>
              <a:t>　　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  <a:endParaRPr lang="zh-CN" altLang="zh-CN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815975" algn="l"/>
                <a:tab pos="1467485" algn="l"/>
                <a:tab pos="2012950" algn="l"/>
                <a:tab pos="255587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A</a:t>
            </a:r>
            <a:r>
              <a:rPr lang="en-US" altLang="zh-CN" i="1" dirty="0">
                <a:solidFill>
                  <a:srgbClr val="000000"/>
                </a:solidFill>
              </a:rPr>
              <a:t>.</a:t>
            </a:r>
            <a:r>
              <a:rPr lang="zh-CN" altLang="zh-CN" dirty="0">
                <a:solidFill>
                  <a:srgbClr val="000000"/>
                </a:solidFill>
              </a:rPr>
              <a:t>作一个角等于已知角</a:t>
            </a:r>
            <a:endParaRPr lang="zh-CN" altLang="zh-CN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815975" algn="l"/>
                <a:tab pos="1467485" algn="l"/>
                <a:tab pos="2012950" algn="l"/>
                <a:tab pos="255587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B</a:t>
            </a:r>
            <a:r>
              <a:rPr lang="en-US" altLang="zh-CN" i="1" dirty="0">
                <a:solidFill>
                  <a:srgbClr val="000000"/>
                </a:solidFill>
              </a:rPr>
              <a:t>.</a:t>
            </a:r>
            <a:r>
              <a:rPr lang="zh-CN" altLang="zh-CN" dirty="0">
                <a:solidFill>
                  <a:srgbClr val="000000"/>
                </a:solidFill>
              </a:rPr>
              <a:t>作已知直线的垂线</a:t>
            </a:r>
            <a:endParaRPr lang="zh-CN" altLang="zh-CN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815975" algn="l"/>
                <a:tab pos="1467485" algn="l"/>
                <a:tab pos="2012950" algn="l"/>
                <a:tab pos="255587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C</a:t>
            </a:r>
            <a:r>
              <a:rPr lang="en-US" altLang="zh-CN" i="1" dirty="0">
                <a:solidFill>
                  <a:srgbClr val="000000"/>
                </a:solidFill>
              </a:rPr>
              <a:t>.</a:t>
            </a:r>
            <a:r>
              <a:rPr lang="zh-CN" altLang="zh-CN" dirty="0">
                <a:solidFill>
                  <a:srgbClr val="000000"/>
                </a:solidFill>
              </a:rPr>
              <a:t>作一条线段等于已知线段</a:t>
            </a:r>
            <a:endParaRPr lang="zh-CN" altLang="zh-CN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815975" algn="l"/>
                <a:tab pos="1467485" algn="l"/>
                <a:tab pos="2012950" algn="l"/>
                <a:tab pos="255587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D</a:t>
            </a:r>
            <a:r>
              <a:rPr lang="en-US" altLang="zh-CN" i="1" dirty="0">
                <a:solidFill>
                  <a:srgbClr val="000000"/>
                </a:solidFill>
              </a:rPr>
              <a:t>.</a:t>
            </a:r>
            <a:r>
              <a:rPr lang="zh-CN" altLang="zh-CN" dirty="0">
                <a:solidFill>
                  <a:srgbClr val="000000"/>
                </a:solidFill>
              </a:rPr>
              <a:t>作角的平分线</a:t>
            </a:r>
            <a:endParaRPr lang="zh-CN" altLang="zh-CN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>
            <a:spLocks noChangeAspect="1" noChangeArrowheads="1"/>
          </p:cNvSpPr>
          <p:nvPr/>
        </p:nvSpPr>
        <p:spPr bwMode="auto">
          <a:xfrm>
            <a:off x="7772022" y="1199562"/>
            <a:ext cx="377384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ea typeface="黑体" panose="02010609060101010101" pitchFamily="49" charset="-122"/>
              </a:rPr>
              <a:t>C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spect="1" noChangeArrowheads="1"/>
          </p:cNvSpPr>
          <p:nvPr/>
        </p:nvSpPr>
        <p:spPr bwMode="auto">
          <a:xfrm>
            <a:off x="287246" y="1142860"/>
            <a:ext cx="8577067" cy="2382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tabLst>
                <a:tab pos="815975" algn="l"/>
                <a:tab pos="1467485" algn="l"/>
                <a:tab pos="2012950" algn="l"/>
                <a:tab pos="255587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5</a:t>
            </a:r>
            <a:r>
              <a:rPr lang="en-US" altLang="zh-CN" i="1" dirty="0">
                <a:solidFill>
                  <a:srgbClr val="000000"/>
                </a:solidFill>
              </a:rPr>
              <a:t>.</a:t>
            </a:r>
            <a:r>
              <a:rPr lang="zh-CN" altLang="zh-CN" dirty="0">
                <a:solidFill>
                  <a:srgbClr val="000000"/>
                </a:solidFill>
              </a:rPr>
              <a:t>已知线段</a:t>
            </a:r>
            <a:r>
              <a:rPr lang="en-US" altLang="zh-CN" i="1" dirty="0" err="1">
                <a:solidFill>
                  <a:srgbClr val="000000"/>
                </a:solidFill>
              </a:rPr>
              <a:t>a</a:t>
            </a:r>
            <a:r>
              <a:rPr lang="en-US" altLang="zh-CN" dirty="0" err="1">
                <a:solidFill>
                  <a:srgbClr val="000000"/>
                </a:solidFill>
              </a:rPr>
              <a:t>,</a:t>
            </a:r>
            <a:r>
              <a:rPr lang="en-US" altLang="zh-CN" i="1" dirty="0" err="1">
                <a:solidFill>
                  <a:srgbClr val="000000"/>
                </a:solidFill>
              </a:rPr>
              <a:t>b</a:t>
            </a:r>
            <a:r>
              <a:rPr lang="zh-CN" altLang="zh-CN" dirty="0">
                <a:solidFill>
                  <a:srgbClr val="000000"/>
                </a:solidFill>
              </a:rPr>
              <a:t>和∠</a:t>
            </a:r>
            <a:r>
              <a:rPr lang="en-US" altLang="zh-CN" i="1" dirty="0">
                <a:solidFill>
                  <a:srgbClr val="000000"/>
                </a:solidFill>
                <a:ea typeface="黑体" panose="02010609060101010101" pitchFamily="49" charset="-122"/>
              </a:rPr>
              <a:t>α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求作</a:t>
            </a:r>
            <a:r>
              <a:rPr lang="zh-CN" altLang="zh-CN" dirty="0">
                <a:solidFill>
                  <a:srgbClr val="000000"/>
                </a:solidFill>
                <a:latin typeface="NEU-BZ-S92"/>
              </a:rPr>
              <a:t>△</a:t>
            </a:r>
            <a:r>
              <a:rPr lang="en-US" altLang="zh-CN" i="1" dirty="0">
                <a:solidFill>
                  <a:srgbClr val="000000"/>
                </a:solidFill>
              </a:rPr>
              <a:t>ABC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使</a:t>
            </a:r>
            <a:r>
              <a:rPr lang="en-US" altLang="zh-CN" i="1" dirty="0">
                <a:solidFill>
                  <a:srgbClr val="000000"/>
                </a:solidFill>
              </a:rPr>
              <a:t>BC=</a:t>
            </a:r>
            <a:r>
              <a:rPr lang="en-US" altLang="zh-CN" i="1" dirty="0" err="1">
                <a:solidFill>
                  <a:srgbClr val="000000"/>
                </a:solidFill>
              </a:rPr>
              <a:t>a</a:t>
            </a:r>
            <a:r>
              <a:rPr lang="en-US" altLang="zh-CN" dirty="0" err="1">
                <a:solidFill>
                  <a:srgbClr val="000000"/>
                </a:solidFill>
              </a:rPr>
              <a:t>,</a:t>
            </a:r>
            <a:r>
              <a:rPr lang="en-US" altLang="zh-CN" i="1" dirty="0" err="1">
                <a:solidFill>
                  <a:srgbClr val="000000"/>
                </a:solidFill>
              </a:rPr>
              <a:t>AC</a:t>
            </a:r>
            <a:r>
              <a:rPr lang="en-US" altLang="zh-CN" i="1" dirty="0">
                <a:solidFill>
                  <a:srgbClr val="000000"/>
                </a:solidFill>
              </a:rPr>
              <a:t>=b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∠</a:t>
            </a:r>
            <a:r>
              <a:rPr lang="en-US" altLang="zh-CN" i="1" dirty="0">
                <a:solidFill>
                  <a:srgbClr val="000000"/>
                </a:solidFill>
              </a:rPr>
              <a:t>ACB=</a:t>
            </a:r>
            <a:r>
              <a:rPr lang="zh-CN" altLang="zh-CN" dirty="0">
                <a:solidFill>
                  <a:srgbClr val="000000"/>
                </a:solidFill>
              </a:rPr>
              <a:t>∠</a:t>
            </a:r>
            <a:r>
              <a:rPr lang="en-US" altLang="zh-CN" i="1" dirty="0">
                <a:solidFill>
                  <a:srgbClr val="000000"/>
                </a:solidFill>
                <a:ea typeface="黑体" panose="02010609060101010101" pitchFamily="49" charset="-122"/>
              </a:rPr>
              <a:t>α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则作法的合理顺序为</a:t>
            </a:r>
            <a:r>
              <a:rPr lang="zh-CN" altLang="zh-CN" i="1" u="sng" dirty="0">
                <a:solidFill>
                  <a:srgbClr val="000000"/>
                </a:solidFill>
              </a:rPr>
              <a:t>　　　　</a:t>
            </a:r>
            <a:r>
              <a:rPr lang="en-US" altLang="zh-CN" i="1" dirty="0">
                <a:solidFill>
                  <a:srgbClr val="000000"/>
                </a:solidFill>
              </a:rPr>
              <a:t>.</a:t>
            </a:r>
            <a:r>
              <a:rPr lang="en-US" altLang="zh-CN" dirty="0">
                <a:solidFill>
                  <a:srgbClr val="000000"/>
                </a:solidFill>
              </a:rPr>
              <a:t>(</a:t>
            </a:r>
            <a:r>
              <a:rPr lang="zh-CN" altLang="zh-CN" dirty="0">
                <a:solidFill>
                  <a:srgbClr val="000000"/>
                </a:solidFill>
              </a:rPr>
              <a:t>填序号即可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815975" algn="l"/>
                <a:tab pos="1467485" algn="l"/>
                <a:tab pos="2012950" algn="l"/>
                <a:tab pos="255587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①在射线</a:t>
            </a:r>
            <a:r>
              <a:rPr lang="en-US" altLang="zh-CN" i="1" dirty="0">
                <a:solidFill>
                  <a:srgbClr val="000000"/>
                </a:solidFill>
              </a:rPr>
              <a:t>CM</a:t>
            </a:r>
            <a:r>
              <a:rPr lang="zh-CN" altLang="zh-CN" dirty="0">
                <a:solidFill>
                  <a:srgbClr val="000000"/>
                </a:solidFill>
              </a:rPr>
              <a:t>上截取</a:t>
            </a:r>
            <a:r>
              <a:rPr lang="en-US" altLang="zh-CN" i="1" dirty="0">
                <a:solidFill>
                  <a:srgbClr val="000000"/>
                </a:solidFill>
              </a:rPr>
              <a:t>CA=b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zh-CN" dirty="0">
                <a:solidFill>
                  <a:srgbClr val="000000"/>
                </a:solidFill>
              </a:rPr>
              <a:t>②作一条线段</a:t>
            </a:r>
            <a:r>
              <a:rPr lang="en-US" altLang="zh-CN" i="1" dirty="0">
                <a:solidFill>
                  <a:srgbClr val="000000"/>
                </a:solidFill>
              </a:rPr>
              <a:t>BC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使</a:t>
            </a:r>
            <a:r>
              <a:rPr lang="en-US" altLang="zh-CN" i="1" dirty="0">
                <a:solidFill>
                  <a:srgbClr val="000000"/>
                </a:solidFill>
              </a:rPr>
              <a:t>BC=a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zh-CN" dirty="0">
                <a:solidFill>
                  <a:srgbClr val="000000"/>
                </a:solidFill>
              </a:rPr>
              <a:t>③以</a:t>
            </a:r>
            <a:r>
              <a:rPr lang="en-US" altLang="zh-CN" i="1" dirty="0">
                <a:solidFill>
                  <a:srgbClr val="000000"/>
                </a:solidFill>
              </a:rPr>
              <a:t>C</a:t>
            </a:r>
            <a:r>
              <a:rPr lang="zh-CN" altLang="zh-CN" dirty="0">
                <a:solidFill>
                  <a:srgbClr val="000000"/>
                </a:solidFill>
              </a:rPr>
              <a:t>为顶点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en-US" altLang="zh-CN" i="1" dirty="0">
                <a:solidFill>
                  <a:srgbClr val="000000"/>
                </a:solidFill>
              </a:rPr>
              <a:t>CB</a:t>
            </a:r>
            <a:r>
              <a:rPr lang="zh-CN" altLang="zh-CN" dirty="0">
                <a:solidFill>
                  <a:srgbClr val="000000"/>
                </a:solidFill>
              </a:rPr>
              <a:t>为一边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作∠</a:t>
            </a:r>
            <a:r>
              <a:rPr lang="en-US" altLang="zh-CN" i="1" dirty="0">
                <a:solidFill>
                  <a:srgbClr val="000000"/>
                </a:solidFill>
              </a:rPr>
              <a:t>BCM=</a:t>
            </a:r>
            <a:r>
              <a:rPr lang="zh-CN" altLang="zh-CN" dirty="0">
                <a:solidFill>
                  <a:srgbClr val="000000"/>
                </a:solidFill>
              </a:rPr>
              <a:t>∠</a:t>
            </a:r>
            <a:r>
              <a:rPr lang="en-US" altLang="zh-CN" i="1" dirty="0">
                <a:solidFill>
                  <a:srgbClr val="000000"/>
                </a:solidFill>
                <a:ea typeface="黑体" panose="02010609060101010101" pitchFamily="49" charset="-122"/>
              </a:rPr>
              <a:t>α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zh-CN" dirty="0">
                <a:solidFill>
                  <a:srgbClr val="000000"/>
                </a:solidFill>
              </a:rPr>
              <a:t>④连接</a:t>
            </a:r>
            <a:r>
              <a:rPr lang="en-US" altLang="zh-CN" i="1" dirty="0">
                <a:solidFill>
                  <a:srgbClr val="000000"/>
                </a:solidFill>
              </a:rPr>
              <a:t>AB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  <a:latin typeface="NEU-BZ-S92"/>
              </a:rPr>
              <a:t>△</a:t>
            </a:r>
            <a:r>
              <a:rPr lang="en-US" altLang="zh-CN" i="1" dirty="0">
                <a:solidFill>
                  <a:srgbClr val="000000"/>
                </a:solidFill>
              </a:rPr>
              <a:t>ABC</a:t>
            </a:r>
            <a:r>
              <a:rPr lang="zh-CN" altLang="zh-CN" dirty="0">
                <a:solidFill>
                  <a:srgbClr val="000000"/>
                </a:solidFill>
              </a:rPr>
              <a:t>就是所要求作的三角形</a:t>
            </a:r>
            <a:r>
              <a:rPr lang="en-US" altLang="zh-CN" i="1" dirty="0">
                <a:solidFill>
                  <a:srgbClr val="000000"/>
                </a:solidFill>
              </a:rPr>
              <a:t>.</a:t>
            </a:r>
            <a:endParaRPr lang="zh-CN" altLang="zh-CN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>
            <a:spLocks noChangeAspect="1" noChangeArrowheads="1"/>
          </p:cNvSpPr>
          <p:nvPr/>
        </p:nvSpPr>
        <p:spPr bwMode="auto">
          <a:xfrm>
            <a:off x="3200022" y="1600256"/>
            <a:ext cx="1435366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/>
              <a:t>②③①④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对象 4099"/>
          <p:cNvGraphicFramePr>
            <a:graphicFrameLocks noChangeAspect="1"/>
          </p:cNvGraphicFramePr>
          <p:nvPr/>
        </p:nvGraphicFramePr>
        <p:xfrm>
          <a:off x="362837" y="685464"/>
          <a:ext cx="8418326" cy="3637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r:id="rId3" imgW="3479165" imgH="1504315" progId="">
                  <p:embed/>
                </p:oleObj>
              </mc:Choice>
              <mc:Fallback>
                <p:oleObj r:id="rId3" imgW="3479165" imgH="1504315" progId="">
                  <p:embed/>
                  <p:pic>
                    <p:nvPicPr>
                      <p:cNvPr id="0" name="对象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837" y="685464"/>
                        <a:ext cx="8418326" cy="36377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spect="1" noChangeArrowheads="1"/>
          </p:cNvSpPr>
          <p:nvPr/>
        </p:nvSpPr>
        <p:spPr bwMode="auto">
          <a:xfrm>
            <a:off x="4578299" y="1732561"/>
            <a:ext cx="467152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65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合 3"/>
          <p:cNvGrpSpPr/>
          <p:nvPr/>
        </p:nvGrpSpPr>
        <p:grpSpPr bwMode="auto">
          <a:xfrm>
            <a:off x="287246" y="800128"/>
            <a:ext cx="8577067" cy="2877941"/>
            <a:chOff x="361950" y="1007839"/>
            <a:chExt cx="10807700" cy="3625475"/>
          </a:xfrm>
        </p:grpSpPr>
        <p:sp>
          <p:nvSpPr>
            <p:cNvPr id="16386" name="矩形 1"/>
            <p:cNvSpPr>
              <a:spLocks noChangeAspect="1" noChangeArrowheads="1"/>
            </p:cNvSpPr>
            <p:nvPr/>
          </p:nvSpPr>
          <p:spPr bwMode="auto">
            <a:xfrm>
              <a:off x="361950" y="1007839"/>
              <a:ext cx="10807700" cy="3593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en-US" altLang="zh-CN">
                  <a:solidFill>
                    <a:srgbClr val="000000"/>
                  </a:solidFill>
                </a:rPr>
                <a:t>7</a:t>
              </a:r>
              <a:r>
                <a:rPr lang="en-US" altLang="zh-CN" i="1">
                  <a:solidFill>
                    <a:srgbClr val="000000"/>
                  </a:solidFill>
                </a:rPr>
                <a:t>.</a:t>
              </a:r>
              <a:r>
                <a:rPr lang="zh-CN" altLang="zh-CN">
                  <a:solidFill>
                    <a:srgbClr val="000000"/>
                  </a:solidFill>
                </a:rPr>
                <a:t>已知一个三角形的两边分别为</a:t>
              </a:r>
              <a:r>
                <a:rPr lang="en-US" altLang="zh-CN" i="1">
                  <a:solidFill>
                    <a:srgbClr val="000000"/>
                  </a:solidFill>
                </a:rPr>
                <a:t>a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en-US" altLang="zh-CN" i="1">
                  <a:solidFill>
                    <a:srgbClr val="000000"/>
                  </a:solidFill>
                </a:rPr>
                <a:t>b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这两边的夹角为</a:t>
              </a:r>
              <a:r>
                <a:rPr lang="en-US" altLang="zh-CN" i="1">
                  <a:solidFill>
                    <a:srgbClr val="000000"/>
                  </a:solidFill>
                  <a:ea typeface="黑体" panose="02010609060101010101" pitchFamily="49" charset="-122"/>
                </a:rPr>
                <a:t>α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请用尺规作图法作出这个三角形</a:t>
              </a:r>
              <a:r>
                <a:rPr lang="en-US" altLang="zh-CN" i="1">
                  <a:solidFill>
                    <a:srgbClr val="000000"/>
                  </a:solidFill>
                </a:rPr>
                <a:t>.</a:t>
              </a:r>
              <a:r>
                <a:rPr lang="en-US" altLang="zh-CN">
                  <a:solidFill>
                    <a:srgbClr val="000000"/>
                  </a:solidFill>
                </a:rPr>
                <a:t>(</a:t>
              </a:r>
              <a:r>
                <a:rPr lang="zh-CN" altLang="zh-CN">
                  <a:solidFill>
                    <a:srgbClr val="000000"/>
                  </a:solidFill>
                </a:rPr>
                <a:t>要求</a:t>
              </a:r>
              <a:r>
                <a:rPr lang="en-US" altLang="zh-CN">
                  <a:solidFill>
                    <a:srgbClr val="000000"/>
                  </a:solidFill>
                </a:rPr>
                <a:t>:</a:t>
              </a:r>
              <a:r>
                <a:rPr lang="zh-CN" altLang="zh-CN">
                  <a:solidFill>
                    <a:srgbClr val="000000"/>
                  </a:solidFill>
                </a:rPr>
                <a:t>写出已知、求作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保留作图痕迹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不写作法</a:t>
              </a:r>
              <a:r>
                <a:rPr lang="en-US" altLang="zh-CN">
                  <a:solidFill>
                    <a:srgbClr val="000000"/>
                  </a:solidFill>
                </a:rPr>
                <a:t>,</a:t>
              </a:r>
              <a:r>
                <a:rPr lang="zh-CN" altLang="zh-CN">
                  <a:solidFill>
                    <a:srgbClr val="000000"/>
                  </a:solidFill>
                </a:rPr>
                <a:t>最后要作答</a:t>
              </a:r>
              <a:r>
                <a:rPr lang="en-US" altLang="zh-CN">
                  <a:solidFill>
                    <a:srgbClr val="000000"/>
                  </a:solidFill>
                </a:rPr>
                <a:t>)</a:t>
              </a:r>
              <a:endParaRPr lang="zh-CN" altLang="zh-CN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zh-CN" altLang="zh-CN">
                  <a:solidFill>
                    <a:srgbClr val="000000"/>
                  </a:solidFill>
                </a:rPr>
                <a:t>已知</a:t>
              </a:r>
              <a:r>
                <a:rPr lang="en-US" altLang="zh-CN">
                  <a:solidFill>
                    <a:srgbClr val="000000"/>
                  </a:solidFill>
                </a:rPr>
                <a:t>:</a:t>
              </a:r>
              <a:endParaRPr lang="zh-CN" altLang="zh-CN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zh-CN" altLang="zh-CN">
                  <a:solidFill>
                    <a:srgbClr val="000000"/>
                  </a:solidFill>
                </a:rPr>
                <a:t>求作</a:t>
              </a:r>
              <a:r>
                <a:rPr lang="en-US" altLang="zh-CN">
                  <a:solidFill>
                    <a:srgbClr val="000000"/>
                  </a:solidFill>
                </a:rPr>
                <a:t>:</a:t>
              </a:r>
              <a:endParaRPr lang="zh-CN" altLang="zh-CN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zh-CN" altLang="zh-CN">
                  <a:solidFill>
                    <a:srgbClr val="000000"/>
                  </a:solidFill>
                </a:rPr>
                <a:t>作答</a:t>
              </a:r>
              <a:r>
                <a:rPr lang="en-US" altLang="zh-CN">
                  <a:solidFill>
                    <a:srgbClr val="000000"/>
                  </a:solidFill>
                </a:rPr>
                <a:t>:</a:t>
              </a:r>
              <a:endParaRPr lang="zh-CN" altLang="zh-CN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</p:txBody>
        </p:sp>
        <p:pic>
          <p:nvPicPr>
            <p:cNvPr id="16387" name="b330.jpg" descr="id:2147496743;FounderCES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417221" y="2980785"/>
              <a:ext cx="2541051" cy="1652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对象 10242"/>
          <p:cNvGraphicFramePr>
            <a:graphicFrameLocks noChangeAspect="1"/>
          </p:cNvGraphicFramePr>
          <p:nvPr/>
        </p:nvGraphicFramePr>
        <p:xfrm>
          <a:off x="302364" y="570801"/>
          <a:ext cx="8975180" cy="4275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r:id="rId3" imgW="4919345" imgH="2343785" progId="">
                  <p:embed/>
                </p:oleObj>
              </mc:Choice>
              <mc:Fallback>
                <p:oleObj r:id="rId3" imgW="4919345" imgH="2343785" progId="">
                  <p:embed/>
                  <p:pic>
                    <p:nvPicPr>
                      <p:cNvPr id="0" name="对象 10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64" y="570801"/>
                        <a:ext cx="8975180" cy="4275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对象 5123"/>
          <p:cNvGraphicFramePr>
            <a:graphicFrameLocks noChangeAspect="1"/>
          </p:cNvGraphicFramePr>
          <p:nvPr/>
        </p:nvGraphicFramePr>
        <p:xfrm>
          <a:off x="366617" y="971494"/>
          <a:ext cx="8418326" cy="3336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r:id="rId3" imgW="3479165" imgH="1379220" progId="">
                  <p:embed/>
                </p:oleObj>
              </mc:Choice>
              <mc:Fallback>
                <p:oleObj r:id="rId3" imgW="3479165" imgH="1379220" progId="">
                  <p:embed/>
                  <p:pic>
                    <p:nvPicPr>
                      <p:cNvPr id="0" name="对象 5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617" y="971494"/>
                        <a:ext cx="8418326" cy="3336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对象 11266"/>
          <p:cNvGraphicFramePr>
            <a:graphicFrameLocks noChangeAspect="1"/>
          </p:cNvGraphicFramePr>
          <p:nvPr/>
        </p:nvGraphicFramePr>
        <p:xfrm>
          <a:off x="302364" y="856831"/>
          <a:ext cx="8975180" cy="3174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r:id="rId3" imgW="4919345" imgH="1740535" progId="">
                  <p:embed/>
                </p:oleObj>
              </mc:Choice>
              <mc:Fallback>
                <p:oleObj r:id="rId3" imgW="4919345" imgH="1740535" progId="">
                  <p:embed/>
                  <p:pic>
                    <p:nvPicPr>
                      <p:cNvPr id="0" name="对象 11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64" y="856831"/>
                        <a:ext cx="8975180" cy="31740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组合 3"/>
          <p:cNvGrpSpPr/>
          <p:nvPr/>
        </p:nvGrpSpPr>
        <p:grpSpPr bwMode="auto">
          <a:xfrm>
            <a:off x="-611028" y="570801"/>
            <a:ext cx="9486680" cy="4674764"/>
            <a:chOff x="-769471" y="719807"/>
            <a:chExt cx="11953261" cy="5888508"/>
          </a:xfrm>
        </p:grpSpPr>
        <p:graphicFrame>
          <p:nvGraphicFramePr>
            <p:cNvPr id="20482" name="对象 6149"/>
            <p:cNvGraphicFramePr>
              <a:graphicFrameLocks noChangeAspect="1"/>
            </p:cNvGraphicFramePr>
            <p:nvPr/>
          </p:nvGraphicFramePr>
          <p:xfrm>
            <a:off x="-769471" y="4161367"/>
            <a:ext cx="11705058" cy="24469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8" name="文档" r:id="rId3" imgW="3839210" imgH="803275" progId="Word.Document.12">
                    <p:embed/>
                  </p:oleObj>
                </mc:Choice>
                <mc:Fallback>
                  <p:oleObj name="文档" r:id="rId3" imgW="3839210" imgH="803275" progId="Word.Document.12">
                    <p:embed/>
                    <p:pic>
                      <p:nvPicPr>
                        <p:cNvPr id="0" name="对象 61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69471" y="4161367"/>
                          <a:ext cx="11705058" cy="24469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3" name="对象 6150"/>
            <p:cNvGraphicFramePr>
              <a:graphicFrameLocks noChangeAspect="1"/>
            </p:cNvGraphicFramePr>
            <p:nvPr/>
          </p:nvGraphicFramePr>
          <p:xfrm>
            <a:off x="576461" y="719807"/>
            <a:ext cx="10607329" cy="3469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9" r:id="rId5" imgW="3479165" imgH="1138555" progId="">
                    <p:embed/>
                  </p:oleObj>
                </mc:Choice>
                <mc:Fallback>
                  <p:oleObj r:id="rId5" imgW="3479165" imgH="1138555" progId="">
                    <p:embed/>
                    <p:pic>
                      <p:nvPicPr>
                        <p:cNvPr id="0" name="对象 61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461" y="719807"/>
                          <a:ext cx="10607329" cy="3469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矩形 4"/>
          <p:cNvSpPr>
            <a:spLocks noChangeAspect="1" noChangeArrowheads="1"/>
          </p:cNvSpPr>
          <p:nvPr/>
        </p:nvSpPr>
        <p:spPr bwMode="auto">
          <a:xfrm>
            <a:off x="4356566" y="1028196"/>
            <a:ext cx="306852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>
                <a:ea typeface="黑体" panose="02010609060101010101" pitchFamily="49" charset="-122"/>
              </a:rPr>
              <a:t>a</a:t>
            </a:r>
            <a:endParaRPr lang="zh-CN" altLang="en-US" i="1">
              <a:ea typeface="黑体" panose="02010609060101010101" pitchFamily="49" charset="-122"/>
            </a:endParaRPr>
          </a:p>
        </p:txBody>
      </p:sp>
      <p:sp>
        <p:nvSpPr>
          <p:cNvPr id="6" name="矩形 5"/>
          <p:cNvSpPr>
            <a:spLocks noChangeAspect="1" noChangeArrowheads="1"/>
          </p:cNvSpPr>
          <p:nvPr/>
        </p:nvSpPr>
        <p:spPr bwMode="auto">
          <a:xfrm>
            <a:off x="2228677" y="1609077"/>
            <a:ext cx="359751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>
                <a:ea typeface="黑体" panose="02010609060101010101" pitchFamily="49" charset="-122"/>
              </a:rPr>
              <a:t>A</a:t>
            </a:r>
            <a:endParaRPr lang="zh-CN" altLang="en-US" i="1">
              <a:ea typeface="黑体" panose="02010609060101010101" pitchFamily="49" charset="-122"/>
            </a:endParaRPr>
          </a:p>
        </p:txBody>
      </p:sp>
      <p:sp>
        <p:nvSpPr>
          <p:cNvPr id="7" name="矩形 6"/>
          <p:cNvSpPr>
            <a:spLocks noChangeAspect="1" noChangeArrowheads="1"/>
          </p:cNvSpPr>
          <p:nvPr/>
        </p:nvSpPr>
        <p:spPr bwMode="auto">
          <a:xfrm>
            <a:off x="3687585" y="1609077"/>
            <a:ext cx="359751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>
                <a:ea typeface="黑体" panose="02010609060101010101" pitchFamily="49" charset="-122"/>
              </a:rPr>
              <a:t>B</a:t>
            </a:r>
            <a:endParaRPr lang="zh-CN" altLang="en-US" i="1">
              <a:ea typeface="黑体" panose="02010609060101010101" pitchFamily="49" charset="-122"/>
            </a:endParaRPr>
          </a:p>
        </p:txBody>
      </p:sp>
      <p:sp>
        <p:nvSpPr>
          <p:cNvPr id="8" name="矩形 7"/>
          <p:cNvSpPr>
            <a:spLocks noChangeAspect="1" noChangeArrowheads="1"/>
          </p:cNvSpPr>
          <p:nvPr/>
        </p:nvSpPr>
        <p:spPr bwMode="auto">
          <a:xfrm>
            <a:off x="6281618" y="1636798"/>
            <a:ext cx="467152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2</a:t>
            </a:r>
            <a:r>
              <a:rPr lang="en-US" altLang="zh-CN" i="1"/>
              <a:t>a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>
            <a:spLocks noChangeAspect="1" noChangeArrowheads="1"/>
          </p:cNvSpPr>
          <p:nvPr/>
        </p:nvSpPr>
        <p:spPr bwMode="auto">
          <a:xfrm>
            <a:off x="1771351" y="2714135"/>
            <a:ext cx="572950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>
                <a:ea typeface="黑体" panose="02010609060101010101" pitchFamily="49" charset="-122"/>
              </a:rPr>
              <a:t>AC</a:t>
            </a:r>
            <a:endParaRPr lang="zh-CN" altLang="en-US" i="1"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>
            <a:spLocks noChangeAspect="1" noChangeArrowheads="1"/>
          </p:cNvSpPr>
          <p:nvPr/>
        </p:nvSpPr>
        <p:spPr bwMode="auto">
          <a:xfrm>
            <a:off x="3323487" y="2744376"/>
            <a:ext cx="572950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>
                <a:ea typeface="黑体" panose="02010609060101010101" pitchFamily="49" charset="-122"/>
              </a:rPr>
              <a:t>BC</a:t>
            </a:r>
            <a:endParaRPr lang="zh-CN" altLang="en-US" i="1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对象 7171"/>
          <p:cNvGraphicFramePr>
            <a:graphicFrameLocks noChangeAspect="1"/>
          </p:cNvGraphicFramePr>
          <p:nvPr/>
        </p:nvGraphicFramePr>
        <p:xfrm>
          <a:off x="366617" y="1086159"/>
          <a:ext cx="8418326" cy="2699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r:id="rId3" imgW="3479165" imgH="1116965" progId="">
                  <p:embed/>
                </p:oleObj>
              </mc:Choice>
              <mc:Fallback>
                <p:oleObj r:id="rId3" imgW="3479165" imgH="1116965" progId="">
                  <p:embed/>
                  <p:pic>
                    <p:nvPicPr>
                      <p:cNvPr id="0" name="对象 7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617" y="1086159"/>
                        <a:ext cx="8418326" cy="2699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571" name="矩形 5"/>
          <p:cNvSpPr>
            <a:spLocks noChangeArrowheads="1"/>
          </p:cNvSpPr>
          <p:nvPr/>
        </p:nvSpPr>
        <p:spPr bwMode="auto">
          <a:xfrm>
            <a:off x="2629310" y="1314227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72" name="TextBox 6"/>
          <p:cNvSpPr txBox="1">
            <a:spLocks noChangeArrowheads="1"/>
          </p:cNvSpPr>
          <p:nvPr/>
        </p:nvSpPr>
        <p:spPr bwMode="auto">
          <a:xfrm>
            <a:off x="2600333" y="1375969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3225220" y="1314226"/>
            <a:ext cx="4316134" cy="670524"/>
            <a:chOff x="3369875" y="1633364"/>
            <a:chExt cx="4315906" cy="506413"/>
          </a:xfrm>
        </p:grpSpPr>
        <p:sp>
          <p:nvSpPr>
            <p:cNvPr id="4100" name="矩形 8"/>
            <p:cNvSpPr>
              <a:spLocks noChangeArrowheads="1"/>
            </p:cNvSpPr>
            <p:nvPr/>
          </p:nvSpPr>
          <p:spPr bwMode="auto">
            <a:xfrm>
              <a:off x="3369875" y="163336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914400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01" name="TextBox 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1679995"/>
              <a:ext cx="4188668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 习 目 标</a:t>
              </a:r>
              <a:r>
                <a:rPr lang="en-US" altLang="zh-CN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 </a:t>
              </a:r>
            </a:p>
          </p:txBody>
        </p:sp>
      </p:grpSp>
      <p:sp>
        <p:nvSpPr>
          <p:cNvPr id="874576" name="矩形 10"/>
          <p:cNvSpPr>
            <a:spLocks noChangeArrowheads="1"/>
          </p:cNvSpPr>
          <p:nvPr/>
        </p:nvSpPr>
        <p:spPr bwMode="auto">
          <a:xfrm>
            <a:off x="2629310" y="1944249"/>
            <a:ext cx="514019" cy="57080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77" name="TextBox 11"/>
          <p:cNvSpPr txBox="1">
            <a:spLocks noChangeArrowheads="1"/>
          </p:cNvSpPr>
          <p:nvPr/>
        </p:nvSpPr>
        <p:spPr bwMode="auto">
          <a:xfrm>
            <a:off x="2600333" y="2005991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3225220" y="1944248"/>
            <a:ext cx="4316134" cy="670524"/>
            <a:chOff x="3369875" y="2263434"/>
            <a:chExt cx="4315906" cy="507531"/>
          </a:xfrm>
        </p:grpSpPr>
        <p:sp>
          <p:nvSpPr>
            <p:cNvPr id="4105" name="矩形 13"/>
            <p:cNvSpPr>
              <a:spLocks noChangeArrowheads="1"/>
            </p:cNvSpPr>
            <p:nvPr/>
          </p:nvSpPr>
          <p:spPr bwMode="auto">
            <a:xfrm>
              <a:off x="3369875" y="226343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914400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06" name="TextBox 14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310168"/>
              <a:ext cx="4188668" cy="46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精 典 范 例                </a:t>
              </a:r>
            </a:p>
          </p:txBody>
        </p:sp>
      </p:grpSp>
      <p:sp>
        <p:nvSpPr>
          <p:cNvPr id="874581" name="矩形 15"/>
          <p:cNvSpPr>
            <a:spLocks noChangeArrowheads="1"/>
          </p:cNvSpPr>
          <p:nvPr/>
        </p:nvSpPr>
        <p:spPr bwMode="auto">
          <a:xfrm>
            <a:off x="2629310" y="2594432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82" name="TextBox 16"/>
          <p:cNvSpPr txBox="1">
            <a:spLocks noChangeArrowheads="1"/>
          </p:cNvSpPr>
          <p:nvPr/>
        </p:nvSpPr>
        <p:spPr bwMode="auto">
          <a:xfrm>
            <a:off x="2600333" y="2656173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 bwMode="auto">
          <a:xfrm>
            <a:off x="3225219" y="2594431"/>
            <a:ext cx="4194306" cy="670524"/>
            <a:chOff x="3369875" y="2893504"/>
            <a:chExt cx="4194084" cy="506413"/>
          </a:xfrm>
        </p:grpSpPr>
        <p:sp>
          <p:nvSpPr>
            <p:cNvPr id="4110" name="矩形 18"/>
            <p:cNvSpPr>
              <a:spLocks noChangeArrowheads="1"/>
            </p:cNvSpPr>
            <p:nvPr/>
          </p:nvSpPr>
          <p:spPr bwMode="auto"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914400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11" name="TextBox 1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940135"/>
              <a:ext cx="4066846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变 式 练 习               </a:t>
              </a:r>
            </a:p>
          </p:txBody>
        </p:sp>
      </p:grpSp>
      <p:sp>
        <p:nvSpPr>
          <p:cNvPr id="874586" name="矩形 20"/>
          <p:cNvSpPr>
            <a:spLocks noChangeArrowheads="1"/>
          </p:cNvSpPr>
          <p:nvPr/>
        </p:nvSpPr>
        <p:spPr bwMode="auto">
          <a:xfrm>
            <a:off x="2629310" y="3224454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4587" name="TextBox 21"/>
          <p:cNvSpPr txBox="1">
            <a:spLocks noChangeArrowheads="1"/>
          </p:cNvSpPr>
          <p:nvPr/>
        </p:nvSpPr>
        <p:spPr bwMode="auto">
          <a:xfrm>
            <a:off x="2600333" y="3286195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 bwMode="auto">
          <a:xfrm>
            <a:off x="3225220" y="3224453"/>
            <a:ext cx="6143565" cy="670524"/>
            <a:chOff x="3369875" y="3523574"/>
            <a:chExt cx="6142928" cy="506413"/>
          </a:xfrm>
        </p:grpSpPr>
        <p:sp>
          <p:nvSpPr>
            <p:cNvPr id="4115" name="矩形 23"/>
            <p:cNvSpPr>
              <a:spLocks noChangeArrowheads="1"/>
            </p:cNvSpPr>
            <p:nvPr/>
          </p:nvSpPr>
          <p:spPr bwMode="auto">
            <a:xfrm>
              <a:off x="3369875" y="352357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914400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16" name="TextBox 24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3570205"/>
              <a:ext cx="6015690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巩 固 训 练                               </a:t>
              </a:r>
            </a:p>
          </p:txBody>
        </p:sp>
      </p:grpSp>
      <p:sp>
        <p:nvSpPr>
          <p:cNvPr id="874591" name="五边形 30"/>
          <p:cNvSpPr>
            <a:spLocks noChangeArrowheads="1"/>
          </p:cNvSpPr>
          <p:nvPr/>
        </p:nvSpPr>
        <p:spPr bwMode="auto">
          <a:xfrm>
            <a:off x="0" y="194047"/>
            <a:ext cx="372916" cy="430935"/>
          </a:xfrm>
          <a:prstGeom prst="homePlate">
            <a:avLst>
              <a:gd name="adj" fmla="val 50000"/>
            </a:avLst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sz="18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74592" name="TextBox 31"/>
          <p:cNvSpPr txBox="1">
            <a:spLocks noChangeArrowheads="1"/>
          </p:cNvSpPr>
          <p:nvPr/>
        </p:nvSpPr>
        <p:spPr bwMode="auto">
          <a:xfrm>
            <a:off x="417012" y="170106"/>
            <a:ext cx="1507132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48301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目录导航 </a:t>
            </a:r>
            <a:endParaRPr lang="en-US" altLang="zh-CN" sz="2400">
              <a:solidFill>
                <a:srgbClr val="48301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7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4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4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74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74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74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7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74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7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7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74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7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4571" grpId="0" animBg="1"/>
      <p:bldP spid="874572" grpId="0"/>
      <p:bldP spid="874576" grpId="0" animBg="1"/>
      <p:bldP spid="874577" grpId="0"/>
      <p:bldP spid="874581" grpId="0" animBg="1"/>
      <p:bldP spid="874582" grpId="0"/>
      <p:bldP spid="874586" grpId="0" animBg="1"/>
      <p:bldP spid="874587" grpId="0"/>
      <p:bldP spid="874591" grpId="0" animBg="1"/>
      <p:bldP spid="87459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对象 12290"/>
          <p:cNvGraphicFramePr>
            <a:graphicFrameLocks noChangeAspect="1"/>
          </p:cNvGraphicFramePr>
          <p:nvPr/>
        </p:nvGraphicFramePr>
        <p:xfrm>
          <a:off x="302364" y="856830"/>
          <a:ext cx="8975180" cy="3077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r:id="rId3" imgW="4919345" imgH="1687195" progId="">
                  <p:embed/>
                </p:oleObj>
              </mc:Choice>
              <mc:Fallback>
                <p:oleObj r:id="rId3" imgW="4919345" imgH="1687195" progId="">
                  <p:embed/>
                  <p:pic>
                    <p:nvPicPr>
                      <p:cNvPr id="0" name="对象 122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64" y="856830"/>
                        <a:ext cx="8975180" cy="30770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3"/>
          <p:cNvGrpSpPr/>
          <p:nvPr/>
        </p:nvGrpSpPr>
        <p:grpSpPr bwMode="auto">
          <a:xfrm>
            <a:off x="287246" y="286031"/>
            <a:ext cx="8577067" cy="2962735"/>
            <a:chOff x="361950" y="360363"/>
            <a:chExt cx="10807700" cy="3733045"/>
          </a:xfrm>
        </p:grpSpPr>
        <p:sp>
          <p:nvSpPr>
            <p:cNvPr id="3" name="圆角矩形 2"/>
            <p:cNvSpPr/>
            <p:nvPr/>
          </p:nvSpPr>
          <p:spPr>
            <a:xfrm>
              <a:off x="3741738" y="360363"/>
              <a:ext cx="4179887" cy="533452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5pPr>
            </a:lstStyle>
            <a:p>
              <a:pPr algn="ctr" defTabSz="362585">
                <a:defRPr/>
              </a:pPr>
              <a:r>
                <a:rPr lang="zh-CN" altLang="en-US" sz="2500" b="1" noProof="1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学 习 目 标                </a:t>
              </a:r>
            </a:p>
          </p:txBody>
        </p:sp>
        <p:sp>
          <p:nvSpPr>
            <p:cNvPr id="5123" name="矩形 1"/>
            <p:cNvSpPr>
              <a:spLocks noChangeAspect="1" noChangeArrowheads="1"/>
            </p:cNvSpPr>
            <p:nvPr/>
          </p:nvSpPr>
          <p:spPr bwMode="auto">
            <a:xfrm>
              <a:off x="361950" y="2231975"/>
              <a:ext cx="10807700" cy="1861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en-US" altLang="zh-CN" dirty="0">
                  <a:solidFill>
                    <a:srgbClr val="000000"/>
                  </a:solidFill>
                </a:rPr>
                <a:t>1</a:t>
              </a:r>
              <a:r>
                <a:rPr lang="en-US" altLang="zh-CN" i="1" dirty="0">
                  <a:solidFill>
                    <a:srgbClr val="000000"/>
                  </a:solidFill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</a:rPr>
                <a:t>在分别给出两角及其夹边、两边及其夹角和三边的条件下</a:t>
              </a:r>
              <a:r>
                <a:rPr lang="en-US" altLang="zh-CN" dirty="0">
                  <a:solidFill>
                    <a:srgbClr val="000000"/>
                  </a:solidFill>
                </a:rPr>
                <a:t>,</a:t>
              </a:r>
              <a:r>
                <a:rPr lang="zh-CN" altLang="zh-CN" dirty="0">
                  <a:solidFill>
                    <a:srgbClr val="000000"/>
                  </a:solidFill>
                </a:rPr>
                <a:t>能够利用尺规作出三角形</a:t>
              </a:r>
              <a:r>
                <a:rPr lang="en-US" altLang="zh-CN" i="1" dirty="0">
                  <a:solidFill>
                    <a:srgbClr val="000000"/>
                  </a:solidFill>
                </a:rPr>
                <a:t>.</a:t>
              </a:r>
              <a:endParaRPr lang="zh-CN" altLang="zh-CN" dirty="0">
                <a:solidFill>
                  <a:srgbClr val="000000"/>
                </a:solidFill>
                <a:latin typeface="NEU-BZ-S92"/>
                <a:ea typeface="NEU-BZ-S92"/>
                <a:cs typeface="NEU-BZ-S92"/>
              </a:endParaRPr>
            </a:p>
            <a:p>
              <a:pPr>
                <a:lnSpc>
                  <a:spcPct val="120000"/>
                </a:lnSpc>
                <a:tabLst>
                  <a:tab pos="815975" algn="l"/>
                  <a:tab pos="1467485" algn="l"/>
                  <a:tab pos="2012950" algn="l"/>
                  <a:tab pos="2555875" algn="l"/>
                </a:tabLst>
              </a:pPr>
              <a:r>
                <a:rPr lang="en-US" altLang="zh-CN" dirty="0">
                  <a:solidFill>
                    <a:srgbClr val="000000"/>
                  </a:solidFill>
                </a:rPr>
                <a:t>2</a:t>
              </a:r>
              <a:r>
                <a:rPr lang="en-US" altLang="zh-CN" i="1" dirty="0">
                  <a:solidFill>
                    <a:srgbClr val="000000"/>
                  </a:solidFill>
                </a:rPr>
                <a:t>.</a:t>
              </a:r>
              <a:r>
                <a:rPr lang="zh-CN" altLang="zh-CN" dirty="0">
                  <a:solidFill>
                    <a:srgbClr val="000000"/>
                  </a:solidFill>
                </a:rPr>
                <a:t>了解作图方法的合理性</a:t>
              </a:r>
              <a:r>
                <a:rPr lang="en-US" altLang="zh-CN" i="1" dirty="0">
                  <a:solidFill>
                    <a:srgbClr val="000000"/>
                  </a:solidFill>
                </a:rPr>
                <a:t>.</a:t>
              </a:r>
              <a:endParaRPr lang="zh-CN" altLang="en-US" dirty="0"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合 2"/>
          <p:cNvGrpSpPr/>
          <p:nvPr/>
        </p:nvGrpSpPr>
        <p:grpSpPr bwMode="auto">
          <a:xfrm>
            <a:off x="366617" y="457397"/>
            <a:ext cx="8418326" cy="3443700"/>
            <a:chOff x="462135" y="576263"/>
            <a:chExt cx="10607329" cy="4338537"/>
          </a:xfrm>
        </p:grpSpPr>
        <p:sp>
          <p:nvSpPr>
            <p:cNvPr id="6146" name="圆角矩形 3"/>
            <p:cNvSpPr>
              <a:spLocks noChangeArrowheads="1"/>
            </p:cNvSpPr>
            <p:nvPr/>
          </p:nvSpPr>
          <p:spPr bwMode="auto">
            <a:xfrm>
              <a:off x="3600450" y="576263"/>
              <a:ext cx="4176713" cy="5334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362585"/>
              <a:r>
                <a: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精 典 范 例                 </a:t>
              </a:r>
            </a:p>
          </p:txBody>
        </p:sp>
        <p:graphicFrame>
          <p:nvGraphicFramePr>
            <p:cNvPr id="6147" name="对象 1028"/>
            <p:cNvGraphicFramePr>
              <a:graphicFrameLocks noChangeAspect="1"/>
            </p:cNvGraphicFramePr>
            <p:nvPr/>
          </p:nvGraphicFramePr>
          <p:xfrm>
            <a:off x="462135" y="1757336"/>
            <a:ext cx="10607329" cy="3157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" name="文档" r:id="rId3" imgW="3479165" imgH="1036320" progId="Word.Document.12">
                    <p:embed/>
                  </p:oleObj>
                </mc:Choice>
                <mc:Fallback>
                  <p:oleObj name="文档" r:id="rId3" imgW="3479165" imgH="1036320" progId="Word.Document.12">
                    <p:embed/>
                    <p:pic>
                      <p:nvPicPr>
                        <p:cNvPr id="0" name="对象 1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135" y="1757336"/>
                          <a:ext cx="10607329" cy="3157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spect="1" noChangeArrowheads="1"/>
          </p:cNvSpPr>
          <p:nvPr/>
        </p:nvSpPr>
        <p:spPr bwMode="auto">
          <a:xfrm>
            <a:off x="283467" y="914793"/>
            <a:ext cx="8577067" cy="285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>
              <a:lnSpc>
                <a:spcPct val="120000"/>
              </a:lnSpc>
              <a:tabLst>
                <a:tab pos="815975" algn="l"/>
                <a:tab pos="1467485" algn="l"/>
                <a:tab pos="2012950" algn="l"/>
                <a:tab pos="255587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作法</a:t>
            </a:r>
            <a:r>
              <a:rPr lang="en-US" altLang="zh-CN" dirty="0">
                <a:solidFill>
                  <a:srgbClr val="000000"/>
                </a:solidFill>
              </a:rPr>
              <a:t>:</a:t>
            </a:r>
            <a:r>
              <a:rPr lang="zh-CN" altLang="zh-CN" dirty="0">
                <a:solidFill>
                  <a:srgbClr val="000000"/>
                </a:solidFill>
              </a:rPr>
              <a:t>作射线</a:t>
            </a:r>
            <a:r>
              <a:rPr lang="en-US" altLang="zh-CN" i="1" dirty="0">
                <a:solidFill>
                  <a:srgbClr val="000000"/>
                </a:solidFill>
              </a:rPr>
              <a:t>OM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endParaRPr lang="zh-CN" altLang="zh-CN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815975" algn="l"/>
                <a:tab pos="1467485" algn="l"/>
                <a:tab pos="2012950" algn="l"/>
                <a:tab pos="255587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在射线</a:t>
            </a:r>
            <a:r>
              <a:rPr lang="en-US" altLang="zh-CN" i="1" dirty="0">
                <a:solidFill>
                  <a:srgbClr val="000000"/>
                </a:solidFill>
              </a:rPr>
              <a:t>OM</a:t>
            </a:r>
            <a:r>
              <a:rPr lang="zh-CN" altLang="zh-CN" dirty="0">
                <a:solidFill>
                  <a:srgbClr val="000000"/>
                </a:solidFill>
              </a:rPr>
              <a:t>上截取</a:t>
            </a:r>
            <a:r>
              <a:rPr lang="en-US" altLang="zh-CN" i="1" dirty="0">
                <a:solidFill>
                  <a:srgbClr val="000000"/>
                </a:solidFill>
              </a:rPr>
              <a:t>OA=</a:t>
            </a:r>
            <a:r>
              <a:rPr lang="zh-CN" altLang="zh-CN" i="1" u="sng" dirty="0">
                <a:solidFill>
                  <a:srgbClr val="000000"/>
                </a:solidFill>
              </a:rPr>
              <a:t>　　　　</a:t>
            </a:r>
            <a:r>
              <a:rPr lang="en-US" altLang="zh-CN" i="1" dirty="0">
                <a:solidFill>
                  <a:srgbClr val="000000"/>
                </a:solidFill>
              </a:rPr>
              <a:t>. </a:t>
            </a:r>
            <a:endParaRPr lang="zh-CN" altLang="zh-CN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815975" algn="l"/>
                <a:tab pos="1467485" algn="l"/>
                <a:tab pos="2012950" algn="l"/>
                <a:tab pos="255587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作∠</a:t>
            </a:r>
            <a:r>
              <a:rPr lang="zh-CN" altLang="zh-CN" i="1" u="sng" dirty="0">
                <a:solidFill>
                  <a:srgbClr val="000000"/>
                </a:solidFill>
              </a:rPr>
              <a:t>　　　　</a:t>
            </a:r>
            <a:r>
              <a:rPr lang="en-US" altLang="zh-CN" i="1" dirty="0">
                <a:solidFill>
                  <a:srgbClr val="000000"/>
                </a:solidFill>
              </a:rPr>
              <a:t>=</a:t>
            </a:r>
            <a:r>
              <a:rPr lang="zh-CN" altLang="zh-CN" dirty="0">
                <a:solidFill>
                  <a:srgbClr val="000000"/>
                </a:solidFill>
              </a:rPr>
              <a:t>∠</a:t>
            </a:r>
            <a:r>
              <a:rPr lang="en-US" altLang="zh-CN" i="1" dirty="0">
                <a:solidFill>
                  <a:srgbClr val="000000"/>
                </a:solidFill>
                <a:ea typeface="黑体" panose="02010609060101010101" pitchFamily="49" charset="-122"/>
              </a:rPr>
              <a:t>α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815975" algn="l"/>
                <a:tab pos="1467485" algn="l"/>
                <a:tab pos="2012950" algn="l"/>
                <a:tab pos="255587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在射线</a:t>
            </a:r>
            <a:r>
              <a:rPr lang="en-US" altLang="zh-CN" i="1" dirty="0">
                <a:solidFill>
                  <a:srgbClr val="000000"/>
                </a:solidFill>
              </a:rPr>
              <a:t>ON</a:t>
            </a:r>
            <a:r>
              <a:rPr lang="zh-CN" altLang="zh-CN" dirty="0">
                <a:solidFill>
                  <a:srgbClr val="000000"/>
                </a:solidFill>
              </a:rPr>
              <a:t>上截取</a:t>
            </a:r>
            <a:r>
              <a:rPr lang="en-US" altLang="zh-CN" i="1" dirty="0">
                <a:solidFill>
                  <a:srgbClr val="000000"/>
                </a:solidFill>
              </a:rPr>
              <a:t>OB=</a:t>
            </a:r>
            <a:r>
              <a:rPr lang="zh-CN" altLang="zh-CN" i="1" u="sng" dirty="0">
                <a:solidFill>
                  <a:srgbClr val="000000"/>
                </a:solidFill>
              </a:rPr>
              <a:t>　　　　</a:t>
            </a:r>
            <a:r>
              <a:rPr lang="en-US" altLang="zh-CN" i="1" dirty="0">
                <a:solidFill>
                  <a:srgbClr val="000000"/>
                </a:solidFill>
              </a:rPr>
              <a:t>. </a:t>
            </a:r>
            <a:endParaRPr lang="zh-CN" altLang="zh-CN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815975" algn="l"/>
                <a:tab pos="1467485" algn="l"/>
                <a:tab pos="2012950" algn="l"/>
                <a:tab pos="255587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连接</a:t>
            </a:r>
            <a:r>
              <a:rPr lang="zh-CN" altLang="zh-CN" i="1" u="sng" dirty="0">
                <a:solidFill>
                  <a:srgbClr val="000000"/>
                </a:solidFill>
              </a:rPr>
              <a:t>　　　　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815975" algn="l"/>
                <a:tab pos="1467485" algn="l"/>
                <a:tab pos="2012950" algn="l"/>
                <a:tab pos="255587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所以</a:t>
            </a:r>
            <a:r>
              <a:rPr lang="zh-CN" altLang="zh-CN" dirty="0">
                <a:solidFill>
                  <a:srgbClr val="000000"/>
                </a:solidFill>
                <a:latin typeface="NEU-BZ-S92"/>
              </a:rPr>
              <a:t>△</a:t>
            </a:r>
            <a:r>
              <a:rPr lang="en-US" altLang="zh-CN" i="1" dirty="0">
                <a:solidFill>
                  <a:srgbClr val="000000"/>
                </a:solidFill>
              </a:rPr>
              <a:t>AOB</a:t>
            </a:r>
            <a:r>
              <a:rPr lang="zh-CN" altLang="zh-CN" dirty="0">
                <a:solidFill>
                  <a:srgbClr val="000000"/>
                </a:solidFill>
              </a:rPr>
              <a:t>为所求</a:t>
            </a:r>
            <a:r>
              <a:rPr lang="en-US" altLang="zh-CN" i="1" dirty="0">
                <a:solidFill>
                  <a:srgbClr val="000000"/>
                </a:solidFill>
              </a:rPr>
              <a:t>.</a:t>
            </a:r>
            <a:r>
              <a:rPr lang="en-US" altLang="zh-CN" dirty="0">
                <a:solidFill>
                  <a:srgbClr val="000000"/>
                </a:solidFill>
                <a:latin typeface="NEU-BZ-S92"/>
                <a:ea typeface="NEU-BZ-S92"/>
                <a:cs typeface="NEU-BZ-S92"/>
              </a:rPr>
              <a:t>	</a:t>
            </a:r>
            <a:r>
              <a:rPr lang="zh-CN" altLang="zh-CN" i="1" dirty="0">
                <a:solidFill>
                  <a:srgbClr val="000000"/>
                </a:solidFill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/>
                <a:ea typeface="黑体" panose="02010609060101010101" pitchFamily="49" charset="-122"/>
              </a:rPr>
              <a:t> </a:t>
            </a:r>
            <a:r>
              <a:rPr lang="zh-CN" altLang="zh-CN" i="1" dirty="0">
                <a:solidFill>
                  <a:srgbClr val="000000"/>
                </a:solidFill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/>
                <a:ea typeface="黑体" panose="02010609060101010101" pitchFamily="49" charset="-122"/>
              </a:rPr>
              <a:t> </a:t>
            </a:r>
            <a:r>
              <a:rPr lang="zh-CN" altLang="zh-CN" i="1" dirty="0">
                <a:solidFill>
                  <a:srgbClr val="000000"/>
                </a:solidFill>
              </a:rPr>
              <a:t>　　　　　</a:t>
            </a:r>
            <a:r>
              <a:rPr lang="zh-CN" altLang="zh-CN" dirty="0">
                <a:solidFill>
                  <a:srgbClr val="000000"/>
                </a:solidFill>
                <a:latin typeface="NEU-BZ-S92"/>
                <a:ea typeface="黑体" panose="02010609060101010101" pitchFamily="49" charset="-122"/>
              </a:rPr>
              <a:t> </a:t>
            </a:r>
            <a:endParaRPr lang="zh-CN" altLang="zh-CN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>
            <a:spLocks noChangeAspect="1" noChangeArrowheads="1"/>
          </p:cNvSpPr>
          <p:nvPr/>
        </p:nvSpPr>
        <p:spPr bwMode="auto">
          <a:xfrm>
            <a:off x="3771995" y="1370928"/>
            <a:ext cx="306852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>
                <a:ea typeface="黑体" panose="02010609060101010101" pitchFamily="49" charset="-122"/>
              </a:rPr>
              <a:t>b</a:t>
            </a:r>
            <a:endParaRPr lang="zh-CN" altLang="en-US" i="1">
              <a:ea typeface="黑体" panose="02010609060101010101" pitchFamily="49" charset="-122"/>
            </a:endParaRPr>
          </a:p>
        </p:txBody>
      </p:sp>
      <p:sp>
        <p:nvSpPr>
          <p:cNvPr id="4" name="矩形 3"/>
          <p:cNvSpPr>
            <a:spLocks noChangeAspect="1" noChangeArrowheads="1"/>
          </p:cNvSpPr>
          <p:nvPr/>
        </p:nvSpPr>
        <p:spPr bwMode="auto">
          <a:xfrm>
            <a:off x="1371978" y="1820764"/>
            <a:ext cx="893551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/>
              <a:t>MON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6" name="矩形 5"/>
          <p:cNvSpPr>
            <a:spLocks noChangeAspect="1" noChangeArrowheads="1"/>
          </p:cNvSpPr>
          <p:nvPr/>
        </p:nvSpPr>
        <p:spPr bwMode="auto">
          <a:xfrm>
            <a:off x="3642230" y="2318481"/>
            <a:ext cx="467152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2</a:t>
            </a:r>
            <a:r>
              <a:rPr lang="en-US" altLang="zh-CN" i="1"/>
              <a:t>b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8" name="矩形 7"/>
          <p:cNvSpPr>
            <a:spLocks noChangeAspect="1" noChangeArrowheads="1"/>
          </p:cNvSpPr>
          <p:nvPr/>
        </p:nvSpPr>
        <p:spPr bwMode="auto">
          <a:xfrm>
            <a:off x="1348041" y="2775878"/>
            <a:ext cx="572950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i="1"/>
              <a:t>AB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>
            <a:spLocks noChangeAspect="1" noChangeArrowheads="1"/>
          </p:cNvSpPr>
          <p:nvPr/>
        </p:nvSpPr>
        <p:spPr bwMode="auto">
          <a:xfrm>
            <a:off x="5486653" y="1028196"/>
            <a:ext cx="2159923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/>
              <a:t>作图如图所示</a:t>
            </a:r>
            <a:r>
              <a:rPr lang="en-US" altLang="zh-CN" i="1"/>
              <a:t>.</a:t>
            </a:r>
            <a:endParaRPr lang="zh-CN" altLang="en-US">
              <a:cs typeface="Times New Roman" panose="02020603050405020304" pitchFamily="18" charset="0"/>
            </a:endParaRPr>
          </a:p>
        </p:txBody>
      </p:sp>
      <p:pic>
        <p:nvPicPr>
          <p:cNvPr id="11" name="image11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82712" y="1543555"/>
            <a:ext cx="3818609" cy="16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组合 4"/>
          <p:cNvGrpSpPr/>
          <p:nvPr/>
        </p:nvGrpSpPr>
        <p:grpSpPr bwMode="auto">
          <a:xfrm>
            <a:off x="366617" y="399435"/>
            <a:ext cx="8418326" cy="3903617"/>
            <a:chOff x="462135" y="503238"/>
            <a:chExt cx="10607329" cy="4917524"/>
          </a:xfrm>
        </p:grpSpPr>
        <p:sp>
          <p:nvSpPr>
            <p:cNvPr id="3" name="圆角矩形 2"/>
            <p:cNvSpPr/>
            <p:nvPr/>
          </p:nvSpPr>
          <p:spPr>
            <a:xfrm>
              <a:off x="3741803" y="503238"/>
              <a:ext cx="4179751" cy="53334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3200" b="1" i="0" u="none" kern="1200" baseline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defRPr>
              </a:lvl5pPr>
            </a:lstStyle>
            <a:p>
              <a:pPr algn="ctr" defTabSz="362585">
                <a:defRPr/>
              </a:pPr>
              <a:r>
                <a:rPr lang="zh-CN" altLang="en-US" sz="2500" b="1" noProof="1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变 式 练 习                 </a:t>
              </a:r>
            </a:p>
          </p:txBody>
        </p:sp>
        <p:graphicFrame>
          <p:nvGraphicFramePr>
            <p:cNvPr id="8195" name="对象 2052"/>
            <p:cNvGraphicFramePr>
              <a:graphicFrameLocks noChangeAspect="1"/>
            </p:cNvGraphicFramePr>
            <p:nvPr/>
          </p:nvGraphicFramePr>
          <p:xfrm>
            <a:off x="462135" y="1229611"/>
            <a:ext cx="10607329" cy="4191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1" name="文档" r:id="rId3" imgW="3477895" imgH="1372870" progId="Word.Document.12">
                    <p:embed/>
                  </p:oleObj>
                </mc:Choice>
                <mc:Fallback>
                  <p:oleObj name="文档" r:id="rId3" imgW="3477895" imgH="1372870" progId="Word.Document.12">
                    <p:embed/>
                    <p:pic>
                      <p:nvPicPr>
                        <p:cNvPr id="0" name="对象 20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135" y="1229611"/>
                          <a:ext cx="10607329" cy="4191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对象 8194"/>
          <p:cNvGraphicFramePr>
            <a:graphicFrameLocks noChangeAspect="1"/>
          </p:cNvGraphicFramePr>
          <p:nvPr/>
        </p:nvGraphicFramePr>
        <p:xfrm>
          <a:off x="302364" y="800128"/>
          <a:ext cx="8975180" cy="3436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r:id="rId3" imgW="4919345" imgH="1883410" progId="">
                  <p:embed/>
                </p:oleObj>
              </mc:Choice>
              <mc:Fallback>
                <p:oleObj r:id="rId3" imgW="4919345" imgH="1883410" progId="">
                  <p:embed/>
                  <p:pic>
                    <p:nvPicPr>
                      <p:cNvPr id="0" name="对象 8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64" y="800128"/>
                        <a:ext cx="8975180" cy="34361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1" name="对象 3076"/>
          <p:cNvGraphicFramePr>
            <a:graphicFrameLocks noChangeAspect="1"/>
          </p:cNvGraphicFramePr>
          <p:nvPr/>
        </p:nvGraphicFramePr>
        <p:xfrm>
          <a:off x="366617" y="971495"/>
          <a:ext cx="8418326" cy="2782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文档" r:id="rId3" imgW="3479165" imgH="1150620" progId="Word.Document.12">
                  <p:embed/>
                </p:oleObj>
              </mc:Choice>
              <mc:Fallback>
                <p:oleObj name="文档" r:id="rId3" imgW="3479165" imgH="1150620" progId="Word.Document.12">
                  <p:embed/>
                  <p:pic>
                    <p:nvPicPr>
                      <p:cNvPr id="0" name="对象 3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617" y="971495"/>
                        <a:ext cx="8418326" cy="2782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对象 9218"/>
          <p:cNvGraphicFramePr>
            <a:graphicFrameLocks noChangeAspect="1"/>
          </p:cNvGraphicFramePr>
          <p:nvPr/>
        </p:nvGraphicFramePr>
        <p:xfrm>
          <a:off x="302364" y="914792"/>
          <a:ext cx="8975180" cy="3111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r:id="rId3" imgW="4919345" imgH="1705610" progId="">
                  <p:embed/>
                </p:oleObj>
              </mc:Choice>
              <mc:Fallback>
                <p:oleObj r:id="rId3" imgW="4919345" imgH="1705610" progId="">
                  <p:embed/>
                  <p:pic>
                    <p:nvPicPr>
                      <p:cNvPr id="0" name="对象 9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64" y="914792"/>
                        <a:ext cx="8975180" cy="31110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数学课时模板</Template>
  <TotalTime>0</TotalTime>
  <Words>235</Words>
  <Application>Microsoft Office PowerPoint</Application>
  <PresentationFormat>全屏显示(16:9)</PresentationFormat>
  <Paragraphs>54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NEU-BZ-S92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2020-02-05T15:53:00Z</dcterms:created>
  <dcterms:modified xsi:type="dcterms:W3CDTF">2023-01-16T15:42:15Z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0008007650000000000001024140</vt:lpwstr>
  </property>
  <property fmtid="{D5CDD505-2E9C-101B-9397-08002B2CF9AE}" pid="3" name="KSOProductBuildVer">
    <vt:lpwstr>2052-11.1.0.11194</vt:lpwstr>
  </property>
  <property fmtid="{D5CDD505-2E9C-101B-9397-08002B2CF9AE}" pid="4" name="ICV">
    <vt:lpwstr>3577CF0A4A2741EBB75DB6607001E6EF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