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7" r:id="rId11"/>
    <p:sldId id="273" r:id="rId12"/>
    <p:sldId id="271" r:id="rId13"/>
    <p:sldId id="272" r:id="rId14"/>
    <p:sldId id="261" r:id="rId15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40" d="100"/>
          <a:sy n="140" d="100"/>
        </p:scale>
        <p:origin x="-804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8BFCF-3C62-4E26-BB6D-2CE3241276D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844875"/>
            <a:ext cx="9144000" cy="329862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85643"/>
            <a:ext cx="2057400" cy="237085"/>
          </a:xfrm>
        </p:spPr>
        <p:txBody>
          <a:bodyPr bIns="35100">
            <a:normAutofit/>
          </a:bodyPr>
          <a:lstStyle/>
          <a:p>
            <a:fld id="{2FF2E821-025F-4B15-A27C-65B12F3A2CA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85643"/>
            <a:ext cx="3086100" cy="237085"/>
          </a:xfrm>
        </p:spPr>
        <p:txBody>
          <a:bodyPr bIns="35100"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85643"/>
            <a:ext cx="2057400" cy="237085"/>
          </a:xfrm>
        </p:spPr>
        <p:txBody>
          <a:bodyPr bIns="35100">
            <a:normAutofit/>
          </a:bodyPr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0139" y="1231448"/>
            <a:ext cx="6943725" cy="629500"/>
          </a:xfrm>
        </p:spPr>
        <p:txBody>
          <a:bodyPr bIns="35100" anchor="b">
            <a:normAutofit/>
          </a:bodyPr>
          <a:lstStyle>
            <a:lvl1pPr algn="ctr">
              <a:lnSpc>
                <a:spcPct val="110000"/>
              </a:lnSpc>
              <a:defRPr sz="33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85348" y="1930005"/>
            <a:ext cx="6973307" cy="347885"/>
          </a:xfrm>
        </p:spPr>
        <p:txBody>
          <a:bodyPr bIns="35100"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85643"/>
            <a:ext cx="2057400" cy="237085"/>
          </a:xfrm>
        </p:spPr>
        <p:txBody>
          <a:bodyPr>
            <a:normAutofit/>
          </a:bodyPr>
          <a:lstStyle/>
          <a:p>
            <a:fld id="{2FF2E821-025F-4B15-A27C-65B12F3A2CA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85643"/>
            <a:ext cx="3086100" cy="237085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85643"/>
            <a:ext cx="2057400" cy="237085"/>
          </a:xfrm>
        </p:spPr>
        <p:txBody>
          <a:bodyPr>
            <a:normAutofit/>
          </a:bodyPr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95163"/>
            <a:ext cx="3868340" cy="40164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95163"/>
            <a:ext cx="3887391" cy="40164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228725" y="1685925"/>
            <a:ext cx="6686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228725" y="3457575"/>
            <a:ext cx="6686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1871512"/>
            <a:ext cx="7886700" cy="1400480"/>
          </a:xfrm>
        </p:spPr>
        <p:txBody>
          <a:bodyPr>
            <a:normAutofit/>
          </a:bodyPr>
          <a:lstStyle>
            <a:lvl1pPr marL="0" algn="ctr" defTabSz="685800" rtl="0" eaLnBrk="1" latinLnBrk="0" hangingPunct="1">
              <a:defRPr lang="zh-CN" altLang="en-US" sz="7200" kern="1200" dirty="0">
                <a:solidFill>
                  <a:schemeClr val="accent1"/>
                </a:solidFill>
                <a:latin typeface="Lucida Console" panose="020B0609040504020204" pitchFamily="49" charset="0"/>
                <a:ea typeface="+mn-ea"/>
                <a:cs typeface="+mn-cs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002902" y="273843"/>
            <a:ext cx="512448" cy="4358879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7287868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6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0" y="1844875"/>
            <a:ext cx="9144000" cy="329862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23825" y="-102235"/>
            <a:ext cx="9144000" cy="5143500"/>
          </a:xfrm>
          <a:prstGeom prst="rect">
            <a:avLst/>
          </a:prstGeom>
          <a:solidFill>
            <a:srgbClr val="D8F6EE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273845"/>
            <a:ext cx="7886700" cy="597694"/>
          </a:xfrm>
          <a:prstGeom prst="rect">
            <a:avLst/>
          </a:prstGeom>
        </p:spPr>
        <p:txBody>
          <a:bodyPr vert="horz" lIns="67500" tIns="35100" rIns="67500" bIns="3510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000127"/>
            <a:ext cx="7886700" cy="3632597"/>
          </a:xfrm>
          <a:prstGeom prst="rect">
            <a:avLst/>
          </a:prstGeo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7500" tIns="35100" rIns="67500" bIns="351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2E821-025F-4B15-A27C-65B12F3A2CA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7500" tIns="35100" rIns="67500" bIns="351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7500" tIns="35100" rIns="67500" bIns="351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63069" y="514755"/>
            <a:ext cx="6943725" cy="629500"/>
          </a:xfrm>
        </p:spPr>
        <p:txBody>
          <a:bodyPr>
            <a:normAutofit/>
          </a:bodyPr>
          <a:lstStyle/>
          <a:p>
            <a:r>
              <a:rPr lang="en-US" altLang="zh-CN" dirty="0"/>
              <a:t>Module6 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10061" y="1485162"/>
            <a:ext cx="6973307" cy="347885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Unit2 The </a:t>
            </a:r>
            <a:r>
              <a:rPr lang="en-US" altLang="zh-CN" sz="3200" dirty="0" err="1"/>
              <a:t>Lodon</a:t>
            </a:r>
            <a:r>
              <a:rPr lang="en-US" altLang="zh-CN" sz="3200" dirty="0"/>
              <a:t> Eye is on your right</a:t>
            </a:r>
          </a:p>
        </p:txBody>
      </p:sp>
      <p:sp>
        <p:nvSpPr>
          <p:cNvPr id="6" name="矩形 5"/>
          <p:cNvSpPr/>
          <p:nvPr/>
        </p:nvSpPr>
        <p:spPr>
          <a:xfrm>
            <a:off x="-154305" y="435963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ym typeface="+mn-ea"/>
              </a:rPr>
              <a:t>Time for reading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700" dirty="0">
                <a:latin typeface="+mn-ea"/>
                <a:sym typeface="+mn-ea"/>
              </a:rPr>
              <a:t>第三遍，再次读课文，然后完成课本</a:t>
            </a:r>
            <a:r>
              <a:rPr lang="en-US" altLang="zh-CN" sz="2700" dirty="0">
                <a:latin typeface="+mn-ea"/>
                <a:sym typeface="+mn-ea"/>
              </a:rPr>
              <a:t>Activity 3</a:t>
            </a:r>
            <a:r>
              <a:rPr lang="zh-CN" altLang="en-US" sz="2700" dirty="0">
                <a:latin typeface="+mn-ea"/>
                <a:sym typeface="+mn-ea"/>
              </a:rPr>
              <a:t>和学历案的思维导图</a:t>
            </a:r>
            <a:endParaRPr lang="zh-CN" altLang="en-US" sz="2700" dirty="0">
              <a:latin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80" y="345282"/>
            <a:ext cx="8360569" cy="459819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943728" y="544355"/>
            <a:ext cx="1574277" cy="284693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Tower of London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317810" y="2974659"/>
            <a:ext cx="1161215" cy="284693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London Eye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388364" y="3579020"/>
            <a:ext cx="1969129" cy="284693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Houses of Parliament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96265" y="3398997"/>
            <a:ext cx="1829668" cy="284693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Buckingham Palace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304925" y="1786891"/>
            <a:ext cx="1501052" cy="284693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National Gallery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1041" y="499586"/>
            <a:ext cx="7721918" cy="430434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846076" y="4063841"/>
            <a:ext cx="1600438" cy="4847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2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 street</a:t>
            </a:r>
          </a:p>
        </p:txBody>
      </p:sp>
      <p:sp>
        <p:nvSpPr>
          <p:cNvPr id="9" name="矩形 8"/>
          <p:cNvSpPr/>
          <p:nvPr/>
        </p:nvSpPr>
        <p:spPr>
          <a:xfrm>
            <a:off x="7295153" y="3416618"/>
            <a:ext cx="600164" cy="4847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2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left</a:t>
            </a:r>
          </a:p>
        </p:txBody>
      </p:sp>
      <p:sp>
        <p:nvSpPr>
          <p:cNvPr id="10" name="矩形 9"/>
          <p:cNvSpPr/>
          <p:nvPr/>
        </p:nvSpPr>
        <p:spPr>
          <a:xfrm>
            <a:off x="6033021" y="1676876"/>
            <a:ext cx="811761" cy="4847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2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boat</a:t>
            </a:r>
          </a:p>
        </p:txBody>
      </p:sp>
      <p:sp>
        <p:nvSpPr>
          <p:cNvPr id="11" name="矩形 10"/>
          <p:cNvSpPr/>
          <p:nvPr/>
        </p:nvSpPr>
        <p:spPr>
          <a:xfrm>
            <a:off x="4735716" y="499586"/>
            <a:ext cx="811761" cy="4847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2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boat</a:t>
            </a:r>
          </a:p>
        </p:txBody>
      </p:sp>
      <p:sp>
        <p:nvSpPr>
          <p:cNvPr id="12" name="矩形 11"/>
          <p:cNvSpPr/>
          <p:nvPr/>
        </p:nvSpPr>
        <p:spPr>
          <a:xfrm>
            <a:off x="1513954" y="562928"/>
            <a:ext cx="600164" cy="4847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2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left</a:t>
            </a:r>
          </a:p>
        </p:txBody>
      </p:sp>
      <p:sp>
        <p:nvSpPr>
          <p:cNvPr id="13" name="矩形 12"/>
          <p:cNvSpPr/>
          <p:nvPr/>
        </p:nvSpPr>
        <p:spPr>
          <a:xfrm>
            <a:off x="1544934" y="2329815"/>
            <a:ext cx="792525" cy="4847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2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4" y="491490"/>
            <a:ext cx="9005888" cy="38742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35783" y="1379696"/>
            <a:ext cx="1523494" cy="4847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between</a:t>
            </a:r>
          </a:p>
        </p:txBody>
      </p:sp>
      <p:sp>
        <p:nvSpPr>
          <p:cNvPr id="8" name="矩形 7"/>
          <p:cNvSpPr/>
          <p:nvPr/>
        </p:nvSpPr>
        <p:spPr>
          <a:xfrm>
            <a:off x="952057" y="2100739"/>
            <a:ext cx="1273426" cy="4847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next to</a:t>
            </a:r>
          </a:p>
        </p:txBody>
      </p:sp>
      <p:sp>
        <p:nvSpPr>
          <p:cNvPr id="9" name="矩形 8"/>
          <p:cNvSpPr/>
          <p:nvPr/>
        </p:nvSpPr>
        <p:spPr>
          <a:xfrm>
            <a:off x="798169" y="2584609"/>
            <a:ext cx="1581202" cy="4847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opposite</a:t>
            </a:r>
          </a:p>
        </p:txBody>
      </p:sp>
      <p:sp>
        <p:nvSpPr>
          <p:cNvPr id="10" name="矩形 9"/>
          <p:cNvSpPr/>
          <p:nvPr/>
        </p:nvSpPr>
        <p:spPr>
          <a:xfrm>
            <a:off x="2746186" y="2938463"/>
            <a:ext cx="1254189" cy="4847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across</a:t>
            </a:r>
          </a:p>
        </p:txBody>
      </p:sp>
      <p:sp>
        <p:nvSpPr>
          <p:cNvPr id="11" name="矩形 10"/>
          <p:cNvSpPr/>
          <p:nvPr/>
        </p:nvSpPr>
        <p:spPr>
          <a:xfrm>
            <a:off x="1383281" y="3278505"/>
            <a:ext cx="1497781" cy="4847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Turn left</a:t>
            </a:r>
          </a:p>
        </p:txBody>
      </p:sp>
      <p:sp>
        <p:nvSpPr>
          <p:cNvPr id="12" name="矩形 11"/>
          <p:cNvSpPr/>
          <p:nvPr/>
        </p:nvSpPr>
        <p:spPr>
          <a:xfrm>
            <a:off x="794822" y="3666649"/>
            <a:ext cx="2273699" cy="4847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 your right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>
                <a:latin typeface="+mj-lt"/>
                <a:ea typeface="+mj-ea"/>
                <a:cs typeface="+mj-cs"/>
              </a:rPr>
              <a:t>THANK YOU!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Learning aims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2770" y="1580157"/>
            <a:ext cx="7886700" cy="217297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/>
              <a:t>1. Get information from the reading material about some famous places in London.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/>
              <a:t>2. To learn more expressions of giving directions.</a:t>
            </a:r>
            <a:endParaRPr lang="zh-CN" altLang="en-US" sz="24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015" y="128589"/>
            <a:ext cx="7886700" cy="597694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Activity 1</a:t>
            </a:r>
            <a:r>
              <a:rPr lang="en-US" altLang="zh-CN" dirty="0"/>
              <a:t> introduce some pictures</a:t>
            </a:r>
          </a:p>
        </p:txBody>
      </p:sp>
      <p:pic>
        <p:nvPicPr>
          <p:cNvPr id="4" name="图片 3" descr="白金汉宫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8122" y="726281"/>
            <a:ext cx="4826318" cy="336613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8124" y="4283870"/>
            <a:ext cx="4639151" cy="577081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US" altLang="zh-CN" sz="33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Buckingham Palace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24928" y="726282"/>
            <a:ext cx="3948589" cy="191590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400" dirty="0"/>
              <a:t>Buckingham Palace is the London residence and administrative headquarters of the monarch of the United Kingdom.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国家美术馆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6208" y="128112"/>
            <a:ext cx="4367689" cy="314420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38676" y="188596"/>
            <a:ext cx="4404836" cy="302390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400" dirty="0"/>
              <a:t>The National Gallery is </a:t>
            </a:r>
            <a:r>
              <a:rPr lang="zh-CN" altLang="en-US" sz="2400" dirty="0">
                <a:solidFill>
                  <a:srgbClr val="FF0000"/>
                </a:solidFill>
              </a:rPr>
              <a:t>an art museum</a:t>
            </a:r>
            <a:r>
              <a:rPr lang="zh-CN" altLang="en-US" sz="2400" dirty="0"/>
              <a:t> in Trafalgar Square in the City of Westminster, in Central London. Founded in </a:t>
            </a:r>
            <a:r>
              <a:rPr lang="zh-CN" altLang="en-US" sz="2400" dirty="0">
                <a:solidFill>
                  <a:srgbClr val="FF0000"/>
                </a:solidFill>
              </a:rPr>
              <a:t>1824</a:t>
            </a:r>
            <a:r>
              <a:rPr lang="zh-CN" altLang="en-US" sz="2400" dirty="0"/>
              <a:t>, it houses a collection of over </a:t>
            </a:r>
            <a:r>
              <a:rPr lang="zh-CN" altLang="en-US" sz="2400" dirty="0">
                <a:solidFill>
                  <a:srgbClr val="FF0000"/>
                </a:solidFill>
              </a:rPr>
              <a:t>2,300 paintings</a:t>
            </a:r>
            <a:r>
              <a:rPr lang="zh-CN" altLang="en-US" sz="2400" dirty="0"/>
              <a:t> dating from the mid-13th century to 1900</a:t>
            </a:r>
          </a:p>
        </p:txBody>
      </p:sp>
      <p:sp>
        <p:nvSpPr>
          <p:cNvPr id="6" name="矩形 5"/>
          <p:cNvSpPr/>
          <p:nvPr/>
        </p:nvSpPr>
        <p:spPr>
          <a:xfrm>
            <a:off x="136207" y="3650457"/>
            <a:ext cx="3761423" cy="577081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US" altLang="zh-CN" sz="33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National Gallery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伦敦塔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6207" y="364808"/>
            <a:ext cx="4304348" cy="302133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6207" y="3650457"/>
            <a:ext cx="3761423" cy="577081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US" altLang="zh-CN" sz="33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Tower of London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19162" y="364807"/>
            <a:ext cx="4041934" cy="154657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altLang="zh-CN" sz="2400" dirty="0"/>
              <a:t>Tower of London </a:t>
            </a:r>
            <a:r>
              <a:rPr lang="zh-CN" altLang="en-US" sz="2400" dirty="0"/>
              <a:t>is a </a:t>
            </a:r>
            <a:r>
              <a:rPr lang="zh-CN" altLang="en-US" sz="2400" dirty="0">
                <a:solidFill>
                  <a:srgbClr val="FF0000"/>
                </a:solidFill>
              </a:rPr>
              <a:t>historic castle</a:t>
            </a:r>
            <a:r>
              <a:rPr lang="zh-CN" altLang="en-US" sz="2400" dirty="0"/>
              <a:t> located on the north bank of the River Thames in central London.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伦敦眼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6208" y="338138"/>
            <a:ext cx="4418171" cy="309848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6207" y="3703321"/>
            <a:ext cx="3761423" cy="577081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US" altLang="zh-CN" sz="33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London Eye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59630" y="136684"/>
            <a:ext cx="4503420" cy="450123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400" dirty="0"/>
              <a:t>The London Eye, known for sponsorship reasons as the </a:t>
            </a:r>
            <a:r>
              <a:rPr lang="zh-CN" altLang="en-US" sz="2400" dirty="0">
                <a:solidFill>
                  <a:srgbClr val="FF0000"/>
                </a:solidFill>
              </a:rPr>
              <a:t>Coca-Cola London Eye</a:t>
            </a:r>
            <a:r>
              <a:rPr lang="zh-CN" altLang="en-US" sz="2400" dirty="0"/>
              <a:t>, is a giant Ferris wheel on the South Bank of the River Thames in London.</a:t>
            </a:r>
          </a:p>
          <a:p>
            <a:r>
              <a:rPr lang="zh-CN" altLang="en-US" sz="2400" dirty="0"/>
              <a:t>The structure is </a:t>
            </a:r>
            <a:r>
              <a:rPr lang="zh-CN" altLang="en-US" sz="2400" dirty="0">
                <a:solidFill>
                  <a:srgbClr val="FF0000"/>
                </a:solidFill>
              </a:rPr>
              <a:t>443 feet </a:t>
            </a:r>
            <a:r>
              <a:rPr lang="zh-CN" altLang="en-US" sz="2400" dirty="0"/>
              <a:t>(135 m) tall and the wheel has a diameter of </a:t>
            </a:r>
            <a:r>
              <a:rPr lang="zh-CN" altLang="en-US" sz="2400" dirty="0">
                <a:solidFill>
                  <a:srgbClr val="FF0000"/>
                </a:solidFill>
              </a:rPr>
              <a:t>394 feet </a:t>
            </a:r>
            <a:r>
              <a:rPr lang="zh-CN" altLang="en-US" sz="2400" dirty="0"/>
              <a:t>(120 m). When it opened to the public in 2000 it was the world's tallest Ferris wheel.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议会大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580" y="301467"/>
            <a:ext cx="4382453" cy="295608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596991" y="3649981"/>
            <a:ext cx="4457224" cy="577081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US" altLang="zh-CN" sz="33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Houses of Parliament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107" y="40958"/>
            <a:ext cx="7886700" cy="597694"/>
          </a:xfrm>
        </p:spPr>
        <p:txBody>
          <a:bodyPr/>
          <a:lstStyle/>
          <a:p>
            <a:r>
              <a:rPr lang="en-US" altLang="zh-CN"/>
              <a:t>Match the places with the pictures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9578" y="744379"/>
            <a:ext cx="7723823" cy="42462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81127" y="2673668"/>
            <a:ext cx="523220" cy="900246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5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</a:p>
        </p:txBody>
      </p:sp>
      <p:sp>
        <p:nvSpPr>
          <p:cNvPr id="6" name="矩形 5"/>
          <p:cNvSpPr/>
          <p:nvPr/>
        </p:nvSpPr>
        <p:spPr>
          <a:xfrm>
            <a:off x="5127160" y="2673668"/>
            <a:ext cx="523220" cy="900246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5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</a:p>
        </p:txBody>
      </p:sp>
      <p:sp>
        <p:nvSpPr>
          <p:cNvPr id="7" name="矩形 6"/>
          <p:cNvSpPr/>
          <p:nvPr/>
        </p:nvSpPr>
        <p:spPr>
          <a:xfrm>
            <a:off x="7622999" y="2673668"/>
            <a:ext cx="561692" cy="900246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5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</a:p>
        </p:txBody>
      </p:sp>
      <p:sp>
        <p:nvSpPr>
          <p:cNvPr id="8" name="矩形 7"/>
          <p:cNvSpPr/>
          <p:nvPr/>
        </p:nvSpPr>
        <p:spPr>
          <a:xfrm>
            <a:off x="4084462" y="4243388"/>
            <a:ext cx="561692" cy="900246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5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</a:p>
        </p:txBody>
      </p:sp>
      <p:sp>
        <p:nvSpPr>
          <p:cNvPr id="9" name="矩形 8"/>
          <p:cNvSpPr/>
          <p:nvPr/>
        </p:nvSpPr>
        <p:spPr>
          <a:xfrm>
            <a:off x="6940720" y="4243388"/>
            <a:ext cx="523220" cy="900246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5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Time for reading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4334" y="1010604"/>
            <a:ext cx="7886700" cy="3632597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700" dirty="0"/>
              <a:t>第一遍，解决陌生词汇</a:t>
            </a:r>
          </a:p>
          <a:p>
            <a:pPr marL="0" indent="0">
              <a:buNone/>
            </a:pPr>
            <a:r>
              <a:rPr lang="zh-CN" altLang="en-US" sz="2700" dirty="0"/>
              <a:t>第二遍，划出文中的方位介词短语，翻译文章</a:t>
            </a:r>
          </a:p>
          <a:p>
            <a:pPr marL="0" indent="0">
              <a:buNone/>
            </a:pPr>
            <a:endParaRPr lang="zh-CN" altLang="en-US" sz="27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2091"/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2091"/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2091"/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2091"/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2091"/>
  <p:tag name="KSO_WM_SPECIAL_SOURCE" val="bdnu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2091"/>
  <p:tag name="KSO_WM_SPECIAL_SOURCE" val="bdnul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2091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2091"/>
  <p:tag name="KSO_WM_SPECIAL_SOURCE" val="bdnul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2091"/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2091"/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209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1"/>
  <p:tag name="KSO_WM_SLIDE_LAYOUT" val="a"/>
  <p:tag name="KSO_WM_SLIDE_LAYOUT_CNT" val="1"/>
  <p:tag name="KSO_WM_SLIDE_TYPE" val="endPage"/>
  <p:tag name="KSO_WM_BEAUTIFY_FLAG" val="#wm#"/>
  <p:tag name="KSO_WM_COMBINE_RELATE_SLIDE_ID" val="background20179232_12"/>
  <p:tag name="KSO_WM_TEMPLATE_CATEGORY" val="custom"/>
  <p:tag name="KSO_WM_TEMPLATE_INDEX" val="20182091"/>
  <p:tag name="KSO_WM_SLIDE_ID" val="custom20182091_28"/>
  <p:tag name="KSO_WM_SLIDE_INDEX" val="28"/>
  <p:tag name="KSO_WM_TEMPLATE_SUBCATEGORY" val="combine"/>
  <p:tag name="KSO_WM_SPECIAL_SOURCE" val="bdnul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THANK YOU!"/>
  <p:tag name="KSO_WM_TEMPLATE_CATEGORY" val="custom"/>
  <p:tag name="KSO_WM_TEMPLATE_INDEX" val="20182091"/>
  <p:tag name="KSO_WM_UNIT_ID" val="custom20182091_28*a*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20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background20179232_1"/>
  <p:tag name="KSO_WM_TEMPLATE_CATEGORY" val="custom"/>
  <p:tag name="KSO_WM_TEMPLATE_INDEX" val="20182091"/>
  <p:tag name="KSO_WM_TEMPLATE_SUBCATEGORY" val="combine"/>
  <p:tag name="KSO_WM_TEMPLATE_THUMBS_INDEX" val="1、4、5、6、12、13、16、19、23、24、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b"/>
  <p:tag name="KSO_WM_SLIDE_LAYOUT_CNT" val="1_1"/>
  <p:tag name="KSO_WM_SLIDE_TYPE" val="title"/>
  <p:tag name="KSO_WM_BEAUTIFY_FLAG" val="#wm#"/>
  <p:tag name="KSO_WM_COMBINE_RELATE_SLIDE_ID" val="background20179232_1"/>
  <p:tag name="KSO_WM_TEMPLATE_CATEGORY" val="custom"/>
  <p:tag name="KSO_WM_TEMPLATE_INDEX" val="20182091"/>
  <p:tag name="KSO_WM_SLIDE_ID" val="custom20182091_1"/>
  <p:tag name="KSO_WM_SLIDE_INDEX" val="1"/>
  <p:tag name="KSO_WM_TEMPLATE_SUBCATEGORY" val="combine"/>
  <p:tag name="KSO_WM_TEMPLATE_THUMBS_INDEX" val="1、4、5、6、12、13、16、19、23、24、28"/>
  <p:tag name="KSO_WM_SPECIAL_SOURCE" val="bdnul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小清新通用总结PPT模板"/>
  <p:tag name="KSO_WM_TEMPLATE_CATEGORY" val="custom"/>
  <p:tag name="KSO_WM_TEMPLATE_INDEX" val="20182091"/>
  <p:tag name="KSO_WM_UNIT_ID" val="custom20182091_1*a*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UNIT_LAYERLEVEL" val="1"/>
  <p:tag name="KSO_WM_UNIT_VALUE" val="3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汇报人:代用名"/>
  <p:tag name="KSO_WM_TEMPLATE_CATEGORY" val="custom"/>
  <p:tag name="KSO_WM_TEMPLATE_INDEX" val="20182091"/>
  <p:tag name="KSO_WM_UNIT_ID" val="custom20182091_1*b*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2091"/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2091"/>
  <p:tag name="KSO_WM_SPECIAL_SOURCE" val="bdnull"/>
</p:tagLst>
</file>

<file path=ppt/theme/theme1.xml><?xml version="1.0" encoding="utf-8"?>
<a:theme xmlns:a="http://schemas.openxmlformats.org/drawingml/2006/main" name="WWW.2PPT.COM&#10;">
  <a:themeElements>
    <a:clrScheme name="自定义 61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239577"/>
      </a:accent1>
      <a:accent2>
        <a:srgbClr val="D67742"/>
      </a:accent2>
      <a:accent3>
        <a:srgbClr val="376D67"/>
      </a:accent3>
      <a:accent4>
        <a:srgbClr val="D67742"/>
      </a:accent4>
      <a:accent5>
        <a:srgbClr val="1B367B"/>
      </a:accent5>
      <a:accent6>
        <a:srgbClr val="476D2D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全屏显示(16:9)</PresentationFormat>
  <Paragraphs>47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黑体</vt:lpstr>
      <vt:lpstr>宋体</vt:lpstr>
      <vt:lpstr>微软雅黑</vt:lpstr>
      <vt:lpstr>Arial</vt:lpstr>
      <vt:lpstr>Calibri</vt:lpstr>
      <vt:lpstr>Lucida Console</vt:lpstr>
      <vt:lpstr>WWW.2PPT.COM
</vt:lpstr>
      <vt:lpstr>Module6 </vt:lpstr>
      <vt:lpstr>Learning aims</vt:lpstr>
      <vt:lpstr>Activity 1 introduce some pictures</vt:lpstr>
      <vt:lpstr>PowerPoint 演示文稿</vt:lpstr>
      <vt:lpstr>PowerPoint 演示文稿</vt:lpstr>
      <vt:lpstr>PowerPoint 演示文稿</vt:lpstr>
      <vt:lpstr>PowerPoint 演示文稿</vt:lpstr>
      <vt:lpstr>Match the places with the pictures</vt:lpstr>
      <vt:lpstr>Time for reading</vt:lpstr>
      <vt:lpstr>Time for reading</vt:lpstr>
      <vt:lpstr>PowerPoint 演示文稿</vt:lpstr>
      <vt:lpstr>PowerPoint 演示文稿</vt:lpstr>
      <vt:lpstr>PowerPoint 演示文稿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14</cp:revision>
  <dcterms:created xsi:type="dcterms:W3CDTF">2015-05-05T08:02:00Z</dcterms:created>
  <dcterms:modified xsi:type="dcterms:W3CDTF">2023-01-16T15:42:33Z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0C532EB9C0CD4FB582F80D75CE366781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