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8297EA7-461B-4A87-BF2F-21991534072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889C02-5C26-4D0F-9280-DCB04B0B3C2E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034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342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7CD00A1E-28D7-47C2-BEEB-25366C22A157}" type="slidenum">
              <a:rPr lang="zh-CN" altLang="en-US" sz="1200">
                <a:latin typeface="+mn-lt"/>
                <a:ea typeface="+mn-ea"/>
              </a:rPr>
              <a:t>2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34E894F-B43D-47DD-BA13-5984FB102E33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054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5475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F4400927-ECF0-4E08-B296-56FDB0E3FD71}" type="slidenum">
              <a:rPr lang="zh-CN" altLang="en-US" sz="1200">
                <a:latin typeface="+mn-lt"/>
                <a:ea typeface="+mn-ea"/>
              </a:rPr>
              <a:t>3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97EA7-461B-4A87-BF2F-21991534072A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922C22A-A5AF-416C-B942-B7A6E57B6C69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ADA26C76-E72F-49C9-A288-FD78FBA562B3}" type="slidenum">
              <a:rPr lang="zh-CN" altLang="en-US" sz="1200">
                <a:latin typeface="+mn-lt"/>
                <a:ea typeface="+mn-ea"/>
              </a:rPr>
              <a:t>8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8EDEDBA-76EF-479B-B16C-0DB0A63DB2E8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136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366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E0989D4A-B154-417F-B0B1-432569C06275}" type="slidenum">
              <a:rPr lang="zh-CN" altLang="en-US" sz="1200">
                <a:latin typeface="+mn-lt"/>
                <a:ea typeface="+mn-ea"/>
              </a:rPr>
              <a:t>9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C5F9E5-5DAC-40F2-84A2-E9F1E5011A6C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1218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859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8368B4EB-A180-4DCA-8314-193A23A61B84}" type="slidenum">
              <a:rPr lang="zh-CN" altLang="en-US" sz="1200">
                <a:latin typeface="+mn-lt"/>
                <a:ea typeface="+mn-ea"/>
              </a:rPr>
              <a:t>16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E560431-31AE-453C-BEAC-8A9B2AEA112D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1239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390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044DE5BD-38CB-4E1B-9530-0023420DA7A1}" type="slidenum">
              <a:rPr lang="zh-CN" altLang="en-US" sz="1200">
                <a:latin typeface="+mn-lt"/>
                <a:ea typeface="+mn-ea"/>
              </a:rPr>
              <a:t>17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1A0BF-BBE9-4CDA-BDE2-51B8226CB8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33605-54CB-4F96-BE90-B9940C89C8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4F8A6-2710-4534-ADEC-42B8E8DFDB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4DA75-97A8-4AF3-9A40-4999EDB22D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960D0-DFC7-41C8-8649-188A602679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69E63-E96F-4218-8E75-735E1A207D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0C8A3-B90A-4ABF-AD35-EB5F5969F7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D7B01-1B00-432A-AEF6-DFBE13459E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C7100-99AA-4972-806B-D96438351F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8A5C6-9162-4E62-8662-74409C4F01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40D83AC-384D-43BC-A014-15F59284B12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image" Target="../media/image7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/>
          <p:nvPr/>
        </p:nvSpPr>
        <p:spPr bwMode="auto">
          <a:xfrm>
            <a:off x="1" y="4292601"/>
            <a:ext cx="91440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nn-NO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8 Fashion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(I)</a:t>
            </a:r>
            <a:endParaRPr lang="en-US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37454" y="600674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 txBox="1">
            <a:spLocks noChangeArrowheads="1"/>
          </p:cNvSpPr>
          <p:nvPr/>
        </p:nvSpPr>
        <p:spPr bwMode="auto">
          <a:xfrm>
            <a:off x="71438" y="549275"/>
            <a:ext cx="349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Detail reading</a:t>
            </a:r>
            <a:endParaRPr lang="en-US" altLang="zh-CN" sz="2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4693" name="Picture 2" descr="图片4"/>
          <p:cNvPicPr>
            <a:picLocks noChangeAspect="1" noChangeArrowheads="1"/>
          </p:cNvPicPr>
          <p:nvPr/>
        </p:nvPicPr>
        <p:blipFill>
          <a:blip r:embed="rId2" cstate="email">
            <a:lum bright="-48000" contrast="66000"/>
          </a:blip>
          <a:srcRect/>
          <a:stretch>
            <a:fillRect/>
          </a:stretch>
        </p:blipFill>
        <p:spPr bwMode="auto">
          <a:xfrm>
            <a:off x="0" y="2852738"/>
            <a:ext cx="88201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4" name="Picture 264" descr="milli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6F1EB"/>
              </a:clrFrom>
              <a:clrTo>
                <a:srgbClr val="F6F1EB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7974013" y="5607050"/>
            <a:ext cx="11699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5" name="Picture 54" descr="sim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1EDE2"/>
              </a:clrFrom>
              <a:clrTo>
                <a:srgbClr val="F1EDE2">
                  <a:alpha val="0"/>
                </a:srgbClr>
              </a:clrTo>
            </a:clrChange>
            <a:lum bright="-6000" contrast="30000"/>
          </a:blip>
          <a:srcRect/>
          <a:stretch>
            <a:fillRect/>
          </a:stretch>
        </p:blipFill>
        <p:spPr bwMode="auto">
          <a:xfrm>
            <a:off x="971550" y="1484313"/>
            <a:ext cx="14398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6" name="Text Box 3"/>
          <p:cNvSpPr txBox="1">
            <a:spLocks noChangeArrowheads="1"/>
          </p:cNvSpPr>
          <p:nvPr/>
        </p:nvSpPr>
        <p:spPr bwMode="auto">
          <a:xfrm>
            <a:off x="7451725" y="2781300"/>
            <a:ext cx="434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4697" name="Text Box 3"/>
          <p:cNvSpPr txBox="1">
            <a:spLocks noChangeArrowheads="1"/>
          </p:cNvSpPr>
          <p:nvPr/>
        </p:nvSpPr>
        <p:spPr bwMode="auto">
          <a:xfrm>
            <a:off x="7451725" y="3429000"/>
            <a:ext cx="40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14698" name="Text Box 3"/>
          <p:cNvSpPr txBox="1">
            <a:spLocks noChangeArrowheads="1"/>
          </p:cNvSpPr>
          <p:nvPr/>
        </p:nvSpPr>
        <p:spPr bwMode="auto">
          <a:xfrm>
            <a:off x="7451725" y="4005263"/>
            <a:ext cx="434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4699" name="Text Box 3"/>
          <p:cNvSpPr txBox="1">
            <a:spLocks noChangeArrowheads="1"/>
          </p:cNvSpPr>
          <p:nvPr/>
        </p:nvSpPr>
        <p:spPr bwMode="auto">
          <a:xfrm>
            <a:off x="7451725" y="4581525"/>
            <a:ext cx="434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4700" name="Text Box 3"/>
          <p:cNvSpPr txBox="1">
            <a:spLocks noChangeArrowheads="1"/>
          </p:cNvSpPr>
          <p:nvPr/>
        </p:nvSpPr>
        <p:spPr bwMode="auto">
          <a:xfrm>
            <a:off x="7451725" y="5229225"/>
            <a:ext cx="43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4701" name="Rectangle 3"/>
          <p:cNvSpPr>
            <a:spLocks noChangeArrowheads="1"/>
          </p:cNvSpPr>
          <p:nvPr/>
        </p:nvSpPr>
        <p:spPr bwMode="auto">
          <a:xfrm>
            <a:off x="3373438" y="925513"/>
            <a:ext cx="5770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  <p:bldP spid="114697" grpId="0"/>
      <p:bldP spid="114698" grpId="0"/>
      <p:bldP spid="114699" grpId="0"/>
      <p:bldP spid="1147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 txBox="1">
            <a:spLocks noChangeArrowheads="1"/>
          </p:cNvSpPr>
          <p:nvPr/>
        </p:nvSpPr>
        <p:spPr bwMode="auto">
          <a:xfrm>
            <a:off x="71438" y="549275"/>
            <a:ext cx="349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Detail reading</a:t>
            </a:r>
            <a:endParaRPr lang="en-US" altLang="zh-CN" sz="2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5715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91440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Comic Sans MS" panose="030F0702030302020204" pitchFamily="66" charset="0"/>
              </a:rPr>
              <a:t>What are popular among young people?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Trainers are popular among young people.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</a:rPr>
              <a:t>2. What is Simon wearing?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A purple shirt, a pair of grey trousers and a red and grey tie.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</a:rPr>
              <a:t>3. What do young people really like?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Young people really like jeans.</a:t>
            </a:r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373438" y="923925"/>
            <a:ext cx="577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 txBox="1">
            <a:spLocks noChangeArrowheads="1"/>
          </p:cNvSpPr>
          <p:nvPr/>
        </p:nvSpPr>
        <p:spPr bwMode="auto">
          <a:xfrm>
            <a:off x="71438" y="549275"/>
            <a:ext cx="349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Detail reading</a:t>
            </a:r>
            <a:endParaRPr lang="en-US" altLang="zh-CN" sz="2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741" name="Rectangle 3"/>
          <p:cNvSpPr>
            <a:spLocks noChangeArrowheads="1"/>
          </p:cNvSpPr>
          <p:nvPr/>
        </p:nvSpPr>
        <p:spPr bwMode="auto">
          <a:xfrm>
            <a:off x="3373438" y="923925"/>
            <a:ext cx="577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Read and answer</a:t>
            </a:r>
          </a:p>
        </p:txBody>
      </p:sp>
      <p:sp>
        <p:nvSpPr>
          <p:cNvPr id="116742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91440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</a:rPr>
              <a:t>4. What is Sandy wearing?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She is wearing red silk blouse, a black wool skirt and a pair of red boots.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</a:rPr>
              <a:t>5. How does Sandy look?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She looks modern and beautiful.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23838" y="684213"/>
            <a:ext cx="3532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Detail reading 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749675" y="869950"/>
            <a:ext cx="517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Read and fill in the blanks</a:t>
            </a:r>
          </a:p>
        </p:txBody>
      </p:sp>
      <p:graphicFrame>
        <p:nvGraphicFramePr>
          <p:cNvPr id="25" name="Group 3"/>
          <p:cNvGraphicFramePr>
            <a:graphicFrameLocks noGrp="1"/>
          </p:cNvGraphicFramePr>
          <p:nvPr/>
        </p:nvGraphicFramePr>
        <p:xfrm>
          <a:off x="460375" y="1412875"/>
          <a:ext cx="8353425" cy="3505201"/>
        </p:xfrm>
        <a:graphic>
          <a:graphicData uri="http://schemas.openxmlformats.org/drawingml/2006/table">
            <a:tbl>
              <a:tblPr/>
              <a:tblGrid>
                <a:gridCol w="125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6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038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Names</a:t>
                      </a:r>
                    </a:p>
                  </a:txBody>
                  <a:tcPr marL="90005" marR="900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038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    Clothes</a:t>
                      </a: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038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  Trousers</a:t>
                      </a: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038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   Scar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ves</a:t>
                      </a: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0005" marR="900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7786" name="Text Box 32"/>
          <p:cNvSpPr>
            <a:spLocks noChangeArrowheads="1"/>
          </p:cNvSpPr>
          <p:nvPr/>
        </p:nvSpPr>
        <p:spPr bwMode="auto">
          <a:xfrm>
            <a:off x="395288" y="5445125"/>
            <a:ext cx="86614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Both</a:t>
            </a:r>
            <a:r>
              <a:rPr lang="en-US" altLang="zh-CN" sz="3200" b="1">
                <a:solidFill>
                  <a:srgbClr val="D630D2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</a:t>
            </a:r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Amy</a:t>
            </a:r>
            <a:r>
              <a:rPr lang="en-US" altLang="zh-CN" sz="3200" b="1">
                <a:solidFill>
                  <a:srgbClr val="D630D2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and</a:t>
            </a:r>
            <a:r>
              <a:rPr lang="en-US" altLang="zh-CN" sz="3200" b="1">
                <a:solidFill>
                  <a:srgbClr val="D630D2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</a:t>
            </a:r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Daniel wear jeans.</a:t>
            </a: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1763713" y="2413000"/>
            <a:ext cx="25923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/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a yellow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cotton </a:t>
            </a:r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blouse</a:t>
            </a:r>
          </a:p>
        </p:txBody>
      </p:sp>
      <p:sp>
        <p:nvSpPr>
          <p:cNvPr id="117788" name="Rectangle 28"/>
          <p:cNvSpPr>
            <a:spLocks noChangeArrowheads="1"/>
          </p:cNvSpPr>
          <p:nvPr/>
        </p:nvSpPr>
        <p:spPr bwMode="auto">
          <a:xfrm>
            <a:off x="1763713" y="3854450"/>
            <a:ext cx="2327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 eaLnBrk="0" hangingPunct="0"/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a blue T-shirt</a:t>
            </a:r>
          </a:p>
        </p:txBody>
      </p:sp>
      <p:sp>
        <p:nvSpPr>
          <p:cNvPr id="117789" name="Rectangle 29"/>
          <p:cNvSpPr>
            <a:spLocks noChangeArrowheads="1"/>
          </p:cNvSpPr>
          <p:nvPr/>
        </p:nvSpPr>
        <p:spPr bwMode="auto">
          <a:xfrm>
            <a:off x="4670425" y="2597150"/>
            <a:ext cx="1692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blue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jeans</a:t>
            </a:r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>
            <a:off x="4643438" y="3854450"/>
            <a:ext cx="1692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 eaLnBrk="0" hangingPunct="0"/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blue 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jeans</a:t>
            </a:r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6672263" y="2576513"/>
            <a:ext cx="20034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 eaLnBrk="0" hangingPunct="0"/>
            <a:r>
              <a:rPr lang="en-US" altLang="zh-CN" sz="2400" b="1">
                <a:solidFill>
                  <a:srgbClr val="00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a blue scarf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6557963" y="3436938"/>
            <a:ext cx="22320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pic>
        <p:nvPicPr>
          <p:cNvPr id="117793" name="Picture 267" descr="danie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EEEE6"/>
              </a:clrFrom>
              <a:clrTo>
                <a:srgbClr val="EEEEE6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473075" y="3581400"/>
            <a:ext cx="11271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94" name="Picture 61" descr="amy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CE9E2"/>
              </a:clrFrom>
              <a:clrTo>
                <a:srgbClr val="ECE9E2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550863" y="2289175"/>
            <a:ext cx="9715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117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6" grpId="0" build="p" autoUpdateAnimBg="0"/>
      <p:bldP spid="117787" grpId="0" bldLvl="0" autoUpdateAnimBg="0"/>
      <p:bldP spid="117788" grpId="0" bldLvl="0" autoUpdateAnimBg="0"/>
      <p:bldP spid="117789" grpId="0" bldLvl="0" autoUpdateAnimBg="0"/>
      <p:bldP spid="117790" grpId="0" bldLvl="0" autoUpdateAnimBg="0"/>
      <p:bldP spid="117791" grpId="0" bldLvl="0" autoUpdateAnimBg="0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图片3"/>
          <p:cNvPicPr>
            <a:picLocks noChangeAspect="1" noChangeArrowheads="1"/>
          </p:cNvPicPr>
          <p:nvPr/>
        </p:nvPicPr>
        <p:blipFill>
          <a:blip r:embed="rId2" cstate="email">
            <a:lum bright="-36000" contrast="60000"/>
          </a:blip>
          <a:srcRect b="-58"/>
          <a:stretch>
            <a:fillRect/>
          </a:stretch>
        </p:blipFill>
        <p:spPr bwMode="auto">
          <a:xfrm>
            <a:off x="165100" y="5418138"/>
            <a:ext cx="5048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3" cstate="email"/>
          <a:srcRect r="-64"/>
          <a:stretch>
            <a:fillRect/>
          </a:stretch>
        </p:blipFill>
        <p:spPr bwMode="auto">
          <a:xfrm>
            <a:off x="179388" y="1092200"/>
            <a:ext cx="46513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0975" y="2060575"/>
            <a:ext cx="4746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5" cstate="email"/>
          <a:srcRect r="-162" b="-23"/>
          <a:stretch>
            <a:fillRect/>
          </a:stretch>
        </p:blipFill>
        <p:spPr bwMode="auto">
          <a:xfrm>
            <a:off x="188913" y="4105275"/>
            <a:ext cx="5286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6" cstate="email"/>
          <a:srcRect r="-96" b="-23"/>
          <a:stretch>
            <a:fillRect/>
          </a:stretch>
        </p:blipFill>
        <p:spPr bwMode="auto">
          <a:xfrm>
            <a:off x="200025" y="3403600"/>
            <a:ext cx="4746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4826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CN" altLang="zh-CN" sz="3600" b="1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18792" name="TextBox 11"/>
          <p:cNvSpPr txBox="1">
            <a:spLocks noChangeArrowheads="1"/>
          </p:cNvSpPr>
          <p:nvPr/>
        </p:nvSpPr>
        <p:spPr bwMode="auto">
          <a:xfrm>
            <a:off x="179388" y="1046163"/>
            <a:ext cx="97631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500"/>
              </a:lnSpc>
            </a:pPr>
            <a:r>
              <a:rPr lang="en-US" altLang="zh-CN" sz="2400">
                <a:latin typeface="Comic Sans MS" panose="030F0702030302020204" pitchFamily="66" charset="0"/>
              </a:rPr>
              <a:t>     </a:t>
            </a:r>
            <a:r>
              <a:rPr lang="en-US" altLang="zh-CN" sz="2200">
                <a:latin typeface="Comic Sans MS" panose="030F0702030302020204" pitchFamily="66" charset="0"/>
              </a:rPr>
              <a:t>(hostess): Good morning, …. Welcome to …. I’m Millie from ….</a:t>
            </a:r>
          </a:p>
          <a:p>
            <a:pPr>
              <a:lnSpc>
                <a:spcPts val="2500"/>
              </a:lnSpc>
            </a:pPr>
            <a:r>
              <a:rPr lang="en-US" altLang="zh-CN" sz="2200">
                <a:latin typeface="Comic Sans MS" panose="030F0702030302020204" pitchFamily="66" charset="0"/>
              </a:rPr>
              <a:t>                     Today we are going to …. Look at me. I am wearing ….</a:t>
            </a:r>
          </a:p>
          <a:p>
            <a:pPr>
              <a:lnSpc>
                <a:spcPts val="2500"/>
              </a:lnSpc>
            </a:pPr>
            <a:r>
              <a:rPr lang="en-US" altLang="zh-CN" sz="2200">
                <a:latin typeface="Comic Sans MS" panose="030F0702030302020204" pitchFamily="66" charset="0"/>
              </a:rPr>
              <a:t>                      Here comes Simon.</a:t>
            </a:r>
          </a:p>
        </p:txBody>
      </p:sp>
      <p:sp>
        <p:nvSpPr>
          <p:cNvPr id="118793" name="TextBox 12"/>
          <p:cNvSpPr txBox="1">
            <a:spLocks noChangeArrowheads="1"/>
          </p:cNvSpPr>
          <p:nvPr/>
        </p:nvSpPr>
        <p:spPr bwMode="auto">
          <a:xfrm>
            <a:off x="179388" y="1957388"/>
            <a:ext cx="6022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     : I’m Simon. I am wearing …. I look ….</a:t>
            </a:r>
          </a:p>
          <a:p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118794" name="TextBox 13"/>
          <p:cNvSpPr txBox="1">
            <a:spLocks noChangeArrowheads="1"/>
          </p:cNvSpPr>
          <p:nvPr/>
        </p:nvSpPr>
        <p:spPr bwMode="auto">
          <a:xfrm>
            <a:off x="0" y="2781300"/>
            <a:ext cx="57896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        : Now Amy and Daniel are coming.</a:t>
            </a:r>
          </a:p>
          <a:p>
            <a:r>
              <a:rPr lang="en-US" altLang="zh-CN" sz="24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8795" name="TextBox 14"/>
          <p:cNvSpPr txBox="1">
            <a:spLocks noChangeArrowheads="1"/>
          </p:cNvSpPr>
          <p:nvPr/>
        </p:nvSpPr>
        <p:spPr bwMode="auto">
          <a:xfrm>
            <a:off x="200025" y="3305175"/>
            <a:ext cx="5721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Comic Sans MS" panose="030F0702030302020204" pitchFamily="66" charset="0"/>
              </a:rPr>
              <a:t>      : I’m Amy. I am wearing … I look …</a:t>
            </a:r>
          </a:p>
          <a:p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118796" name="TextBox 15"/>
          <p:cNvSpPr txBox="1">
            <a:spLocks noChangeArrowheads="1"/>
          </p:cNvSpPr>
          <p:nvPr/>
        </p:nvSpPr>
        <p:spPr bwMode="auto">
          <a:xfrm>
            <a:off x="185738" y="4076700"/>
            <a:ext cx="600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      : I’m Daniel. I am wearing …. I look …</a:t>
            </a:r>
          </a:p>
          <a:p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118797" name="TextBox 16"/>
          <p:cNvSpPr txBox="1">
            <a:spLocks noChangeArrowheads="1"/>
          </p:cNvSpPr>
          <p:nvPr/>
        </p:nvSpPr>
        <p:spPr bwMode="auto">
          <a:xfrm>
            <a:off x="757238" y="4764088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: Look! Here comes Sandy. </a:t>
            </a:r>
          </a:p>
        </p:txBody>
      </p:sp>
      <p:sp>
        <p:nvSpPr>
          <p:cNvPr id="118798" name="TextBox 17"/>
          <p:cNvSpPr txBox="1">
            <a:spLocks noChangeArrowheads="1"/>
          </p:cNvSpPr>
          <p:nvPr/>
        </p:nvSpPr>
        <p:spPr bwMode="auto">
          <a:xfrm>
            <a:off x="757238" y="5445125"/>
            <a:ext cx="550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: I’m Sandy. I am wearing …. I look …</a:t>
            </a:r>
          </a:p>
        </p:txBody>
      </p:sp>
      <p:sp>
        <p:nvSpPr>
          <p:cNvPr id="118799" name="TextBox 18"/>
          <p:cNvSpPr txBox="1">
            <a:spLocks noChangeArrowheads="1"/>
          </p:cNvSpPr>
          <p:nvPr/>
        </p:nvSpPr>
        <p:spPr bwMode="auto">
          <a:xfrm>
            <a:off x="757238" y="616585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: That’s all ….</a:t>
            </a:r>
          </a:p>
        </p:txBody>
      </p:sp>
      <p:pic>
        <p:nvPicPr>
          <p:cNvPr id="118800" name="Picture 3"/>
          <p:cNvPicPr>
            <a:picLocks noChangeAspect="1" noChangeArrowheads="1"/>
          </p:cNvPicPr>
          <p:nvPr/>
        </p:nvPicPr>
        <p:blipFill>
          <a:blip r:embed="rId7" cstate="email"/>
          <a:srcRect r="-64"/>
          <a:stretch>
            <a:fillRect/>
          </a:stretch>
        </p:blipFill>
        <p:spPr bwMode="auto">
          <a:xfrm>
            <a:off x="185738" y="277971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801" name="Picture 3"/>
          <p:cNvPicPr>
            <a:picLocks noChangeAspect="1" noChangeArrowheads="1"/>
          </p:cNvPicPr>
          <p:nvPr/>
        </p:nvPicPr>
        <p:blipFill>
          <a:blip r:embed="rId8" cstate="email"/>
          <a:srcRect r="-64"/>
          <a:stretch>
            <a:fillRect/>
          </a:stretch>
        </p:blipFill>
        <p:spPr bwMode="auto">
          <a:xfrm>
            <a:off x="174625" y="4764088"/>
            <a:ext cx="4746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802" name="Picture 3"/>
          <p:cNvPicPr>
            <a:picLocks noChangeAspect="1" noChangeArrowheads="1"/>
          </p:cNvPicPr>
          <p:nvPr/>
        </p:nvPicPr>
        <p:blipFill>
          <a:blip r:embed="rId9" cstate="email"/>
          <a:srcRect r="-64"/>
          <a:stretch>
            <a:fillRect/>
          </a:stretch>
        </p:blipFill>
        <p:spPr bwMode="auto">
          <a:xfrm>
            <a:off x="179388" y="6161088"/>
            <a:ext cx="43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803" name="Rectangle 2"/>
          <p:cNvSpPr>
            <a:spLocks noChangeArrowheads="1"/>
          </p:cNvSpPr>
          <p:nvPr/>
        </p:nvSpPr>
        <p:spPr bwMode="auto">
          <a:xfrm>
            <a:off x="179388" y="463550"/>
            <a:ext cx="2879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Group work </a:t>
            </a:r>
          </a:p>
        </p:txBody>
      </p:sp>
      <p:sp>
        <p:nvSpPr>
          <p:cNvPr id="118804" name="Rectangle 3"/>
          <p:cNvSpPr>
            <a:spLocks noChangeArrowheads="1"/>
          </p:cNvSpPr>
          <p:nvPr/>
        </p:nvSpPr>
        <p:spPr bwMode="auto">
          <a:xfrm>
            <a:off x="3017838" y="584200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 it 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/>
      <p:bldP spid="118794" grpId="0"/>
      <p:bldP spid="118795" grpId="0"/>
      <p:bldP spid="118796" grpId="0"/>
      <p:bldP spid="118797" grpId="0"/>
      <p:bldP spid="118798" grpId="0"/>
      <p:bldP spid="1187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ChangeArrowheads="1"/>
          </p:cNvSpPr>
          <p:nvPr/>
        </p:nvSpPr>
        <p:spPr bwMode="auto">
          <a:xfrm>
            <a:off x="468313" y="692150"/>
            <a:ext cx="635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Who is the best designer? </a:t>
            </a:r>
          </a:p>
        </p:txBody>
      </p:sp>
      <p:pic>
        <p:nvPicPr>
          <p:cNvPr id="119813" name="Picture 58" descr="kitt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AF7F0"/>
              </a:clrFrom>
              <a:clrTo>
                <a:srgbClr val="FAF7F0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611188" y="1773238"/>
            <a:ext cx="1820862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Text Box 32"/>
          <p:cNvSpPr>
            <a:spLocks noChangeArrowheads="1"/>
          </p:cNvSpPr>
          <p:nvPr/>
        </p:nvSpPr>
        <p:spPr bwMode="auto">
          <a:xfrm>
            <a:off x="2339975" y="1700213"/>
            <a:ext cx="6624638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C0C0C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Kitty wants to go to the fashion show.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What is Kitty wearing?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What are her clothes made of?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What </a:t>
            </a:r>
            <a:r>
              <a:rPr lang="en-US" altLang="zh-CN" sz="3200" b="1" dirty="0" err="1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colour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 are her clothes?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How does she look?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119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19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Comic Sans MS" panose="030F0702030302020204" pitchFamily="66" charset="0"/>
              </a:rPr>
              <a:t>Conclusion  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468313" y="1793875"/>
            <a:ext cx="7991475" cy="96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/>
              </a:rPr>
              <a:t>Fashion is a way of expressing oneself</a:t>
            </a:r>
            <a:endParaRPr lang="zh-CN" alt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Comic Sans MS" panose="030F0702030302020204"/>
            </a:endParaRP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971550" y="5084763"/>
            <a:ext cx="6985000" cy="81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66"/>
              </a:avLst>
            </a:prstTxWarp>
          </a:bodyPr>
          <a:lstStyle/>
          <a:p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Comic Sans MS" panose="030F0702030302020204"/>
              </a:rPr>
              <a:t>Fashion is a way of life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Comic Sans MS" panose="030F0702030302020204"/>
            </a:endParaRPr>
          </a:p>
        </p:txBody>
      </p:sp>
      <p:pic>
        <p:nvPicPr>
          <p:cNvPr id="12083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5" y="2924175"/>
            <a:ext cx="14398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图片 11" descr="millie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2924175"/>
            <a:ext cx="129698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图片 12" descr="amy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2924175"/>
            <a:ext cx="143986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79838" y="2924175"/>
            <a:ext cx="13684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1" name="图片 11" descr="sandy.pn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850" y="2960688"/>
            <a:ext cx="10795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 </a:t>
            </a:r>
          </a:p>
        </p:txBody>
      </p:sp>
      <p:sp>
        <p:nvSpPr>
          <p:cNvPr id="122883" name="Rectangle 2"/>
          <p:cNvSpPr txBox="1">
            <a:spLocks noChangeArrowheads="1"/>
          </p:cNvSpPr>
          <p:nvPr/>
        </p:nvSpPr>
        <p:spPr bwMode="auto">
          <a:xfrm>
            <a:off x="395288" y="1989138"/>
            <a:ext cx="8281987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Read the new words and phrases carefully.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r>
              <a:rPr lang="en-US" altLang="zh-CN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Design clothes for yourself if you want to go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to the fashion show. Write a passage about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what you will wear</a:t>
            </a:r>
            <a:r>
              <a:rPr lang="en-US" altLang="zh-CN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altLang="zh-CN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884" name="Picture 4" descr="214833-120Q2222J65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620713"/>
            <a:ext cx="1866900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Free talk </a:t>
            </a:r>
          </a:p>
        </p:txBody>
      </p:sp>
      <p:pic>
        <p:nvPicPr>
          <p:cNvPr id="101379" name="图片 5" descr="u=1256973696,333049317&amp;fm=21&amp;gp=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4005263"/>
            <a:ext cx="38163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Rectangle 2"/>
          <p:cNvSpPr txBox="1">
            <a:spLocks noChangeArrowheads="1"/>
          </p:cNvSpPr>
          <p:nvPr/>
        </p:nvSpPr>
        <p:spPr bwMode="auto">
          <a:xfrm>
            <a:off x="0" y="1773238"/>
            <a:ext cx="91440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1. Do you like watching a fashion show?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2. Do we need a host or a hostess and models at the fashion show?</a:t>
            </a:r>
          </a:p>
          <a:p>
            <a:pPr eaLnBrk="0" hangingPunct="0">
              <a:lnSpc>
                <a:spcPct val="200000"/>
              </a:lnSpc>
              <a:buFontTx/>
              <a:buAutoNum type="arabicPeriod"/>
            </a:pPr>
            <a:endParaRPr lang="en-US" altLang="zh-CN" sz="32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59832" y="1556792"/>
            <a:ext cx="3168352" cy="792088"/>
          </a:xfrm>
          <a:prstGeom prst="rect">
            <a:avLst/>
          </a:prstGeom>
          <a:solidFill>
            <a:schemeClr val="accent6">
              <a:lumMod val="50000"/>
              <a:alpha val="32000"/>
            </a:schemeClr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Comic Sans MS" panose="030F0702030302020204" pitchFamily="66" charset="0"/>
                <a:cs typeface="Times New Roman" panose="02020603050405020304" pitchFamily="18" charset="0"/>
              </a:rPr>
              <a:t>a fashion show</a:t>
            </a:r>
          </a:p>
        </p:txBody>
      </p:sp>
      <p:pic>
        <p:nvPicPr>
          <p:cNvPr id="16" name="Picture 55" descr="sand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1E0DB"/>
              </a:clrFrom>
              <a:clrTo>
                <a:srgbClr val="E1E0DB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4784725" y="5287963"/>
            <a:ext cx="9906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4" descr="simo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1EDE2"/>
              </a:clrFrom>
              <a:clrTo>
                <a:srgbClr val="F1EDE2">
                  <a:alpha val="0"/>
                </a:srgbClr>
              </a:clrTo>
            </a:clrChange>
            <a:lum bright="-6000" contrast="30000"/>
          </a:blip>
          <a:srcRect/>
          <a:stretch>
            <a:fillRect/>
          </a:stretch>
        </p:blipFill>
        <p:spPr bwMode="auto">
          <a:xfrm rot="21465265" flipH="1">
            <a:off x="3295650" y="4048125"/>
            <a:ext cx="1143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64" descr="millie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6F1EB"/>
              </a:clrFrom>
              <a:clrTo>
                <a:srgbClr val="F6F1EB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592138" y="4365625"/>
            <a:ext cx="12112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67" descr="daniel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EEEEE6"/>
              </a:clrFrom>
              <a:clrTo>
                <a:srgbClr val="EEEEE6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3252788" y="5278438"/>
            <a:ext cx="11287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1" descr="amy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ECE9E2"/>
              </a:clrFrom>
              <a:clrTo>
                <a:srgbClr val="ECE9E2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4757738" y="4030663"/>
            <a:ext cx="9715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44617" y="3140968"/>
            <a:ext cx="1753708" cy="792088"/>
          </a:xfrm>
          <a:prstGeom prst="rect">
            <a:avLst/>
          </a:prstGeom>
          <a:solidFill>
            <a:schemeClr val="accent6">
              <a:lumMod val="50000"/>
              <a:alpha val="32000"/>
            </a:schemeClr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Comic Sans MS" panose="030F0702030302020204" pitchFamily="66" charset="0"/>
                <a:cs typeface="Times New Roman" panose="02020603050405020304" pitchFamily="18" charset="0"/>
              </a:rPr>
              <a:t>hostess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635896" y="3140968"/>
            <a:ext cx="1728192" cy="792088"/>
          </a:xfrm>
          <a:prstGeom prst="rect">
            <a:avLst/>
          </a:prstGeom>
          <a:solidFill>
            <a:schemeClr val="accent6">
              <a:lumMod val="50000"/>
              <a:alpha val="32000"/>
            </a:schemeClr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Comic Sans MS" panose="030F0702030302020204" pitchFamily="66" charset="0"/>
                <a:cs typeface="Times New Roman" panose="02020603050405020304" pitchFamily="18" charset="0"/>
              </a:rPr>
              <a:t>models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516216" y="3212976"/>
            <a:ext cx="1728192" cy="792088"/>
          </a:xfrm>
          <a:prstGeom prst="rect">
            <a:avLst/>
          </a:prstGeom>
          <a:solidFill>
            <a:schemeClr val="accent6">
              <a:lumMod val="50000"/>
              <a:alpha val="32000"/>
            </a:schemeClr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latin typeface="Comic Sans MS" panose="030F0702030302020204" pitchFamily="66" charset="0"/>
                <a:cs typeface="Times New Roman" panose="02020603050405020304" pitchFamily="18" charset="0"/>
              </a:rPr>
              <a:t>clothes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4500563" y="2349500"/>
            <a:ext cx="0" cy="503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258888" y="2781300"/>
            <a:ext cx="0" cy="287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500563" y="2781300"/>
            <a:ext cx="0" cy="360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380288" y="2781300"/>
            <a:ext cx="0" cy="360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258888" y="2781300"/>
            <a:ext cx="612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72" name="AutoShape 27" descr="http://img3.imgtn.bdimg.com/it/u=222041271,2823571434&amp;fm=23&amp;gp=0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pic>
        <p:nvPicPr>
          <p:cNvPr id="24" name="图片 23" descr="Question-mark-26279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508500"/>
            <a:ext cx="12065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74" name="Rectangle 2"/>
          <p:cNvSpPr txBox="1">
            <a:spLocks noChangeArrowheads="1"/>
          </p:cNvSpPr>
          <p:nvPr/>
        </p:nvSpPr>
        <p:spPr bwMode="auto">
          <a:xfrm>
            <a:off x="0" y="404813"/>
            <a:ext cx="2700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Speak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内容占位符 5" descr="shi1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768475"/>
            <a:ext cx="4548188" cy="4108450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06499" name="Rectangle 2"/>
          <p:cNvSpPr txBox="1">
            <a:spLocks noChangeArrowheads="1"/>
          </p:cNvSpPr>
          <p:nvPr/>
        </p:nvSpPr>
        <p:spPr bwMode="auto">
          <a:xfrm>
            <a:off x="0" y="333375"/>
            <a:ext cx="8893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Clothes for a fashion show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4356100" y="2349500"/>
            <a:ext cx="1439863" cy="10795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1" name="Rectangle 2"/>
          <p:cNvSpPr txBox="1">
            <a:spLocks noChangeArrowheads="1"/>
          </p:cNvSpPr>
          <p:nvPr/>
        </p:nvSpPr>
        <p:spPr bwMode="auto">
          <a:xfrm>
            <a:off x="5219700" y="1196975"/>
            <a:ext cx="4465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 white T-shirt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4140200" y="4437063"/>
            <a:ext cx="1152525" cy="5048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3" name="Rectangle 2"/>
          <p:cNvSpPr txBox="1">
            <a:spLocks noChangeArrowheads="1"/>
          </p:cNvSpPr>
          <p:nvPr/>
        </p:nvSpPr>
        <p:spPr bwMode="auto">
          <a:xfrm>
            <a:off x="5364163" y="3429000"/>
            <a:ext cx="37798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pair of </a:t>
            </a: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black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trousers</a:t>
            </a: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4284663" y="5516563"/>
            <a:ext cx="115093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5" name="Rectangle 2"/>
          <p:cNvSpPr txBox="1">
            <a:spLocks noChangeArrowheads="1"/>
          </p:cNvSpPr>
          <p:nvPr/>
        </p:nvSpPr>
        <p:spPr bwMode="auto">
          <a:xfrm>
            <a:off x="5364163" y="4868863"/>
            <a:ext cx="37798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pair of </a:t>
            </a: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trainers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3" grpId="0"/>
      <p:bldP spid="1065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 txBox="1">
            <a:spLocks noChangeArrowheads="1"/>
          </p:cNvSpPr>
          <p:nvPr/>
        </p:nvSpPr>
        <p:spPr bwMode="auto">
          <a:xfrm>
            <a:off x="0" y="476250"/>
            <a:ext cx="8893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Clothes for a fashion show</a:t>
            </a:r>
          </a:p>
        </p:txBody>
      </p:sp>
      <p:sp>
        <p:nvSpPr>
          <p:cNvPr id="107523" name="Rectangle 2"/>
          <p:cNvSpPr txBox="1">
            <a:spLocks noChangeArrowheads="1"/>
          </p:cNvSpPr>
          <p:nvPr/>
        </p:nvSpPr>
        <p:spPr bwMode="auto">
          <a:xfrm>
            <a:off x="179388" y="1989138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blouse</a:t>
            </a:r>
            <a:endParaRPr lang="en-US" altLang="zh-CN" sz="2600" b="1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7524" name="Rectangle 2"/>
          <p:cNvSpPr txBox="1">
            <a:spLocks noChangeArrowheads="1"/>
          </p:cNvSpPr>
          <p:nvPr/>
        </p:nvSpPr>
        <p:spPr bwMode="auto">
          <a:xfrm>
            <a:off x="6659563" y="2349500"/>
            <a:ext cx="154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shirt</a:t>
            </a:r>
          </a:p>
        </p:txBody>
      </p:sp>
      <p:sp>
        <p:nvSpPr>
          <p:cNvPr id="107525" name="Rectangle 2"/>
          <p:cNvSpPr txBox="1">
            <a:spLocks noChangeArrowheads="1"/>
          </p:cNvSpPr>
          <p:nvPr/>
        </p:nvSpPr>
        <p:spPr bwMode="auto">
          <a:xfrm>
            <a:off x="1835150" y="5373688"/>
            <a:ext cx="3960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be made of</a:t>
            </a:r>
          </a:p>
        </p:txBody>
      </p:sp>
      <p:sp>
        <p:nvSpPr>
          <p:cNvPr id="107526" name="Rectangle 2"/>
          <p:cNvSpPr txBox="1">
            <a:spLocks noChangeArrowheads="1"/>
          </p:cNvSpPr>
          <p:nvPr/>
        </p:nvSpPr>
        <p:spPr bwMode="auto">
          <a:xfrm>
            <a:off x="4572000" y="5373688"/>
            <a:ext cx="2592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cotton</a:t>
            </a:r>
          </a:p>
        </p:txBody>
      </p:sp>
      <p:grpSp>
        <p:nvGrpSpPr>
          <p:cNvPr id="107527" name="组合 18"/>
          <p:cNvGrpSpPr/>
          <p:nvPr/>
        </p:nvGrpSpPr>
        <p:grpSpPr bwMode="auto">
          <a:xfrm>
            <a:off x="2124075" y="1412875"/>
            <a:ext cx="4103688" cy="3887788"/>
            <a:chOff x="2123728" y="1412776"/>
            <a:chExt cx="4104456" cy="3888432"/>
          </a:xfrm>
        </p:grpSpPr>
        <p:pic>
          <p:nvPicPr>
            <p:cNvPr id="6" name="图片 5" descr="shi4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123728" y="1484784"/>
              <a:ext cx="2559644" cy="38164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图片 17" descr="shi6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3928" y="1412776"/>
              <a:ext cx="2304256" cy="38884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cxnSp>
        <p:nvCxnSpPr>
          <p:cNvPr id="11" name="直接箭头连接符 10"/>
          <p:cNvCxnSpPr/>
          <p:nvPr/>
        </p:nvCxnSpPr>
        <p:spPr>
          <a:xfrm flipV="1">
            <a:off x="5003800" y="2924175"/>
            <a:ext cx="1584325" cy="14414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5364163" y="4437063"/>
            <a:ext cx="1079500" cy="14446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32" name="Rectangle 2"/>
          <p:cNvSpPr txBox="1">
            <a:spLocks noChangeArrowheads="1"/>
          </p:cNvSpPr>
          <p:nvPr/>
        </p:nvSpPr>
        <p:spPr bwMode="auto">
          <a:xfrm>
            <a:off x="6516688" y="3789363"/>
            <a:ext cx="1547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tie</a:t>
            </a:r>
          </a:p>
        </p:txBody>
      </p:sp>
      <p:pic>
        <p:nvPicPr>
          <p:cNvPr id="17" name="图片 16" descr="cooton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4005263"/>
            <a:ext cx="6683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箭头连接符 8"/>
          <p:cNvCxnSpPr/>
          <p:nvPr/>
        </p:nvCxnSpPr>
        <p:spPr>
          <a:xfrm flipH="1" flipV="1">
            <a:off x="1403350" y="3141663"/>
            <a:ext cx="1152525" cy="50323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07524" grpId="0"/>
      <p:bldP spid="107525" grpId="0"/>
      <p:bldP spid="107526" grpId="0"/>
      <p:bldP spid="1075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 txBox="1">
            <a:spLocks noChangeArrowheads="1"/>
          </p:cNvSpPr>
          <p:nvPr/>
        </p:nvSpPr>
        <p:spPr bwMode="auto">
          <a:xfrm>
            <a:off x="0" y="333375"/>
            <a:ext cx="8893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Clothes for a fashion show</a:t>
            </a:r>
          </a:p>
        </p:txBody>
      </p:sp>
      <p:sp>
        <p:nvSpPr>
          <p:cNvPr id="108547" name="Rectangle 2"/>
          <p:cNvSpPr txBox="1">
            <a:spLocks noChangeArrowheads="1"/>
          </p:cNvSpPr>
          <p:nvPr/>
        </p:nvSpPr>
        <p:spPr bwMode="auto">
          <a:xfrm>
            <a:off x="-73025" y="1989138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sweater</a:t>
            </a:r>
            <a:endParaRPr lang="en-US" altLang="zh-CN" sz="2600" b="1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8548" name="Rectangle 2"/>
          <p:cNvSpPr txBox="1">
            <a:spLocks noChangeArrowheads="1"/>
          </p:cNvSpPr>
          <p:nvPr/>
        </p:nvSpPr>
        <p:spPr bwMode="auto">
          <a:xfrm>
            <a:off x="1547813" y="5300663"/>
            <a:ext cx="1439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scarf</a:t>
            </a:r>
            <a:endParaRPr lang="en-US" altLang="zh-CN" sz="2600" b="1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8549" name="Rectangle 2"/>
          <p:cNvSpPr txBox="1">
            <a:spLocks noChangeArrowheads="1"/>
          </p:cNvSpPr>
          <p:nvPr/>
        </p:nvSpPr>
        <p:spPr bwMode="auto">
          <a:xfrm>
            <a:off x="3059113" y="5310188"/>
            <a:ext cx="3241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pl.</a:t>
            </a: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 scar</a:t>
            </a: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ves</a:t>
            </a:r>
            <a:endParaRPr lang="en-US" altLang="zh-CN" sz="2600" b="1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 descr="shi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075" y="1412875"/>
            <a:ext cx="3987800" cy="369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直接箭头连接符 6"/>
          <p:cNvCxnSpPr/>
          <p:nvPr/>
        </p:nvCxnSpPr>
        <p:spPr>
          <a:xfrm flipH="1" flipV="1">
            <a:off x="1763713" y="2852738"/>
            <a:ext cx="1152525" cy="5048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5003800" y="2636838"/>
            <a:ext cx="1728788" cy="431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53" name="Rectangle 2"/>
          <p:cNvSpPr txBox="1">
            <a:spLocks noChangeArrowheads="1"/>
          </p:cNvSpPr>
          <p:nvPr/>
        </p:nvSpPr>
        <p:spPr bwMode="auto">
          <a:xfrm>
            <a:off x="6696075" y="1989138"/>
            <a:ext cx="1547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dress</a:t>
            </a:r>
          </a:p>
        </p:txBody>
      </p:sp>
      <p:sp>
        <p:nvSpPr>
          <p:cNvPr id="108554" name="Rectangle 2"/>
          <p:cNvSpPr txBox="1">
            <a:spLocks noChangeArrowheads="1"/>
          </p:cNvSpPr>
          <p:nvPr/>
        </p:nvSpPr>
        <p:spPr bwMode="auto">
          <a:xfrm>
            <a:off x="6156325" y="2997200"/>
            <a:ext cx="3240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pl.</a:t>
            </a: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 dress</a:t>
            </a: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es</a:t>
            </a:r>
            <a:endParaRPr lang="en-US" altLang="zh-CN" sz="2600" b="1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23" name="图片 22" descr="silk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365625"/>
            <a:ext cx="573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6" name="Rectangle 2"/>
          <p:cNvSpPr txBox="1">
            <a:spLocks noChangeArrowheads="1"/>
          </p:cNvSpPr>
          <p:nvPr/>
        </p:nvSpPr>
        <p:spPr bwMode="auto">
          <a:xfrm>
            <a:off x="6804025" y="4221163"/>
            <a:ext cx="154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silk</a:t>
            </a:r>
          </a:p>
        </p:txBody>
      </p:sp>
      <p:pic>
        <p:nvPicPr>
          <p:cNvPr id="8207" name="图片 24" descr="wool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3573463"/>
            <a:ext cx="72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8" name="Rectangle 2"/>
          <p:cNvSpPr txBox="1">
            <a:spLocks noChangeArrowheads="1"/>
          </p:cNvSpPr>
          <p:nvPr/>
        </p:nvSpPr>
        <p:spPr bwMode="auto">
          <a:xfrm>
            <a:off x="468313" y="3716338"/>
            <a:ext cx="1439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wool</a:t>
            </a:r>
            <a:endParaRPr lang="en-US" altLang="zh-CN" sz="2600" b="1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2268538" y="3573463"/>
            <a:ext cx="790575" cy="19431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48" grpId="0"/>
      <p:bldP spid="108549" grpId="0"/>
      <p:bldP spid="108553" grpId="0"/>
      <p:bldP spid="108554" grpId="0"/>
      <p:bldP spid="108556" grpId="0"/>
      <p:bldP spid="1085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 txBox="1">
            <a:spLocks noChangeArrowheads="1"/>
          </p:cNvSpPr>
          <p:nvPr/>
        </p:nvSpPr>
        <p:spPr bwMode="auto">
          <a:xfrm>
            <a:off x="125413" y="376238"/>
            <a:ext cx="889317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Clothes for a fashion show</a:t>
            </a:r>
          </a:p>
        </p:txBody>
      </p:sp>
      <p:pic>
        <p:nvPicPr>
          <p:cNvPr id="4" name="图片 3" descr="shi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835150" y="1412875"/>
            <a:ext cx="2736850" cy="504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直接箭头连接符 4"/>
          <p:cNvCxnSpPr/>
          <p:nvPr/>
        </p:nvCxnSpPr>
        <p:spPr>
          <a:xfrm flipV="1">
            <a:off x="3419475" y="2708275"/>
            <a:ext cx="1873250" cy="18732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573" name="Rectangle 2"/>
          <p:cNvSpPr txBox="1">
            <a:spLocks noChangeArrowheads="1"/>
          </p:cNvSpPr>
          <p:nvPr/>
        </p:nvSpPr>
        <p:spPr bwMode="auto">
          <a:xfrm>
            <a:off x="5292725" y="2205038"/>
            <a:ext cx="35639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cs typeface="Times New Roman" panose="02020603050405020304" pitchFamily="18" charset="0"/>
              </a:rPr>
              <a:t>a pair of boots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Guess: What will they wear for the fashion show?</a:t>
            </a:r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3" cstate="email">
            <a:grayscl/>
          </a:blip>
          <a:srcRect/>
          <a:stretch>
            <a:fillRect/>
          </a:stretch>
        </p:blipFill>
        <p:spPr bwMode="auto">
          <a:xfrm>
            <a:off x="3779838" y="1484313"/>
            <a:ext cx="15843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3779838" y="4092575"/>
            <a:ext cx="15843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图片 18" descr="sandy.png"/>
          <p:cNvPicPr>
            <a:picLocks noChangeAspect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6084888" y="4149725"/>
            <a:ext cx="16176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 descr="amy.png"/>
          <p:cNvPicPr>
            <a:picLocks noChangeAspect="1"/>
          </p:cNvPicPr>
          <p:nvPr/>
        </p:nvPicPr>
        <p:blipFill>
          <a:blip r:embed="rId6" cstate="email">
            <a:grayscl/>
          </a:blip>
          <a:srcRect/>
          <a:stretch>
            <a:fillRect/>
          </a:stretch>
        </p:blipFill>
        <p:spPr bwMode="auto">
          <a:xfrm>
            <a:off x="6156325" y="1557338"/>
            <a:ext cx="15509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 descr="millie.png"/>
          <p:cNvPicPr>
            <a:picLocks noChangeAspect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842963" y="1968500"/>
            <a:ext cx="18319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Fast reading</a:t>
            </a:r>
            <a:b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altLang="zh-C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43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535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en-US" altLang="zh-CN" sz="3200" b="1" dirty="0">
                <a:latin typeface="Comic Sans MS" panose="030F0702030302020204" pitchFamily="66" charset="0"/>
              </a:rPr>
              <a:t>Where do they hold the fashion show?</a:t>
            </a:r>
            <a:endParaRPr lang="en-US" altLang="zh-CN" sz="32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They hold the fashion show at the school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hall.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2. How many students are mentioned in the   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passage? Who are they?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There are 5. They are Millie, Simon, 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Amy, Daniel and Sandy. 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3. Who is the hostess?</a:t>
            </a:r>
          </a:p>
          <a:p>
            <a:pPr algn="l">
              <a:lnSpc>
                <a:spcPts val="4600"/>
              </a:lnSpc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Millie is the hostess</a:t>
            </a:r>
            <a:r>
              <a:rPr lang="en-US" altLang="zh-CN" sz="32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全屏显示(4:3)</PresentationFormat>
  <Paragraphs>115</Paragraphs>
  <Slides>17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Free talk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Guess: What will they wear for the fashion show?</vt:lpstr>
      <vt:lpstr>Fast reading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  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7D7BCC54C6514E4DBE1CC103A3BBF744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