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397" r:id="rId4"/>
    <p:sldId id="260" r:id="rId5"/>
    <p:sldId id="416" r:id="rId6"/>
    <p:sldId id="417" r:id="rId7"/>
    <p:sldId id="418" r:id="rId8"/>
    <p:sldId id="420" r:id="rId9"/>
    <p:sldId id="421" r:id="rId10"/>
    <p:sldId id="422" r:id="rId11"/>
    <p:sldId id="410" r:id="rId12"/>
    <p:sldId id="399" r:id="rId13"/>
    <p:sldId id="412" r:id="rId14"/>
    <p:sldId id="409" r:id="rId15"/>
    <p:sldId id="41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E9A"/>
    <a:srgbClr val="80DEEA"/>
    <a:srgbClr val="FF8100"/>
    <a:srgbClr val="991EB5"/>
    <a:srgbClr val="E1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CF2412FD-95CD-4625-ACBC-B339489D3E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86096C8C-00EC-43F9-824F-8028CEE1D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microsoft.com/office/2007/relationships/hdphoto" Target="../media/hdphoto1.wdp"/><Relationship Id="rId5" Type="http://schemas.openxmlformats.org/officeDocument/2006/relationships/tags" Target="../tags/tag29.xml"/><Relationship Id="rId10" Type="http://schemas.openxmlformats.org/officeDocument/2006/relationships/image" Target="../media/image2.png"/><Relationship Id="rId4" Type="http://schemas.openxmlformats.org/officeDocument/2006/relationships/tags" Target="../tags/tag28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microsoft.com/office/2007/relationships/hdphoto" Target="../media/hdphoto1.wdp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11" name="任意多边形 41"/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31"/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1" name="Shape 40"/>
          <p:cNvSpPr/>
          <p:nvPr/>
        </p:nvSpPr>
        <p:spPr>
          <a:xfrm>
            <a:off x="897244" y="2767378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主讲人：</a:t>
            </a:r>
            <a:r>
              <a:rPr lang="en-US" altLang="zh-CN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PPT818 </a:t>
            </a:r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868216" y="812800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第十六章</a:t>
            </a: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04</a:t>
            </a: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二次根式</a:t>
            </a:r>
          </a:p>
        </p:txBody>
      </p:sp>
      <p:sp>
        <p:nvSpPr>
          <p:cNvPr id="113" name="矩形 112"/>
          <p:cNvSpPr/>
          <p:nvPr/>
        </p:nvSpPr>
        <p:spPr>
          <a:xfrm>
            <a:off x="810160" y="1500135"/>
            <a:ext cx="6441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二次根式的乘除</a:t>
            </a:r>
            <a:endParaRPr lang="en-US" altLang="zh-CN" sz="54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40786" y="2602707"/>
            <a:ext cx="7695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 113"/>
          <p:cNvSpPr/>
          <p:nvPr/>
        </p:nvSpPr>
        <p:spPr>
          <a:xfrm>
            <a:off x="5532925" y="1720892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（除法）</a:t>
            </a:r>
            <a:endParaRPr lang="en-US" altLang="zh-CN" sz="6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3" name="图片 12" descr="建筑师，书籍，书籍，Shelf，学习，学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>
            <a:fillRect/>
          </a:stretch>
        </p:blipFill>
        <p:spPr bwMode="auto">
          <a:xfrm>
            <a:off x="6240732" y="1500136"/>
            <a:ext cx="6848512" cy="5394713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698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/>
      <p:bldP spid="113" grpId="0"/>
      <p:bldP spid="1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6848229" cy="1137512"/>
            <a:chOff x="611701" y="260323"/>
            <a:chExt cx="6848229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507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利用二次根式除法法则解决实际问题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573991" y="1566390"/>
                <a:ext cx="5349541" cy="1504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已知长方形的面积为S，相邻两边分别为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a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、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b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.</a:t>
                </a:r>
                <a:endParaRPr lang="en-US" altLang="zh-CN" sz="2000" b="1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1)已知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S=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,a=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,求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b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； </a:t>
                </a:r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1)已知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S=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,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a=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，求S； </a:t>
                </a:r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991" y="1566390"/>
                <a:ext cx="5349541" cy="1504836"/>
              </a:xfrm>
              <a:prstGeom prst="rect">
                <a:avLst/>
              </a:prstGeom>
              <a:blipFill rotWithShape="1">
                <a:blip r:embed="rId5"/>
                <a:stretch>
                  <a:fillRect l="-9" t="-32" r="2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536283" y="3561509"/>
                <a:ext cx="3962815" cy="1044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）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a:rPr lang="zh-CN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altLang="zh-CN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 =</m:t>
                      </m:r>
                      <m:r>
                        <m:rPr>
                          <m:nor/>
                        </m:rPr>
                        <a:rPr lang="zh-CN" altLang="en-US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 </m:t>
                      </m:r>
                      <m:f>
                        <m:fPr>
                          <m:ctrlP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rad>
                        </m:num>
                        <m:den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283" y="3561509"/>
                <a:ext cx="3962815" cy="1044260"/>
              </a:xfrm>
              <a:prstGeom prst="rect">
                <a:avLst/>
              </a:prstGeom>
              <a:blipFill rotWithShape="1">
                <a:blip r:embed="rId6"/>
                <a:stretch>
                  <a:fillRect l="-6" t="-41" r="16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477579" y="4639173"/>
                <a:ext cx="3917931" cy="1063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）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zh-CN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altLang="zh-CN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 =</m:t>
                      </m:r>
                      <m:r>
                        <m:rPr>
                          <m:nor/>
                        </m:rPr>
                        <a:rPr lang="zh-CN" altLang="en-US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 </m:t>
                      </m:r>
                      <m:f>
                        <m:fPr>
                          <m:ctrlP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579" y="4639173"/>
                <a:ext cx="3917931" cy="1063496"/>
              </a:xfrm>
              <a:prstGeom prst="rect">
                <a:avLst/>
              </a:prstGeom>
              <a:blipFill rotWithShape="1">
                <a:blip r:embed="rId7"/>
                <a:stretch>
                  <a:fillRect l="-15" t="-47" r="14" b="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10" name="任意多边形 41"/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31"/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4599740" y="1444321"/>
            <a:ext cx="249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 sz="1800">
                <a:solidFill>
                  <a:srgbClr val="000000"/>
                </a:solidFill>
              </a:defRPr>
            </a:pP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02</a:t>
            </a:r>
            <a:endParaRPr lang="zh-CN" altLang="en-US" sz="3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4541684" y="2179099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练一练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966" y="615657"/>
            <a:ext cx="3700774" cy="3700774"/>
          </a:xfrm>
          <a:prstGeom prst="rect">
            <a:avLst/>
          </a:prstGeom>
        </p:spPr>
      </p:pic>
      <p:pic>
        <p:nvPicPr>
          <p:cNvPr id="13" name="图片 12" descr="建筑师，书籍，书籍，Shelf，学习，学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>
            <a:fillRect/>
          </a:stretch>
        </p:blipFill>
        <p:spPr bwMode="auto">
          <a:xfrm>
            <a:off x="7512456" y="2501900"/>
            <a:ext cx="5576787" cy="4392949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628863" y="1547652"/>
                <a:ext cx="7584896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．（</a:t>
                </a:r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2019·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北京市昌平区阳坊中学初二期中）下列各式计算正确的是（</a:t>
                </a:r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1600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1600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  <m:r>
                      <a:rPr lang="en-US" altLang="zh-CN" sz="1600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     B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altLang="zh-CN" sz="1600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  <m:r>
                      <a:rPr lang="en-US" altLang="zh-CN" sz="1600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altLang="zh-CN" sz="1600" b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</m:oMath>
                </a14:m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sz="1600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sSup>
                      <m:sSupPr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1600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</a:t>
                </a:r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1600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600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altLang="zh-CN" sz="1600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1600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863" y="1547652"/>
                <a:ext cx="7584896" cy="1213345"/>
              </a:xfrm>
              <a:prstGeom prst="rect">
                <a:avLst/>
              </a:prstGeom>
              <a:blipFill rotWithShape="1">
                <a:blip r:embed="rId5"/>
                <a:stretch>
                  <a:fillRect l="-1" t="-13" r="7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笑脸 13"/>
          <p:cNvSpPr/>
          <p:nvPr/>
        </p:nvSpPr>
        <p:spPr>
          <a:xfrm>
            <a:off x="5403875" y="2277817"/>
            <a:ext cx="326130" cy="402336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564449" y="3154425"/>
                <a:ext cx="5936305" cy="3151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，故选项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错误；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B. 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原式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，故选项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错误； 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C. </a:t>
                </a: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原式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，故选项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正确；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1600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，故选项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错误；故选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C.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49" y="3154425"/>
                <a:ext cx="5936305" cy="3151697"/>
              </a:xfrm>
              <a:prstGeom prst="rect">
                <a:avLst/>
              </a:prstGeom>
              <a:blipFill rotWithShape="1">
                <a:blip r:embed="rId6"/>
                <a:stretch>
                  <a:fillRect l="-7" t="-12" r="2" b="-1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444226" y="1274682"/>
                <a:ext cx="7845572" cy="656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/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．（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2019·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上海市川沙中学南校初二期中）计算：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e>
                    </m:rad>
                    <m:r>
                      <a:rPr lang="en-US" altLang="zh-CN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</m:rad>
                    <m:r>
                      <a:rPr lang="en-US" altLang="zh-CN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_______.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26" y="1274682"/>
                <a:ext cx="7845572" cy="656718"/>
              </a:xfrm>
              <a:prstGeom prst="rect">
                <a:avLst/>
              </a:prstGeom>
              <a:blipFill rotWithShape="1">
                <a:blip r:embed="rId5"/>
                <a:stretch>
                  <a:fillRect l="-3" t="-36" r="5" b="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859005" y="1962712"/>
                <a:ext cx="6049848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/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rad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rad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zh-CN" altLang="zh-CN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005" y="1962712"/>
                <a:ext cx="6049848" cy="658835"/>
              </a:xfrm>
              <a:prstGeom prst="rect">
                <a:avLst/>
              </a:prstGeom>
              <a:blipFill rotWithShape="1">
                <a:blip r:embed="rId6"/>
                <a:stretch>
                  <a:fillRect l="-6" t="-85" r="9" b="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444226" y="3110075"/>
                <a:ext cx="6308482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/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．计算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f>
                          <m:fPr>
                            <m:ctrlPr>
                              <a:rPr lang="zh-CN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rad>
                    <m:r>
                      <a:rPr lang="en-US" altLang="zh-CN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>
                          <m:fPr>
                            <m:ctrlPr>
                              <a:rPr lang="zh-CN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rad>
                    <m:r>
                      <a:rPr lang="en-US" altLang="zh-CN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f>
                          <m:fPr>
                            <m:ctrlPr>
                              <a:rPr lang="zh-CN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rad>
                  </m:oMath>
                </a14:m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的结果是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____________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26" y="3110075"/>
                <a:ext cx="6308482" cy="656013"/>
              </a:xfrm>
              <a:prstGeom prst="rect">
                <a:avLst/>
              </a:prstGeom>
              <a:blipFill rotWithShape="1">
                <a:blip r:embed="rId7"/>
                <a:stretch>
                  <a:fillRect l="-4" t="-73" r="10" b="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859005" y="3933548"/>
                <a:ext cx="5451303" cy="656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/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zh-CN" altLang="zh-CN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005" y="3933548"/>
                <a:ext cx="5451303" cy="656142"/>
              </a:xfrm>
              <a:prstGeom prst="rect">
                <a:avLst/>
              </a:prstGeom>
              <a:blipFill rotWithShape="1">
                <a:blip r:embed="rId8"/>
                <a:stretch>
                  <a:fillRect l="-7" t="-55" r="3" b="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444226" y="5107641"/>
                <a:ext cx="7070162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/>
                <a:r>
                  <a:rPr lang="en-US" altLang="zh-CN" sz="18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sz="18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8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1" i="1" kern="100">
                            <a:latin typeface="Cambria Math" panose="02040503050406030204" pitchFamily="18" charset="0"/>
                          </a:rPr>
                          <m:t>𝟓𝟒</m:t>
                        </m:r>
                        <m:r>
                          <a:rPr lang="en-US" altLang="zh-CN" sz="1800" b="1" i="1" kern="100"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</m:rad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sz="18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1800" b="1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1" i="1" kern="100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altLang="zh-CN" sz="1800" b="1" i="1" kern="10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1800" b="1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b="1" i="1" kern="10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1800" b="1" i="1" kern="10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=________</a:t>
                </a:r>
                <a:r>
                  <a:rPr lang="zh-CN" altLang="en-US" sz="18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。</a:t>
                </a:r>
                <a:endParaRPr lang="zh-CN" altLang="zh-CN" sz="18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26" y="5107641"/>
                <a:ext cx="7070162" cy="656013"/>
              </a:xfrm>
              <a:prstGeom prst="rect">
                <a:avLst/>
              </a:prstGeom>
              <a:blipFill rotWithShape="1">
                <a:blip r:embed="rId9"/>
                <a:stretch>
                  <a:fillRect l="-3" t="-51" r="4" b="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859005" y="5763654"/>
                <a:ext cx="6389827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/>
                <a:r>
                  <a:rPr lang="zh-CN" altLang="zh-CN" sz="18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【解析】</a:t>
                </a:r>
                <a:r>
                  <a:rPr lang="en-US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∵a&gt;0,b&gt;0,</a:t>
                </a:r>
                <a:r>
                  <a:rPr lang="zh-CN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altLang="zh-CN" sz="18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1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sz="1800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zh-CN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1800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005" y="5763654"/>
                <a:ext cx="6389827" cy="656013"/>
              </a:xfrm>
              <a:prstGeom prst="rect">
                <a:avLst/>
              </a:prstGeom>
              <a:blipFill rotWithShape="1">
                <a:blip r:embed="rId10"/>
                <a:stretch>
                  <a:fillRect l="-6" t="-60" r="3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26" name="任意多边形 41"/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31"/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: 圆角 40"/>
          <p:cNvSpPr/>
          <p:nvPr/>
        </p:nvSpPr>
        <p:spPr>
          <a:xfrm>
            <a:off x="698500" y="660400"/>
            <a:ext cx="10795000" cy="553720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40" name="文本框 38"/>
          <p:cNvSpPr txBox="1"/>
          <p:nvPr>
            <p:custDataLst>
              <p:tags r:id="rId1"/>
            </p:custDataLst>
          </p:nvPr>
        </p:nvSpPr>
        <p:spPr>
          <a:xfrm>
            <a:off x="1785093" y="4457359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5444462" y="1267243"/>
            <a:ext cx="5909338" cy="1344152"/>
            <a:chOff x="4865892" y="1070507"/>
            <a:chExt cx="5909338" cy="1344152"/>
          </a:xfrm>
        </p:grpSpPr>
        <p:sp>
          <p:nvSpPr>
            <p:cNvPr id="43" name="文本框 38"/>
            <p:cNvSpPr txBox="1"/>
            <p:nvPr>
              <p:custDataLst>
                <p:tags r:id="rId6"/>
              </p:custDataLst>
            </p:nvPr>
          </p:nvSpPr>
          <p:spPr>
            <a:xfrm>
              <a:off x="6743238" y="1561593"/>
              <a:ext cx="4031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理解二次根式除法法则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45" name="矩形: 圆角 44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文本框 3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grpSp>
        <p:nvGrpSpPr>
          <p:cNvPr id="53" name="组合 52"/>
          <p:cNvGrpSpPr/>
          <p:nvPr/>
        </p:nvGrpSpPr>
        <p:grpSpPr>
          <a:xfrm>
            <a:off x="5444462" y="2756924"/>
            <a:ext cx="6416220" cy="1344152"/>
            <a:chOff x="4865892" y="1070507"/>
            <a:chExt cx="6416220" cy="1344152"/>
          </a:xfrm>
        </p:grpSpPr>
        <p:sp>
          <p:nvSpPr>
            <p:cNvPr id="54" name="文本框 38"/>
            <p:cNvSpPr txBox="1"/>
            <p:nvPr>
              <p:custDataLst>
                <p:tags r:id="rId4"/>
              </p:custDataLst>
            </p:nvPr>
          </p:nvSpPr>
          <p:spPr>
            <a:xfrm>
              <a:off x="6743237" y="1561593"/>
              <a:ext cx="4538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通过二次根式除法法则进行计算</a:t>
              </a: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56" name="矩形: 圆角 5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7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grpSp>
        <p:nvGrpSpPr>
          <p:cNvPr id="64" name="组合 63"/>
          <p:cNvGrpSpPr/>
          <p:nvPr/>
        </p:nvGrpSpPr>
        <p:grpSpPr>
          <a:xfrm>
            <a:off x="5444462" y="4396777"/>
            <a:ext cx="5909338" cy="1344152"/>
            <a:chOff x="4865892" y="1070507"/>
            <a:chExt cx="5909338" cy="1344152"/>
          </a:xfrm>
        </p:grpSpPr>
        <p:sp>
          <p:nvSpPr>
            <p:cNvPr id="65" name="文本框 38"/>
            <p:cNvSpPr txBox="1"/>
            <p:nvPr>
              <p:custDataLst>
                <p:tags r:id="rId2"/>
              </p:custDataLst>
            </p:nvPr>
          </p:nvSpPr>
          <p:spPr>
            <a:xfrm>
              <a:off x="6743238" y="1561593"/>
              <a:ext cx="4031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二次根式运算时的注意事项</a:t>
              </a: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67" name="矩形: 圆角 66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8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69" name="图片 6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pic>
        <p:nvPicPr>
          <p:cNvPr id="28" name="图片 27" descr="建筑师，书籍，书籍，Shelf，学习，学习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>
            <a:fillRect/>
          </a:stretch>
        </p:blipFill>
        <p:spPr bwMode="auto">
          <a:xfrm>
            <a:off x="1703200" y="1631200"/>
            <a:ext cx="3208068" cy="2527061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69850">
            <a:solidFill>
              <a:srgbClr val="317EF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11" name="任意多边形 41"/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31"/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1" name="Shape 40"/>
          <p:cNvSpPr/>
          <p:nvPr/>
        </p:nvSpPr>
        <p:spPr>
          <a:xfrm>
            <a:off x="897244" y="2767378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主讲人：</a:t>
            </a:r>
            <a:r>
              <a:rPr lang="en-US" altLang="zh-CN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PPT818 </a:t>
            </a:r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868216" y="812800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第十六章</a:t>
            </a: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04</a:t>
            </a: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二次根式</a:t>
            </a:r>
          </a:p>
        </p:txBody>
      </p:sp>
      <p:sp>
        <p:nvSpPr>
          <p:cNvPr id="113" name="矩形 112"/>
          <p:cNvSpPr/>
          <p:nvPr/>
        </p:nvSpPr>
        <p:spPr>
          <a:xfrm>
            <a:off x="810160" y="1500135"/>
            <a:ext cx="6441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谢谢各位同学倾听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940786" y="2602707"/>
            <a:ext cx="7695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建筑师，书籍，书籍，Shelf，学习，学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>
            <a:fillRect/>
          </a:stretch>
        </p:blipFill>
        <p:spPr bwMode="auto">
          <a:xfrm>
            <a:off x="6240732" y="1500136"/>
            <a:ext cx="6848512" cy="5394713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698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/>
      <p:bldP spid="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36" name="任意多边形 41"/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1"/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: 圆角 40"/>
          <p:cNvSpPr/>
          <p:nvPr/>
        </p:nvSpPr>
        <p:spPr>
          <a:xfrm>
            <a:off x="698500" y="660400"/>
            <a:ext cx="10795000" cy="553720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243091" y="1396648"/>
            <a:ext cx="5540639" cy="1556456"/>
            <a:chOff x="5243091" y="1396648"/>
            <a:chExt cx="5540639" cy="1556456"/>
          </a:xfrm>
        </p:grpSpPr>
        <p:sp>
          <p:nvSpPr>
            <p:cNvPr id="89" name="文本框 38"/>
            <p:cNvSpPr txBox="1"/>
            <p:nvPr>
              <p:custDataLst>
                <p:tags r:id="rId5"/>
              </p:custDataLst>
            </p:nvPr>
          </p:nvSpPr>
          <p:spPr>
            <a:xfrm>
              <a:off x="6969641" y="1506274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学习目标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8313710" y="1726292"/>
              <a:ext cx="2368042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243091" y="1396648"/>
              <a:ext cx="1699684" cy="1324690"/>
              <a:chOff x="5243091" y="1396648"/>
              <a:chExt cx="1699684" cy="1324690"/>
            </a:xfrm>
          </p:grpSpPr>
          <p:sp>
            <p:nvSpPr>
              <p:cNvPr id="57" name="矩形: 圆角 56"/>
              <p:cNvSpPr/>
              <p:nvPr/>
            </p:nvSpPr>
            <p:spPr>
              <a:xfrm>
                <a:off x="5952251" y="190878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文本框 3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319434" y="190878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8" name="图片 8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43091" y="1396648"/>
                <a:ext cx="1324690" cy="1324690"/>
              </a:xfrm>
              <a:prstGeom prst="rect">
                <a:avLst/>
              </a:prstGeom>
            </p:spPr>
          </p:pic>
        </p:grpSp>
        <p:sp>
          <p:nvSpPr>
            <p:cNvPr id="56" name="矩形 55"/>
            <p:cNvSpPr/>
            <p:nvPr/>
          </p:nvSpPr>
          <p:spPr>
            <a:xfrm>
              <a:off x="7000569" y="1924809"/>
              <a:ext cx="3783161" cy="102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、理解二次根式除法法则。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、利用二次根式法则法则对其进行化简。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、理解最简二次根式的特点。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2460611" y="423452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243091" y="2920215"/>
            <a:ext cx="5357103" cy="1324690"/>
            <a:chOff x="5243091" y="2772147"/>
            <a:chExt cx="5357103" cy="1324690"/>
          </a:xfrm>
        </p:grpSpPr>
        <p:grpSp>
          <p:nvGrpSpPr>
            <p:cNvPr id="92" name="组合 91"/>
            <p:cNvGrpSpPr/>
            <p:nvPr/>
          </p:nvGrpSpPr>
          <p:grpSpPr>
            <a:xfrm>
              <a:off x="7020330" y="3082543"/>
              <a:ext cx="3102514" cy="461665"/>
              <a:chOff x="9650039" y="892924"/>
              <a:chExt cx="2762497" cy="411069"/>
            </a:xfrm>
          </p:grpSpPr>
          <p:sp>
            <p:nvSpPr>
              <p:cNvPr id="98" name="文本框 3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9650039" y="892924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10304018" y="1087460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sp>
          <p:nvSpPr>
            <p:cNvPr id="95" name="矩形: 圆角 94"/>
            <p:cNvSpPr/>
            <p:nvPr/>
          </p:nvSpPr>
          <p:spPr>
            <a:xfrm>
              <a:off x="5978475" y="3311540"/>
              <a:ext cx="980398" cy="45023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7051259" y="3501078"/>
              <a:ext cx="3548935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理解二次根式除法法则。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243091" y="2772147"/>
              <a:ext cx="1699684" cy="1324690"/>
              <a:chOff x="5243091" y="1396648"/>
              <a:chExt cx="1699684" cy="1324690"/>
            </a:xfrm>
          </p:grpSpPr>
          <p:sp>
            <p:nvSpPr>
              <p:cNvPr id="43" name="矩形: 圆角 42"/>
              <p:cNvSpPr/>
              <p:nvPr/>
            </p:nvSpPr>
            <p:spPr>
              <a:xfrm>
                <a:off x="5952251" y="190878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319434" y="190878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43091" y="1396648"/>
                <a:ext cx="1324690" cy="1324690"/>
              </a:xfrm>
              <a:prstGeom prst="rect">
                <a:avLst/>
              </a:prstGeom>
            </p:spPr>
          </p:pic>
        </p:grpSp>
      </p:grpSp>
      <p:grpSp>
        <p:nvGrpSpPr>
          <p:cNvPr id="7" name="组合 6"/>
          <p:cNvGrpSpPr/>
          <p:nvPr/>
        </p:nvGrpSpPr>
        <p:grpSpPr>
          <a:xfrm>
            <a:off x="5243091" y="4212015"/>
            <a:ext cx="5540639" cy="1324690"/>
            <a:chOff x="5243091" y="4212015"/>
            <a:chExt cx="5540639" cy="1324690"/>
          </a:xfrm>
        </p:grpSpPr>
        <p:grpSp>
          <p:nvGrpSpPr>
            <p:cNvPr id="101" name="组合 100"/>
            <p:cNvGrpSpPr/>
            <p:nvPr/>
          </p:nvGrpSpPr>
          <p:grpSpPr>
            <a:xfrm>
              <a:off x="7007649" y="4555853"/>
              <a:ext cx="1940208" cy="461665"/>
              <a:chOff x="9650040" y="880720"/>
              <a:chExt cx="1727573" cy="411069"/>
            </a:xfrm>
          </p:grpSpPr>
          <p:sp>
            <p:nvSpPr>
              <p:cNvPr id="10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9650040" y="880720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10304018" y="1075256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sp>
          <p:nvSpPr>
            <p:cNvPr id="103" name="矩形 102"/>
            <p:cNvSpPr/>
            <p:nvPr/>
          </p:nvSpPr>
          <p:spPr>
            <a:xfrm>
              <a:off x="7038580" y="4974388"/>
              <a:ext cx="3745150" cy="380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利用二次根式除法法则对其进行化简。 </a:t>
              </a: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5243091" y="4212015"/>
              <a:ext cx="1699684" cy="1324690"/>
              <a:chOff x="5243091" y="1396648"/>
              <a:chExt cx="1699684" cy="1324690"/>
            </a:xfrm>
          </p:grpSpPr>
          <p:sp>
            <p:nvSpPr>
              <p:cNvPr id="47" name="矩形: 圆角 46"/>
              <p:cNvSpPr/>
              <p:nvPr/>
            </p:nvSpPr>
            <p:spPr>
              <a:xfrm>
                <a:off x="5952251" y="190878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文本框 3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319434" y="190878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43091" y="1396648"/>
                <a:ext cx="1324690" cy="1324690"/>
              </a:xfrm>
              <a:prstGeom prst="rect">
                <a:avLst/>
              </a:prstGeom>
            </p:spPr>
          </p:pic>
        </p:grpSp>
      </p:grpSp>
      <p:pic>
        <p:nvPicPr>
          <p:cNvPr id="38" name="图片 37" descr="建筑师，书籍，书籍，Shelf，学习，学习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>
            <a:fillRect/>
          </a:stretch>
        </p:blipFill>
        <p:spPr bwMode="auto">
          <a:xfrm>
            <a:off x="1516433" y="1508607"/>
            <a:ext cx="3208068" cy="2527061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69850">
            <a:solidFill>
              <a:srgbClr val="317EF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10" name="任意多边形 41"/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31"/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4599740" y="1444321"/>
            <a:ext cx="249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 sz="1800">
                <a:solidFill>
                  <a:srgbClr val="000000"/>
                </a:solidFill>
              </a:defRPr>
            </a:pP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01</a:t>
            </a:r>
            <a:endParaRPr lang="zh-CN" altLang="en-US" sz="3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4541684" y="2179099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学习目标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966" y="615657"/>
            <a:ext cx="3700774" cy="3700774"/>
          </a:xfrm>
          <a:prstGeom prst="rect">
            <a:avLst/>
          </a:prstGeom>
        </p:spPr>
      </p:pic>
      <p:pic>
        <p:nvPicPr>
          <p:cNvPr id="13" name="图片 12" descr="建筑师，书籍，书籍，Shelf，学习，学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>
            <a:fillRect/>
          </a:stretch>
        </p:blipFill>
        <p:spPr bwMode="auto">
          <a:xfrm>
            <a:off x="7512456" y="2501900"/>
            <a:ext cx="5576787" cy="4392949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二次根式乘法法则知识点回顾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sp>
        <p:nvSpPr>
          <p:cNvPr id="45" name="矩形 44"/>
          <p:cNvSpPr/>
          <p:nvPr/>
        </p:nvSpPr>
        <p:spPr>
          <a:xfrm>
            <a:off x="2007612" y="235526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二次根式乘法法则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4654490" y="2330998"/>
                <a:ext cx="4945649" cy="58272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BC5B9"/>
                </a:solidFill>
                <a:prstDash val="soli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kumimoji="0" lang="en-US" altLang="zh-C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•</m:t>
                      </m:r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rad>
                      <m:d>
                        <m:dPr>
                          <m:begChr m:val="（"/>
                          <m:endChr m:val="）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m:rPr>
                              <m:sty m:val="p"/>
                            </m:rPr>
                            <a:rPr kumimoji="0" lang="en-US" altLang="zh-CN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490" y="2330998"/>
                <a:ext cx="4945649" cy="582724"/>
              </a:xfrm>
              <a:prstGeom prst="rect">
                <a:avLst/>
              </a:prstGeom>
              <a:blipFill rotWithShape="1">
                <a:blip r:embed="rId5"/>
                <a:stretch>
                  <a:fillRect l="-268" t="-2273" r="-253" b="-2121"/>
                </a:stretch>
              </a:blipFill>
              <a:ln w="25400" cap="flat" cmpd="sng" algn="ctr">
                <a:solidFill>
                  <a:srgbClr val="4BC5B9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椭圆 46"/>
          <p:cNvSpPr/>
          <p:nvPr/>
        </p:nvSpPr>
        <p:spPr>
          <a:xfrm>
            <a:off x="6928701" y="1921590"/>
            <a:ext cx="2671438" cy="105669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007612" y="4508035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二次根式乘法法则变形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5310385" y="4447505"/>
                <a:ext cx="4891938" cy="58272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BC5B9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rad>
                      <m:r>
                        <a:rPr kumimoji="0" lang="en-US" altLang="zh-C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kumimoji="0" lang="en-US" altLang="zh-C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•</m:t>
                      </m:r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d>
                        <m:dPr>
                          <m:begChr m:val="（"/>
                          <m:endChr m:val="）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m:rPr>
                              <m:sty m:val="p"/>
                            </m:rPr>
                            <a:rPr kumimoji="0" lang="en-US" altLang="zh-CN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385" y="4447505"/>
                <a:ext cx="4891938" cy="582724"/>
              </a:xfrm>
              <a:prstGeom prst="rect">
                <a:avLst/>
              </a:prstGeom>
              <a:blipFill rotWithShape="1">
                <a:blip r:embed="rId6"/>
                <a:stretch>
                  <a:fillRect l="-270" t="-2282" r="-251" b="-2112"/>
                </a:stretch>
              </a:blipFill>
              <a:ln w="25400" cap="flat" cmpd="sng" algn="ctr">
                <a:solidFill>
                  <a:srgbClr val="4BC5B9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本框 49"/>
          <p:cNvSpPr txBox="1"/>
          <p:nvPr/>
        </p:nvSpPr>
        <p:spPr>
          <a:xfrm>
            <a:off x="7631738" y="3249439"/>
            <a:ext cx="21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注意公式成立条件</a:t>
            </a:r>
          </a:p>
        </p:txBody>
      </p:sp>
      <p:sp>
        <p:nvSpPr>
          <p:cNvPr id="51" name="椭圆 50"/>
          <p:cNvSpPr/>
          <p:nvPr/>
        </p:nvSpPr>
        <p:spPr>
          <a:xfrm>
            <a:off x="7631738" y="4404441"/>
            <a:ext cx="2671438" cy="71183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9" grpId="0" animBg="1"/>
      <p:bldP spid="50" grpId="0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探究与思考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sp>
        <p:nvSpPr>
          <p:cNvPr id="9" name="文本框 8"/>
          <p:cNvSpPr txBox="1"/>
          <p:nvPr/>
        </p:nvSpPr>
        <p:spPr>
          <a:xfrm>
            <a:off x="3077771" y="1637902"/>
            <a:ext cx="603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计算下列各式，观察计算结果，你能发现什么规律？</a:t>
            </a:r>
            <a:endParaRPr lang="en-US" altLang="zh-CN" sz="20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7"/>
              <p:cNvGraphicFramePr>
                <a:graphicFrameLocks noGrp="1"/>
              </p:cNvGraphicFramePr>
              <p:nvPr/>
            </p:nvGraphicFramePr>
            <p:xfrm>
              <a:off x="2556962" y="2584412"/>
              <a:ext cx="6810047" cy="331996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380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zh-CN" altLang="en-US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zh-CN" altLang="en-US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zh-CN" altLang="en-US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zh-CN" altLang="en-US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zh-CN" altLang="en-US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zh-CN" altLang="en-US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7"/>
              <p:cNvGraphicFramePr>
                <a:graphicFrameLocks noGrp="1"/>
              </p:cNvGraphicFramePr>
              <p:nvPr/>
            </p:nvGraphicFramePr>
            <p:xfrm>
              <a:off x="2556962" y="2584412"/>
              <a:ext cx="6810047" cy="331996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524000"/>
                    <a:gridCol w="1524000"/>
                    <a:gridCol w="1524000"/>
                    <a:gridCol w="2238047"/>
                  </a:tblGrid>
                  <a:tr h="69405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</a:tr>
                  <a:tr h="4375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375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375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756286" y="3184904"/>
                <a:ext cx="1225720" cy="560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zh-CN" alt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zh-CN" alt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zh-CN" alt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zh-CN" alt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86" y="3184904"/>
                <a:ext cx="1225720" cy="560987"/>
              </a:xfrm>
              <a:prstGeom prst="rect">
                <a:avLst/>
              </a:prstGeom>
              <a:blipFill rotWithShape="1">
                <a:blip r:embed="rId6"/>
                <a:stretch>
                  <a:fillRect l="-1" t="-68" r="15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7221703" y="3146495"/>
                <a:ext cx="2007601" cy="608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1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6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en-US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6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zh-CN" altLang="en-US" sz="16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zh-CN" altLang="en-US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6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zh-CN" altLang="en-US" sz="16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zh-CN" altLang="en-US" sz="16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1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en-US" sz="16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6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zh-CN" altLang="en-US" sz="16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zh-CN" alt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zh-CN" altLang="en-US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16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703" y="3146495"/>
                <a:ext cx="2007601" cy="608821"/>
              </a:xfrm>
              <a:prstGeom prst="rect">
                <a:avLst/>
              </a:prstGeom>
              <a:blipFill rotWithShape="1">
                <a:blip r:embed="rId7"/>
                <a:stretch>
                  <a:fillRect l="-24" t="-11" r="11" b="-23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207082" y="3670658"/>
                <a:ext cx="324128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082" y="3670658"/>
                <a:ext cx="324128" cy="495649"/>
              </a:xfrm>
              <a:prstGeom prst="rect">
                <a:avLst/>
              </a:prstGeom>
              <a:blipFill rotWithShape="1">
                <a:blip r:embed="rId8"/>
                <a:stretch>
                  <a:fillRect l="-183" t="-72" r="-123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8063439" y="3649240"/>
                <a:ext cx="324128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439" y="3649240"/>
                <a:ext cx="324128" cy="495649"/>
              </a:xfrm>
              <a:prstGeom prst="rect">
                <a:avLst/>
              </a:prstGeom>
              <a:blipFill rotWithShape="1">
                <a:blip r:embed="rId8"/>
                <a:stretch>
                  <a:fillRect l="-64" t="-107" r="150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207082" y="4562125"/>
                <a:ext cx="324128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082" y="4562125"/>
                <a:ext cx="324128" cy="496290"/>
              </a:xfrm>
              <a:prstGeom prst="rect">
                <a:avLst/>
              </a:prstGeom>
              <a:blipFill rotWithShape="1">
                <a:blip r:embed="rId9"/>
                <a:stretch>
                  <a:fillRect l="-183" t="-57" r="-123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063439" y="4563601"/>
                <a:ext cx="324128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1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1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439" y="4563601"/>
                <a:ext cx="324128" cy="496290"/>
              </a:xfrm>
              <a:prstGeom prst="rect">
                <a:avLst/>
              </a:prstGeom>
              <a:blipFill rotWithShape="1">
                <a:blip r:embed="rId9"/>
                <a:stretch>
                  <a:fillRect l="-64" t="-99" r="150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207082" y="4993119"/>
                <a:ext cx="324128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1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082" y="4993119"/>
                <a:ext cx="324128" cy="497059"/>
              </a:xfrm>
              <a:prstGeom prst="rect">
                <a:avLst/>
              </a:prstGeom>
              <a:blipFill rotWithShape="1">
                <a:blip r:embed="rId10"/>
                <a:stretch>
                  <a:fillRect l="-183" t="-23" r="73" b="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8063439" y="5034203"/>
                <a:ext cx="324128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zh-CN" sz="1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439" y="5034203"/>
                <a:ext cx="324128" cy="497059"/>
              </a:xfrm>
              <a:prstGeom prst="rect">
                <a:avLst/>
              </a:prstGeom>
              <a:blipFill rotWithShape="1">
                <a:blip r:embed="rId10"/>
                <a:stretch>
                  <a:fillRect l="-64" t="-112" r="-242" b="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5848442" y="5535041"/>
            <a:ext cx="104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无结果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04799" y="5530493"/>
            <a:ext cx="104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无结果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6207082" y="4106175"/>
                <a:ext cx="324128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082" y="4106175"/>
                <a:ext cx="324128" cy="496290"/>
              </a:xfrm>
              <a:prstGeom prst="rect">
                <a:avLst/>
              </a:prstGeom>
              <a:blipFill rotWithShape="1">
                <a:blip r:embed="rId11"/>
                <a:stretch>
                  <a:fillRect l="-183" t="-53" r="-123" b="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8063439" y="4115992"/>
                <a:ext cx="324128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439" y="4115992"/>
                <a:ext cx="324128" cy="496290"/>
              </a:xfrm>
              <a:prstGeom prst="rect">
                <a:avLst/>
              </a:prstGeom>
              <a:blipFill rotWithShape="1">
                <a:blip r:embed="rId11"/>
                <a:stretch>
                  <a:fillRect l="-64" t="-112" r="-242" b="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二次根式的除法法则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155344" y="1840338"/>
                <a:ext cx="4638014" cy="104355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zh-CN" alt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  <m:d>
                        <m:dPr>
                          <m:begChr m:val="（"/>
                          <m:endChr m:val="）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m:rPr>
                              <m:sty m:val="p"/>
                            </m:rPr>
                            <a:rPr kumimoji="0" lang="en-US" altLang="zh-CN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344" y="1840338"/>
                <a:ext cx="4638014" cy="1043555"/>
              </a:xfrm>
              <a:prstGeom prst="rect">
                <a:avLst/>
              </a:prstGeom>
              <a:blipFill rotWithShape="1">
                <a:blip r:embed="rId5"/>
                <a:stretch>
                  <a:fillRect l="-277" t="-1227" r="-271" b="-1183"/>
                </a:stretch>
              </a:blip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155344" y="3703786"/>
                <a:ext cx="2567000" cy="252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计算：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4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altLang="zh-C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den>
                        </m:f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344" y="3703786"/>
                <a:ext cx="2567000" cy="2524217"/>
              </a:xfrm>
              <a:prstGeom prst="rect">
                <a:avLst/>
              </a:prstGeom>
              <a:blipFill rotWithShape="1">
                <a:blip r:embed="rId6"/>
                <a:stretch>
                  <a:fillRect l="-6" t="-18" r="19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501668" y="4371512"/>
                <a:ext cx="2226187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num>
                          <m:den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668" y="4371512"/>
                <a:ext cx="2226187" cy="843885"/>
              </a:xfrm>
              <a:prstGeom prst="rect">
                <a:avLst/>
              </a:prstGeom>
              <a:blipFill rotWithShape="1">
                <a:blip r:embed="rId7"/>
                <a:stretch>
                  <a:fillRect l="-12" t="-20" r="-7609" b="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2155344" y="2974935"/>
            <a:ext cx="4440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算数平方根的商等于商的算术平方根 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0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909438" y="2051717"/>
            <a:ext cx="2671438" cy="71183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80462" y="1435213"/>
            <a:ext cx="21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注意公式成立条件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302112" y="5363164"/>
                <a:ext cx="3244093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4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×18</m:t>
                        </m:r>
                      </m:e>
                    </m:rad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27 </m:t>
                        </m:r>
                      </m:e>
                    </m:rad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e>
                    </m:rad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112" y="5363164"/>
                <a:ext cx="3244093" cy="843885"/>
              </a:xfrm>
              <a:prstGeom prst="rect">
                <a:avLst/>
              </a:prstGeom>
              <a:blipFill rotWithShape="1">
                <a:blip r:embed="rId8"/>
                <a:stretch>
                  <a:fillRect l="-19" t="-70" r="-3880" b="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7298212" y="2143221"/>
            <a:ext cx="326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思考：</a:t>
            </a:r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为什么不能等于</a:t>
            </a:r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二次根式的除法法则变形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165651" y="2033728"/>
                <a:ext cx="4115807" cy="104355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zh-CN" alt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zh-CN" altLang="en-US" sz="2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  <m:d>
                        <m:dPr>
                          <m:begChr m:val="（"/>
                          <m:endChr m:val="）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m:rPr>
                              <m:sty m:val="p"/>
                            </m:rPr>
                            <a:rPr kumimoji="0" lang="en-US" altLang="zh-CN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51" y="2033728"/>
                <a:ext cx="4115807" cy="1043555"/>
              </a:xfrm>
              <a:prstGeom prst="rect">
                <a:avLst/>
              </a:prstGeom>
              <a:blipFill rotWithShape="1">
                <a:blip r:embed="rId5"/>
                <a:stretch>
                  <a:fillRect l="-316" t="-1261" r="-308" b="-1210"/>
                </a:stretch>
              </a:blip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078897" y="3441995"/>
                <a:ext cx="2567000" cy="2714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计算：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75</m:t>
                            </m:r>
                          </m:num>
                          <m:den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97" y="3441995"/>
                <a:ext cx="2567000" cy="2714782"/>
              </a:xfrm>
              <a:prstGeom prst="rect">
                <a:avLst/>
              </a:prstGeom>
              <a:blipFill rotWithShape="1">
                <a:blip r:embed="rId6"/>
                <a:stretch>
                  <a:fillRect l="-21" t="-11" r="9" b="-1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椭圆 10"/>
          <p:cNvSpPr/>
          <p:nvPr/>
        </p:nvSpPr>
        <p:spPr>
          <a:xfrm>
            <a:off x="3696774" y="2219585"/>
            <a:ext cx="2671438" cy="71183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88685" y="1485541"/>
            <a:ext cx="21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注意公式成立条件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696774" y="4238460"/>
                <a:ext cx="1321324" cy="703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74" y="4238460"/>
                <a:ext cx="1321324" cy="703526"/>
              </a:xfrm>
              <a:prstGeom prst="rect">
                <a:avLst/>
              </a:prstGeom>
              <a:blipFill rotWithShape="1">
                <a:blip r:embed="rId7"/>
                <a:stretch>
                  <a:fillRect l="-33" t="-67" r="-12326" b="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478140" y="5389546"/>
                <a:ext cx="199298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25×3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9×3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140" y="5389546"/>
                <a:ext cx="1992981" cy="705771"/>
              </a:xfrm>
              <a:prstGeom prst="rect">
                <a:avLst/>
              </a:prstGeom>
              <a:blipFill rotWithShape="1">
                <a:blip r:embed="rId8"/>
                <a:stretch>
                  <a:fillRect l="-12" t="-43" r="-9146" b="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686900" y="2083237"/>
                <a:ext cx="5458618" cy="322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计算下列式子，要求分母不含有二次根式：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e>
                        </m:rad>
                      </m:den>
                    </m:f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900" y="2083237"/>
                <a:ext cx="5458618" cy="3223703"/>
              </a:xfrm>
              <a:prstGeom prst="rect">
                <a:avLst/>
              </a:prstGeom>
              <a:blipFill rotWithShape="1">
                <a:blip r:embed="rId5"/>
                <a:stretch>
                  <a:fillRect l="-6" t="-14" r="9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941206" y="2749772"/>
                <a:ext cx="2436564" cy="703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206" y="2749772"/>
                <a:ext cx="2436564" cy="703334"/>
              </a:xfrm>
              <a:prstGeom prst="rect">
                <a:avLst/>
              </a:prstGeom>
              <a:blipFill rotWithShape="1">
                <a:blip r:embed="rId6"/>
                <a:stretch>
                  <a:fillRect l="-21" t="-32" r="-6074" b="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963034" y="3641007"/>
                <a:ext cx="3827523" cy="720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3×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</m:den>
                    </m:f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034" y="3641007"/>
                <a:ext cx="3827523" cy="720647"/>
              </a:xfrm>
              <a:prstGeom prst="rect">
                <a:avLst/>
              </a:prstGeom>
              <a:blipFill rotWithShape="1">
                <a:blip r:embed="rId7"/>
                <a:stretch>
                  <a:fillRect l="-3" t="-77" r="-8116" b="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941206" y="4580193"/>
                <a:ext cx="3686394" cy="703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rad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206" y="4580193"/>
                <a:ext cx="3686394" cy="703334"/>
              </a:xfrm>
              <a:prstGeom prst="rect">
                <a:avLst/>
              </a:prstGeom>
              <a:blipFill rotWithShape="1">
                <a:blip r:embed="rId8"/>
                <a:stretch>
                  <a:fillRect l="-14" t="-81" r="-1823" b="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543414" y="2679496"/>
                <a:ext cx="4000647" cy="843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>
                      <a:rPr lang="zh-CN" alt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原式</m:t>
                    </m:r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×5</m:t>
                            </m:r>
                          </m:num>
                          <m:den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×5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414" y="2679496"/>
                <a:ext cx="4000647" cy="843885"/>
              </a:xfrm>
              <a:prstGeom prst="rect">
                <a:avLst/>
              </a:prstGeom>
              <a:blipFill rotWithShape="1">
                <a:blip r:embed="rId9"/>
                <a:stretch>
                  <a:fillRect l="-12" t="-51" b="-74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6790557" y="4664406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尝试用二次根式除法法则</a:t>
            </a:r>
            <a:endParaRPr lang="en-US" altLang="zh-CN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进行计算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698500" y="4460551"/>
            <a:ext cx="10795000" cy="1497306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698500" y="1538535"/>
            <a:ext cx="10795000" cy="2269894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最简二次根式的特点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1444226" y="1885274"/>
                <a:ext cx="7735591" cy="1456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1.</a:t>
                </a: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被开方数不含分母，例：</a:t>
                </a: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zh-CN" alt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zh-CN" altLang="en-US" sz="20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zh-CN" sz="20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altLang="zh-CN" sz="20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</a:t>
                </a:r>
              </a:p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2.</a:t>
                </a: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被开方数中不含能开得尽方的因数或因式，例：</a:t>
                </a: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zh-CN" alt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zh-CN" altLang="en-US" sz="20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zh-CN" sz="2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27</m:t>
                            </m:r>
                          </m:e>
                        </m:rad>
                      </m:num>
                      <m:den>
                        <m:r>
                          <a:rPr kumimoji="0" lang="en-US" altLang="zh-CN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kumimoji="0" lang="en-US" altLang="zh-CN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0742F">
                        <a:lumMod val="50000"/>
                      </a:srgb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226" y="1885274"/>
                <a:ext cx="7735591" cy="1456489"/>
              </a:xfrm>
              <a:prstGeom prst="rect">
                <a:avLst/>
              </a:prstGeom>
              <a:blipFill rotWithShape="1">
                <a:blip r:embed="rId5"/>
                <a:stretch>
                  <a:fillRect l="-3" t="-41" r="3" b="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1444226" y="4771264"/>
            <a:ext cx="7486230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二次根式运算中的注意事项</a:t>
            </a:r>
            <a:r>
              <a:rPr lang="en-US" altLang="zh-CN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】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endParaRPr lang="en-US" altLang="zh-CN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一般将最后结果化为最简二次根式，并且分母中不含二次根式。</a:t>
            </a:r>
            <a:endParaRPr lang="en-US" altLang="zh-CN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Office PowerPoint</Application>
  <PresentationFormat>宽屏</PresentationFormat>
  <Paragraphs>149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思源黑体 CN Bold</vt:lpstr>
      <vt:lpstr>思源黑体 CN Heavy</vt:lpstr>
      <vt:lpstr>思源黑体 CN Light</vt:lpstr>
      <vt:lpstr>思源黑体 CN Medium</vt:lpstr>
      <vt:lpstr>思源宋体 CN Light</vt:lpstr>
      <vt:lpstr>宋体</vt:lpstr>
      <vt:lpstr>微软雅黑</vt:lpstr>
      <vt:lpstr>微软雅黑 Light</vt:lpstr>
      <vt:lpstr>Arial</vt:lpstr>
      <vt:lpstr>Calibri</vt:lpstr>
      <vt:lpstr>Cambria Math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224</cp:revision>
  <dcterms:created xsi:type="dcterms:W3CDTF">2020-03-19T09:30:00Z</dcterms:created>
  <dcterms:modified xsi:type="dcterms:W3CDTF">2023-01-16T15:42:47Z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410A0F0FE0294CF79B005E7275008487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