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29" r:id="rId2"/>
    <p:sldId id="536" r:id="rId3"/>
    <p:sldId id="531" r:id="rId4"/>
    <p:sldId id="538" r:id="rId5"/>
    <p:sldId id="682" r:id="rId6"/>
    <p:sldId id="671" r:id="rId7"/>
    <p:sldId id="670" r:id="rId8"/>
    <p:sldId id="672" r:id="rId9"/>
    <p:sldId id="557" r:id="rId10"/>
    <p:sldId id="673" r:id="rId11"/>
    <p:sldId id="674" r:id="rId12"/>
    <p:sldId id="675" r:id="rId13"/>
    <p:sldId id="676" r:id="rId14"/>
    <p:sldId id="677" r:id="rId15"/>
    <p:sldId id="678" r:id="rId16"/>
    <p:sldId id="683" r:id="rId17"/>
    <p:sldId id="679" r:id="rId18"/>
    <p:sldId id="684" r:id="rId19"/>
    <p:sldId id="680" r:id="rId20"/>
    <p:sldId id="681" r:id="rId21"/>
    <p:sldId id="685" r:id="rId2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738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4C7F-47D4-444D-910C-B6ADA1C186A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E1012-1F75-4184-B33C-1417A04C27D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1E6B3B9F-8DDE-4859-8D6C-8CED62F3D405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0" y="-92075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10080" y="1735840"/>
            <a:ext cx="9133920" cy="68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zh-CN" altLang="en-US" sz="4000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</a:t>
            </a:r>
            <a:r>
              <a:rPr lang="zh-CN" altLang="en-US" sz="40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用轴对称进行设计</a:t>
            </a:r>
            <a:endParaRPr lang="en-US" altLang="en-US" sz="40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79" y="628486"/>
            <a:ext cx="9133921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 </a:t>
            </a:r>
            <a:r>
              <a:rPr lang="zh-CN" altLang="en-US" sz="2400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生</a:t>
            </a:r>
            <a:r>
              <a:rPr lang="zh-CN" altLang="en-US" sz="240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活中的轴对称</a:t>
            </a:r>
          </a:p>
        </p:txBody>
      </p:sp>
      <p:sp>
        <p:nvSpPr>
          <p:cNvPr id="6" name="矩形 5"/>
          <p:cNvSpPr/>
          <p:nvPr/>
        </p:nvSpPr>
        <p:spPr>
          <a:xfrm>
            <a:off x="20159" y="3651870"/>
            <a:ext cx="9123841" cy="41084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67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6146"/>
          <p:cNvGraphicFramePr>
            <a:graphicFrameLocks noChangeAspect="1"/>
          </p:cNvGraphicFramePr>
          <p:nvPr/>
        </p:nvGraphicFramePr>
        <p:xfrm>
          <a:off x="366713" y="1120775"/>
          <a:ext cx="8418512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3479165" imgH="1258570" progId="Word.Document.12">
                  <p:embed/>
                </p:oleObj>
              </mc:Choice>
              <mc:Fallback>
                <p:oleObj name="文档" r:id="rId3" imgW="3479165" imgH="1258570" progId="Word.Document.12">
                  <p:embed/>
                  <p:pic>
                    <p:nvPicPr>
                      <p:cNvPr id="0" name="对象 6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120775"/>
                        <a:ext cx="8418512" cy="304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1885997" y="1600256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3"/>
          <p:cNvGrpSpPr/>
          <p:nvPr/>
        </p:nvGrpSpPr>
        <p:grpSpPr bwMode="auto">
          <a:xfrm>
            <a:off x="-342679" y="941253"/>
            <a:ext cx="9377073" cy="3320216"/>
            <a:chOff x="-431651" y="1185125"/>
            <a:chExt cx="11815812" cy="4184351"/>
          </a:xfrm>
        </p:grpSpPr>
        <p:graphicFrame>
          <p:nvGraphicFramePr>
            <p:cNvPr id="13314" name="对象 7170"/>
            <p:cNvGraphicFramePr>
              <a:graphicFrameLocks noChangeAspect="1"/>
            </p:cNvGraphicFramePr>
            <p:nvPr/>
          </p:nvGraphicFramePr>
          <p:xfrm>
            <a:off x="-431651" y="2674485"/>
            <a:ext cx="11705058" cy="227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r:id="rId3" imgW="3839210" imgH="746760" progId="">
                    <p:embed/>
                  </p:oleObj>
                </mc:Choice>
                <mc:Fallback>
                  <p:oleObj r:id="rId3" imgW="3839210" imgH="746760" progId="">
                    <p:embed/>
                    <p:pic>
                      <p:nvPicPr>
                        <p:cNvPr id="0" name="对象 7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31651" y="2674485"/>
                          <a:ext cx="11705058" cy="227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5" name="矩形 2"/>
            <p:cNvSpPr>
              <a:spLocks noChangeAspect="1" noChangeArrowheads="1"/>
            </p:cNvSpPr>
            <p:nvPr/>
          </p:nvSpPr>
          <p:spPr bwMode="auto">
            <a:xfrm>
              <a:off x="576461" y="1185125"/>
              <a:ext cx="10807700" cy="418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5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在如图所示的正方形网格上画有两条线段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现在要再画一条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使图中的三条线段组成一个轴对称图形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能满足条件的线段有</a:t>
              </a:r>
              <a:r>
                <a:rPr lang="en-US" altLang="zh-CN" dirty="0">
                  <a:solidFill>
                    <a:srgbClr val="000000"/>
                  </a:solidFill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</a:rPr>
                <a:t>条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B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zh-CN" altLang="zh-CN" dirty="0">
                  <a:solidFill>
                    <a:srgbClr val="000000"/>
                  </a:solidFill>
                </a:rPr>
                <a:t>条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zh-CN" altLang="zh-CN" dirty="0">
                  <a:solidFill>
                    <a:srgbClr val="000000"/>
                  </a:solidFill>
                </a:rPr>
                <a:t>条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D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5</a:t>
              </a:r>
              <a:r>
                <a:rPr lang="zh-CN" altLang="zh-CN" dirty="0">
                  <a:solidFill>
                    <a:srgbClr val="000000"/>
                  </a:solidFill>
                </a:rPr>
                <a:t>条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1142685" y="1898887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3"/>
          <p:cNvGrpSpPr/>
          <p:nvPr/>
        </p:nvGrpSpPr>
        <p:grpSpPr bwMode="auto">
          <a:xfrm>
            <a:off x="57953" y="911012"/>
            <a:ext cx="9288883" cy="3321476"/>
            <a:chOff x="72405" y="1147911"/>
            <a:chExt cx="11705058" cy="4184351"/>
          </a:xfrm>
        </p:grpSpPr>
        <p:graphicFrame>
          <p:nvGraphicFramePr>
            <p:cNvPr id="14338" name="对象 8194"/>
            <p:cNvGraphicFramePr>
              <a:graphicFrameLocks noChangeAspect="1"/>
            </p:cNvGraphicFramePr>
            <p:nvPr/>
          </p:nvGraphicFramePr>
          <p:xfrm>
            <a:off x="72405" y="3096071"/>
            <a:ext cx="11705058" cy="1806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r:id="rId3" imgW="3839210" imgH="594360" progId="">
                    <p:embed/>
                  </p:oleObj>
                </mc:Choice>
                <mc:Fallback>
                  <p:oleObj r:id="rId3" imgW="3839210" imgH="594360" progId="">
                    <p:embed/>
                    <p:pic>
                      <p:nvPicPr>
                        <p:cNvPr id="0" name="对象 8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05" y="3096071"/>
                          <a:ext cx="11705058" cy="18068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39" name="矩形 2"/>
            <p:cNvSpPr>
              <a:spLocks noChangeAspect="1" noChangeArrowheads="1"/>
            </p:cNvSpPr>
            <p:nvPr/>
          </p:nvSpPr>
          <p:spPr bwMode="auto">
            <a:xfrm>
              <a:off x="361950" y="1147911"/>
              <a:ext cx="10807700" cy="4184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6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在</a:t>
              </a: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en-US" altLang="zh-CN" i="1" dirty="0">
                  <a:solidFill>
                    <a:srgbClr val="000000"/>
                  </a:solidFill>
                </a:rPr>
                <a:t>×</a:t>
              </a: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</a:rPr>
                <a:t>的正方形网格中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已有两个小正方形被涂黑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再将图中其余小正方形任意涂黑一个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使整个图案构成一个轴对称图形的涂法有</a:t>
              </a:r>
              <a:r>
                <a:rPr lang="en-US" altLang="zh-CN" dirty="0">
                  <a:solidFill>
                    <a:srgbClr val="000000"/>
                  </a:solidFill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zh-CN" altLang="zh-CN" dirty="0">
                  <a:solidFill>
                    <a:srgbClr val="000000"/>
                  </a:solidFill>
                </a:rPr>
                <a:t>种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B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</a:rPr>
                <a:t>种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zh-CN" altLang="zh-CN" dirty="0">
                  <a:solidFill>
                    <a:srgbClr val="000000"/>
                  </a:solidFill>
                </a:rPr>
                <a:t>种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D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zh-CN" altLang="zh-CN" dirty="0">
                  <a:solidFill>
                    <a:srgbClr val="000000"/>
                  </a:solidFill>
                </a:rPr>
                <a:t>种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3200022" y="182832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9218"/>
          <p:cNvGraphicFramePr>
            <a:graphicFrameLocks noChangeAspect="1"/>
          </p:cNvGraphicFramePr>
          <p:nvPr/>
        </p:nvGraphicFramePr>
        <p:xfrm>
          <a:off x="366617" y="1257524"/>
          <a:ext cx="8418326" cy="220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3" imgW="3479165" imgH="911225" progId="">
                  <p:embed/>
                </p:oleObj>
              </mc:Choice>
              <mc:Fallback>
                <p:oleObj r:id="rId3" imgW="3479165" imgH="911225" progId="">
                  <p:embed/>
                  <p:pic>
                    <p:nvPicPr>
                      <p:cNvPr id="0" name="对象 9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257524"/>
                        <a:ext cx="8418326" cy="2202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7143357" y="1765322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10242"/>
          <p:cNvGraphicFramePr>
            <a:graphicFrameLocks noChangeAspect="1"/>
          </p:cNvGraphicFramePr>
          <p:nvPr/>
        </p:nvGraphicFramePr>
        <p:xfrm>
          <a:off x="366617" y="506538"/>
          <a:ext cx="8418326" cy="4350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r:id="rId3" imgW="3479165" imgH="1798320" progId="">
                  <p:embed/>
                </p:oleObj>
              </mc:Choice>
              <mc:Fallback>
                <p:oleObj r:id="rId3" imgW="3479165" imgH="1798320" progId="">
                  <p:embed/>
                  <p:pic>
                    <p:nvPicPr>
                      <p:cNvPr id="0" name="对象 10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506538"/>
                        <a:ext cx="8418326" cy="4350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5200666" y="1023156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1266"/>
          <p:cNvGraphicFramePr>
            <a:graphicFrameLocks noChangeAspect="1"/>
          </p:cNvGraphicFramePr>
          <p:nvPr/>
        </p:nvGraphicFramePr>
        <p:xfrm>
          <a:off x="366617" y="1257524"/>
          <a:ext cx="8418326" cy="253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3" imgW="3479165" imgH="1047115" progId="">
                  <p:embed/>
                </p:oleObj>
              </mc:Choice>
              <mc:Fallback>
                <p:oleObj r:id="rId3" imgW="3479165" imgH="1047115" progId="">
                  <p:embed/>
                  <p:pic>
                    <p:nvPicPr>
                      <p:cNvPr id="0" name="对象 11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257524"/>
                        <a:ext cx="8418326" cy="2530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5361"/>
          <p:cNvGraphicFramePr>
            <a:graphicFrameLocks noChangeAspect="1"/>
          </p:cNvGraphicFramePr>
          <p:nvPr/>
        </p:nvGraphicFramePr>
        <p:xfrm>
          <a:off x="84411" y="1028197"/>
          <a:ext cx="8976439" cy="282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4919345" imgH="1550035" progId="">
                  <p:embed/>
                </p:oleObj>
              </mc:Choice>
              <mc:Fallback>
                <p:oleObj r:id="rId3" imgW="4919345" imgH="1550035" progId="">
                  <p:embed/>
                  <p:pic>
                    <p:nvPicPr>
                      <p:cNvPr id="0" name="对象 15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1" y="1028197"/>
                        <a:ext cx="8976439" cy="2826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2290"/>
          <p:cNvGraphicFramePr>
            <a:graphicFrameLocks noChangeAspect="1"/>
          </p:cNvGraphicFramePr>
          <p:nvPr/>
        </p:nvGraphicFramePr>
        <p:xfrm>
          <a:off x="366617" y="1028196"/>
          <a:ext cx="8418326" cy="2922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3" imgW="3479165" imgH="1208405" progId="">
                  <p:embed/>
                </p:oleObj>
              </mc:Choice>
              <mc:Fallback>
                <p:oleObj r:id="rId3" imgW="3479165" imgH="1208405" progId="">
                  <p:embed/>
                  <p:pic>
                    <p:nvPicPr>
                      <p:cNvPr id="0" name="对象 12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028196"/>
                        <a:ext cx="8418326" cy="2922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6385"/>
          <p:cNvGraphicFramePr>
            <a:graphicFrameLocks noChangeAspect="1"/>
          </p:cNvGraphicFramePr>
          <p:nvPr/>
        </p:nvGraphicFramePr>
        <p:xfrm>
          <a:off x="302364" y="1059698"/>
          <a:ext cx="8975180" cy="276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3" imgW="4919345" imgH="1519555" progId="">
                  <p:embed/>
                </p:oleObj>
              </mc:Choice>
              <mc:Fallback>
                <p:oleObj r:id="rId3" imgW="4919345" imgH="1519555" progId="">
                  <p:embed/>
                  <p:pic>
                    <p:nvPicPr>
                      <p:cNvPr id="0" name="对象 16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059698"/>
                        <a:ext cx="8975180" cy="27695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spect="1" noChangeArrowheads="1"/>
          </p:cNvSpPr>
          <p:nvPr/>
        </p:nvSpPr>
        <p:spPr bwMode="auto">
          <a:xfrm>
            <a:off x="287246" y="228068"/>
            <a:ext cx="8577067" cy="37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/>
          <a:p>
            <a:pPr>
              <a:lnSpc>
                <a:spcPct val="120000"/>
              </a:lnSpc>
              <a:tabLst>
                <a:tab pos="815975" algn="l"/>
                <a:tab pos="942340" algn="l"/>
                <a:tab pos="1467485" algn="l"/>
                <a:tab pos="1715770" algn="l"/>
                <a:tab pos="2012950" algn="l"/>
                <a:tab pos="2493010" algn="l"/>
                <a:tab pos="2555875" algn="l"/>
                <a:tab pos="3324225" algn="l"/>
              </a:tabLst>
            </a:pPr>
            <a:r>
              <a:rPr lang="en-US" altLang="zh-CN" dirty="0">
                <a:solidFill>
                  <a:srgbClr val="000000"/>
                </a:solidFill>
              </a:rPr>
              <a:t> </a:t>
            </a:r>
            <a:endParaRPr lang="zh-CN" altLang="zh-CN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815975" algn="l"/>
                <a:tab pos="942340" algn="l"/>
                <a:tab pos="1467485" algn="l"/>
                <a:tab pos="1715770" algn="l"/>
                <a:tab pos="2012950" algn="l"/>
                <a:tab pos="2493010" algn="l"/>
                <a:tab pos="2555875" algn="l"/>
                <a:tab pos="3324225" algn="l"/>
              </a:tabLst>
            </a:pPr>
            <a:r>
              <a:rPr lang="en-US" altLang="zh-CN" dirty="0">
                <a:solidFill>
                  <a:srgbClr val="000000"/>
                </a:solidFill>
              </a:rPr>
              <a:t>11</a:t>
            </a:r>
            <a:r>
              <a:rPr lang="en-US" altLang="zh-CN" i="1" dirty="0">
                <a:solidFill>
                  <a:srgbClr val="000000"/>
                </a:solidFill>
              </a:rPr>
              <a:t>.</a:t>
            </a:r>
            <a:r>
              <a:rPr lang="zh-CN" altLang="zh-CN" dirty="0">
                <a:solidFill>
                  <a:srgbClr val="000000"/>
                </a:solidFill>
              </a:rPr>
              <a:t>如图甲</a:t>
            </a:r>
            <a:r>
              <a:rPr lang="en-US" altLang="zh-CN" dirty="0">
                <a:solidFill>
                  <a:srgbClr val="000000"/>
                </a:solidFill>
              </a:rPr>
              <a:t>,</a:t>
            </a:r>
            <a:r>
              <a:rPr lang="zh-CN" altLang="zh-CN" dirty="0">
                <a:solidFill>
                  <a:srgbClr val="000000"/>
                </a:solidFill>
              </a:rPr>
              <a:t>正方形被划分成</a:t>
            </a:r>
            <a:r>
              <a:rPr lang="en-US" altLang="zh-CN" dirty="0">
                <a:solidFill>
                  <a:srgbClr val="000000"/>
                </a:solidFill>
              </a:rPr>
              <a:t>16</a:t>
            </a:r>
            <a:r>
              <a:rPr lang="zh-CN" altLang="zh-CN" dirty="0">
                <a:solidFill>
                  <a:srgbClr val="000000"/>
                </a:solidFill>
              </a:rPr>
              <a:t>个全等的三角形</a:t>
            </a:r>
            <a:r>
              <a:rPr lang="en-US" altLang="zh-CN" dirty="0">
                <a:solidFill>
                  <a:srgbClr val="000000"/>
                </a:solidFill>
              </a:rPr>
              <a:t>,</a:t>
            </a:r>
            <a:r>
              <a:rPr lang="zh-CN" altLang="zh-CN" dirty="0">
                <a:solidFill>
                  <a:srgbClr val="000000"/>
                </a:solidFill>
              </a:rPr>
              <a:t>将其中若干个三角形涂黑</a:t>
            </a:r>
            <a:r>
              <a:rPr lang="en-US" altLang="zh-CN" dirty="0">
                <a:solidFill>
                  <a:srgbClr val="000000"/>
                </a:solidFill>
              </a:rPr>
              <a:t>,</a:t>
            </a:r>
            <a:r>
              <a:rPr lang="zh-CN" altLang="zh-CN" dirty="0">
                <a:solidFill>
                  <a:srgbClr val="000000"/>
                </a:solidFill>
              </a:rPr>
              <a:t>且满足下列条件</a:t>
            </a:r>
            <a:r>
              <a:rPr lang="en-US" altLang="zh-CN" dirty="0">
                <a:solidFill>
                  <a:srgbClr val="000000"/>
                </a:solidFill>
              </a:rPr>
              <a:t>:</a:t>
            </a:r>
            <a:endParaRPr lang="zh-CN" altLang="zh-CN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815975" algn="l"/>
                <a:tab pos="942340" algn="l"/>
                <a:tab pos="1467485" algn="l"/>
                <a:tab pos="1715770" algn="l"/>
                <a:tab pos="2012950" algn="l"/>
                <a:tab pos="2493010" algn="l"/>
                <a:tab pos="2555875" algn="l"/>
                <a:tab pos="3324225" algn="l"/>
              </a:tabLst>
            </a:pPr>
            <a:r>
              <a:rPr lang="en-US" altLang="zh-CN" dirty="0">
                <a:solidFill>
                  <a:srgbClr val="000000"/>
                </a:solidFill>
              </a:rPr>
              <a:t>(1)</a:t>
            </a:r>
            <a:r>
              <a:rPr lang="zh-CN" altLang="zh-CN" dirty="0">
                <a:solidFill>
                  <a:srgbClr val="000000"/>
                </a:solidFill>
              </a:rPr>
              <a:t>涂黑部分的面积是原正方形面积的一半</a:t>
            </a:r>
            <a:r>
              <a:rPr lang="en-US" altLang="zh-CN" dirty="0">
                <a:solidFill>
                  <a:srgbClr val="000000"/>
                </a:solidFill>
              </a:rPr>
              <a:t>;</a:t>
            </a:r>
            <a:endParaRPr lang="zh-CN" altLang="zh-CN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815975" algn="l"/>
                <a:tab pos="942340" algn="l"/>
                <a:tab pos="1467485" algn="l"/>
                <a:tab pos="1715770" algn="l"/>
                <a:tab pos="2012950" algn="l"/>
                <a:tab pos="2493010" algn="l"/>
                <a:tab pos="2555875" algn="l"/>
                <a:tab pos="3324225" algn="l"/>
              </a:tabLst>
            </a:pPr>
            <a:r>
              <a:rPr lang="en-US" altLang="zh-CN" dirty="0">
                <a:solidFill>
                  <a:srgbClr val="000000"/>
                </a:solidFill>
              </a:rPr>
              <a:t>(2)</a:t>
            </a:r>
            <a:r>
              <a:rPr lang="zh-CN" altLang="zh-CN" dirty="0">
                <a:solidFill>
                  <a:srgbClr val="000000"/>
                </a:solidFill>
              </a:rPr>
              <a:t>涂黑部分成轴对称图形</a:t>
            </a:r>
            <a:r>
              <a:rPr lang="en-US" altLang="zh-CN" i="1" dirty="0">
                <a:solidFill>
                  <a:srgbClr val="000000"/>
                </a:solidFill>
              </a:rPr>
              <a:t>.</a:t>
            </a:r>
            <a:endParaRPr lang="zh-CN" altLang="zh-CN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  <a:p>
            <a:pPr>
              <a:lnSpc>
                <a:spcPct val="120000"/>
              </a:lnSpc>
              <a:tabLst>
                <a:tab pos="815975" algn="l"/>
                <a:tab pos="942340" algn="l"/>
                <a:tab pos="1467485" algn="l"/>
                <a:tab pos="1715770" algn="l"/>
                <a:tab pos="2012950" algn="l"/>
                <a:tab pos="2493010" algn="l"/>
                <a:tab pos="2555875" algn="l"/>
                <a:tab pos="3324225" algn="l"/>
              </a:tabLst>
            </a:pPr>
            <a:r>
              <a:rPr lang="zh-CN" altLang="zh-CN" dirty="0">
                <a:solidFill>
                  <a:srgbClr val="000000"/>
                </a:solidFill>
              </a:rPr>
              <a:t>如图乙是一种涂法</a:t>
            </a:r>
            <a:r>
              <a:rPr lang="en-US" altLang="zh-CN" dirty="0">
                <a:solidFill>
                  <a:srgbClr val="000000"/>
                </a:solidFill>
              </a:rPr>
              <a:t>,</a:t>
            </a:r>
            <a:r>
              <a:rPr lang="zh-CN" altLang="zh-CN" dirty="0">
                <a:solidFill>
                  <a:srgbClr val="000000"/>
                </a:solidFill>
              </a:rPr>
              <a:t>请在图</a:t>
            </a:r>
            <a:r>
              <a:rPr lang="en-US" altLang="zh-CN" dirty="0">
                <a:solidFill>
                  <a:srgbClr val="000000"/>
                </a:solidFill>
              </a:rPr>
              <a:t>1</a:t>
            </a:r>
            <a:r>
              <a:rPr lang="en-US" altLang="zh-CN" i="1" dirty="0">
                <a:solidFill>
                  <a:srgbClr val="000000"/>
                </a:solidFill>
              </a:rPr>
              <a:t>~</a:t>
            </a:r>
            <a:r>
              <a:rPr lang="en-US" altLang="zh-CN" dirty="0">
                <a:solidFill>
                  <a:srgbClr val="000000"/>
                </a:solidFill>
              </a:rPr>
              <a:t>3</a:t>
            </a:r>
            <a:r>
              <a:rPr lang="zh-CN" altLang="zh-CN" dirty="0">
                <a:solidFill>
                  <a:srgbClr val="000000"/>
                </a:solidFill>
              </a:rPr>
              <a:t>中分别设计另外三种涂法</a:t>
            </a:r>
            <a:r>
              <a:rPr lang="en-US" altLang="zh-CN" dirty="0">
                <a:solidFill>
                  <a:srgbClr val="000000"/>
                </a:solidFill>
              </a:rPr>
              <a:t>(</a:t>
            </a:r>
            <a:r>
              <a:rPr lang="zh-CN" altLang="zh-CN" dirty="0">
                <a:solidFill>
                  <a:srgbClr val="000000"/>
                </a:solidFill>
              </a:rPr>
              <a:t>在所设计的图案中</a:t>
            </a:r>
            <a:r>
              <a:rPr lang="en-US" altLang="zh-CN" dirty="0">
                <a:solidFill>
                  <a:srgbClr val="000000"/>
                </a:solidFill>
              </a:rPr>
              <a:t>,</a:t>
            </a:r>
            <a:r>
              <a:rPr lang="zh-CN" altLang="zh-CN" dirty="0">
                <a:solidFill>
                  <a:srgbClr val="000000"/>
                </a:solidFill>
              </a:rPr>
              <a:t>若涂黑部分全等</a:t>
            </a:r>
            <a:r>
              <a:rPr lang="en-US" altLang="zh-CN" dirty="0">
                <a:solidFill>
                  <a:srgbClr val="000000"/>
                </a:solidFill>
              </a:rPr>
              <a:t>,</a:t>
            </a:r>
            <a:r>
              <a:rPr lang="zh-CN" altLang="zh-CN" dirty="0">
                <a:solidFill>
                  <a:srgbClr val="000000"/>
                </a:solidFill>
              </a:rPr>
              <a:t>则认为是同一种涂法</a:t>
            </a:r>
            <a:r>
              <a:rPr lang="en-US" altLang="zh-CN" dirty="0">
                <a:solidFill>
                  <a:srgbClr val="000000"/>
                </a:solidFill>
              </a:rPr>
              <a:t>,</a:t>
            </a:r>
            <a:r>
              <a:rPr lang="zh-CN" altLang="zh-CN" dirty="0">
                <a:solidFill>
                  <a:srgbClr val="000000"/>
                </a:solidFill>
              </a:rPr>
              <a:t>如图乙与图丙</a:t>
            </a:r>
            <a:r>
              <a:rPr lang="en-US" altLang="zh-CN" dirty="0">
                <a:solidFill>
                  <a:srgbClr val="000000"/>
                </a:solidFill>
              </a:rPr>
              <a:t>)</a:t>
            </a:r>
            <a:r>
              <a:rPr lang="en-US" altLang="zh-CN" i="1" dirty="0">
                <a:solidFill>
                  <a:srgbClr val="000000"/>
                </a:solidFill>
              </a:rPr>
              <a:t>.</a:t>
            </a:r>
            <a:endParaRPr lang="zh-CN" altLang="zh-CN" dirty="0">
              <a:solidFill>
                <a:srgbClr val="000000"/>
              </a:solidFill>
              <a:latin typeface="NEU-BZ-S92"/>
              <a:ea typeface="NEU-BZ-S92"/>
              <a:cs typeface="NEU-BZ-S92"/>
            </a:endParaRP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4100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4105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4110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1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20" y="3224453"/>
            <a:ext cx="6143565" cy="670524"/>
            <a:chOff x="3369875" y="3523574"/>
            <a:chExt cx="6142928" cy="506413"/>
          </a:xfrm>
        </p:grpSpPr>
        <p:sp>
          <p:nvSpPr>
            <p:cNvPr id="4115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6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690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3314"/>
          <p:cNvGraphicFramePr>
            <a:graphicFrameLocks noChangeAspect="1"/>
          </p:cNvGraphicFramePr>
          <p:nvPr/>
        </p:nvGraphicFramePr>
        <p:xfrm>
          <a:off x="366617" y="835410"/>
          <a:ext cx="8418326" cy="3603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3" imgW="3479165" imgH="1490345" progId="">
                  <p:embed/>
                </p:oleObj>
              </mc:Choice>
              <mc:Fallback>
                <p:oleObj r:id="rId3" imgW="3479165" imgH="1490345" progId="">
                  <p:embed/>
                  <p:pic>
                    <p:nvPicPr>
                      <p:cNvPr id="0" name="对象 13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835410"/>
                        <a:ext cx="8418326" cy="3603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7409"/>
          <p:cNvGraphicFramePr>
            <a:graphicFrameLocks noChangeAspect="1"/>
          </p:cNvGraphicFramePr>
          <p:nvPr/>
        </p:nvGraphicFramePr>
        <p:xfrm>
          <a:off x="302364" y="1142860"/>
          <a:ext cx="8975180" cy="2317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3" imgW="4919345" imgH="1271270" progId="">
                  <p:embed/>
                </p:oleObj>
              </mc:Choice>
              <mc:Fallback>
                <p:oleObj r:id="rId3" imgW="4919345" imgH="1271270" progId="">
                  <p:embed/>
                  <p:pic>
                    <p:nvPicPr>
                      <p:cNvPr id="0" name="对象 17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142860"/>
                        <a:ext cx="8975180" cy="2317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3"/>
          <p:cNvGrpSpPr/>
          <p:nvPr/>
        </p:nvGrpSpPr>
        <p:grpSpPr bwMode="auto">
          <a:xfrm>
            <a:off x="287246" y="286031"/>
            <a:ext cx="8577067" cy="2962735"/>
            <a:chOff x="361950" y="360363"/>
            <a:chExt cx="10807700" cy="3733045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452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>
                <a:defRPr/>
              </a:pPr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5123" name="矩形 1"/>
            <p:cNvSpPr>
              <a:spLocks noChangeAspect="1" noChangeArrowheads="1"/>
            </p:cNvSpPr>
            <p:nvPr/>
          </p:nvSpPr>
          <p:spPr bwMode="auto">
            <a:xfrm>
              <a:off x="361950" y="2231975"/>
              <a:ext cx="10807700" cy="186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经历利用轴对称进行图案设计的过程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进一步理解轴对称及其性质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积累数学活动经验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发展空间观念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体会轴对称在现实生活中的广泛应用和丰富的文化价值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2"/>
          <p:cNvGrpSpPr/>
          <p:nvPr/>
        </p:nvGrpSpPr>
        <p:grpSpPr bwMode="auto">
          <a:xfrm>
            <a:off x="366617" y="457397"/>
            <a:ext cx="8418326" cy="3639007"/>
            <a:chOff x="462135" y="576263"/>
            <a:chExt cx="10607329" cy="4584621"/>
          </a:xfrm>
        </p:grpSpPr>
        <p:sp>
          <p:nvSpPr>
            <p:cNvPr id="6146" name="圆角矩形 3"/>
            <p:cNvSpPr>
              <a:spLocks noChangeArrowheads="1"/>
            </p:cNvSpPr>
            <p:nvPr/>
          </p:nvSpPr>
          <p:spPr bwMode="auto">
            <a:xfrm>
              <a:off x="3600450" y="576263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精 典 范 例                 </a:t>
              </a:r>
            </a:p>
          </p:txBody>
        </p:sp>
        <p:graphicFrame>
          <p:nvGraphicFramePr>
            <p:cNvPr id="6147" name="对象 1026"/>
            <p:cNvGraphicFramePr>
              <a:graphicFrameLocks noChangeAspect="1"/>
            </p:cNvGraphicFramePr>
            <p:nvPr/>
          </p:nvGraphicFramePr>
          <p:xfrm>
            <a:off x="462135" y="1500912"/>
            <a:ext cx="10607329" cy="3659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文档" r:id="rId3" imgW="3477895" imgH="1199515" progId="Word.Document.12">
                    <p:embed/>
                  </p:oleObj>
                </mc:Choice>
                <mc:Fallback>
                  <p:oleObj name="文档" r:id="rId3" imgW="3477895" imgH="1199515" progId="Word.Document.12">
                    <p:embed/>
                    <p:pic>
                      <p:nvPicPr>
                        <p:cNvPr id="0" name="对象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1500912"/>
                          <a:ext cx="10607329" cy="36599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14337"/>
          <p:cNvGraphicFramePr>
            <a:graphicFrameLocks noChangeAspect="1"/>
          </p:cNvGraphicFramePr>
          <p:nvPr/>
        </p:nvGraphicFramePr>
        <p:xfrm>
          <a:off x="302364" y="1567495"/>
          <a:ext cx="8975180" cy="1461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3" imgW="4919345" imgH="801370" progId="">
                  <p:embed/>
                </p:oleObj>
              </mc:Choice>
              <mc:Fallback>
                <p:oleObj r:id="rId3" imgW="4919345" imgH="801370" progId="">
                  <p:embed/>
                  <p:pic>
                    <p:nvPicPr>
                      <p:cNvPr id="0" name="对象 14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567495"/>
                        <a:ext cx="8975180" cy="1461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合 3"/>
          <p:cNvGrpSpPr/>
          <p:nvPr/>
        </p:nvGrpSpPr>
        <p:grpSpPr bwMode="auto">
          <a:xfrm>
            <a:off x="342680" y="628762"/>
            <a:ext cx="12947491" cy="3825494"/>
            <a:chOff x="432445" y="719807"/>
            <a:chExt cx="16313570" cy="4819781"/>
          </a:xfrm>
        </p:grpSpPr>
        <p:graphicFrame>
          <p:nvGraphicFramePr>
            <p:cNvPr id="8194" name="对象 2050"/>
            <p:cNvGraphicFramePr>
              <a:graphicFrameLocks noChangeAspect="1"/>
            </p:cNvGraphicFramePr>
            <p:nvPr/>
          </p:nvGraphicFramePr>
          <p:xfrm>
            <a:off x="5040957" y="2833298"/>
            <a:ext cx="11705058" cy="18981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r:id="rId3" imgW="3839210" imgH="623570" progId="">
                    <p:embed/>
                  </p:oleObj>
                </mc:Choice>
                <mc:Fallback>
                  <p:oleObj r:id="rId3" imgW="3839210" imgH="623570" progId="">
                    <p:embed/>
                    <p:pic>
                      <p:nvPicPr>
                        <p:cNvPr id="0" name="对象 20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957" y="2833298"/>
                          <a:ext cx="11705058" cy="18981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195" name="矩形 2"/>
            <p:cNvSpPr>
              <a:spLocks noChangeAspect="1" noChangeArrowheads="1"/>
            </p:cNvSpPr>
            <p:nvPr/>
          </p:nvSpPr>
          <p:spPr bwMode="auto">
            <a:xfrm>
              <a:off x="432445" y="719807"/>
              <a:ext cx="10807700" cy="4819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【例</a:t>
              </a: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】</a:t>
              </a:r>
              <a:r>
                <a:rPr lang="zh-CN" altLang="zh-CN" dirty="0">
                  <a:solidFill>
                    <a:srgbClr val="000000"/>
                  </a:solidFill>
                </a:rPr>
                <a:t>如图是</a:t>
              </a: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en-US" altLang="zh-CN" i="1" dirty="0">
                  <a:solidFill>
                    <a:srgbClr val="000000"/>
                  </a:solidFill>
                </a:rPr>
                <a:t>×</a:t>
              </a: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zh-CN" altLang="zh-CN" dirty="0">
                  <a:solidFill>
                    <a:srgbClr val="000000"/>
                  </a:solidFill>
                </a:rPr>
                <a:t>正方形网格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其中已有</a:t>
              </a: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zh-CN" altLang="zh-CN" dirty="0">
                  <a:solidFill>
                    <a:srgbClr val="000000"/>
                  </a:solidFill>
                </a:rPr>
                <a:t>个小正方形涂成了黑色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现在要从其余</a:t>
              </a:r>
              <a:r>
                <a:rPr lang="en-US" altLang="zh-CN" dirty="0">
                  <a:solidFill>
                    <a:srgbClr val="000000"/>
                  </a:solidFill>
                </a:rPr>
                <a:t>13</a:t>
              </a:r>
              <a:r>
                <a:rPr lang="zh-CN" altLang="zh-CN" dirty="0">
                  <a:solidFill>
                    <a:srgbClr val="000000"/>
                  </a:solidFill>
                </a:rPr>
                <a:t>个白色小正方形中选出一个也涂成黑色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使黑色正方形构成的图形成为轴对称图形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这样的白色小正方形有</a:t>
              </a:r>
              <a:r>
                <a:rPr lang="en-US" altLang="zh-CN" dirty="0">
                  <a:solidFill>
                    <a:srgbClr val="000000"/>
                  </a:solidFill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</a:rPr>
                <a:t>)</a:t>
              </a: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endParaRPr lang="en-US" altLang="zh-CN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r>
                <a:rPr lang="en-US" altLang="zh-CN" dirty="0">
                  <a:solidFill>
                    <a:srgbClr val="000000"/>
                  </a:solidFill>
                </a:rPr>
                <a:t>	B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r>
                <a:rPr lang="en-US" altLang="zh-CN" dirty="0">
                  <a:solidFill>
                    <a:srgbClr val="000000"/>
                  </a:solidFill>
                </a:rPr>
                <a:t>	D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5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r>
                <a:rPr lang="en-US" altLang="zh-CN" dirty="0">
                  <a:solidFill>
                    <a:srgbClr val="000000"/>
                  </a:solidFill>
                  <a:latin typeface="NEU-BZ-S92"/>
                  <a:ea typeface="NEU-BZ-S92"/>
                  <a:cs typeface="NEU-BZ-S92"/>
                </a:rPr>
                <a:t>	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latin typeface="NEU-BZ-S92"/>
                  <a:ea typeface="黑体" panose="02010609060101010101" pitchFamily="49" charset="-122"/>
                </a:rPr>
                <a:t> 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latin typeface="NEU-BZ-S92"/>
                  <a:ea typeface="黑体" panose="02010609060101010101" pitchFamily="49" charset="-122"/>
                </a:rPr>
                <a:t> 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latin typeface="NEU-BZ-S92"/>
                  <a:ea typeface="黑体" panose="02010609060101010101" pitchFamily="49" charset="-122"/>
                </a:rPr>
                <a:t> 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2286630" y="2055132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3"/>
          <p:cNvGrpSpPr/>
          <p:nvPr/>
        </p:nvGrpSpPr>
        <p:grpSpPr bwMode="auto">
          <a:xfrm>
            <a:off x="366617" y="399434"/>
            <a:ext cx="8418326" cy="3148850"/>
            <a:chOff x="462135" y="503238"/>
            <a:chExt cx="10607329" cy="3967091"/>
          </a:xfrm>
        </p:grpSpPr>
        <p:sp>
          <p:nvSpPr>
            <p:cNvPr id="3" name="圆角矩形 2"/>
            <p:cNvSpPr/>
            <p:nvPr/>
          </p:nvSpPr>
          <p:spPr>
            <a:xfrm>
              <a:off x="3741803" y="503238"/>
              <a:ext cx="4179751" cy="53339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>
                <a:defRPr/>
              </a:pPr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变 式 练 习                 </a:t>
              </a:r>
            </a:p>
          </p:txBody>
        </p:sp>
        <p:graphicFrame>
          <p:nvGraphicFramePr>
            <p:cNvPr id="9219" name="对象 3074"/>
            <p:cNvGraphicFramePr>
              <a:graphicFrameLocks noChangeAspect="1"/>
            </p:cNvGraphicFramePr>
            <p:nvPr/>
          </p:nvGraphicFramePr>
          <p:xfrm>
            <a:off x="462135" y="1223863"/>
            <a:ext cx="10607329" cy="3246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文档" r:id="rId3" imgW="3477895" imgH="1063625" progId="Word.Document.12">
                    <p:embed/>
                  </p:oleObj>
                </mc:Choice>
                <mc:Fallback>
                  <p:oleObj name="文档" r:id="rId3" imgW="3477895" imgH="1063625" progId="Word.Document.12">
                    <p:embed/>
                    <p:pic>
                      <p:nvPicPr>
                        <p:cNvPr id="0" name="对象 30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35" y="1223863"/>
                          <a:ext cx="10607329" cy="3246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02364" y="3444961"/>
          <a:ext cx="8975180" cy="1527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5" imgW="4919345" imgH="838200" progId="">
                  <p:embed/>
                </p:oleObj>
              </mc:Choice>
              <mc:Fallback>
                <p:oleObj r:id="rId5" imgW="4919345" imgH="838200" progId="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3444961"/>
                        <a:ext cx="8975180" cy="1527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3"/>
          <p:cNvGrpSpPr/>
          <p:nvPr/>
        </p:nvGrpSpPr>
        <p:grpSpPr bwMode="auto">
          <a:xfrm>
            <a:off x="287246" y="457396"/>
            <a:ext cx="10316922" cy="4248869"/>
            <a:chOff x="361950" y="575791"/>
            <a:chExt cx="12999689" cy="5353392"/>
          </a:xfrm>
        </p:grpSpPr>
        <p:graphicFrame>
          <p:nvGraphicFramePr>
            <p:cNvPr id="10242" name="对象 4098"/>
            <p:cNvGraphicFramePr>
              <a:graphicFrameLocks noChangeAspect="1"/>
            </p:cNvGraphicFramePr>
            <p:nvPr/>
          </p:nvGraphicFramePr>
          <p:xfrm>
            <a:off x="1656581" y="3895742"/>
            <a:ext cx="11705058" cy="2033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r:id="rId3" imgW="3839210" imgH="667385" progId="">
                    <p:embed/>
                  </p:oleObj>
                </mc:Choice>
                <mc:Fallback>
                  <p:oleObj r:id="rId3" imgW="3839210" imgH="667385" progId="">
                    <p:embed/>
                    <p:pic>
                      <p:nvPicPr>
                        <p:cNvPr id="0" name="对象 40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6581" y="3895742"/>
                          <a:ext cx="11705058" cy="2033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3" name="矩形 2"/>
            <p:cNvSpPr>
              <a:spLocks noChangeAspect="1" noChangeArrowheads="1"/>
            </p:cNvSpPr>
            <p:nvPr/>
          </p:nvSpPr>
          <p:spPr bwMode="auto">
            <a:xfrm>
              <a:off x="361950" y="575791"/>
              <a:ext cx="10807700" cy="300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如图</a:t>
              </a:r>
              <a:r>
                <a:rPr lang="zh-CN" altLang="zh-CN" i="1" dirty="0">
                  <a:solidFill>
                    <a:srgbClr val="000000"/>
                  </a:solidFill>
                </a:rPr>
                <a:t>①</a:t>
              </a:r>
              <a:r>
                <a:rPr lang="zh-CN" altLang="zh-CN" dirty="0">
                  <a:solidFill>
                    <a:srgbClr val="000000"/>
                  </a:solidFill>
                </a:rPr>
                <a:t>是</a:t>
              </a: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en-US" altLang="zh-CN" i="1" dirty="0">
                  <a:solidFill>
                    <a:srgbClr val="000000"/>
                  </a:solidFill>
                </a:rPr>
                <a:t>×</a:t>
              </a: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zh-CN" altLang="zh-CN" dirty="0">
                  <a:solidFill>
                    <a:srgbClr val="000000"/>
                  </a:solidFill>
                </a:rPr>
                <a:t>正方形网格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已有两个正方形方格被涂黑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请你再将其中两个方格涂黑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并且使得涂黑后的整个图案是轴对称图形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约定经过旋转后全等的图案都视为同一种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图</a:t>
              </a:r>
              <a:r>
                <a:rPr lang="zh-CN" altLang="zh-CN" i="1" dirty="0">
                  <a:solidFill>
                    <a:srgbClr val="000000"/>
                  </a:solidFill>
                </a:rPr>
                <a:t>②</a:t>
              </a:r>
              <a:r>
                <a:rPr lang="zh-CN" altLang="zh-CN" dirty="0">
                  <a:solidFill>
                    <a:srgbClr val="000000"/>
                  </a:solidFill>
                </a:rPr>
                <a:t>中的两幅图就视为同一种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则得到的不同图案共有</a:t>
              </a:r>
              <a:r>
                <a:rPr lang="en-US" altLang="zh-CN" dirty="0">
                  <a:solidFill>
                    <a:srgbClr val="000000"/>
                  </a:solidFill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6</a:t>
              </a:r>
              <a:r>
                <a:rPr lang="zh-CN" altLang="zh-CN" dirty="0">
                  <a:solidFill>
                    <a:srgbClr val="000000"/>
                  </a:solidFill>
                </a:rPr>
                <a:t>种</a:t>
              </a:r>
              <a:r>
                <a:rPr lang="en-US" altLang="zh-CN" dirty="0">
                  <a:solidFill>
                    <a:srgbClr val="000000"/>
                  </a:solidFill>
                </a:rPr>
                <a:t>	        B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7</a:t>
              </a:r>
              <a:r>
                <a:rPr lang="zh-CN" altLang="zh-CN" dirty="0">
                  <a:solidFill>
                    <a:srgbClr val="000000"/>
                  </a:solidFill>
                </a:rPr>
                <a:t>种</a:t>
              </a:r>
              <a:r>
                <a:rPr lang="en-US" altLang="zh-CN" dirty="0">
                  <a:solidFill>
                    <a:srgbClr val="000000"/>
                  </a:solidFill>
                  <a:latin typeface="NEU-BZ-S92"/>
                  <a:ea typeface="NEU-BZ-S92"/>
                  <a:cs typeface="NEU-BZ-S92"/>
                </a:rPr>
                <a:t>      </a:t>
              </a:r>
              <a:r>
                <a:rPr lang="en-US" altLang="zh-CN" dirty="0">
                  <a:solidFill>
                    <a:srgbClr val="000000"/>
                  </a:solidFill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8</a:t>
              </a:r>
              <a:r>
                <a:rPr lang="zh-CN" altLang="zh-CN" dirty="0">
                  <a:solidFill>
                    <a:srgbClr val="000000"/>
                  </a:solidFill>
                </a:rPr>
                <a:t>种</a:t>
              </a:r>
              <a:r>
                <a:rPr lang="en-US" altLang="zh-CN" dirty="0">
                  <a:solidFill>
                    <a:srgbClr val="000000"/>
                  </a:solidFill>
                </a:rPr>
                <a:t>	D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9</a:t>
              </a:r>
              <a:r>
                <a:rPr lang="zh-CN" altLang="zh-CN" dirty="0">
                  <a:solidFill>
                    <a:srgbClr val="000000"/>
                  </a:solidFill>
                </a:rPr>
                <a:t>种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7143357" y="182832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2"/>
          <p:cNvGrpSpPr/>
          <p:nvPr/>
        </p:nvGrpSpPr>
        <p:grpSpPr bwMode="auto">
          <a:xfrm>
            <a:off x="366713" y="399435"/>
            <a:ext cx="8418512" cy="3537565"/>
            <a:chOff x="462256" y="503238"/>
            <a:chExt cx="10607563" cy="4456767"/>
          </a:xfrm>
        </p:grpSpPr>
        <p:sp>
          <p:nvSpPr>
            <p:cNvPr id="11266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graphicFrame>
          <p:nvGraphicFramePr>
            <p:cNvPr id="11267" name="对象 5122"/>
            <p:cNvGraphicFramePr>
              <a:graphicFrameLocks noChangeAspect="1"/>
            </p:cNvGraphicFramePr>
            <p:nvPr/>
          </p:nvGraphicFramePr>
          <p:xfrm>
            <a:off x="462256" y="1710011"/>
            <a:ext cx="10607563" cy="32499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文档" r:id="rId3" imgW="3479165" imgH="1066800" progId="Word.Document.12">
                    <p:embed/>
                  </p:oleObj>
                </mc:Choice>
                <mc:Fallback>
                  <p:oleObj name="文档" r:id="rId3" imgW="3479165" imgH="1066800" progId="Word.Document.12">
                    <p:embed/>
                    <p:pic>
                      <p:nvPicPr>
                        <p:cNvPr id="0" name="对象 5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256" y="1710011"/>
                          <a:ext cx="10607563" cy="32499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4686647" y="182832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D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321</Words>
  <Application>Microsoft Office PowerPoint</Application>
  <PresentationFormat>全屏显示(16:9)</PresentationFormat>
  <Paragraphs>48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2020-02-06T02:56:00Z</dcterms:created>
  <dcterms:modified xsi:type="dcterms:W3CDTF">2023-01-16T15:42:53Z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74C1DCE9402F43E5808298E2490F2223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