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handoutMasters/handoutMaster1.xml" ContentType="application/vnd.openxmlformats-officedocument.presentationml.handoutMaster+xml"/>
  <Override PartName="/ppt/media/media1.mp3" ContentType="audio/mpeg"/>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handoutMasterIdLst>
    <p:handoutMasterId r:id="rId27"/>
  </p:handoutMasterIdLst>
  <p:sldIdLst>
    <p:sldId id="256" r:id="rId2"/>
    <p:sldId id="257" r:id="rId3"/>
    <p:sldId id="258" r:id="rId4"/>
    <p:sldId id="259" r:id="rId5"/>
    <p:sldId id="260" r:id="rId6"/>
    <p:sldId id="762" r:id="rId7"/>
    <p:sldId id="265" r:id="rId8"/>
    <p:sldId id="2531" r:id="rId9"/>
    <p:sldId id="2536" r:id="rId10"/>
    <p:sldId id="816" r:id="rId11"/>
    <p:sldId id="2533" r:id="rId12"/>
    <p:sldId id="2358" r:id="rId13"/>
    <p:sldId id="267" r:id="rId14"/>
    <p:sldId id="2537" r:id="rId15"/>
    <p:sldId id="1497" r:id="rId16"/>
    <p:sldId id="624" r:id="rId17"/>
    <p:sldId id="271" r:id="rId18"/>
    <p:sldId id="291" r:id="rId19"/>
    <p:sldId id="2538" r:id="rId20"/>
    <p:sldId id="274" r:id="rId21"/>
    <p:sldId id="713" r:id="rId22"/>
    <p:sldId id="787" r:id="rId23"/>
    <p:sldId id="262" r:id="rId24"/>
    <p:sldId id="2541"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B42"/>
    <a:srgbClr val="F84D4D"/>
    <a:srgbClr val="E6E6E6"/>
    <a:srgbClr val="4AC5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94660"/>
  </p:normalViewPr>
  <p:slideViewPr>
    <p:cSldViewPr snapToGrid="0">
      <p:cViewPr varScale="1">
        <p:scale>
          <a:sx n="106" d="100"/>
          <a:sy n="106" d="100"/>
        </p:scale>
        <p:origin x="1416" y="-5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__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___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___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646975"/>
            </a:solidFill>
            <a:ln w="12700" cap="flat">
              <a:noFill/>
              <a:miter lim="400000"/>
            </a:ln>
            <a:effectLst/>
          </c:spPr>
          <c:dPt>
            <c:idx val="0"/>
            <c:bubble3D val="0"/>
            <c:spPr>
              <a:gradFill>
                <a:gsLst>
                  <a:gs pos="0">
                    <a:srgbClr val="F84D4D"/>
                  </a:gs>
                  <a:gs pos="100000">
                    <a:srgbClr val="FF6B42"/>
                  </a:gs>
                </a:gsLst>
                <a:lin ang="8100000" scaled="1"/>
              </a:gradFill>
              <a:ln w="12700" cap="flat">
                <a:noFill/>
                <a:miter lim="400000"/>
              </a:ln>
              <a:effectLst/>
            </c:spPr>
            <c:extLst>
              <c:ext xmlns:c16="http://schemas.microsoft.com/office/drawing/2014/chart" uri="{C3380CC4-5D6E-409C-BE32-E72D297353CC}">
                <c16:uniqueId val="{00000001-AE4C-4EF5-83DF-3CD9044B4E91}"/>
              </c:ext>
            </c:extLst>
          </c:dPt>
          <c:dPt>
            <c:idx val="1"/>
            <c:bubble3D val="0"/>
            <c:spPr>
              <a:solidFill>
                <a:srgbClr val="F0F0F0"/>
              </a:solidFill>
              <a:ln w="12700" cap="flat">
                <a:noFill/>
                <a:miter lim="400000"/>
              </a:ln>
              <a:effectLst/>
            </c:spPr>
            <c:extLst>
              <c:ext xmlns:c16="http://schemas.microsoft.com/office/drawing/2014/chart" uri="{C3380CC4-5D6E-409C-BE32-E72D297353CC}">
                <c16:uniqueId val="{00000003-AE4C-4EF5-83DF-3CD9044B4E91}"/>
              </c:ext>
            </c:extLst>
          </c:dPt>
          <c:cat>
            <c:strRef>
              <c:f>Sheet1!$B$1:$C$1</c:f>
              <c:strCache>
                <c:ptCount val="2"/>
                <c:pt idx="0">
                  <c:v>April</c:v>
                </c:pt>
                <c:pt idx="1">
                  <c:v>May</c:v>
                </c:pt>
              </c:strCache>
            </c:strRef>
          </c:cat>
          <c:val>
            <c:numRef>
              <c:f>Sheet1!$B$2:$C$2</c:f>
              <c:numCache>
                <c:formatCode>General</c:formatCode>
                <c:ptCount val="2"/>
                <c:pt idx="0">
                  <c:v>25</c:v>
                </c:pt>
                <c:pt idx="1">
                  <c:v>75</c:v>
                </c:pt>
              </c:numCache>
            </c:numRef>
          </c:val>
          <c:extLst>
            <c:ext xmlns:c16="http://schemas.microsoft.com/office/drawing/2014/chart" uri="{C3380CC4-5D6E-409C-BE32-E72D297353CC}">
              <c16:uniqueId val="{00000004-AE4C-4EF5-83DF-3CD9044B4E91}"/>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txPr>
    <a:bodyPr/>
    <a:lstStyle/>
    <a:p>
      <a:pPr>
        <a:defRPr lang="zh-CN">
          <a:latin typeface="+mn-lt"/>
          <a:ea typeface="+mn-ea"/>
          <a:cs typeface="+mn-ea"/>
          <a:sym typeface="+mn-lt"/>
        </a:defRPr>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44474F"/>
            </a:solidFill>
            <a:ln w="12700" cap="flat">
              <a:noFill/>
              <a:miter lim="400000"/>
            </a:ln>
            <a:effectLst/>
          </c:spPr>
          <c:dPt>
            <c:idx val="0"/>
            <c:bubble3D val="0"/>
            <c:spPr>
              <a:gradFill>
                <a:gsLst>
                  <a:gs pos="0">
                    <a:srgbClr val="F84D4D"/>
                  </a:gs>
                  <a:gs pos="100000">
                    <a:srgbClr val="FF6B42"/>
                  </a:gs>
                </a:gsLst>
                <a:lin ang="8100000" scaled="1"/>
              </a:gradFill>
              <a:ln w="12700" cap="flat">
                <a:noFill/>
                <a:miter lim="400000"/>
              </a:ln>
              <a:effectLst/>
            </c:spPr>
            <c:extLst>
              <c:ext xmlns:c16="http://schemas.microsoft.com/office/drawing/2014/chart" uri="{C3380CC4-5D6E-409C-BE32-E72D297353CC}">
                <c16:uniqueId val="{00000001-1096-49D9-BDE7-649C5443BF72}"/>
              </c:ext>
            </c:extLst>
          </c:dPt>
          <c:dPt>
            <c:idx val="1"/>
            <c:bubble3D val="0"/>
            <c:spPr>
              <a:solidFill>
                <a:srgbClr val="F0F0F0"/>
              </a:solidFill>
              <a:ln w="12700" cap="flat">
                <a:noFill/>
                <a:miter lim="400000"/>
              </a:ln>
              <a:effectLst/>
            </c:spPr>
            <c:extLst>
              <c:ext xmlns:c16="http://schemas.microsoft.com/office/drawing/2014/chart" uri="{C3380CC4-5D6E-409C-BE32-E72D297353CC}">
                <c16:uniqueId val="{00000003-1096-49D9-BDE7-649C5443BF72}"/>
              </c:ext>
            </c:extLst>
          </c:dPt>
          <c:cat>
            <c:strRef>
              <c:f>Sheet1!$B$1:$C$1</c:f>
              <c:strCache>
                <c:ptCount val="2"/>
                <c:pt idx="0">
                  <c:v>April</c:v>
                </c:pt>
                <c:pt idx="1">
                  <c:v>May</c:v>
                </c:pt>
              </c:strCache>
            </c:strRef>
          </c:cat>
          <c:val>
            <c:numRef>
              <c:f>Sheet1!$B$2:$C$2</c:f>
              <c:numCache>
                <c:formatCode>General</c:formatCode>
                <c:ptCount val="2"/>
                <c:pt idx="0">
                  <c:v>65</c:v>
                </c:pt>
                <c:pt idx="1">
                  <c:v>50</c:v>
                </c:pt>
              </c:numCache>
            </c:numRef>
          </c:val>
          <c:extLst>
            <c:ext xmlns:c16="http://schemas.microsoft.com/office/drawing/2014/chart" uri="{C3380CC4-5D6E-409C-BE32-E72D297353CC}">
              <c16:uniqueId val="{00000004-1096-49D9-BDE7-649C5443BF72}"/>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txPr>
    <a:bodyPr/>
    <a:lstStyle/>
    <a:p>
      <a:pPr>
        <a:defRPr lang="zh-CN">
          <a:latin typeface="+mn-lt"/>
          <a:ea typeface="+mn-ea"/>
          <a:cs typeface="+mn-ea"/>
          <a:sym typeface="+mn-lt"/>
        </a:defRPr>
      </a:pPr>
      <a:endParaRPr lang="zh-CN"/>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44474F"/>
            </a:solidFill>
            <a:ln w="12700" cap="flat">
              <a:noFill/>
              <a:miter lim="400000"/>
            </a:ln>
            <a:effectLst/>
          </c:spPr>
          <c:dPt>
            <c:idx val="0"/>
            <c:bubble3D val="0"/>
            <c:spPr>
              <a:gradFill>
                <a:gsLst>
                  <a:gs pos="0">
                    <a:srgbClr val="FF6B42"/>
                  </a:gs>
                  <a:gs pos="100000">
                    <a:srgbClr val="F84D4D"/>
                  </a:gs>
                </a:gsLst>
                <a:lin ang="8100000" scaled="1"/>
              </a:gradFill>
              <a:ln w="12700" cap="flat">
                <a:noFill/>
                <a:miter lim="400000"/>
              </a:ln>
              <a:effectLst/>
            </c:spPr>
            <c:extLst>
              <c:ext xmlns:c16="http://schemas.microsoft.com/office/drawing/2014/chart" uri="{C3380CC4-5D6E-409C-BE32-E72D297353CC}">
                <c16:uniqueId val="{00000001-5BCD-4D0D-9C53-0CF74118B4A8}"/>
              </c:ext>
            </c:extLst>
          </c:dPt>
          <c:dPt>
            <c:idx val="1"/>
            <c:bubble3D val="0"/>
            <c:spPr>
              <a:solidFill>
                <a:srgbClr val="F0F0F0"/>
              </a:solidFill>
              <a:ln w="12700" cap="flat">
                <a:noFill/>
                <a:miter lim="400000"/>
              </a:ln>
              <a:effectLst/>
            </c:spPr>
            <c:extLst>
              <c:ext xmlns:c16="http://schemas.microsoft.com/office/drawing/2014/chart" uri="{C3380CC4-5D6E-409C-BE32-E72D297353CC}">
                <c16:uniqueId val="{00000003-5BCD-4D0D-9C53-0CF74118B4A8}"/>
              </c:ext>
            </c:extLst>
          </c:dPt>
          <c:cat>
            <c:strRef>
              <c:f>Sheet1!$B$1:$C$1</c:f>
              <c:strCache>
                <c:ptCount val="2"/>
                <c:pt idx="0">
                  <c:v>April</c:v>
                </c:pt>
                <c:pt idx="1">
                  <c:v>May</c:v>
                </c:pt>
              </c:strCache>
            </c:strRef>
          </c:cat>
          <c:val>
            <c:numRef>
              <c:f>Sheet1!$B$2:$C$2</c:f>
              <c:numCache>
                <c:formatCode>General</c:formatCode>
                <c:ptCount val="2"/>
                <c:pt idx="0">
                  <c:v>65</c:v>
                </c:pt>
                <c:pt idx="1">
                  <c:v>35</c:v>
                </c:pt>
              </c:numCache>
            </c:numRef>
          </c:val>
          <c:extLst>
            <c:ext xmlns:c16="http://schemas.microsoft.com/office/drawing/2014/chart" uri="{C3380CC4-5D6E-409C-BE32-E72D297353CC}">
              <c16:uniqueId val="{00000004-5BCD-4D0D-9C53-0CF74118B4A8}"/>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txPr>
    <a:bodyPr/>
    <a:lstStyle/>
    <a:p>
      <a:pPr>
        <a:defRPr lang="zh-CN">
          <a:latin typeface="+mn-lt"/>
          <a:ea typeface="+mn-ea"/>
          <a:cs typeface="+mn-ea"/>
          <a:sym typeface="+mn-lt"/>
        </a:defRPr>
      </a:pPr>
      <a:endParaRPr lang="zh-CN"/>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col"/>
        <c:grouping val="clustered"/>
        <c:varyColors val="0"/>
        <c:ser>
          <c:idx val="0"/>
          <c:order val="0"/>
          <c:tx>
            <c:strRef>
              <c:f>Sheet1!$B$1</c:f>
              <c:strCache>
                <c:ptCount val="1"/>
                <c:pt idx="0">
                  <c:v>Chart</c:v>
                </c:pt>
              </c:strCache>
            </c:strRef>
          </c:tx>
          <c:spPr>
            <a:solidFill>
              <a:schemeClr val="bg1">
                <a:lumMod val="85000"/>
              </a:schemeClr>
            </a:solidFill>
            <a:effectLst/>
          </c:spPr>
          <c:invertIfNegative val="0"/>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BE9E-4097-84BF-6523E897C800}"/>
            </c:ext>
          </c:extLst>
        </c:ser>
        <c:ser>
          <c:idx val="1"/>
          <c:order val="1"/>
          <c:tx>
            <c:strRef>
              <c:f>Sheet1!$C$1</c:f>
              <c:strCache>
                <c:ptCount val="1"/>
                <c:pt idx="0">
                  <c:v>Chart2</c:v>
                </c:pt>
              </c:strCache>
            </c:strRef>
          </c:tx>
          <c:spPr>
            <a:solidFill>
              <a:srgbClr val="F84D4D"/>
            </a:solidFill>
            <a:effectLst/>
          </c:spPr>
          <c:invertIfNegative val="0"/>
          <c:cat>
            <c:strRef>
              <c:f>Sheet1!$A$2:$A$5</c:f>
              <c:strCache>
                <c:ptCount val="4"/>
                <c:pt idx="0">
                  <c:v>1st Qtr</c:v>
                </c:pt>
                <c:pt idx="1">
                  <c:v>2nd Qtr</c:v>
                </c:pt>
                <c:pt idx="2">
                  <c:v>3rd Qtr</c:v>
                </c:pt>
                <c:pt idx="3">
                  <c:v>4th Qtr</c:v>
                </c:pt>
              </c:strCache>
            </c:strRef>
          </c:cat>
          <c:val>
            <c:numRef>
              <c:f>Sheet1!$C$2:$C$5</c:f>
              <c:numCache>
                <c:formatCode>General</c:formatCode>
                <c:ptCount val="4"/>
                <c:pt idx="0">
                  <c:v>4.2</c:v>
                </c:pt>
                <c:pt idx="1">
                  <c:v>7.2</c:v>
                </c:pt>
                <c:pt idx="2">
                  <c:v>0.4</c:v>
                </c:pt>
                <c:pt idx="3">
                  <c:v>5.2</c:v>
                </c:pt>
              </c:numCache>
            </c:numRef>
          </c:val>
          <c:extLst>
            <c:ext xmlns:c16="http://schemas.microsoft.com/office/drawing/2014/chart" uri="{C3380CC4-5D6E-409C-BE32-E72D297353CC}">
              <c16:uniqueId val="{00000001-BE9E-4097-84BF-6523E897C800}"/>
            </c:ext>
          </c:extLst>
        </c:ser>
        <c:dLbls>
          <c:showLegendKey val="0"/>
          <c:showVal val="0"/>
          <c:showCatName val="0"/>
          <c:showSerName val="0"/>
          <c:showPercent val="0"/>
          <c:showBubbleSize val="0"/>
        </c:dLbls>
        <c:gapWidth val="232"/>
        <c:axId val="500674672"/>
        <c:axId val="500707856"/>
      </c:barChart>
      <c:catAx>
        <c:axId val="500674672"/>
        <c:scaling>
          <c:orientation val="minMax"/>
        </c:scaling>
        <c:delete val="0"/>
        <c:axPos val="b"/>
        <c:numFmt formatCode="General" sourceLinked="0"/>
        <c:majorTickMark val="out"/>
        <c:minorTickMark val="none"/>
        <c:tickLblPos val="nextTo"/>
        <c:txPr>
          <a:bodyPr rot="-60000000" spcFirstLastPara="0" vertOverflow="ellipsis" vert="horz" wrap="square" anchor="ctr" anchorCtr="1"/>
          <a:lstStyle/>
          <a:p>
            <a:pPr>
              <a:defRPr lang="zh-CN" sz="1200" b="0" i="0" u="none" strike="noStrike" kern="1200" baseline="0">
                <a:solidFill>
                  <a:schemeClr val="tx1"/>
                </a:solidFill>
                <a:latin typeface="Arial" panose="020B0604020202020204" pitchFamily="34" charset="0"/>
                <a:ea typeface="微软雅黑" panose="020B0503020204020204" pitchFamily="34" charset="-122"/>
                <a:cs typeface="+mn-cs"/>
                <a:sym typeface="Arial" panose="020B0604020202020204" pitchFamily="34" charset="0"/>
              </a:defRPr>
            </a:pPr>
            <a:endParaRPr lang="zh-CN"/>
          </a:p>
        </c:txPr>
        <c:crossAx val="500707856"/>
        <c:crosses val="autoZero"/>
        <c:auto val="1"/>
        <c:lblAlgn val="ctr"/>
        <c:lblOffset val="100"/>
        <c:noMultiLvlLbl val="0"/>
      </c:catAx>
      <c:valAx>
        <c:axId val="500707856"/>
        <c:scaling>
          <c:orientation val="minMax"/>
        </c:scaling>
        <c:delete val="0"/>
        <c:axPos val="l"/>
        <c:numFmt formatCode="General" sourceLinked="1"/>
        <c:majorTickMark val="out"/>
        <c:minorTickMark val="none"/>
        <c:tickLblPos val="nextTo"/>
        <c:txPr>
          <a:bodyPr rot="-60000000" spcFirstLastPara="0" vertOverflow="ellipsis" vert="horz" wrap="square" anchor="ctr" anchorCtr="1"/>
          <a:lstStyle/>
          <a:p>
            <a:pPr>
              <a:defRPr lang="zh-CN" sz="1200" b="0" i="0" u="none" strike="noStrike" kern="1200" baseline="0">
                <a:solidFill>
                  <a:schemeClr val="tx1"/>
                </a:solidFill>
                <a:latin typeface="Arial" panose="020B0604020202020204" pitchFamily="34" charset="0"/>
                <a:ea typeface="微软雅黑" panose="020B0503020204020204" pitchFamily="34" charset="-122"/>
                <a:cs typeface="+mn-cs"/>
                <a:sym typeface="Arial" panose="020B0604020202020204" pitchFamily="34" charset="0"/>
              </a:defRPr>
            </a:pPr>
            <a:endParaRPr lang="zh-CN"/>
          </a:p>
        </c:txPr>
        <c:crossAx val="500674672"/>
        <c:crosses val="autoZero"/>
        <c:crossBetween val="between"/>
      </c:valAx>
    </c:plotArea>
    <c:legend>
      <c:legendPos val="t"/>
      <c:overlay val="0"/>
      <c:txPr>
        <a:bodyPr rot="0" spcFirstLastPara="0" vertOverflow="ellipsis" vert="horz" wrap="square" anchor="ctr" anchorCtr="1"/>
        <a:lstStyle/>
        <a:p>
          <a:pPr>
            <a:defRPr lang="zh-CN" sz="1200" b="0" i="0" u="none" strike="noStrike" kern="1200" baseline="0">
              <a:solidFill>
                <a:schemeClr val="tx1"/>
              </a:solidFill>
              <a:latin typeface="Arial" panose="020B0604020202020204" pitchFamily="34" charset="0"/>
              <a:ea typeface="微软雅黑" panose="020B0503020204020204" pitchFamily="34" charset="-122"/>
              <a:cs typeface="+mn-cs"/>
              <a:sym typeface="Arial" panose="020B0604020202020204" pitchFamily="34" charset="0"/>
            </a:defRPr>
          </a:pPr>
          <a:endParaRPr lang="zh-CN"/>
        </a:p>
      </c:txPr>
    </c:legend>
    <c:plotVisOnly val="1"/>
    <c:dispBlanksAs val="zero"/>
    <c:showDLblsOverMax val="0"/>
  </c:chart>
  <c:txPr>
    <a:bodyPr/>
    <a:lstStyle/>
    <a:p>
      <a:pPr>
        <a:defRPr lang="zh-CN" sz="1200">
          <a:latin typeface="Arial" panose="020B0604020202020204" pitchFamily="34" charset="0"/>
          <a:ea typeface="微软雅黑" panose="020B0503020204020204" pitchFamily="34" charset="-122"/>
          <a:sym typeface="Arial" panose="020B0604020202020204" pitchFamily="34" charset="0"/>
        </a:defRPr>
      </a:pPr>
      <a:endParaRPr lang="zh-CN"/>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2021/5/12 Wednesday</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A68EA9-B57D-419B-B386-4645DA07B395}" type="datetimeFigureOut">
              <a:rPr lang="zh-CN" altLang="en-US" smtClean="0"/>
              <a:t>2021/5/12 Wednesday</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9D1F91-950E-4806-B5E3-E5BB6DE0B8A0}"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39D1F91-950E-4806-B5E3-E5BB6DE0B8A0}" type="slidenum">
              <a:rPr lang="zh-CN" altLang="en-US" smtClean="0"/>
              <a:t>3</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66CF3E0B-2DDF-4B90-B6FD-9F0DB13FD069}"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39D1F91-950E-4806-B5E3-E5BB6DE0B8A0}" type="slidenum">
              <a:rPr lang="zh-CN" altLang="en-US" smtClean="0"/>
              <a:t>14</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1CA147F4-BF62-415D-94B9-E3FE829D77B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1CA147F4-BF62-415D-94B9-E3FE829D77B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66CF3E0B-2DDF-4B90-B6FD-9F0DB13FD069}"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1CA147F4-BF62-415D-94B9-E3FE829D77B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39D1F91-950E-4806-B5E3-E5BB6DE0B8A0}" type="slidenum">
              <a:rPr lang="zh-CN" altLang="en-US" smtClean="0"/>
              <a:t>19</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66CF3E0B-2DDF-4B90-B6FD-9F0DB13FD069}"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1CA147F4-BF62-415D-94B9-E3FE829D77B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1CA147F4-BF62-415D-94B9-E3FE829D77B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66CF3E0B-2DDF-4B90-B6FD-9F0DB13FD069}"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66CF3E0B-2DDF-4B90-B6FD-9F0DB13FD069}"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1CA147F4-BF62-415D-94B9-E3FE829D77B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66CF3E0B-2DDF-4B90-B6FD-9F0DB13FD069}"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66CF3E0B-2DDF-4B90-B6FD-9F0DB13FD069}"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39D1F91-950E-4806-B5E3-E5BB6DE0B8A0}" type="slidenum">
              <a:rPr lang="zh-CN" altLang="en-US" smtClean="0"/>
              <a:t>9</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1CA147F4-BF62-415D-94B9-E3FE829D77B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66CF3E0B-2DDF-4B90-B6FD-9F0DB13FD069}"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1CA147F4-BF62-415D-94B9-E3FE829D77B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spd="slow" advTm="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任意多边形 16"/>
          <p:cNvSpPr/>
          <p:nvPr userDrawn="1"/>
        </p:nvSpPr>
        <p:spPr>
          <a:xfrm>
            <a:off x="1" y="0"/>
            <a:ext cx="850900" cy="1043698"/>
          </a:xfrm>
          <a:custGeom>
            <a:avLst/>
            <a:gdLst>
              <a:gd name="connsiteX0" fmla="*/ 0 w 2266"/>
              <a:gd name="connsiteY0" fmla="*/ 0 h 3417"/>
              <a:gd name="connsiteX1" fmla="*/ 2079 w 2266"/>
              <a:gd name="connsiteY1" fmla="*/ 21 h 3417"/>
              <a:gd name="connsiteX2" fmla="*/ 1279 w 2266"/>
              <a:gd name="connsiteY2" fmla="*/ 1740 h 3417"/>
              <a:gd name="connsiteX3" fmla="*/ 6 w 2266"/>
              <a:gd name="connsiteY3" fmla="*/ 3417 h 3417"/>
              <a:gd name="connsiteX4" fmla="*/ 0 w 2266"/>
              <a:gd name="connsiteY4" fmla="*/ 0 h 3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 h="3417">
                <a:moveTo>
                  <a:pt x="0" y="0"/>
                </a:moveTo>
                <a:lnTo>
                  <a:pt x="2079" y="21"/>
                </a:lnTo>
                <a:cubicBezTo>
                  <a:pt x="2819" y="966"/>
                  <a:pt x="1118" y="1334"/>
                  <a:pt x="1279" y="1740"/>
                </a:cubicBezTo>
                <a:cubicBezTo>
                  <a:pt x="1445" y="2857"/>
                  <a:pt x="645" y="3283"/>
                  <a:pt x="6" y="3417"/>
                </a:cubicBezTo>
                <a:lnTo>
                  <a:pt x="0" y="0"/>
                </a:lnTo>
                <a:close/>
              </a:path>
            </a:pathLst>
          </a:custGeom>
          <a:gradFill flip="none" rotWithShape="1">
            <a:gsLst>
              <a:gs pos="0">
                <a:srgbClr val="F84D4D"/>
              </a:gs>
              <a:gs pos="100000">
                <a:srgbClr val="FF6B42"/>
              </a:gs>
            </a:gsLst>
            <a:lin ang="0" scaled="1"/>
            <a:tileRect/>
          </a:gradFill>
          <a:ln w="12700" cap="flat" cmpd="sng" algn="ctr">
            <a:noFill/>
            <a:prstDash val="solid"/>
            <a:miter lim="800000"/>
          </a:ln>
          <a:effectLst/>
        </p:spPr>
        <p:txBody>
          <a:bodyPr rtlCol="0" anchor="ctr"/>
          <a:lstStyle/>
          <a:p>
            <a:pPr lvl="0" algn="ctr"/>
            <a:endParaRPr lang="zh-CN" altLang="en-US" kern="0">
              <a:solidFill>
                <a:prstClr val="white"/>
              </a:solidFill>
              <a:latin typeface="Calibri" panose="020F0502020204030204"/>
            </a:endParaRPr>
          </a:p>
        </p:txBody>
      </p:sp>
      <p:sp>
        <p:nvSpPr>
          <p:cNvPr id="4" name="任意多边形 14"/>
          <p:cNvSpPr/>
          <p:nvPr userDrawn="1"/>
        </p:nvSpPr>
        <p:spPr>
          <a:xfrm>
            <a:off x="11555569" y="6459576"/>
            <a:ext cx="649605" cy="450850"/>
          </a:xfrm>
          <a:custGeom>
            <a:avLst/>
            <a:gdLst>
              <a:gd name="connsiteX0" fmla="*/ 705 w 1951"/>
              <a:gd name="connsiteY0" fmla="*/ 267 h 1354"/>
              <a:gd name="connsiteX1" fmla="*/ 1952 w 1951"/>
              <a:gd name="connsiteY1" fmla="*/ 9 h 1354"/>
              <a:gd name="connsiteX2" fmla="*/ 1952 w 1951"/>
              <a:gd name="connsiteY2" fmla="*/ 1354 h 1354"/>
              <a:gd name="connsiteX3" fmla="*/ 3 w 1951"/>
              <a:gd name="connsiteY3" fmla="*/ 1354 h 1354"/>
              <a:gd name="connsiteX4" fmla="*/ 705 w 1951"/>
              <a:gd name="connsiteY4" fmla="*/ 267 h 1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 h="1354">
                <a:moveTo>
                  <a:pt x="705" y="267"/>
                </a:moveTo>
                <a:cubicBezTo>
                  <a:pt x="1095" y="-2"/>
                  <a:pt x="1562" y="-18"/>
                  <a:pt x="1952" y="9"/>
                </a:cubicBezTo>
                <a:lnTo>
                  <a:pt x="1952" y="1354"/>
                </a:lnTo>
                <a:lnTo>
                  <a:pt x="3" y="1354"/>
                </a:lnTo>
                <a:cubicBezTo>
                  <a:pt x="-36" y="1085"/>
                  <a:pt x="315" y="536"/>
                  <a:pt x="705" y="267"/>
                </a:cubicBezTo>
                <a:close/>
              </a:path>
            </a:pathLst>
          </a:custGeom>
          <a:gradFill flip="none" rotWithShape="1">
            <a:gsLst>
              <a:gs pos="0">
                <a:srgbClr val="F84D4D"/>
              </a:gs>
              <a:gs pos="100000">
                <a:srgbClr val="FF6B42"/>
              </a:gs>
            </a:gsLst>
            <a:lin ang="0" scaled="1"/>
            <a:tileRect/>
          </a:gradFill>
          <a:ln w="12700" cap="flat" cmpd="sng" algn="ctr">
            <a:noFill/>
            <a:prstDash val="solid"/>
            <a:miter lim="800000"/>
          </a:ln>
          <a:effectLst/>
        </p:spPr>
        <p:txBody>
          <a:bodyPr rtlCol="0" anchor="ctr"/>
          <a:lstStyle/>
          <a:p>
            <a:pPr lvl="0" algn="ctr"/>
            <a:endParaRPr lang="zh-CN" altLang="en-US" kern="0">
              <a:solidFill>
                <a:prstClr val="white"/>
              </a:solidFill>
              <a:latin typeface="Calibri" panose="020F0502020204030204"/>
            </a:endParaRPr>
          </a:p>
        </p:txBody>
      </p:sp>
    </p:spTree>
  </p:cSld>
  <p:clrMapOvr>
    <a:masterClrMapping/>
  </p:clrMapOvr>
  <p:transition spd="slow" advTm="0">
    <p:comb/>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slow" advTm="0">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8"/>
          <p:cNvSpPr/>
          <p:nvPr/>
        </p:nvSpPr>
        <p:spPr>
          <a:xfrm>
            <a:off x="102235" y="1831975"/>
            <a:ext cx="11439525" cy="3911600"/>
          </a:xfrm>
          <a:prstGeom prst="roundRect">
            <a:avLst/>
          </a:prstGeom>
          <a:gradFill flip="none" rotWithShape="1">
            <a:gsLst>
              <a:gs pos="0">
                <a:srgbClr val="F84D4D"/>
              </a:gs>
              <a:gs pos="100000">
                <a:srgbClr val="FF6B42"/>
              </a:gs>
            </a:gsLst>
            <a:lin ang="0" scaled="1"/>
            <a:tileRect/>
          </a:gradFill>
          <a:ln w="12700" cap="flat" cmpd="sng" algn="ctr">
            <a:noFill/>
            <a:prstDash val="solid"/>
            <a:miter lim="800000"/>
          </a:ln>
          <a:effectLst/>
        </p:spPr>
        <p:txBody>
          <a:bodyPr rtlCol="0" anchor="ctr"/>
          <a:lstStyle/>
          <a:p>
            <a:pPr algn="ctr"/>
            <a:endParaRPr lang="zh-CN" altLang="en-US" kern="0">
              <a:solidFill>
                <a:prstClr val="white"/>
              </a:solidFill>
              <a:latin typeface="Calibri" panose="020F0502020204030204"/>
            </a:endParaRPr>
          </a:p>
        </p:txBody>
      </p:sp>
      <p:sp>
        <p:nvSpPr>
          <p:cNvPr id="10" name="文本框 9"/>
          <p:cNvSpPr txBox="1"/>
          <p:nvPr/>
        </p:nvSpPr>
        <p:spPr>
          <a:xfrm>
            <a:off x="5776284" y="2591927"/>
            <a:ext cx="5481955" cy="1200329"/>
          </a:xfrm>
          <a:prstGeom prst="rect">
            <a:avLst/>
          </a:prstGeom>
          <a:noFill/>
        </p:spPr>
        <p:txBody>
          <a:bodyPr wrap="square" rtlCol="0" anchor="t">
            <a:spAutoFit/>
          </a:bodyPr>
          <a:lstStyle/>
          <a:p>
            <a:pPr algn="dist"/>
            <a:r>
              <a:rPr lang="zh-CN" altLang="en-US" sz="7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会计类专业</a:t>
            </a:r>
            <a:endParaRPr lang="en-US" altLang="zh-CN" sz="7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sp>
        <p:nvSpPr>
          <p:cNvPr id="14" name="任意多边形 14"/>
          <p:cNvSpPr/>
          <p:nvPr/>
        </p:nvSpPr>
        <p:spPr>
          <a:xfrm>
            <a:off x="11555569" y="6459576"/>
            <a:ext cx="649605" cy="450850"/>
          </a:xfrm>
          <a:custGeom>
            <a:avLst/>
            <a:gdLst>
              <a:gd name="connsiteX0" fmla="*/ 705 w 1951"/>
              <a:gd name="connsiteY0" fmla="*/ 267 h 1354"/>
              <a:gd name="connsiteX1" fmla="*/ 1952 w 1951"/>
              <a:gd name="connsiteY1" fmla="*/ 9 h 1354"/>
              <a:gd name="connsiteX2" fmla="*/ 1952 w 1951"/>
              <a:gd name="connsiteY2" fmla="*/ 1354 h 1354"/>
              <a:gd name="connsiteX3" fmla="*/ 3 w 1951"/>
              <a:gd name="connsiteY3" fmla="*/ 1354 h 1354"/>
              <a:gd name="connsiteX4" fmla="*/ 705 w 1951"/>
              <a:gd name="connsiteY4" fmla="*/ 267 h 1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 h="1354">
                <a:moveTo>
                  <a:pt x="705" y="267"/>
                </a:moveTo>
                <a:cubicBezTo>
                  <a:pt x="1095" y="-2"/>
                  <a:pt x="1562" y="-18"/>
                  <a:pt x="1952" y="9"/>
                </a:cubicBezTo>
                <a:lnTo>
                  <a:pt x="1952" y="1354"/>
                </a:lnTo>
                <a:lnTo>
                  <a:pt x="3" y="1354"/>
                </a:lnTo>
                <a:cubicBezTo>
                  <a:pt x="-36" y="1085"/>
                  <a:pt x="315" y="536"/>
                  <a:pt x="705" y="267"/>
                </a:cubicBezTo>
                <a:close/>
              </a:path>
            </a:pathLst>
          </a:custGeom>
          <a:gradFill flip="none" rotWithShape="1">
            <a:gsLst>
              <a:gs pos="0">
                <a:srgbClr val="F84D4D"/>
              </a:gs>
              <a:gs pos="100000">
                <a:srgbClr val="FF6B42"/>
              </a:gs>
            </a:gsLst>
            <a:lin ang="0" scaled="1"/>
            <a:tileRect/>
          </a:gradFill>
          <a:ln w="12700" cap="flat" cmpd="sng" algn="ctr">
            <a:noFill/>
            <a:prstDash val="solid"/>
            <a:miter lim="800000"/>
          </a:ln>
          <a:effectLst/>
        </p:spPr>
        <p:txBody>
          <a:bodyPr rtlCol="0" anchor="ctr"/>
          <a:lstStyle/>
          <a:p>
            <a:pPr algn="ctr"/>
            <a:endParaRPr lang="zh-CN" altLang="en-US" kern="0">
              <a:solidFill>
                <a:prstClr val="white"/>
              </a:solidFill>
              <a:latin typeface="Calibri" panose="020F0502020204030204"/>
            </a:endParaRPr>
          </a:p>
        </p:txBody>
      </p:sp>
      <p:sp>
        <p:nvSpPr>
          <p:cNvPr id="15" name="任意多边形 16"/>
          <p:cNvSpPr/>
          <p:nvPr/>
        </p:nvSpPr>
        <p:spPr>
          <a:xfrm rot="5400000">
            <a:off x="10400665" y="-365125"/>
            <a:ext cx="1439183" cy="2169795"/>
          </a:xfrm>
          <a:custGeom>
            <a:avLst/>
            <a:gdLst>
              <a:gd name="connsiteX0" fmla="*/ 0 w 2266"/>
              <a:gd name="connsiteY0" fmla="*/ 0 h 3417"/>
              <a:gd name="connsiteX1" fmla="*/ 2079 w 2266"/>
              <a:gd name="connsiteY1" fmla="*/ 21 h 3417"/>
              <a:gd name="connsiteX2" fmla="*/ 1279 w 2266"/>
              <a:gd name="connsiteY2" fmla="*/ 1740 h 3417"/>
              <a:gd name="connsiteX3" fmla="*/ 6 w 2266"/>
              <a:gd name="connsiteY3" fmla="*/ 3417 h 3417"/>
              <a:gd name="connsiteX4" fmla="*/ 0 w 2266"/>
              <a:gd name="connsiteY4" fmla="*/ 0 h 3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 h="3417">
                <a:moveTo>
                  <a:pt x="0" y="0"/>
                </a:moveTo>
                <a:lnTo>
                  <a:pt x="2079" y="21"/>
                </a:lnTo>
                <a:cubicBezTo>
                  <a:pt x="2819" y="966"/>
                  <a:pt x="1118" y="1334"/>
                  <a:pt x="1279" y="1740"/>
                </a:cubicBezTo>
                <a:cubicBezTo>
                  <a:pt x="1445" y="2857"/>
                  <a:pt x="645" y="3283"/>
                  <a:pt x="6" y="3417"/>
                </a:cubicBezTo>
                <a:lnTo>
                  <a:pt x="0" y="0"/>
                </a:lnTo>
                <a:close/>
              </a:path>
            </a:pathLst>
          </a:custGeom>
          <a:gradFill flip="none" rotWithShape="1">
            <a:gsLst>
              <a:gs pos="0">
                <a:srgbClr val="F84D4D"/>
              </a:gs>
              <a:gs pos="100000">
                <a:srgbClr val="FF6B42"/>
              </a:gs>
            </a:gsLst>
            <a:lin ang="0" scaled="1"/>
            <a:tileRect/>
          </a:gradFill>
          <a:ln w="12700" cap="flat" cmpd="sng" algn="ctr">
            <a:noFill/>
            <a:prstDash val="solid"/>
            <a:miter lim="800000"/>
          </a:ln>
          <a:effectLst/>
        </p:spPr>
        <p:txBody>
          <a:bodyPr rtlCol="0" anchor="ctr"/>
          <a:lstStyle/>
          <a:p>
            <a:pPr algn="ctr"/>
            <a:endParaRPr lang="zh-CN" altLang="en-US" kern="0">
              <a:solidFill>
                <a:prstClr val="white"/>
              </a:solidFill>
              <a:latin typeface="Calibri" panose="020F0502020204030204"/>
            </a:endParaRPr>
          </a:p>
        </p:txBody>
      </p:sp>
      <p:grpSp>
        <p:nvGrpSpPr>
          <p:cNvPr id="51" name="组合 50"/>
          <p:cNvGrpSpPr/>
          <p:nvPr/>
        </p:nvGrpSpPr>
        <p:grpSpPr>
          <a:xfrm>
            <a:off x="-1455021" y="-85725"/>
            <a:ext cx="7222353" cy="7126938"/>
            <a:chOff x="-1455021" y="-85725"/>
            <a:chExt cx="7222353" cy="7126938"/>
          </a:xfrm>
        </p:grpSpPr>
        <p:sp>
          <p:nvSpPr>
            <p:cNvPr id="6" name="任意多边形 2"/>
            <p:cNvSpPr/>
            <p:nvPr/>
          </p:nvSpPr>
          <p:spPr>
            <a:xfrm>
              <a:off x="-22225" y="-85725"/>
              <a:ext cx="5789557" cy="7113905"/>
            </a:xfrm>
            <a:custGeom>
              <a:avLst/>
              <a:gdLst>
                <a:gd name="connsiteX0" fmla="*/ 0 w 9592"/>
                <a:gd name="connsiteY0" fmla="*/ 0 h 10797"/>
                <a:gd name="connsiteX1" fmla="*/ 5692 w 9592"/>
                <a:gd name="connsiteY1" fmla="*/ 48 h 10797"/>
                <a:gd name="connsiteX2" fmla="*/ 5380 w 9592"/>
                <a:gd name="connsiteY2" fmla="*/ 4278 h 10797"/>
                <a:gd name="connsiteX3" fmla="*/ 9415 w 9592"/>
                <a:gd name="connsiteY3" fmla="*/ 8215 h 10797"/>
                <a:gd name="connsiteX4" fmla="*/ 8323 w 9592"/>
                <a:gd name="connsiteY4" fmla="*/ 10797 h 10797"/>
                <a:gd name="connsiteX5" fmla="*/ 0 w 9592"/>
                <a:gd name="connsiteY5" fmla="*/ 10797 h 10797"/>
                <a:gd name="connsiteX6" fmla="*/ 0 w 9592"/>
                <a:gd name="connsiteY6" fmla="*/ 0 h 10797"/>
                <a:gd name="connsiteX0-1" fmla="*/ 0 w 9907"/>
                <a:gd name="connsiteY0-2" fmla="*/ 0 h 10000"/>
                <a:gd name="connsiteX1-3" fmla="*/ 5933 w 9907"/>
                <a:gd name="connsiteY1-4" fmla="*/ 44 h 10000"/>
                <a:gd name="connsiteX2-5" fmla="*/ 7194 w 9907"/>
                <a:gd name="connsiteY2-6" fmla="*/ 3908 h 10000"/>
                <a:gd name="connsiteX3-7" fmla="*/ 9814 w 9907"/>
                <a:gd name="connsiteY3-8" fmla="*/ 7609 h 10000"/>
                <a:gd name="connsiteX4-9" fmla="*/ 8676 w 9907"/>
                <a:gd name="connsiteY4-10" fmla="*/ 10000 h 10000"/>
                <a:gd name="connsiteX5-11" fmla="*/ 0 w 9907"/>
                <a:gd name="connsiteY5-12" fmla="*/ 10000 h 10000"/>
                <a:gd name="connsiteX6-13" fmla="*/ 0 w 9907"/>
                <a:gd name="connsiteY6-14" fmla="*/ 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9907" h="10000">
                  <a:moveTo>
                    <a:pt x="0" y="0"/>
                  </a:moveTo>
                  <a:lnTo>
                    <a:pt x="5933" y="44"/>
                  </a:lnTo>
                  <a:cubicBezTo>
                    <a:pt x="8046" y="2066"/>
                    <a:pt x="7215" y="2031"/>
                    <a:pt x="7194" y="3908"/>
                  </a:cubicBezTo>
                  <a:cubicBezTo>
                    <a:pt x="7173" y="5786"/>
                    <a:pt x="9567" y="6594"/>
                    <a:pt x="9814" y="7609"/>
                  </a:cubicBezTo>
                  <a:cubicBezTo>
                    <a:pt x="10061" y="8624"/>
                    <a:pt x="9861" y="9643"/>
                    <a:pt x="8676" y="10000"/>
                  </a:cubicBezTo>
                  <a:lnTo>
                    <a:pt x="0" y="10000"/>
                  </a:lnTo>
                  <a:lnTo>
                    <a:pt x="0" y="0"/>
                  </a:lnTo>
                  <a:close/>
                </a:path>
              </a:pathLst>
            </a:custGeom>
            <a:blipFill dpi="0" rotWithShape="1">
              <a:blip r:embed="rId4"/>
              <a:srcRect/>
              <a:stretch>
                <a:fillRect l="-25000" r="-21000"/>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方正黑体_GBK" panose="03000509000000000000" charset="-122"/>
              </a:endParaRPr>
            </a:p>
          </p:txBody>
        </p:sp>
        <p:sp>
          <p:nvSpPr>
            <p:cNvPr id="20" name="任意多边形 16"/>
            <p:cNvSpPr/>
            <p:nvPr/>
          </p:nvSpPr>
          <p:spPr>
            <a:xfrm rot="18370784">
              <a:off x="-1094249" y="3495952"/>
              <a:ext cx="3184489" cy="3906034"/>
            </a:xfrm>
            <a:custGeom>
              <a:avLst/>
              <a:gdLst>
                <a:gd name="connsiteX0" fmla="*/ 0 w 2266"/>
                <a:gd name="connsiteY0" fmla="*/ 0 h 3417"/>
                <a:gd name="connsiteX1" fmla="*/ 2079 w 2266"/>
                <a:gd name="connsiteY1" fmla="*/ 21 h 3417"/>
                <a:gd name="connsiteX2" fmla="*/ 1279 w 2266"/>
                <a:gd name="connsiteY2" fmla="*/ 1740 h 3417"/>
                <a:gd name="connsiteX3" fmla="*/ 6 w 2266"/>
                <a:gd name="connsiteY3" fmla="*/ 3417 h 3417"/>
                <a:gd name="connsiteX4" fmla="*/ 0 w 2266"/>
                <a:gd name="connsiteY4" fmla="*/ 0 h 3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 h="3417">
                  <a:moveTo>
                    <a:pt x="0" y="0"/>
                  </a:moveTo>
                  <a:lnTo>
                    <a:pt x="2079" y="21"/>
                  </a:lnTo>
                  <a:cubicBezTo>
                    <a:pt x="2819" y="966"/>
                    <a:pt x="1118" y="1334"/>
                    <a:pt x="1279" y="1740"/>
                  </a:cubicBezTo>
                  <a:cubicBezTo>
                    <a:pt x="1445" y="2857"/>
                    <a:pt x="645" y="3283"/>
                    <a:pt x="6" y="3417"/>
                  </a:cubicBezTo>
                  <a:lnTo>
                    <a:pt x="0" y="0"/>
                  </a:lnTo>
                  <a:close/>
                </a:path>
              </a:pathLst>
            </a:custGeom>
            <a:gradFill>
              <a:gsLst>
                <a:gs pos="0">
                  <a:srgbClr val="FF6B42"/>
                </a:gs>
                <a:gs pos="100000">
                  <a:srgbClr val="F84D4D"/>
                </a:gs>
              </a:gsLst>
              <a:lin ang="8100000" scaled="1"/>
            </a:gradFill>
            <a:ln w="12700" cap="flat" cmpd="sng" algn="ctr">
              <a:noFill/>
              <a:prstDash val="solid"/>
              <a:miter lim="800000"/>
            </a:ln>
            <a:effectLst/>
          </p:spPr>
          <p:txBody>
            <a:bodyPr rtlCol="0" anchor="ctr"/>
            <a:lstStyle/>
            <a:p>
              <a:pPr algn="ctr"/>
              <a:endParaRPr lang="zh-CN" altLang="en-US" kern="0">
                <a:solidFill>
                  <a:prstClr val="white"/>
                </a:solidFill>
                <a:latin typeface="Calibri" panose="020F0502020204030204"/>
              </a:endParaRPr>
            </a:p>
          </p:txBody>
        </p:sp>
      </p:grpSp>
      <p:sp>
        <p:nvSpPr>
          <p:cNvPr id="26" name="文本框 25"/>
          <p:cNvSpPr txBox="1"/>
          <p:nvPr/>
        </p:nvSpPr>
        <p:spPr>
          <a:xfrm>
            <a:off x="6225539" y="4508257"/>
            <a:ext cx="5032699" cy="368300"/>
          </a:xfrm>
          <a:prstGeom prst="rect">
            <a:avLst/>
          </a:prstGeom>
          <a:noFill/>
        </p:spPr>
        <p:txBody>
          <a:bodyPr wrap="square" rtlCol="0">
            <a:spAutoFit/>
          </a:bodyPr>
          <a:lstStyle/>
          <a:p>
            <a:pPr algn="dist">
              <a:lnSpc>
                <a:spcPct val="150000"/>
              </a:lnSpc>
            </a:pPr>
            <a:r>
              <a:rPr lang="en-US" altLang="zh-CN" sz="1200" dirty="0">
                <a:solidFill>
                  <a:schemeClr val="bg1"/>
                </a:solidFill>
                <a:cs typeface="+mn-ea"/>
                <a:sym typeface="+mn-lt"/>
              </a:rPr>
              <a:t>Graduation defen</a:t>
            </a:r>
            <a:endParaRPr lang="zh-CN" altLang="en-US" sz="1200" dirty="0">
              <a:solidFill>
                <a:schemeClr val="bg1"/>
              </a:solidFill>
              <a:cs typeface="+mn-ea"/>
              <a:sym typeface="+mn-lt"/>
            </a:endParaRPr>
          </a:p>
        </p:txBody>
      </p:sp>
      <p:sp>
        <p:nvSpPr>
          <p:cNvPr id="28" name="文本框 27"/>
          <p:cNvSpPr txBox="1"/>
          <p:nvPr/>
        </p:nvSpPr>
        <p:spPr>
          <a:xfrm>
            <a:off x="5359399" y="3792256"/>
            <a:ext cx="5898839" cy="769441"/>
          </a:xfrm>
          <a:prstGeom prst="rect">
            <a:avLst/>
          </a:prstGeom>
          <a:noFill/>
        </p:spPr>
        <p:txBody>
          <a:bodyPr wrap="square" rtlCol="0" anchor="t">
            <a:spAutoFit/>
          </a:bodyPr>
          <a:lstStyle>
            <a:defPPr>
              <a:defRPr lang="zh-CN"/>
            </a:defPPr>
            <a:lvl1pPr algn="dist">
              <a:defRPr sz="72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defRPr>
            </a:lvl1pPr>
          </a:lstStyle>
          <a:p>
            <a:r>
              <a:rPr lang="zh-CN" altLang="en-US" sz="4400">
                <a:sym typeface="+mn-lt"/>
              </a:rPr>
              <a:t>毕业答辩</a:t>
            </a:r>
            <a:r>
              <a:rPr lang="en-US" altLang="zh-CN" sz="4400">
                <a:sym typeface="+mn-lt"/>
              </a:rPr>
              <a:t>PPT</a:t>
            </a:r>
            <a:r>
              <a:rPr lang="zh-CN" altLang="en-US" sz="4400">
                <a:sym typeface="+mn-lt"/>
              </a:rPr>
              <a:t>模板</a:t>
            </a:r>
            <a:endParaRPr lang="zh-CN" altLang="en-US" sz="4400" dirty="0">
              <a:sym typeface="+mn-lt"/>
            </a:endParaRPr>
          </a:p>
        </p:txBody>
      </p:sp>
      <p:sp>
        <p:nvSpPr>
          <p:cNvPr id="30" name="文本框 29"/>
          <p:cNvSpPr txBox="1"/>
          <p:nvPr/>
        </p:nvSpPr>
        <p:spPr>
          <a:xfrm>
            <a:off x="4450711" y="201950"/>
            <a:ext cx="4909189" cy="523220"/>
          </a:xfrm>
          <a:prstGeom prst="rect">
            <a:avLst/>
          </a:prstGeom>
          <a:noFill/>
        </p:spPr>
        <p:txBody>
          <a:bodyPr wrap="square">
            <a:spAutoFit/>
          </a:bodyPr>
          <a:lstStyle/>
          <a:p>
            <a:pPr algn="dist"/>
            <a:r>
              <a:rPr lang="en-US" altLang="zh-CN" sz="2800">
                <a:solidFill>
                  <a:schemeClr val="bg2">
                    <a:lumMod val="90000"/>
                    <a:alpha val="24000"/>
                  </a:schemeClr>
                </a:solidFill>
                <a:latin typeface="Agency FB" panose="020B0503020202020204" pitchFamily="34" charset="0"/>
                <a:cs typeface="+mn-ea"/>
                <a:sym typeface="+mn-lt"/>
              </a:rPr>
              <a:t>Graduation defense </a:t>
            </a:r>
            <a:endParaRPr lang="zh-CN" altLang="en-US" sz="2800">
              <a:solidFill>
                <a:schemeClr val="bg2">
                  <a:lumMod val="90000"/>
                  <a:alpha val="24000"/>
                </a:schemeClr>
              </a:solidFill>
              <a:latin typeface="Agency FB" panose="020B0503020202020204" pitchFamily="34" charset="0"/>
            </a:endParaRPr>
          </a:p>
        </p:txBody>
      </p:sp>
      <p:sp>
        <p:nvSpPr>
          <p:cNvPr id="32" name="文本框 31"/>
          <p:cNvSpPr txBox="1"/>
          <p:nvPr/>
        </p:nvSpPr>
        <p:spPr>
          <a:xfrm>
            <a:off x="6238873" y="6197966"/>
            <a:ext cx="4909189" cy="523220"/>
          </a:xfrm>
          <a:prstGeom prst="rect">
            <a:avLst/>
          </a:prstGeom>
          <a:noFill/>
        </p:spPr>
        <p:txBody>
          <a:bodyPr wrap="square">
            <a:spAutoFit/>
          </a:bodyPr>
          <a:lstStyle/>
          <a:p>
            <a:pPr algn="dist"/>
            <a:r>
              <a:rPr lang="en-US" altLang="zh-CN" sz="2800">
                <a:solidFill>
                  <a:schemeClr val="bg2">
                    <a:lumMod val="90000"/>
                    <a:alpha val="24000"/>
                  </a:schemeClr>
                </a:solidFill>
                <a:latin typeface="Agency FB" panose="020B0503020202020204" pitchFamily="34" charset="0"/>
                <a:cs typeface="+mn-ea"/>
                <a:sym typeface="+mn-lt"/>
              </a:rPr>
              <a:t>Graduation defense </a:t>
            </a:r>
            <a:endParaRPr lang="zh-CN" altLang="en-US" sz="2800">
              <a:solidFill>
                <a:schemeClr val="bg2">
                  <a:lumMod val="90000"/>
                  <a:alpha val="24000"/>
                </a:schemeClr>
              </a:solidFill>
              <a:latin typeface="Agency FB" panose="020B0503020202020204" pitchFamily="34" charset="0"/>
            </a:endParaRPr>
          </a:p>
        </p:txBody>
      </p:sp>
      <p:grpSp>
        <p:nvGrpSpPr>
          <p:cNvPr id="52" name="组合 51"/>
          <p:cNvGrpSpPr/>
          <p:nvPr/>
        </p:nvGrpSpPr>
        <p:grpSpPr>
          <a:xfrm>
            <a:off x="7301759" y="2024621"/>
            <a:ext cx="3688182" cy="466960"/>
            <a:chOff x="7301759" y="2024621"/>
            <a:chExt cx="3688182" cy="466960"/>
          </a:xfrm>
        </p:grpSpPr>
        <p:grpSp>
          <p:nvGrpSpPr>
            <p:cNvPr id="23" name="组合 22"/>
            <p:cNvGrpSpPr/>
            <p:nvPr/>
          </p:nvGrpSpPr>
          <p:grpSpPr>
            <a:xfrm>
              <a:off x="9222727" y="2338116"/>
              <a:ext cx="1767214" cy="45879"/>
              <a:chOff x="5700390" y="412590"/>
              <a:chExt cx="1767214" cy="45879"/>
            </a:xfrm>
            <a:solidFill>
              <a:schemeClr val="bg1"/>
            </a:solidFill>
            <a:effectLst>
              <a:outerShdw blurRad="12700" dist="38100" dir="2700000" algn="tl" rotWithShape="0">
                <a:prstClr val="black">
                  <a:alpha val="38000"/>
                </a:prstClr>
              </a:outerShdw>
            </a:effectLst>
          </p:grpSpPr>
          <p:sp>
            <p:nvSpPr>
              <p:cNvPr id="12" name="圆角矩形 10"/>
              <p:cNvSpPr/>
              <p:nvPr/>
            </p:nvSpPr>
            <p:spPr>
              <a:xfrm rot="5400000" flipH="1">
                <a:off x="5933754" y="179386"/>
                <a:ext cx="45719" cy="512448"/>
              </a:xfrm>
              <a:prstGeom prst="roundRect">
                <a:avLst/>
              </a:prstGeom>
              <a:grpFill/>
              <a:ln w="12700" cap="flat" cmpd="sng" algn="ctr">
                <a:noFill/>
                <a:prstDash val="solid"/>
                <a:miter lim="800000"/>
              </a:ln>
              <a:effectLst/>
            </p:spPr>
            <p:txBody>
              <a:bodyPr rtlCol="0" anchor="ctr"/>
              <a:lstStyle/>
              <a:p>
                <a:pPr algn="ctr"/>
                <a:endParaRPr lang="zh-CN" altLang="en-US" kern="0">
                  <a:solidFill>
                    <a:prstClr val="white"/>
                  </a:solidFill>
                  <a:latin typeface="Calibri" panose="020F0502020204030204"/>
                </a:endParaRPr>
              </a:p>
            </p:txBody>
          </p:sp>
          <p:sp>
            <p:nvSpPr>
              <p:cNvPr id="21" name="圆角矩形 10"/>
              <p:cNvSpPr/>
              <p:nvPr/>
            </p:nvSpPr>
            <p:spPr>
              <a:xfrm rot="5400000" flipH="1">
                <a:off x="6561137" y="179226"/>
                <a:ext cx="45719" cy="512448"/>
              </a:xfrm>
              <a:prstGeom prst="roundRect">
                <a:avLst/>
              </a:prstGeom>
              <a:grpFill/>
              <a:ln w="12700" cap="flat" cmpd="sng" algn="ctr">
                <a:noFill/>
                <a:prstDash val="solid"/>
                <a:miter lim="800000"/>
              </a:ln>
              <a:effectLst/>
            </p:spPr>
            <p:txBody>
              <a:bodyPr rtlCol="0" anchor="ctr"/>
              <a:lstStyle/>
              <a:p>
                <a:pPr algn="ctr"/>
                <a:endParaRPr lang="zh-CN" altLang="en-US" kern="0">
                  <a:solidFill>
                    <a:prstClr val="white"/>
                  </a:solidFill>
                  <a:latin typeface="Calibri" panose="020F0502020204030204"/>
                </a:endParaRPr>
              </a:p>
            </p:txBody>
          </p:sp>
          <p:sp>
            <p:nvSpPr>
              <p:cNvPr id="22" name="圆角矩形 10"/>
              <p:cNvSpPr/>
              <p:nvPr/>
            </p:nvSpPr>
            <p:spPr>
              <a:xfrm rot="5400000" flipH="1">
                <a:off x="7188520" y="179226"/>
                <a:ext cx="45719" cy="512448"/>
              </a:xfrm>
              <a:prstGeom prst="roundRect">
                <a:avLst/>
              </a:prstGeom>
              <a:grpFill/>
              <a:ln w="12700" cap="flat" cmpd="sng" algn="ctr">
                <a:noFill/>
                <a:prstDash val="solid"/>
                <a:miter lim="800000"/>
              </a:ln>
              <a:effectLst/>
            </p:spPr>
            <p:txBody>
              <a:bodyPr rtlCol="0" anchor="ctr"/>
              <a:lstStyle/>
              <a:p>
                <a:pPr algn="ctr"/>
                <a:endParaRPr lang="zh-CN" altLang="en-US" kern="0">
                  <a:solidFill>
                    <a:prstClr val="white"/>
                  </a:solidFill>
                  <a:latin typeface="Calibri" panose="020F0502020204030204"/>
                </a:endParaRPr>
              </a:p>
            </p:txBody>
          </p:sp>
        </p:grpSp>
        <p:sp>
          <p:nvSpPr>
            <p:cNvPr id="34" name="任意形状 14"/>
            <p:cNvSpPr/>
            <p:nvPr/>
          </p:nvSpPr>
          <p:spPr>
            <a:xfrm>
              <a:off x="8589493" y="2024621"/>
              <a:ext cx="424014" cy="433492"/>
            </a:xfrm>
            <a:custGeom>
              <a:avLst/>
              <a:gdLst/>
              <a:ahLst/>
              <a:cxnLst>
                <a:cxn ang="0">
                  <a:pos x="wd2" y="hd2"/>
                </a:cxn>
                <a:cxn ang="5400000">
                  <a:pos x="wd2" y="hd2"/>
                </a:cxn>
                <a:cxn ang="10800000">
                  <a:pos x="wd2" y="hd2"/>
                </a:cxn>
                <a:cxn ang="16200000">
                  <a:pos x="wd2" y="hd2"/>
                </a:cxn>
              </a:cxnLst>
              <a:rect l="0" t="0" r="r" b="b"/>
              <a:pathLst>
                <a:path w="21600" h="21600" extrusionOk="0">
                  <a:moveTo>
                    <a:pt x="12180" y="15907"/>
                  </a:moveTo>
                  <a:cubicBezTo>
                    <a:pt x="12180" y="14204"/>
                    <a:pt x="13500" y="13265"/>
                    <a:pt x="15660" y="11857"/>
                  </a:cubicBezTo>
                  <a:cubicBezTo>
                    <a:pt x="18300" y="10154"/>
                    <a:pt x="21600" y="8041"/>
                    <a:pt x="21600" y="2993"/>
                  </a:cubicBezTo>
                  <a:cubicBezTo>
                    <a:pt x="21600" y="2524"/>
                    <a:pt x="21180" y="2172"/>
                    <a:pt x="20760" y="2172"/>
                  </a:cubicBezTo>
                  <a:cubicBezTo>
                    <a:pt x="16620" y="2172"/>
                    <a:pt x="16620" y="2172"/>
                    <a:pt x="16620" y="2172"/>
                  </a:cubicBezTo>
                  <a:cubicBezTo>
                    <a:pt x="16020" y="1115"/>
                    <a:pt x="14280" y="0"/>
                    <a:pt x="10800" y="0"/>
                  </a:cubicBezTo>
                  <a:cubicBezTo>
                    <a:pt x="7260" y="0"/>
                    <a:pt x="5520" y="1115"/>
                    <a:pt x="4980" y="2172"/>
                  </a:cubicBezTo>
                  <a:cubicBezTo>
                    <a:pt x="840" y="2172"/>
                    <a:pt x="840" y="2172"/>
                    <a:pt x="840" y="2172"/>
                  </a:cubicBezTo>
                  <a:cubicBezTo>
                    <a:pt x="360" y="2172"/>
                    <a:pt x="0" y="2524"/>
                    <a:pt x="0" y="2993"/>
                  </a:cubicBezTo>
                  <a:cubicBezTo>
                    <a:pt x="0" y="8041"/>
                    <a:pt x="3240" y="10154"/>
                    <a:pt x="5880" y="11857"/>
                  </a:cubicBezTo>
                  <a:cubicBezTo>
                    <a:pt x="8040" y="13265"/>
                    <a:pt x="9360" y="14204"/>
                    <a:pt x="9360" y="15907"/>
                  </a:cubicBezTo>
                  <a:cubicBezTo>
                    <a:pt x="9360" y="17433"/>
                    <a:pt x="9360" y="17433"/>
                    <a:pt x="9360" y="17433"/>
                  </a:cubicBezTo>
                  <a:cubicBezTo>
                    <a:pt x="7080" y="17667"/>
                    <a:pt x="5460" y="18489"/>
                    <a:pt x="5460" y="19487"/>
                  </a:cubicBezTo>
                  <a:cubicBezTo>
                    <a:pt x="5460" y="20661"/>
                    <a:pt x="7860" y="21600"/>
                    <a:pt x="10800" y="21600"/>
                  </a:cubicBezTo>
                  <a:cubicBezTo>
                    <a:pt x="13740" y="21600"/>
                    <a:pt x="16140" y="20661"/>
                    <a:pt x="16140" y="19487"/>
                  </a:cubicBezTo>
                  <a:cubicBezTo>
                    <a:pt x="16140" y="18489"/>
                    <a:pt x="14460" y="17667"/>
                    <a:pt x="12180" y="17433"/>
                  </a:cubicBezTo>
                  <a:lnTo>
                    <a:pt x="12180" y="15907"/>
                  </a:lnTo>
                  <a:close/>
                  <a:moveTo>
                    <a:pt x="15540" y="9978"/>
                  </a:moveTo>
                  <a:cubicBezTo>
                    <a:pt x="16200" y="8570"/>
                    <a:pt x="16740" y="6633"/>
                    <a:pt x="16860" y="3815"/>
                  </a:cubicBezTo>
                  <a:cubicBezTo>
                    <a:pt x="19860" y="3815"/>
                    <a:pt x="19860" y="3815"/>
                    <a:pt x="19860" y="3815"/>
                  </a:cubicBezTo>
                  <a:cubicBezTo>
                    <a:pt x="19560" y="6985"/>
                    <a:pt x="17640" y="8570"/>
                    <a:pt x="15540" y="9978"/>
                  </a:cubicBezTo>
                  <a:close/>
                  <a:moveTo>
                    <a:pt x="10800" y="1409"/>
                  </a:moveTo>
                  <a:cubicBezTo>
                    <a:pt x="14040" y="1409"/>
                    <a:pt x="15360" y="2759"/>
                    <a:pt x="15360" y="3228"/>
                  </a:cubicBezTo>
                  <a:cubicBezTo>
                    <a:pt x="15360" y="3698"/>
                    <a:pt x="14040" y="5048"/>
                    <a:pt x="10800" y="5048"/>
                  </a:cubicBezTo>
                  <a:cubicBezTo>
                    <a:pt x="7500" y="5048"/>
                    <a:pt x="6240" y="3698"/>
                    <a:pt x="6240" y="3228"/>
                  </a:cubicBezTo>
                  <a:cubicBezTo>
                    <a:pt x="6240" y="2759"/>
                    <a:pt x="7500" y="1409"/>
                    <a:pt x="10800" y="1409"/>
                  </a:cubicBezTo>
                  <a:close/>
                  <a:moveTo>
                    <a:pt x="1740" y="3815"/>
                  </a:moveTo>
                  <a:cubicBezTo>
                    <a:pt x="4740" y="3815"/>
                    <a:pt x="4740" y="3815"/>
                    <a:pt x="4740" y="3815"/>
                  </a:cubicBezTo>
                  <a:cubicBezTo>
                    <a:pt x="4800" y="6633"/>
                    <a:pt x="5340" y="8570"/>
                    <a:pt x="6060" y="9978"/>
                  </a:cubicBezTo>
                  <a:cubicBezTo>
                    <a:pt x="3960" y="8570"/>
                    <a:pt x="1980" y="6985"/>
                    <a:pt x="1740" y="3815"/>
                  </a:cubicBezTo>
                  <a:close/>
                </a:path>
              </a:pathLst>
            </a:custGeom>
            <a:solidFill>
              <a:schemeClr val="bg1"/>
            </a:solidFill>
            <a:ln w="12700" cap="flat">
              <a:noFill/>
              <a:miter lim="400000"/>
            </a:ln>
            <a:effectLst>
              <a:outerShdw blurRad="12700" dist="38100" dir="2700000" algn="tl" rotWithShape="0">
                <a:prstClr val="black">
                  <a:alpha val="34000"/>
                </a:prstClr>
              </a:outerShdw>
            </a:effectLst>
          </p:spPr>
          <p:txBody>
            <a:bodyPr wrap="square" lIns="45719" tIns="45719" rIns="45719" bIns="45719" numCol="1" anchor="ctr">
              <a:noAutofit/>
            </a:bodyPr>
            <a:lstStyle/>
            <a:p>
              <a:endParaRPr/>
            </a:p>
          </p:txBody>
        </p:sp>
        <p:sp>
          <p:nvSpPr>
            <p:cNvPr id="37" name="任意多边形 1"/>
            <p:cNvSpPr/>
            <p:nvPr/>
          </p:nvSpPr>
          <p:spPr bwMode="auto">
            <a:xfrm>
              <a:off x="7925919" y="2037190"/>
              <a:ext cx="463428" cy="454391"/>
            </a:xfrm>
            <a:custGeom>
              <a:avLst/>
              <a:gdLst>
                <a:gd name="T0" fmla="*/ 1312 w 1990"/>
                <a:gd name="T1" fmla="*/ 1552 h 1954"/>
                <a:gd name="T2" fmla="*/ 291 w 1990"/>
                <a:gd name="T3" fmla="*/ 1746 h 1954"/>
                <a:gd name="T4" fmla="*/ 0 w 1990"/>
                <a:gd name="T5" fmla="*/ 540 h 1954"/>
                <a:gd name="T6" fmla="*/ 515 w 1990"/>
                <a:gd name="T7" fmla="*/ 249 h 1954"/>
                <a:gd name="T8" fmla="*/ 1205 w 1990"/>
                <a:gd name="T9" fmla="*/ 0 h 1954"/>
                <a:gd name="T10" fmla="*/ 1496 w 1990"/>
                <a:gd name="T11" fmla="*/ 489 h 1954"/>
                <a:gd name="T12" fmla="*/ 1413 w 1990"/>
                <a:gd name="T13" fmla="*/ 291 h 1954"/>
                <a:gd name="T14" fmla="*/ 802 w 1990"/>
                <a:gd name="T15" fmla="*/ 83 h 1954"/>
                <a:gd name="T16" fmla="*/ 1039 w 1990"/>
                <a:gd name="T17" fmla="*/ 249 h 1954"/>
                <a:gd name="T18" fmla="*/ 1243 w 1990"/>
                <a:gd name="T19" fmla="*/ 499 h 1954"/>
                <a:gd name="T20" fmla="*/ 291 w 1990"/>
                <a:gd name="T21" fmla="*/ 333 h 1954"/>
                <a:gd name="T22" fmla="*/ 83 w 1990"/>
                <a:gd name="T23" fmla="*/ 1455 h 1954"/>
                <a:gd name="T24" fmla="*/ 1039 w 1990"/>
                <a:gd name="T25" fmla="*/ 1663 h 1954"/>
                <a:gd name="T26" fmla="*/ 1641 w 1990"/>
                <a:gd name="T27" fmla="*/ 1453 h 1954"/>
                <a:gd name="T28" fmla="*/ 1138 w 1990"/>
                <a:gd name="T29" fmla="*/ 583 h 1954"/>
                <a:gd name="T30" fmla="*/ 1641 w 1990"/>
                <a:gd name="T31" fmla="*/ 1453 h 1954"/>
                <a:gd name="T32" fmla="*/ 1752 w 1990"/>
                <a:gd name="T33" fmla="*/ 809 h 1954"/>
                <a:gd name="T34" fmla="*/ 1026 w 1990"/>
                <a:gd name="T35" fmla="*/ 1228 h 1954"/>
                <a:gd name="T36" fmla="*/ 1767 w 1990"/>
                <a:gd name="T37" fmla="*/ 1422 h 1954"/>
                <a:gd name="T38" fmla="*/ 1717 w 1990"/>
                <a:gd name="T39" fmla="*/ 1835 h 1954"/>
                <a:gd name="T40" fmla="*/ 1767 w 1990"/>
                <a:gd name="T41" fmla="*/ 1422 h 1954"/>
                <a:gd name="T42" fmla="*/ 1739 w 1990"/>
                <a:gd name="T43" fmla="*/ 1874 h 1954"/>
                <a:gd name="T44" fmla="*/ 1956 w 1990"/>
                <a:gd name="T45" fmla="*/ 1749 h 1954"/>
                <a:gd name="T46" fmla="*/ 249 w 1990"/>
                <a:gd name="T47" fmla="*/ 551 h 1954"/>
                <a:gd name="T48" fmla="*/ 803 w 1990"/>
                <a:gd name="T49" fmla="*/ 613 h 1954"/>
                <a:gd name="T50" fmla="*/ 675 w 1990"/>
                <a:gd name="T51" fmla="*/ 828 h 1954"/>
                <a:gd name="T52" fmla="*/ 249 w 1990"/>
                <a:gd name="T53" fmla="*/ 890 h 1954"/>
                <a:gd name="T54" fmla="*/ 675 w 1990"/>
                <a:gd name="T55" fmla="*/ 828 h 1954"/>
                <a:gd name="T56" fmla="*/ 675 w 1990"/>
                <a:gd name="T57" fmla="*/ 1167 h 1954"/>
                <a:gd name="T58" fmla="*/ 249 w 1990"/>
                <a:gd name="T59" fmla="*/ 1105 h 1954"/>
                <a:gd name="T60" fmla="*/ 249 w 1990"/>
                <a:gd name="T61" fmla="*/ 1444 h 1954"/>
                <a:gd name="T62" fmla="*/ 803 w 1990"/>
                <a:gd name="T63" fmla="*/ 1382 h 1954"/>
                <a:gd name="T64" fmla="*/ 249 w 1990"/>
                <a:gd name="T65" fmla="*/ 1444 h 1954"/>
                <a:gd name="T66" fmla="*/ 1179 w 1990"/>
                <a:gd name="T67" fmla="*/ 961 h 1954"/>
                <a:gd name="T68" fmla="*/ 1300 w 1990"/>
                <a:gd name="T69" fmla="*/ 1219 h 1954"/>
                <a:gd name="T70" fmla="*/ 1604 w 1990"/>
                <a:gd name="T71" fmla="*/ 858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0" h="1954">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chemeClr val="bg1"/>
            </a:solidFill>
            <a:ln w="12700" cap="flat">
              <a:noFill/>
              <a:miter lim="400000"/>
            </a:ln>
            <a:effectLst>
              <a:outerShdw blurRad="12700" dist="38100" dir="2700000" algn="tl" rotWithShape="0">
                <a:prstClr val="black">
                  <a:alpha val="34000"/>
                </a:prstClr>
              </a:outerShdw>
            </a:effectLst>
          </p:spPr>
          <p:txBody>
            <a:bodyPr wrap="square" lIns="45719" tIns="45719" rIns="45719" bIns="45719" numCol="1"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38" name="任意多边形 2"/>
            <p:cNvSpPr/>
            <p:nvPr/>
          </p:nvSpPr>
          <p:spPr bwMode="auto">
            <a:xfrm>
              <a:off x="7301759" y="2054176"/>
              <a:ext cx="424014" cy="423374"/>
            </a:xfrm>
            <a:custGeom>
              <a:avLst/>
              <a:gdLst>
                <a:gd name="connsiteX0" fmla="*/ 278498 w 607639"/>
                <a:gd name="connsiteY0" fmla="*/ 505578 h 606722"/>
                <a:gd name="connsiteX1" fmla="*/ 253131 w 607639"/>
                <a:gd name="connsiteY1" fmla="*/ 530820 h 606722"/>
                <a:gd name="connsiteX2" fmla="*/ 278498 w 607639"/>
                <a:gd name="connsiteY2" fmla="*/ 556150 h 606722"/>
                <a:gd name="connsiteX3" fmla="*/ 506351 w 607639"/>
                <a:gd name="connsiteY3" fmla="*/ 556150 h 606722"/>
                <a:gd name="connsiteX4" fmla="*/ 531629 w 607639"/>
                <a:gd name="connsiteY4" fmla="*/ 530820 h 606722"/>
                <a:gd name="connsiteX5" fmla="*/ 506351 w 607639"/>
                <a:gd name="connsiteY5" fmla="*/ 505578 h 606722"/>
                <a:gd name="connsiteX6" fmla="*/ 126566 w 607639"/>
                <a:gd name="connsiteY6" fmla="*/ 505578 h 606722"/>
                <a:gd name="connsiteX7" fmla="*/ 101288 w 607639"/>
                <a:gd name="connsiteY7" fmla="*/ 530820 h 606722"/>
                <a:gd name="connsiteX8" fmla="*/ 126566 w 607639"/>
                <a:gd name="connsiteY8" fmla="*/ 556150 h 606722"/>
                <a:gd name="connsiteX9" fmla="*/ 177210 w 607639"/>
                <a:gd name="connsiteY9" fmla="*/ 556150 h 606722"/>
                <a:gd name="connsiteX10" fmla="*/ 202576 w 607639"/>
                <a:gd name="connsiteY10" fmla="*/ 530820 h 606722"/>
                <a:gd name="connsiteX11" fmla="*/ 177210 w 607639"/>
                <a:gd name="connsiteY11" fmla="*/ 505578 h 606722"/>
                <a:gd name="connsiteX12" fmla="*/ 0 w 607639"/>
                <a:gd name="connsiteY12" fmla="*/ 455006 h 606722"/>
                <a:gd name="connsiteX13" fmla="*/ 607639 w 607639"/>
                <a:gd name="connsiteY13" fmla="*/ 455006 h 606722"/>
                <a:gd name="connsiteX14" fmla="*/ 607639 w 607639"/>
                <a:gd name="connsiteY14" fmla="*/ 581392 h 606722"/>
                <a:gd name="connsiteX15" fmla="*/ 582273 w 607639"/>
                <a:gd name="connsiteY15" fmla="*/ 606722 h 606722"/>
                <a:gd name="connsiteX16" fmla="*/ 25278 w 607639"/>
                <a:gd name="connsiteY16" fmla="*/ 606722 h 606722"/>
                <a:gd name="connsiteX17" fmla="*/ 0 w 607639"/>
                <a:gd name="connsiteY17" fmla="*/ 581392 h 606722"/>
                <a:gd name="connsiteX18" fmla="*/ 253118 w 607639"/>
                <a:gd name="connsiteY18" fmla="*/ 173662 h 606722"/>
                <a:gd name="connsiteX19" fmla="*/ 334127 w 607639"/>
                <a:gd name="connsiteY19" fmla="*/ 227503 h 606722"/>
                <a:gd name="connsiteX20" fmla="*/ 253118 w 607639"/>
                <a:gd name="connsiteY20" fmla="*/ 281345 h 606722"/>
                <a:gd name="connsiteX21" fmla="*/ 215927 w 607639"/>
                <a:gd name="connsiteY21" fmla="*/ 104075 h 606722"/>
                <a:gd name="connsiteX22" fmla="*/ 202576 w 607639"/>
                <a:gd name="connsiteY22" fmla="*/ 126384 h 606722"/>
                <a:gd name="connsiteX23" fmla="*/ 202576 w 607639"/>
                <a:gd name="connsiteY23" fmla="*/ 328669 h 606722"/>
                <a:gd name="connsiteX24" fmla="*/ 215927 w 607639"/>
                <a:gd name="connsiteY24" fmla="*/ 350977 h 606722"/>
                <a:gd name="connsiteX25" fmla="*/ 227854 w 607639"/>
                <a:gd name="connsiteY25" fmla="*/ 353910 h 606722"/>
                <a:gd name="connsiteX26" fmla="*/ 241917 w 607639"/>
                <a:gd name="connsiteY26" fmla="*/ 349644 h 606722"/>
                <a:gd name="connsiteX27" fmla="*/ 393849 w 607639"/>
                <a:gd name="connsiteY27" fmla="*/ 248590 h 606722"/>
                <a:gd name="connsiteX28" fmla="*/ 405063 w 607639"/>
                <a:gd name="connsiteY28" fmla="*/ 227526 h 606722"/>
                <a:gd name="connsiteX29" fmla="*/ 393849 w 607639"/>
                <a:gd name="connsiteY29" fmla="*/ 206462 h 606722"/>
                <a:gd name="connsiteX30" fmla="*/ 241917 w 607639"/>
                <a:gd name="connsiteY30" fmla="*/ 105409 h 606722"/>
                <a:gd name="connsiteX31" fmla="*/ 215927 w 607639"/>
                <a:gd name="connsiteY31" fmla="*/ 104075 h 606722"/>
                <a:gd name="connsiteX32" fmla="*/ 25278 w 607639"/>
                <a:gd name="connsiteY32" fmla="*/ 0 h 606722"/>
                <a:gd name="connsiteX33" fmla="*/ 582273 w 607639"/>
                <a:gd name="connsiteY33" fmla="*/ 0 h 606722"/>
                <a:gd name="connsiteX34" fmla="*/ 607639 w 607639"/>
                <a:gd name="connsiteY34" fmla="*/ 25241 h 606722"/>
                <a:gd name="connsiteX35" fmla="*/ 607639 w 607639"/>
                <a:gd name="connsiteY35" fmla="*/ 404481 h 606722"/>
                <a:gd name="connsiteX36" fmla="*/ 0 w 607639"/>
                <a:gd name="connsiteY36" fmla="*/ 404481 h 606722"/>
                <a:gd name="connsiteX37" fmla="*/ 0 w 607639"/>
                <a:gd name="connsiteY37" fmla="*/ 25241 h 606722"/>
                <a:gd name="connsiteX38" fmla="*/ 25278 w 607639"/>
                <a:gd name="connsiteY38"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7639" h="606722">
                  <a:moveTo>
                    <a:pt x="278498" y="505578"/>
                  </a:moveTo>
                  <a:cubicBezTo>
                    <a:pt x="264524" y="505578"/>
                    <a:pt x="253131" y="516866"/>
                    <a:pt x="253131" y="530820"/>
                  </a:cubicBezTo>
                  <a:cubicBezTo>
                    <a:pt x="253131" y="544774"/>
                    <a:pt x="264524" y="556150"/>
                    <a:pt x="278498" y="556150"/>
                  </a:cubicBezTo>
                  <a:lnTo>
                    <a:pt x="506351" y="556150"/>
                  </a:lnTo>
                  <a:cubicBezTo>
                    <a:pt x="520325" y="556150"/>
                    <a:pt x="531629" y="544774"/>
                    <a:pt x="531629" y="530820"/>
                  </a:cubicBezTo>
                  <a:cubicBezTo>
                    <a:pt x="531629" y="516866"/>
                    <a:pt x="520325" y="505578"/>
                    <a:pt x="506351" y="505578"/>
                  </a:cubicBezTo>
                  <a:close/>
                  <a:moveTo>
                    <a:pt x="126566" y="505578"/>
                  </a:moveTo>
                  <a:cubicBezTo>
                    <a:pt x="112592" y="505578"/>
                    <a:pt x="101288" y="516866"/>
                    <a:pt x="101288" y="530820"/>
                  </a:cubicBezTo>
                  <a:cubicBezTo>
                    <a:pt x="101288" y="544774"/>
                    <a:pt x="112592" y="556150"/>
                    <a:pt x="126566" y="556150"/>
                  </a:cubicBezTo>
                  <a:lnTo>
                    <a:pt x="177210" y="556150"/>
                  </a:lnTo>
                  <a:cubicBezTo>
                    <a:pt x="191184" y="556150"/>
                    <a:pt x="202576" y="544774"/>
                    <a:pt x="202576" y="530820"/>
                  </a:cubicBezTo>
                  <a:cubicBezTo>
                    <a:pt x="202576" y="516866"/>
                    <a:pt x="191184" y="505578"/>
                    <a:pt x="177210" y="505578"/>
                  </a:cubicBezTo>
                  <a:close/>
                  <a:moveTo>
                    <a:pt x="0" y="455006"/>
                  </a:moveTo>
                  <a:lnTo>
                    <a:pt x="607639" y="455006"/>
                  </a:lnTo>
                  <a:lnTo>
                    <a:pt x="607639" y="581392"/>
                  </a:lnTo>
                  <a:cubicBezTo>
                    <a:pt x="607639" y="595346"/>
                    <a:pt x="596336" y="606722"/>
                    <a:pt x="582273" y="606722"/>
                  </a:cubicBezTo>
                  <a:lnTo>
                    <a:pt x="25278" y="606722"/>
                  </a:lnTo>
                  <a:cubicBezTo>
                    <a:pt x="11304" y="606722"/>
                    <a:pt x="0" y="595346"/>
                    <a:pt x="0" y="581392"/>
                  </a:cubicBezTo>
                  <a:close/>
                  <a:moveTo>
                    <a:pt x="253118" y="173662"/>
                  </a:moveTo>
                  <a:lnTo>
                    <a:pt x="334127" y="227503"/>
                  </a:lnTo>
                  <a:lnTo>
                    <a:pt x="253118" y="281345"/>
                  </a:lnTo>
                  <a:close/>
                  <a:moveTo>
                    <a:pt x="215927" y="104075"/>
                  </a:moveTo>
                  <a:cubicBezTo>
                    <a:pt x="207650" y="108519"/>
                    <a:pt x="202576" y="117052"/>
                    <a:pt x="202576" y="126384"/>
                  </a:cubicBezTo>
                  <a:lnTo>
                    <a:pt x="202576" y="328669"/>
                  </a:lnTo>
                  <a:cubicBezTo>
                    <a:pt x="202576" y="338001"/>
                    <a:pt x="207650" y="346533"/>
                    <a:pt x="215927" y="350977"/>
                  </a:cubicBezTo>
                  <a:cubicBezTo>
                    <a:pt x="219665" y="352932"/>
                    <a:pt x="223759" y="353910"/>
                    <a:pt x="227854" y="353910"/>
                  </a:cubicBezTo>
                  <a:cubicBezTo>
                    <a:pt x="232749" y="353910"/>
                    <a:pt x="237644" y="352488"/>
                    <a:pt x="241917" y="349644"/>
                  </a:cubicBezTo>
                  <a:lnTo>
                    <a:pt x="393849" y="248590"/>
                  </a:lnTo>
                  <a:cubicBezTo>
                    <a:pt x="400880" y="243880"/>
                    <a:pt x="405063" y="235969"/>
                    <a:pt x="405063" y="227526"/>
                  </a:cubicBezTo>
                  <a:cubicBezTo>
                    <a:pt x="405063" y="219083"/>
                    <a:pt x="400880" y="211173"/>
                    <a:pt x="393849" y="206462"/>
                  </a:cubicBezTo>
                  <a:lnTo>
                    <a:pt x="241917" y="105409"/>
                  </a:lnTo>
                  <a:cubicBezTo>
                    <a:pt x="234173" y="100165"/>
                    <a:pt x="224116" y="99720"/>
                    <a:pt x="215927" y="104075"/>
                  </a:cubicBezTo>
                  <a:close/>
                  <a:moveTo>
                    <a:pt x="25278" y="0"/>
                  </a:moveTo>
                  <a:lnTo>
                    <a:pt x="582273" y="0"/>
                  </a:lnTo>
                  <a:cubicBezTo>
                    <a:pt x="596336" y="0"/>
                    <a:pt x="607639" y="11287"/>
                    <a:pt x="607639" y="25241"/>
                  </a:cubicBezTo>
                  <a:lnTo>
                    <a:pt x="607639" y="404481"/>
                  </a:lnTo>
                  <a:lnTo>
                    <a:pt x="0" y="404481"/>
                  </a:lnTo>
                  <a:lnTo>
                    <a:pt x="0" y="25241"/>
                  </a:lnTo>
                  <a:cubicBezTo>
                    <a:pt x="0" y="11287"/>
                    <a:pt x="11304" y="0"/>
                    <a:pt x="25278" y="0"/>
                  </a:cubicBezTo>
                  <a:close/>
                </a:path>
              </a:pathLst>
            </a:custGeom>
            <a:solidFill>
              <a:schemeClr val="bg1"/>
            </a:solidFill>
            <a:ln w="12700" cap="flat">
              <a:noFill/>
              <a:miter lim="400000"/>
            </a:ln>
            <a:effectLst>
              <a:outerShdw blurRad="12700" dist="38100" dir="2700000" algn="tl" rotWithShape="0">
                <a:prstClr val="black">
                  <a:alpha val="34000"/>
                </a:prstClr>
              </a:outerShdw>
            </a:effectLst>
          </p:spPr>
          <p:txBody>
            <a:bodyPr wrap="square" lIns="45719" tIns="45719" rIns="45719" bIns="45719" numCol="1"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grpSp>
      <p:sp>
        <p:nvSpPr>
          <p:cNvPr id="39" name="文本框 38"/>
          <p:cNvSpPr txBox="1"/>
          <p:nvPr/>
        </p:nvSpPr>
        <p:spPr>
          <a:xfrm>
            <a:off x="6304597" y="4977297"/>
            <a:ext cx="2227253" cy="400110"/>
          </a:xfrm>
          <a:prstGeom prst="rect">
            <a:avLst/>
          </a:prstGeom>
          <a:noFill/>
        </p:spPr>
        <p:txBody>
          <a:bodyPr wrap="square" rtlCol="0" anchor="t">
            <a:spAutoFit/>
          </a:bodyPr>
          <a:lstStyle>
            <a:defPPr>
              <a:defRPr lang="zh-CN"/>
            </a:defPPr>
            <a:lvl1pPr algn="dist">
              <a:defRPr sz="2000" b="1" spc="-15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defRPr>
            </a:lvl1pPr>
          </a:lstStyle>
          <a:p>
            <a:r>
              <a:rPr lang="zh-CN" altLang="en-US" dirty="0">
                <a:sym typeface="+mn-lt"/>
              </a:rPr>
              <a:t>答辩人：小Q办公</a:t>
            </a:r>
          </a:p>
        </p:txBody>
      </p:sp>
      <p:sp>
        <p:nvSpPr>
          <p:cNvPr id="40" name="文本框 39"/>
          <p:cNvSpPr txBox="1"/>
          <p:nvPr/>
        </p:nvSpPr>
        <p:spPr>
          <a:xfrm>
            <a:off x="8899363" y="4977297"/>
            <a:ext cx="2274884" cy="398780"/>
          </a:xfrm>
          <a:prstGeom prst="rect">
            <a:avLst/>
          </a:prstGeom>
          <a:noFill/>
        </p:spPr>
        <p:txBody>
          <a:bodyPr wrap="square" rtlCol="0" anchor="t">
            <a:spAutoFit/>
          </a:bodyPr>
          <a:lstStyle>
            <a:defPPr>
              <a:defRPr lang="zh-CN"/>
            </a:defPPr>
            <a:lvl1pPr algn="dist">
              <a:defRPr sz="72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defRPr>
            </a:lvl1pPr>
          </a:lstStyle>
          <a:p>
            <a:r>
              <a:rPr lang="zh-CN" altLang="en-US" sz="2000" spc="-150">
                <a:sym typeface="+mn-lt"/>
              </a:rPr>
              <a:t>指导老师：小Q办公</a:t>
            </a:r>
            <a:endParaRPr lang="zh-CN" altLang="en-US" sz="2000" spc="-150" dirty="0">
              <a:sym typeface="+mn-lt"/>
            </a:endParaRPr>
          </a:p>
        </p:txBody>
      </p:sp>
      <p:pic>
        <p:nvPicPr>
          <p:cNvPr id="2" name="正能量">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3925" y="-1214211"/>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wipe(down)">
                                      <p:cBhvr>
                                        <p:cTn id="11" dur="500"/>
                                        <p:tgtEl>
                                          <p:spTgt spid="5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ppt_w</p:attrName>
                                        </p:attrNameLst>
                                      </p:cBhvr>
                                      <p:tavLst>
                                        <p:tav tm="0">
                                          <p:val>
                                            <p:fltVal val="0"/>
                                          </p:val>
                                        </p:tav>
                                        <p:tav tm="100000">
                                          <p:val>
                                            <p:strVal val="#ppt_w"/>
                                          </p:val>
                                        </p:tav>
                                      </p:tavLst>
                                    </p:anim>
                                    <p:anim calcmode="lin" valueType="num">
                                      <p:cBhvr>
                                        <p:cTn id="22" dur="500" fill="hold"/>
                                        <p:tgtEl>
                                          <p:spTgt spid="30"/>
                                        </p:tgtEl>
                                        <p:attrNameLst>
                                          <p:attrName>ppt_h</p:attrName>
                                        </p:attrNameLst>
                                      </p:cBhvr>
                                      <p:tavLst>
                                        <p:tav tm="0">
                                          <p:val>
                                            <p:fltVal val="0"/>
                                          </p:val>
                                        </p:tav>
                                        <p:tav tm="100000">
                                          <p:val>
                                            <p:strVal val="#ppt_h"/>
                                          </p:val>
                                        </p:tav>
                                      </p:tavLst>
                                    </p:anim>
                                    <p:animEffect transition="in" filter="fade">
                                      <p:cBhvr>
                                        <p:cTn id="23" dur="500"/>
                                        <p:tgtEl>
                                          <p:spTgt spid="30"/>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p:cTn id="26" dur="500" fill="hold"/>
                                        <p:tgtEl>
                                          <p:spTgt spid="32"/>
                                        </p:tgtEl>
                                        <p:attrNameLst>
                                          <p:attrName>ppt_w</p:attrName>
                                        </p:attrNameLst>
                                      </p:cBhvr>
                                      <p:tavLst>
                                        <p:tav tm="0">
                                          <p:val>
                                            <p:fltVal val="0"/>
                                          </p:val>
                                        </p:tav>
                                        <p:tav tm="100000">
                                          <p:val>
                                            <p:strVal val="#ppt_w"/>
                                          </p:val>
                                        </p:tav>
                                      </p:tavLst>
                                    </p:anim>
                                    <p:anim calcmode="lin" valueType="num">
                                      <p:cBhvr>
                                        <p:cTn id="27" dur="500" fill="hold"/>
                                        <p:tgtEl>
                                          <p:spTgt spid="32"/>
                                        </p:tgtEl>
                                        <p:attrNameLst>
                                          <p:attrName>ppt_h</p:attrName>
                                        </p:attrNameLst>
                                      </p:cBhvr>
                                      <p:tavLst>
                                        <p:tav tm="0">
                                          <p:val>
                                            <p:fltVal val="0"/>
                                          </p:val>
                                        </p:tav>
                                        <p:tav tm="100000">
                                          <p:val>
                                            <p:strVal val="#ppt_h"/>
                                          </p:val>
                                        </p:tav>
                                      </p:tavLst>
                                    </p:anim>
                                    <p:animEffect transition="in" filter="fade">
                                      <p:cBhvr>
                                        <p:cTn id="28" dur="500"/>
                                        <p:tgtEl>
                                          <p:spTgt spid="32"/>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wipe(down)">
                                      <p:cBhvr>
                                        <p:cTn id="43" dur="500"/>
                                        <p:tgtEl>
                                          <p:spTgt spid="52"/>
                                        </p:tgtEl>
                                      </p:cBhvr>
                                    </p:animEffect>
                                  </p:childTnLst>
                                </p:cTn>
                              </p:par>
                            </p:childTnLst>
                          </p:cTn>
                        </p:par>
                      </p:childTnLst>
                    </p:cTn>
                  </p:par>
                  <p:par>
                    <p:cTn id="44" fill="hold">
                      <p:stCondLst>
                        <p:cond delay="indefinite"/>
                      </p:stCondLst>
                      <p:childTnLst>
                        <p:par>
                          <p:cTn id="45" fill="hold">
                            <p:stCondLst>
                              <p:cond delay="0"/>
                            </p:stCondLst>
                            <p:childTnLst>
                              <p:par>
                                <p:cTn id="46" presetID="17" presetClass="entr" presetSubtype="10" fill="hold" grpId="0" nodeType="clickEffect">
                                  <p:stCondLst>
                                    <p:cond delay="0"/>
                                  </p:stCondLst>
                                  <p:iterate type="lt">
                                    <p:tmPct val="10000"/>
                                  </p:iterate>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50" presetClass="entr" presetSubtype="0" decel="100000" fill="hold" grpId="0" nodeType="clickEffect">
                                  <p:stCondLst>
                                    <p:cond delay="0"/>
                                  </p:stCondLst>
                                  <p:childTnLst>
                                    <p:set>
                                      <p:cBhvr>
                                        <p:cTn id="53" dur="1" fill="hold">
                                          <p:stCondLst>
                                            <p:cond delay="0"/>
                                          </p:stCondLst>
                                        </p:cTn>
                                        <p:tgtEl>
                                          <p:spTgt spid="28"/>
                                        </p:tgtEl>
                                        <p:attrNameLst>
                                          <p:attrName>style.visibility</p:attrName>
                                        </p:attrNameLst>
                                      </p:cBhvr>
                                      <p:to>
                                        <p:strVal val="visible"/>
                                      </p:to>
                                    </p:set>
                                    <p:anim calcmode="lin" valueType="num">
                                      <p:cBhvr>
                                        <p:cTn id="54" dur="1000" fill="hold"/>
                                        <p:tgtEl>
                                          <p:spTgt spid="28"/>
                                        </p:tgtEl>
                                        <p:attrNameLst>
                                          <p:attrName>ppt_w</p:attrName>
                                        </p:attrNameLst>
                                      </p:cBhvr>
                                      <p:tavLst>
                                        <p:tav tm="0">
                                          <p:val>
                                            <p:strVal val="#ppt_w+.3"/>
                                          </p:val>
                                        </p:tav>
                                        <p:tav tm="100000">
                                          <p:val>
                                            <p:strVal val="#ppt_w"/>
                                          </p:val>
                                        </p:tav>
                                      </p:tavLst>
                                    </p:anim>
                                    <p:anim calcmode="lin" valueType="num">
                                      <p:cBhvr>
                                        <p:cTn id="55" dur="1000" fill="hold"/>
                                        <p:tgtEl>
                                          <p:spTgt spid="28"/>
                                        </p:tgtEl>
                                        <p:attrNameLst>
                                          <p:attrName>ppt_h</p:attrName>
                                        </p:attrNameLst>
                                      </p:cBhvr>
                                      <p:tavLst>
                                        <p:tav tm="0">
                                          <p:val>
                                            <p:strVal val="#ppt_h"/>
                                          </p:val>
                                        </p:tav>
                                        <p:tav tm="100000">
                                          <p:val>
                                            <p:strVal val="#ppt_h"/>
                                          </p:val>
                                        </p:tav>
                                      </p:tavLst>
                                    </p:anim>
                                    <p:animEffect transition="in" filter="fade">
                                      <p:cBhvr>
                                        <p:cTn id="56" dur="10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wipe(left)">
                                      <p:cBhvr>
                                        <p:cTn id="61" dur="500"/>
                                        <p:tgtEl>
                                          <p:spTgt spid="26"/>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39"/>
                                        </p:tgtEl>
                                        <p:attrNameLst>
                                          <p:attrName>style.visibility</p:attrName>
                                        </p:attrNameLst>
                                      </p:cBhvr>
                                      <p:to>
                                        <p:strVal val="visible"/>
                                      </p:to>
                                    </p:set>
                                    <p:anim calcmode="lin" valueType="num">
                                      <p:cBhvr>
                                        <p:cTn id="66" dur="500" fill="hold"/>
                                        <p:tgtEl>
                                          <p:spTgt spid="39"/>
                                        </p:tgtEl>
                                        <p:attrNameLst>
                                          <p:attrName>ppt_w</p:attrName>
                                        </p:attrNameLst>
                                      </p:cBhvr>
                                      <p:tavLst>
                                        <p:tav tm="0">
                                          <p:val>
                                            <p:fltVal val="0"/>
                                          </p:val>
                                        </p:tav>
                                        <p:tav tm="100000">
                                          <p:val>
                                            <p:strVal val="#ppt_w"/>
                                          </p:val>
                                        </p:tav>
                                      </p:tavLst>
                                    </p:anim>
                                    <p:anim calcmode="lin" valueType="num">
                                      <p:cBhvr>
                                        <p:cTn id="67" dur="500" fill="hold"/>
                                        <p:tgtEl>
                                          <p:spTgt spid="39"/>
                                        </p:tgtEl>
                                        <p:attrNameLst>
                                          <p:attrName>ppt_h</p:attrName>
                                        </p:attrNameLst>
                                      </p:cBhvr>
                                      <p:tavLst>
                                        <p:tav tm="0">
                                          <p:val>
                                            <p:fltVal val="0"/>
                                          </p:val>
                                        </p:tav>
                                        <p:tav tm="100000">
                                          <p:val>
                                            <p:strVal val="#ppt_h"/>
                                          </p:val>
                                        </p:tav>
                                      </p:tavLst>
                                    </p:anim>
                                    <p:animEffect transition="in" filter="fade">
                                      <p:cBhvr>
                                        <p:cTn id="68" dur="500"/>
                                        <p:tgtEl>
                                          <p:spTgt spid="39"/>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anim calcmode="lin" valueType="num">
                                      <p:cBhvr>
                                        <p:cTn id="71" dur="500" fill="hold"/>
                                        <p:tgtEl>
                                          <p:spTgt spid="40"/>
                                        </p:tgtEl>
                                        <p:attrNameLst>
                                          <p:attrName>ppt_w</p:attrName>
                                        </p:attrNameLst>
                                      </p:cBhvr>
                                      <p:tavLst>
                                        <p:tav tm="0">
                                          <p:val>
                                            <p:fltVal val="0"/>
                                          </p:val>
                                        </p:tav>
                                        <p:tav tm="100000">
                                          <p:val>
                                            <p:strVal val="#ppt_w"/>
                                          </p:val>
                                        </p:tav>
                                      </p:tavLst>
                                    </p:anim>
                                    <p:anim calcmode="lin" valueType="num">
                                      <p:cBhvr>
                                        <p:cTn id="72" dur="500" fill="hold"/>
                                        <p:tgtEl>
                                          <p:spTgt spid="40"/>
                                        </p:tgtEl>
                                        <p:attrNameLst>
                                          <p:attrName>ppt_h</p:attrName>
                                        </p:attrNameLst>
                                      </p:cBhvr>
                                      <p:tavLst>
                                        <p:tav tm="0">
                                          <p:val>
                                            <p:fltVal val="0"/>
                                          </p:val>
                                        </p:tav>
                                        <p:tav tm="100000">
                                          <p:val>
                                            <p:strVal val="#ppt_h"/>
                                          </p:val>
                                        </p:tav>
                                      </p:tavLst>
                                    </p:anim>
                                    <p:animEffect transition="in" filter="fade">
                                      <p:cBhvr>
                                        <p:cTn id="7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4" repeatCount="indefinite" fill="hold" display="0">
                  <p:stCondLst>
                    <p:cond delay="indefinite"/>
                  </p:stCondLst>
                  <p:endCondLst>
                    <p:cond evt="onStopAudio" delay="0">
                      <p:tgtEl>
                        <p:sldTgt/>
                      </p:tgtEl>
                    </p:cond>
                  </p:endCondLst>
                </p:cTn>
                <p:tgtEl>
                  <p:spTgt spid="2"/>
                </p:tgtEl>
              </p:cMediaNode>
            </p:audio>
          </p:childTnLst>
        </p:cTn>
      </p:par>
    </p:tnLst>
    <p:bldLst>
      <p:bldP spid="5" grpId="0" animBg="1"/>
      <p:bldP spid="10" grpId="0"/>
      <p:bldP spid="14" grpId="0" animBg="1"/>
      <p:bldP spid="15" grpId="0" animBg="1"/>
      <p:bldP spid="26" grpId="0"/>
      <p:bldP spid="28" grpId="0"/>
      <p:bldP spid="30" grpId="0"/>
      <p:bldP spid="32" grpId="0"/>
      <p:bldP spid="39" grpId="0"/>
      <p:bldP spid="4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3"/>
          <p:cNvSpPr/>
          <p:nvPr/>
        </p:nvSpPr>
        <p:spPr>
          <a:xfrm>
            <a:off x="597535" y="3640163"/>
            <a:ext cx="5907395" cy="2528575"/>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p:nvPr/>
        </p:nvSpPr>
        <p:spPr>
          <a:xfrm>
            <a:off x="597535" y="1713309"/>
            <a:ext cx="2952000" cy="1926854"/>
          </a:xfrm>
          <a:prstGeom prst="rect">
            <a:avLst/>
          </a:pr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prstClr val="white"/>
              </a:solidFill>
              <a:latin typeface="微软雅黑" panose="020B0503020204020204" pitchFamily="34" charset="-122"/>
              <a:ea typeface="微软雅黑" panose="020B0503020204020204" pitchFamily="34" charset="-122"/>
            </a:endParaRPr>
          </a:p>
        </p:txBody>
      </p:sp>
      <p:sp>
        <p:nvSpPr>
          <p:cNvPr id="47" name="矩形 46"/>
          <p:cNvSpPr/>
          <p:nvPr/>
        </p:nvSpPr>
        <p:spPr>
          <a:xfrm>
            <a:off x="3560427" y="1713309"/>
            <a:ext cx="2952000" cy="1926854"/>
          </a:xfrm>
          <a:prstGeom prst="rect">
            <a:avLst/>
          </a:prstGeom>
          <a:gradFill>
            <a:gsLst>
              <a:gs pos="0">
                <a:srgbClr val="FF6B42">
                  <a:alpha val="70000"/>
                </a:srgbClr>
              </a:gs>
              <a:gs pos="100000">
                <a:srgbClr val="F84D4D">
                  <a:alpha val="82000"/>
                </a:srgbClr>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prstClr val="white"/>
              </a:solidFill>
              <a:latin typeface="微软雅黑" panose="020B0503020204020204" pitchFamily="34" charset="-122"/>
              <a:ea typeface="微软雅黑" panose="020B0503020204020204" pitchFamily="34" charset="-122"/>
            </a:endParaRPr>
          </a:p>
        </p:txBody>
      </p:sp>
      <p:sp>
        <p:nvSpPr>
          <p:cNvPr id="53" name="quotation-mark_32371"/>
          <p:cNvSpPr>
            <a:spLocks noChangeAspect="1"/>
          </p:cNvSpPr>
          <p:nvPr/>
        </p:nvSpPr>
        <p:spPr bwMode="auto">
          <a:xfrm>
            <a:off x="7230275" y="1060684"/>
            <a:ext cx="1896143" cy="1761150"/>
          </a:xfrm>
          <a:custGeom>
            <a:avLst/>
            <a:gdLst>
              <a:gd name="T0" fmla="*/ 2004 w 4654"/>
              <a:gd name="T1" fmla="*/ 191 h 4326"/>
              <a:gd name="T2" fmla="*/ 2004 w 4654"/>
              <a:gd name="T3" fmla="*/ 968 h 4326"/>
              <a:gd name="T4" fmla="*/ 1813 w 4654"/>
              <a:gd name="T5" fmla="*/ 1158 h 4326"/>
              <a:gd name="T6" fmla="*/ 1205 w 4654"/>
              <a:gd name="T7" fmla="*/ 2305 h 4326"/>
              <a:gd name="T8" fmla="*/ 1813 w 4654"/>
              <a:gd name="T9" fmla="*/ 2305 h 4326"/>
              <a:gd name="T10" fmla="*/ 2004 w 4654"/>
              <a:gd name="T11" fmla="*/ 2495 h 4326"/>
              <a:gd name="T12" fmla="*/ 2004 w 4654"/>
              <a:gd name="T13" fmla="*/ 4135 h 4326"/>
              <a:gd name="T14" fmla="*/ 1813 w 4654"/>
              <a:gd name="T15" fmla="*/ 4326 h 4326"/>
              <a:gd name="T16" fmla="*/ 191 w 4654"/>
              <a:gd name="T17" fmla="*/ 4326 h 4326"/>
              <a:gd name="T18" fmla="*/ 0 w 4654"/>
              <a:gd name="T19" fmla="*/ 4135 h 4326"/>
              <a:gd name="T20" fmla="*/ 0 w 4654"/>
              <a:gd name="T21" fmla="*/ 2495 h 4326"/>
              <a:gd name="T22" fmla="*/ 109 w 4654"/>
              <a:gd name="T23" fmla="*/ 1501 h 4326"/>
              <a:gd name="T24" fmla="*/ 448 w 4654"/>
              <a:gd name="T25" fmla="*/ 713 h 4326"/>
              <a:gd name="T26" fmla="*/ 1023 w 4654"/>
              <a:gd name="T27" fmla="*/ 187 h 4326"/>
              <a:gd name="T28" fmla="*/ 1813 w 4654"/>
              <a:gd name="T29" fmla="*/ 0 h 4326"/>
              <a:gd name="T30" fmla="*/ 2004 w 4654"/>
              <a:gd name="T31" fmla="*/ 191 h 4326"/>
              <a:gd name="T32" fmla="*/ 4464 w 4654"/>
              <a:gd name="T33" fmla="*/ 1158 h 4326"/>
              <a:gd name="T34" fmla="*/ 4654 w 4654"/>
              <a:gd name="T35" fmla="*/ 968 h 4326"/>
              <a:gd name="T36" fmla="*/ 4654 w 4654"/>
              <a:gd name="T37" fmla="*/ 191 h 4326"/>
              <a:gd name="T38" fmla="*/ 4464 w 4654"/>
              <a:gd name="T39" fmla="*/ 0 h 4326"/>
              <a:gd name="T40" fmla="*/ 3674 w 4654"/>
              <a:gd name="T41" fmla="*/ 187 h 4326"/>
              <a:gd name="T42" fmla="*/ 3098 w 4654"/>
              <a:gd name="T43" fmla="*/ 713 h 4326"/>
              <a:gd name="T44" fmla="*/ 2759 w 4654"/>
              <a:gd name="T45" fmla="*/ 1501 h 4326"/>
              <a:gd name="T46" fmla="*/ 2650 w 4654"/>
              <a:gd name="T47" fmla="*/ 2495 h 4326"/>
              <a:gd name="T48" fmla="*/ 2650 w 4654"/>
              <a:gd name="T49" fmla="*/ 4135 h 4326"/>
              <a:gd name="T50" fmla="*/ 2841 w 4654"/>
              <a:gd name="T51" fmla="*/ 4326 h 4326"/>
              <a:gd name="T52" fmla="*/ 4464 w 4654"/>
              <a:gd name="T53" fmla="*/ 4326 h 4326"/>
              <a:gd name="T54" fmla="*/ 4654 w 4654"/>
              <a:gd name="T55" fmla="*/ 4135 h 4326"/>
              <a:gd name="T56" fmla="*/ 4654 w 4654"/>
              <a:gd name="T57" fmla="*/ 2495 h 4326"/>
              <a:gd name="T58" fmla="*/ 4464 w 4654"/>
              <a:gd name="T59" fmla="*/ 2305 h 4326"/>
              <a:gd name="T60" fmla="*/ 3864 w 4654"/>
              <a:gd name="T61" fmla="*/ 2305 h 4326"/>
              <a:gd name="T62" fmla="*/ 4464 w 4654"/>
              <a:gd name="T63" fmla="*/ 1158 h 4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54" h="4326">
                <a:moveTo>
                  <a:pt x="2004" y="191"/>
                </a:moveTo>
                <a:lnTo>
                  <a:pt x="2004" y="968"/>
                </a:lnTo>
                <a:cubicBezTo>
                  <a:pt x="2004" y="1073"/>
                  <a:pt x="1919" y="1158"/>
                  <a:pt x="1813" y="1158"/>
                </a:cubicBezTo>
                <a:cubicBezTo>
                  <a:pt x="1437" y="1158"/>
                  <a:pt x="1233" y="1544"/>
                  <a:pt x="1205" y="2305"/>
                </a:cubicBezTo>
                <a:lnTo>
                  <a:pt x="1813" y="2305"/>
                </a:lnTo>
                <a:cubicBezTo>
                  <a:pt x="1919" y="2305"/>
                  <a:pt x="2004" y="2390"/>
                  <a:pt x="2004" y="2495"/>
                </a:cubicBezTo>
                <a:lnTo>
                  <a:pt x="2004" y="4135"/>
                </a:lnTo>
                <a:cubicBezTo>
                  <a:pt x="2004" y="4241"/>
                  <a:pt x="1919" y="4326"/>
                  <a:pt x="1813" y="4326"/>
                </a:cubicBezTo>
                <a:lnTo>
                  <a:pt x="191" y="4326"/>
                </a:lnTo>
                <a:cubicBezTo>
                  <a:pt x="85" y="4326"/>
                  <a:pt x="0" y="4241"/>
                  <a:pt x="0" y="4135"/>
                </a:cubicBezTo>
                <a:lnTo>
                  <a:pt x="0" y="2495"/>
                </a:lnTo>
                <a:cubicBezTo>
                  <a:pt x="0" y="2131"/>
                  <a:pt x="37" y="1796"/>
                  <a:pt x="109" y="1501"/>
                </a:cubicBezTo>
                <a:cubicBezTo>
                  <a:pt x="183" y="1198"/>
                  <a:pt x="297" y="933"/>
                  <a:pt x="448" y="713"/>
                </a:cubicBezTo>
                <a:cubicBezTo>
                  <a:pt x="602" y="488"/>
                  <a:pt x="796" y="311"/>
                  <a:pt x="1023" y="187"/>
                </a:cubicBezTo>
                <a:cubicBezTo>
                  <a:pt x="1252" y="63"/>
                  <a:pt x="1518" y="0"/>
                  <a:pt x="1813" y="0"/>
                </a:cubicBezTo>
                <a:cubicBezTo>
                  <a:pt x="1919" y="0"/>
                  <a:pt x="2004" y="86"/>
                  <a:pt x="2004" y="191"/>
                </a:cubicBezTo>
                <a:close/>
                <a:moveTo>
                  <a:pt x="4464" y="1158"/>
                </a:moveTo>
                <a:cubicBezTo>
                  <a:pt x="4569" y="1158"/>
                  <a:pt x="4654" y="1073"/>
                  <a:pt x="4654" y="968"/>
                </a:cubicBezTo>
                <a:lnTo>
                  <a:pt x="4654" y="191"/>
                </a:lnTo>
                <a:cubicBezTo>
                  <a:pt x="4654" y="86"/>
                  <a:pt x="4569" y="0"/>
                  <a:pt x="4464" y="0"/>
                </a:cubicBezTo>
                <a:cubicBezTo>
                  <a:pt x="4168" y="0"/>
                  <a:pt x="3902" y="63"/>
                  <a:pt x="3674" y="187"/>
                </a:cubicBezTo>
                <a:cubicBezTo>
                  <a:pt x="3447" y="311"/>
                  <a:pt x="3253" y="488"/>
                  <a:pt x="3098" y="713"/>
                </a:cubicBezTo>
                <a:cubicBezTo>
                  <a:pt x="2948" y="933"/>
                  <a:pt x="2834" y="1198"/>
                  <a:pt x="2759" y="1501"/>
                </a:cubicBezTo>
                <a:cubicBezTo>
                  <a:pt x="2687" y="1796"/>
                  <a:pt x="2650" y="2131"/>
                  <a:pt x="2650" y="2495"/>
                </a:cubicBezTo>
                <a:lnTo>
                  <a:pt x="2650" y="4135"/>
                </a:lnTo>
                <a:cubicBezTo>
                  <a:pt x="2650" y="4241"/>
                  <a:pt x="2736" y="4326"/>
                  <a:pt x="2841" y="4326"/>
                </a:cubicBezTo>
                <a:lnTo>
                  <a:pt x="4464" y="4326"/>
                </a:lnTo>
                <a:cubicBezTo>
                  <a:pt x="4569" y="4326"/>
                  <a:pt x="4654" y="4241"/>
                  <a:pt x="4654" y="4135"/>
                </a:cubicBezTo>
                <a:lnTo>
                  <a:pt x="4654" y="2495"/>
                </a:lnTo>
                <a:cubicBezTo>
                  <a:pt x="4654" y="2390"/>
                  <a:pt x="4569" y="2305"/>
                  <a:pt x="4464" y="2305"/>
                </a:cubicBezTo>
                <a:lnTo>
                  <a:pt x="3864" y="2305"/>
                </a:lnTo>
                <a:cubicBezTo>
                  <a:pt x="3892" y="1544"/>
                  <a:pt x="4093" y="1158"/>
                  <a:pt x="4464" y="1158"/>
                </a:cubicBezTo>
                <a:close/>
              </a:path>
            </a:pathLst>
          </a:cu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p/>
        </p:txBody>
      </p:sp>
      <p:sp>
        <p:nvSpPr>
          <p:cNvPr id="54" name="文本框 22"/>
          <p:cNvSpPr txBox="1"/>
          <p:nvPr/>
        </p:nvSpPr>
        <p:spPr>
          <a:xfrm flipH="1">
            <a:off x="7230271" y="2466730"/>
            <a:ext cx="3857721" cy="830997"/>
          </a:xfrm>
          <a:prstGeom prst="rect">
            <a:avLst/>
          </a:prstGeom>
          <a:noFill/>
          <a:ln w="9525">
            <a:noFill/>
            <a:miter/>
          </a:ln>
          <a:effectLst>
            <a:outerShdw sx="999" sy="999" algn="ctr" rotWithShape="0">
              <a:srgbClr val="000000"/>
            </a:outerShdw>
          </a:effectLst>
        </p:spPr>
        <p:txBody>
          <a:bodyPr wrap="square" lIns="0" rIns="0" anchor="t">
            <a:spAutoFit/>
          </a:bodyPr>
          <a:lstStyle/>
          <a:p>
            <a:pPr algn="just"/>
            <a:r>
              <a:rPr lang="zh-CN" altLang="en-US" sz="2400" dirty="0">
                <a:solidFill>
                  <a:schemeClr val="tx1">
                    <a:lumMod val="50000"/>
                    <a:lumOff val="50000"/>
                  </a:schemeClr>
                </a:solidFill>
                <a:latin typeface="微软雅黑 Light" panose="020B0502040204020203" pitchFamily="34" charset="-122"/>
                <a:ea typeface="微软雅黑 Light" panose="020B0502040204020203" pitchFamily="34" charset="-122"/>
                <a:sym typeface="宋体" panose="02010600030101010101" pitchFamily="2" charset="-122"/>
              </a:rPr>
              <a:t>单击此处</a:t>
            </a:r>
            <a:endParaRPr lang="en-US" altLang="zh-CN" sz="2400" dirty="0">
              <a:solidFill>
                <a:schemeClr val="tx1">
                  <a:lumMod val="50000"/>
                  <a:lumOff val="50000"/>
                </a:schemeClr>
              </a:solidFill>
              <a:latin typeface="微软雅黑 Light" panose="020B0502040204020203" pitchFamily="34" charset="-122"/>
              <a:ea typeface="微软雅黑 Light" panose="020B0502040204020203" pitchFamily="34" charset="-122"/>
              <a:sym typeface="宋体" panose="02010600030101010101" pitchFamily="2" charset="-122"/>
            </a:endParaRPr>
          </a:p>
          <a:p>
            <a:pPr algn="just"/>
            <a:r>
              <a:rPr lang="zh-CN" altLang="en-US" sz="2400" dirty="0">
                <a:solidFill>
                  <a:schemeClr val="tx1">
                    <a:lumMod val="50000"/>
                    <a:lumOff val="50000"/>
                  </a:schemeClr>
                </a:solidFill>
                <a:latin typeface="微软雅黑 Light" panose="020B0502040204020203" pitchFamily="34" charset="-122"/>
                <a:ea typeface="微软雅黑 Light" panose="020B0502040204020203" pitchFamily="34" charset="-122"/>
                <a:sym typeface="宋体" panose="02010600030101010101" pitchFamily="2" charset="-122"/>
              </a:rPr>
              <a:t>添加本章节的简要内容</a:t>
            </a:r>
          </a:p>
        </p:txBody>
      </p:sp>
      <p:sp>
        <p:nvSpPr>
          <p:cNvPr id="55" name="文本框 22"/>
          <p:cNvSpPr txBox="1"/>
          <p:nvPr/>
        </p:nvSpPr>
        <p:spPr>
          <a:xfrm flipH="1">
            <a:off x="7230270" y="3640163"/>
            <a:ext cx="4060029" cy="1895519"/>
          </a:xfrm>
          <a:prstGeom prst="rect">
            <a:avLst/>
          </a:prstGeom>
          <a:noFill/>
          <a:ln w="9525">
            <a:noFill/>
            <a:miter/>
          </a:ln>
          <a:effectLst>
            <a:outerShdw sx="999" sy="999" algn="ctr" rotWithShape="0">
              <a:srgbClr val="000000"/>
            </a:outerShdw>
          </a:effectLst>
        </p:spPr>
        <p:txBody>
          <a:bodyPr wrap="square" lIns="0" rIns="0" anchor="t">
            <a:spAutoFit/>
          </a:bodyPr>
          <a:lstStyle/>
          <a:p>
            <a:pPr defTabSz="1217930">
              <a:lnSpc>
                <a:spcPct val="150000"/>
              </a:lnSpc>
              <a:defRPr/>
            </a:pPr>
            <a:r>
              <a:rPr lang="zh-CN" altLang="en-US" sz="1600">
                <a:solidFill>
                  <a:srgbClr val="E7E6E6">
                    <a:lumMod val="10000"/>
                  </a:srgbClr>
                </a:solidFill>
                <a:latin typeface="微软雅黑" panose="020B0503020204020204" pitchFamily="34" charset="-122"/>
                <a:ea typeface="微软雅黑" panose="020B0503020204020204" pitchFamily="34" charset="-122"/>
                <a:cs typeface="+mn-ea"/>
                <a:sym typeface="+mn-lt"/>
              </a:rPr>
              <a:t>管理人员对于财务管理工作的重视程度不够相较于现代企业来说，事业单位的管理理念与管理体系不够完善，在财务管理制度方面也存在着一定的问题，比如管理理念相对来说比较传统、程序</a:t>
            </a:r>
            <a:r>
              <a:rPr lang="en-US" altLang="zh-CN" sz="1600">
                <a:solidFill>
                  <a:srgbClr val="E7E6E6">
                    <a:lumMod val="10000"/>
                  </a:srgbClr>
                </a:solidFill>
                <a:latin typeface="微软雅黑" panose="020B0503020204020204" pitchFamily="34" charset="-122"/>
                <a:ea typeface="微软雅黑" panose="020B0503020204020204" pitchFamily="34" charset="-122"/>
                <a:cs typeface="+mn-ea"/>
                <a:sym typeface="+mn-lt"/>
              </a:rPr>
              <a:t>.</a:t>
            </a:r>
            <a:endParaRPr lang="zh-CN" altLang="en-US" sz="1600" dirty="0">
              <a:solidFill>
                <a:srgbClr val="E7E6E6">
                  <a:lumMod val="10000"/>
                </a:srgbClr>
              </a:solidFill>
              <a:latin typeface="微软雅黑" panose="020B0503020204020204" pitchFamily="34" charset="-122"/>
              <a:ea typeface="微软雅黑" panose="020B0503020204020204" pitchFamily="34" charset="-122"/>
              <a:cs typeface="+mn-ea"/>
              <a:sym typeface="+mn-lt"/>
            </a:endParaRPr>
          </a:p>
        </p:txBody>
      </p:sp>
      <p:sp>
        <p:nvSpPr>
          <p:cNvPr id="58" name="文本框 57"/>
          <p:cNvSpPr txBox="1"/>
          <p:nvPr/>
        </p:nvSpPr>
        <p:spPr>
          <a:xfrm>
            <a:off x="597535" y="439042"/>
            <a:ext cx="5498465" cy="246221"/>
          </a:xfrm>
          <a:prstGeom prst="rect">
            <a:avLst/>
          </a:prstGeom>
          <a:noFill/>
        </p:spPr>
        <p:txBody>
          <a:bodyPr wrap="square" rtlCol="0">
            <a:spAutoFit/>
          </a:bodyPr>
          <a:lstStyle>
            <a:defPPr>
              <a:defRPr lang="zh-CN"/>
            </a:defPPr>
            <a:lvl1pPr>
              <a:defRPr sz="2800" b="1">
                <a:solidFill>
                  <a:schemeClr val="bg2">
                    <a:lumMod val="25000"/>
                  </a:schemeClr>
                </a:solidFill>
                <a:latin typeface="微软雅黑" panose="020B0503020204020204" pitchFamily="34" charset="-122"/>
                <a:ea typeface="微软雅黑" panose="020B0503020204020204" pitchFamily="34" charset="-122"/>
                <a:cs typeface="方正黑体_GBK" panose="03000509000000000000" charset="-122"/>
              </a:defRPr>
            </a:lvl1pPr>
          </a:lstStyle>
          <a:p>
            <a:r>
              <a:rPr lang="zh-CN" altLang="en-US">
                <a:sym typeface="+mn-lt"/>
              </a:rPr>
              <a:t>研究思路与方法</a:t>
            </a:r>
            <a:endParaRPr lang="zh-CN" altLang="en-US" dirty="0">
              <a:sym typeface="+mn-lt"/>
            </a:endParaRPr>
          </a:p>
        </p:txBody>
      </p:sp>
      <p:sp>
        <p:nvSpPr>
          <p:cNvPr id="8" name="Rectangle 17"/>
          <p:cNvSpPr/>
          <p:nvPr/>
        </p:nvSpPr>
        <p:spPr>
          <a:xfrm>
            <a:off x="1004499" y="2135268"/>
            <a:ext cx="1758008" cy="830164"/>
          </a:xfrm>
          <a:prstGeom prst="rect">
            <a:avLst/>
          </a:prstGeom>
        </p:spPr>
        <p:txBody>
          <a:bodyPr wrap="square">
            <a:spAutoFit/>
          </a:bodyPr>
          <a:lstStyle/>
          <a:p>
            <a:pPr defTabSz="609600">
              <a:lnSpc>
                <a:spcPct val="120000"/>
              </a:lnSpc>
            </a:pPr>
            <a:r>
              <a:rPr lang="en-US" sz="4400" dirty="0">
                <a:solidFill>
                  <a:prstClr val="white"/>
                </a:solidFill>
                <a:latin typeface="Arial" panose="020B0604020202020204"/>
                <a:ea typeface="微软雅黑" panose="020B0503020204020204" pitchFamily="34" charset="-122"/>
                <a:cs typeface="+mn-ea"/>
                <a:sym typeface="+mn-lt"/>
              </a:rPr>
              <a:t>53</a:t>
            </a:r>
            <a:r>
              <a:rPr lang="en-US" sz="4400" baseline="30000" dirty="0">
                <a:solidFill>
                  <a:prstClr val="white"/>
                </a:solidFill>
                <a:latin typeface="Arial" panose="020B0604020202020204"/>
                <a:ea typeface="微软雅黑" panose="020B0503020204020204" pitchFamily="34" charset="-122"/>
                <a:cs typeface="+mn-ea"/>
                <a:sym typeface="+mn-lt"/>
              </a:rPr>
              <a:t>%</a:t>
            </a:r>
          </a:p>
        </p:txBody>
      </p:sp>
      <p:sp>
        <p:nvSpPr>
          <p:cNvPr id="9" name="Rectangle 18"/>
          <p:cNvSpPr/>
          <p:nvPr/>
        </p:nvSpPr>
        <p:spPr>
          <a:xfrm>
            <a:off x="1004501" y="2784896"/>
            <a:ext cx="2836751" cy="362343"/>
          </a:xfrm>
          <a:prstGeom prst="rect">
            <a:avLst/>
          </a:prstGeom>
        </p:spPr>
        <p:txBody>
          <a:bodyPr wrap="square">
            <a:spAutoFit/>
          </a:bodyPr>
          <a:lstStyle/>
          <a:p>
            <a:pPr defTabSz="609600">
              <a:lnSpc>
                <a:spcPct val="120000"/>
              </a:lnSpc>
            </a:pPr>
            <a:r>
              <a:rPr lang="zh-CN" altLang="en-US" sz="1600">
                <a:solidFill>
                  <a:prstClr val="white"/>
                </a:solidFill>
                <a:latin typeface="微软雅黑" panose="020B0503020204020204" pitchFamily="34" charset="-122"/>
                <a:ea typeface="微软雅黑" panose="020B0503020204020204" pitchFamily="34" charset="-122"/>
                <a:cs typeface="+mn-ea"/>
                <a:sym typeface="+mn-lt"/>
              </a:rPr>
              <a:t>财务网络化管理</a:t>
            </a:r>
            <a:endParaRPr lang="en-US" sz="1600" dirty="0">
              <a:solidFill>
                <a:prstClr val="white"/>
              </a:solidFill>
              <a:latin typeface="微软雅黑" panose="020B0503020204020204" pitchFamily="34" charset="-122"/>
              <a:ea typeface="微软雅黑" panose="020B0503020204020204" pitchFamily="34" charset="-122"/>
              <a:cs typeface="+mn-ea"/>
              <a:sym typeface="+mn-lt"/>
            </a:endParaRPr>
          </a:p>
        </p:txBody>
      </p:sp>
      <p:sp>
        <p:nvSpPr>
          <p:cNvPr id="10" name="Rectangle 19"/>
          <p:cNvSpPr/>
          <p:nvPr/>
        </p:nvSpPr>
        <p:spPr>
          <a:xfrm>
            <a:off x="3883592" y="2123352"/>
            <a:ext cx="1758008" cy="830164"/>
          </a:xfrm>
          <a:prstGeom prst="rect">
            <a:avLst/>
          </a:prstGeom>
        </p:spPr>
        <p:txBody>
          <a:bodyPr wrap="square">
            <a:spAutoFit/>
          </a:bodyPr>
          <a:lstStyle/>
          <a:p>
            <a:pPr defTabSz="609600">
              <a:lnSpc>
                <a:spcPct val="120000"/>
              </a:lnSpc>
            </a:pPr>
            <a:r>
              <a:rPr lang="en-US" sz="4400" dirty="0">
                <a:solidFill>
                  <a:prstClr val="white"/>
                </a:solidFill>
                <a:latin typeface="Arial" panose="020B0604020202020204"/>
                <a:ea typeface="微软雅黑" panose="020B0503020204020204" pitchFamily="34" charset="-122"/>
                <a:cs typeface="+mn-ea"/>
                <a:sym typeface="+mn-lt"/>
              </a:rPr>
              <a:t>32</a:t>
            </a:r>
            <a:r>
              <a:rPr lang="en-US" sz="4400" baseline="30000" dirty="0">
                <a:solidFill>
                  <a:prstClr val="white"/>
                </a:solidFill>
                <a:latin typeface="Arial" panose="020B0604020202020204"/>
                <a:ea typeface="微软雅黑" panose="020B0503020204020204" pitchFamily="34" charset="-122"/>
                <a:cs typeface="+mn-ea"/>
                <a:sym typeface="+mn-lt"/>
              </a:rPr>
              <a:t>%</a:t>
            </a:r>
          </a:p>
        </p:txBody>
      </p:sp>
      <p:sp>
        <p:nvSpPr>
          <p:cNvPr id="11" name="Rectangle 20"/>
          <p:cNvSpPr/>
          <p:nvPr/>
        </p:nvSpPr>
        <p:spPr>
          <a:xfrm>
            <a:off x="3918009" y="2791003"/>
            <a:ext cx="2177991" cy="362343"/>
          </a:xfrm>
          <a:prstGeom prst="rect">
            <a:avLst/>
          </a:prstGeom>
        </p:spPr>
        <p:txBody>
          <a:bodyPr wrap="square">
            <a:spAutoFit/>
          </a:bodyPr>
          <a:lstStyle/>
          <a:p>
            <a:pPr defTabSz="609600">
              <a:lnSpc>
                <a:spcPct val="120000"/>
              </a:lnSpc>
            </a:pPr>
            <a:r>
              <a:rPr lang="zh-CN" altLang="en-US" sz="1600">
                <a:solidFill>
                  <a:prstClr val="white"/>
                </a:solidFill>
                <a:latin typeface="微软雅黑" panose="020B0503020204020204" pitchFamily="34" charset="-122"/>
                <a:ea typeface="微软雅黑" panose="020B0503020204020204" pitchFamily="34" charset="-122"/>
                <a:cs typeface="+mn-ea"/>
                <a:sym typeface="+mn-lt"/>
              </a:rPr>
              <a:t>建立组织体系</a:t>
            </a:r>
            <a:endParaRPr lang="en-US" sz="1600" dirty="0">
              <a:solidFill>
                <a:prstClr val="white"/>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animEffect transition="in" filter="fade">
                                      <p:cBhvr>
                                        <p:cTn id="14" dur="500"/>
                                        <p:tgtEl>
                                          <p:spTgt spid="4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p:cTn id="17" dur="500" fill="hold"/>
                                        <p:tgtEl>
                                          <p:spTgt spid="47"/>
                                        </p:tgtEl>
                                        <p:attrNameLst>
                                          <p:attrName>ppt_w</p:attrName>
                                        </p:attrNameLst>
                                      </p:cBhvr>
                                      <p:tavLst>
                                        <p:tav tm="0">
                                          <p:val>
                                            <p:fltVal val="0"/>
                                          </p:val>
                                        </p:tav>
                                        <p:tav tm="100000">
                                          <p:val>
                                            <p:strVal val="#ppt_w"/>
                                          </p:val>
                                        </p:tav>
                                      </p:tavLst>
                                    </p:anim>
                                    <p:anim calcmode="lin" valueType="num">
                                      <p:cBhvr>
                                        <p:cTn id="18" dur="500" fill="hold"/>
                                        <p:tgtEl>
                                          <p:spTgt spid="47"/>
                                        </p:tgtEl>
                                        <p:attrNameLst>
                                          <p:attrName>ppt_h</p:attrName>
                                        </p:attrNameLst>
                                      </p:cBhvr>
                                      <p:tavLst>
                                        <p:tav tm="0">
                                          <p:val>
                                            <p:fltVal val="0"/>
                                          </p:val>
                                        </p:tav>
                                        <p:tav tm="100000">
                                          <p:val>
                                            <p:strVal val="#ppt_h"/>
                                          </p:val>
                                        </p:tav>
                                      </p:tavLst>
                                    </p:anim>
                                    <p:animEffect transition="in" filter="fade">
                                      <p:cBhvr>
                                        <p:cTn id="19" dur="500"/>
                                        <p:tgtEl>
                                          <p:spTgt spid="4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fade">
                                      <p:cBhvr>
                                        <p:cTn id="44" dur="500"/>
                                        <p:tgtEl>
                                          <p:spTgt spid="5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fade">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1000"/>
                                        <p:tgtEl>
                                          <p:spTgt spid="55"/>
                                        </p:tgtEl>
                                      </p:cBhvr>
                                    </p:animEffect>
                                    <p:anim calcmode="lin" valueType="num">
                                      <p:cBhvr>
                                        <p:cTn id="53" dur="1000" fill="hold"/>
                                        <p:tgtEl>
                                          <p:spTgt spid="55"/>
                                        </p:tgtEl>
                                        <p:attrNameLst>
                                          <p:attrName>ppt_x</p:attrName>
                                        </p:attrNameLst>
                                      </p:cBhvr>
                                      <p:tavLst>
                                        <p:tav tm="0">
                                          <p:val>
                                            <p:strVal val="#ppt_x"/>
                                          </p:val>
                                        </p:tav>
                                        <p:tav tm="100000">
                                          <p:val>
                                            <p:strVal val="#ppt_x"/>
                                          </p:val>
                                        </p:tav>
                                      </p:tavLst>
                                    </p:anim>
                                    <p:anim calcmode="lin" valueType="num">
                                      <p:cBhvr>
                                        <p:cTn id="54"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6" grpId="0" animBg="1"/>
      <p:bldP spid="47" grpId="0" animBg="1"/>
      <p:bldP spid="54" grpId="0"/>
      <p:bldP spid="55" grpId="0"/>
      <p:bldP spid="8"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p:cNvSpPr txBox="1"/>
          <p:nvPr/>
        </p:nvSpPr>
        <p:spPr>
          <a:xfrm>
            <a:off x="597535" y="439042"/>
            <a:ext cx="5498465" cy="523220"/>
          </a:xfrm>
          <a:prstGeom prst="rect">
            <a:avLst/>
          </a:prstGeom>
          <a:noFill/>
        </p:spPr>
        <p:txBody>
          <a:bodyPr wrap="square" rtlCol="0">
            <a:spAutoFit/>
          </a:bodyPr>
          <a:lstStyle>
            <a:defPPr>
              <a:defRPr lang="zh-CN"/>
            </a:defPPr>
            <a:lvl1pPr>
              <a:defRPr sz="2800" b="1">
                <a:solidFill>
                  <a:schemeClr val="bg2">
                    <a:lumMod val="25000"/>
                  </a:schemeClr>
                </a:solidFill>
                <a:latin typeface="微软雅黑" panose="020B0503020204020204" pitchFamily="34" charset="-122"/>
                <a:ea typeface="微软雅黑" panose="020B0503020204020204" pitchFamily="34" charset="-122"/>
                <a:cs typeface="方正黑体_GBK" panose="03000509000000000000" charset="-122"/>
              </a:defRPr>
            </a:lvl1pPr>
          </a:lstStyle>
          <a:p>
            <a:r>
              <a:rPr lang="zh-CN" altLang="en-US">
                <a:sym typeface="+mn-lt"/>
              </a:rPr>
              <a:t>研究思路与方法</a:t>
            </a:r>
            <a:endParaRPr lang="zh-CN" altLang="en-US" dirty="0">
              <a:sym typeface="+mn-lt"/>
            </a:endParaRPr>
          </a:p>
        </p:txBody>
      </p:sp>
      <p:sp>
        <p:nvSpPr>
          <p:cNvPr id="34" name="任意多边形: 形状 33"/>
          <p:cNvSpPr/>
          <p:nvPr/>
        </p:nvSpPr>
        <p:spPr>
          <a:xfrm>
            <a:off x="4760687" y="-83445"/>
            <a:ext cx="7431313" cy="6941445"/>
          </a:xfrm>
          <a:custGeom>
            <a:avLst/>
            <a:gdLst>
              <a:gd name="connsiteX0" fmla="*/ 3962401 w 6658708"/>
              <a:gd name="connsiteY0" fmla="*/ 2232738 h 6219770"/>
              <a:gd name="connsiteX1" fmla="*/ 6658708 w 6658708"/>
              <a:gd name="connsiteY1" fmla="*/ 6219770 h 6219770"/>
              <a:gd name="connsiteX2" fmla="*/ 1266093 w 6658708"/>
              <a:gd name="connsiteY2" fmla="*/ 6219770 h 6219770"/>
              <a:gd name="connsiteX3" fmla="*/ 0 w 6658708"/>
              <a:gd name="connsiteY3" fmla="*/ 0 h 6219770"/>
              <a:gd name="connsiteX4" fmla="*/ 5392615 w 6658708"/>
              <a:gd name="connsiteY4" fmla="*/ 0 h 6219770"/>
              <a:gd name="connsiteX5" fmla="*/ 2696308 w 6658708"/>
              <a:gd name="connsiteY5" fmla="*/ 3987032 h 621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58708" h="6219770">
                <a:moveTo>
                  <a:pt x="3962401" y="2232738"/>
                </a:moveTo>
                <a:lnTo>
                  <a:pt x="6658708" y="6219770"/>
                </a:lnTo>
                <a:lnTo>
                  <a:pt x="1266093" y="6219770"/>
                </a:lnTo>
                <a:close/>
                <a:moveTo>
                  <a:pt x="0" y="0"/>
                </a:moveTo>
                <a:lnTo>
                  <a:pt x="5392615" y="0"/>
                </a:lnTo>
                <a:lnTo>
                  <a:pt x="2696308" y="3987032"/>
                </a:ln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6"/>
          <p:cNvSpPr/>
          <p:nvPr/>
        </p:nvSpPr>
        <p:spPr>
          <a:xfrm rot="16200000">
            <a:off x="7296231" y="1855502"/>
            <a:ext cx="6834717" cy="2956824"/>
          </a:xfrm>
          <a:custGeom>
            <a:avLst/>
            <a:gdLst>
              <a:gd name="connsiteX0" fmla="*/ 6752555 w 6752555"/>
              <a:gd name="connsiteY0" fmla="*/ 1458997 h 2649414"/>
              <a:gd name="connsiteX1" fmla="*/ 6752555 w 6752555"/>
              <a:gd name="connsiteY1" fmla="*/ 2649414 h 2649414"/>
              <a:gd name="connsiteX2" fmla="*/ 0 w 6752555"/>
              <a:gd name="connsiteY2" fmla="*/ 2649414 h 2649414"/>
              <a:gd name="connsiteX3" fmla="*/ 4354559 w 6752555"/>
              <a:gd name="connsiteY3" fmla="*/ 0 h 2649414"/>
            </a:gdLst>
            <a:ahLst/>
            <a:cxnLst>
              <a:cxn ang="0">
                <a:pos x="connsiteX0" y="connsiteY0"/>
              </a:cxn>
              <a:cxn ang="0">
                <a:pos x="connsiteX1" y="connsiteY1"/>
              </a:cxn>
              <a:cxn ang="0">
                <a:pos x="connsiteX2" y="connsiteY2"/>
              </a:cxn>
              <a:cxn ang="0">
                <a:pos x="connsiteX3" y="connsiteY3"/>
              </a:cxn>
            </a:cxnLst>
            <a:rect l="l" t="t" r="r" b="b"/>
            <a:pathLst>
              <a:path w="6752555" h="2649414">
                <a:moveTo>
                  <a:pt x="6752555" y="1458997"/>
                </a:moveTo>
                <a:lnTo>
                  <a:pt x="6752555" y="2649414"/>
                </a:lnTo>
                <a:lnTo>
                  <a:pt x="0" y="2649414"/>
                </a:lnTo>
                <a:lnTo>
                  <a:pt x="4354559" y="0"/>
                </a:lnTo>
                <a:close/>
              </a:path>
            </a:pathLst>
          </a:cu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prstClr val="white"/>
              </a:solidFill>
              <a:latin typeface="微软雅黑" panose="020B0503020204020204" pitchFamily="34" charset="-122"/>
              <a:ea typeface="微软雅黑" panose="020B0503020204020204" pitchFamily="34" charset="-122"/>
            </a:endParaRPr>
          </a:p>
        </p:txBody>
      </p:sp>
      <p:grpSp>
        <p:nvGrpSpPr>
          <p:cNvPr id="16" name="组合 15"/>
          <p:cNvGrpSpPr/>
          <p:nvPr/>
        </p:nvGrpSpPr>
        <p:grpSpPr>
          <a:xfrm>
            <a:off x="460103" y="2960914"/>
            <a:ext cx="5635897" cy="1525739"/>
            <a:chOff x="460103" y="2960914"/>
            <a:chExt cx="5635897" cy="1525739"/>
          </a:xfrm>
        </p:grpSpPr>
        <p:sp>
          <p:nvSpPr>
            <p:cNvPr id="13" name="矩形: 圆角 12"/>
            <p:cNvSpPr/>
            <p:nvPr/>
          </p:nvSpPr>
          <p:spPr>
            <a:xfrm>
              <a:off x="928914" y="2960914"/>
              <a:ext cx="5167086" cy="1525739"/>
            </a:xfrm>
            <a:prstGeom prst="round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1639679" y="3143612"/>
              <a:ext cx="4266715" cy="1156407"/>
            </a:xfrm>
            <a:prstGeom prst="rect">
              <a:avLst/>
            </a:prstGeom>
            <a:noFill/>
          </p:spPr>
          <p:txBody>
            <a:bodyPr wrap="square" rtlCol="0">
              <a:spAutoFit/>
            </a:bodyPr>
            <a:lstStyle/>
            <a:p>
              <a:pPr defTabSz="1217930">
                <a:lnSpc>
                  <a:spcPct val="150000"/>
                </a:lnSpc>
                <a:defRPr/>
              </a:pPr>
              <a:r>
                <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rPr>
                <a:t>提高财务管理团队整体素养。随着国家经济环境的变化，国家必然要对相应的财务准则进行不断调整，所以财务人员必须终身学习</a:t>
              </a:r>
            </a:p>
          </p:txBody>
        </p:sp>
        <p:grpSp>
          <p:nvGrpSpPr>
            <p:cNvPr id="6" name="组合 5"/>
            <p:cNvGrpSpPr/>
            <p:nvPr/>
          </p:nvGrpSpPr>
          <p:grpSpPr>
            <a:xfrm>
              <a:off x="460103" y="3240344"/>
              <a:ext cx="971801" cy="971801"/>
              <a:chOff x="648789" y="5247969"/>
              <a:chExt cx="971801" cy="971801"/>
            </a:xfrm>
          </p:grpSpPr>
          <p:sp>
            <p:nvSpPr>
              <p:cNvPr id="37" name="椭圆 36"/>
              <p:cNvSpPr/>
              <p:nvPr/>
            </p:nvSpPr>
            <p:spPr>
              <a:xfrm>
                <a:off x="648789" y="5247969"/>
                <a:ext cx="971801" cy="971801"/>
              </a:xfrm>
              <a:prstGeom prst="ellipse">
                <a:avLst/>
              </a:pr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prstClr val="white"/>
                  </a:solidFill>
                  <a:latin typeface="微软雅黑" panose="020B0503020204020204" pitchFamily="34" charset="-122"/>
                  <a:ea typeface="微软雅黑" panose="020B0503020204020204" pitchFamily="34" charset="-122"/>
                </a:endParaRPr>
              </a:p>
            </p:txBody>
          </p:sp>
          <p:sp>
            <p:nvSpPr>
              <p:cNvPr id="39" name="checked_158820"/>
              <p:cNvSpPr>
                <a:spLocks noChangeAspect="1"/>
              </p:cNvSpPr>
              <p:nvPr/>
            </p:nvSpPr>
            <p:spPr bwMode="auto">
              <a:xfrm>
                <a:off x="856564" y="5459562"/>
                <a:ext cx="570423" cy="569581"/>
              </a:xfrm>
              <a:custGeom>
                <a:avLst/>
                <a:gdLst>
                  <a:gd name="connsiteX0" fmla="*/ 414666 w 606487"/>
                  <a:gd name="connsiteY0" fmla="*/ 244368 h 605592"/>
                  <a:gd name="connsiteX1" fmla="*/ 440469 w 606487"/>
                  <a:gd name="connsiteY1" fmla="*/ 270042 h 605592"/>
                  <a:gd name="connsiteX2" fmla="*/ 440469 w 606487"/>
                  <a:gd name="connsiteY2" fmla="*/ 381912 h 605592"/>
                  <a:gd name="connsiteX3" fmla="*/ 414666 w 606487"/>
                  <a:gd name="connsiteY3" fmla="*/ 407586 h 605592"/>
                  <a:gd name="connsiteX4" fmla="*/ 388956 w 606487"/>
                  <a:gd name="connsiteY4" fmla="*/ 381912 h 605592"/>
                  <a:gd name="connsiteX5" fmla="*/ 388956 w 606487"/>
                  <a:gd name="connsiteY5" fmla="*/ 270042 h 605592"/>
                  <a:gd name="connsiteX6" fmla="*/ 414666 w 606487"/>
                  <a:gd name="connsiteY6" fmla="*/ 244368 h 605592"/>
                  <a:gd name="connsiteX7" fmla="*/ 302702 w 606487"/>
                  <a:gd name="connsiteY7" fmla="*/ 167240 h 605592"/>
                  <a:gd name="connsiteX8" fmla="*/ 328412 w 606487"/>
                  <a:gd name="connsiteY8" fmla="*/ 192915 h 605592"/>
                  <a:gd name="connsiteX9" fmla="*/ 328412 w 606487"/>
                  <a:gd name="connsiteY9" fmla="*/ 381911 h 605592"/>
                  <a:gd name="connsiteX10" fmla="*/ 302702 w 606487"/>
                  <a:gd name="connsiteY10" fmla="*/ 407586 h 605592"/>
                  <a:gd name="connsiteX11" fmla="*/ 276899 w 606487"/>
                  <a:gd name="connsiteY11" fmla="*/ 381911 h 605592"/>
                  <a:gd name="connsiteX12" fmla="*/ 276899 w 606487"/>
                  <a:gd name="connsiteY12" fmla="*/ 192915 h 605592"/>
                  <a:gd name="connsiteX13" fmla="*/ 302702 w 606487"/>
                  <a:gd name="connsiteY13" fmla="*/ 167240 h 605592"/>
                  <a:gd name="connsiteX14" fmla="*/ 190632 w 606487"/>
                  <a:gd name="connsiteY14" fmla="*/ 107965 h 605592"/>
                  <a:gd name="connsiteX15" fmla="*/ 216353 w 606487"/>
                  <a:gd name="connsiteY15" fmla="*/ 133737 h 605592"/>
                  <a:gd name="connsiteX16" fmla="*/ 216353 w 606487"/>
                  <a:gd name="connsiteY16" fmla="*/ 381907 h 605592"/>
                  <a:gd name="connsiteX17" fmla="*/ 190632 w 606487"/>
                  <a:gd name="connsiteY17" fmla="*/ 407586 h 605592"/>
                  <a:gd name="connsiteX18" fmla="*/ 164911 w 606487"/>
                  <a:gd name="connsiteY18" fmla="*/ 381907 h 605592"/>
                  <a:gd name="connsiteX19" fmla="*/ 164911 w 606487"/>
                  <a:gd name="connsiteY19" fmla="*/ 133737 h 605592"/>
                  <a:gd name="connsiteX20" fmla="*/ 190632 w 606487"/>
                  <a:gd name="connsiteY20" fmla="*/ 107965 h 605592"/>
                  <a:gd name="connsiteX21" fmla="*/ 86256 w 606487"/>
                  <a:gd name="connsiteY21" fmla="*/ 51447 h 605592"/>
                  <a:gd name="connsiteX22" fmla="*/ 86256 w 606487"/>
                  <a:gd name="connsiteY22" fmla="*/ 464229 h 605592"/>
                  <a:gd name="connsiteX23" fmla="*/ 517724 w 606487"/>
                  <a:gd name="connsiteY23" fmla="*/ 464229 h 605592"/>
                  <a:gd name="connsiteX24" fmla="*/ 517724 w 606487"/>
                  <a:gd name="connsiteY24" fmla="*/ 51447 h 605592"/>
                  <a:gd name="connsiteX25" fmla="*/ 25719 w 606487"/>
                  <a:gd name="connsiteY25" fmla="*/ 0 h 605592"/>
                  <a:gd name="connsiteX26" fmla="*/ 580861 w 606487"/>
                  <a:gd name="connsiteY26" fmla="*/ 0 h 605592"/>
                  <a:gd name="connsiteX27" fmla="*/ 606487 w 606487"/>
                  <a:gd name="connsiteY27" fmla="*/ 25677 h 605592"/>
                  <a:gd name="connsiteX28" fmla="*/ 579468 w 606487"/>
                  <a:gd name="connsiteY28" fmla="*/ 51447 h 605592"/>
                  <a:gd name="connsiteX29" fmla="*/ 569162 w 606487"/>
                  <a:gd name="connsiteY29" fmla="*/ 51447 h 605592"/>
                  <a:gd name="connsiteX30" fmla="*/ 569162 w 606487"/>
                  <a:gd name="connsiteY30" fmla="*/ 488608 h 605592"/>
                  <a:gd name="connsiteX31" fmla="*/ 543443 w 606487"/>
                  <a:gd name="connsiteY31" fmla="*/ 514285 h 605592"/>
                  <a:gd name="connsiteX32" fmla="*/ 476499 w 606487"/>
                  <a:gd name="connsiteY32" fmla="*/ 514285 h 605592"/>
                  <a:gd name="connsiteX33" fmla="*/ 476499 w 606487"/>
                  <a:gd name="connsiteY33" fmla="*/ 579915 h 605592"/>
                  <a:gd name="connsiteX34" fmla="*/ 450687 w 606487"/>
                  <a:gd name="connsiteY34" fmla="*/ 605592 h 605592"/>
                  <a:gd name="connsiteX35" fmla="*/ 424968 w 606487"/>
                  <a:gd name="connsiteY35" fmla="*/ 579915 h 605592"/>
                  <a:gd name="connsiteX36" fmla="*/ 424968 w 606487"/>
                  <a:gd name="connsiteY36" fmla="*/ 514285 h 605592"/>
                  <a:gd name="connsiteX37" fmla="*/ 180219 w 606487"/>
                  <a:gd name="connsiteY37" fmla="*/ 514285 h 605592"/>
                  <a:gd name="connsiteX38" fmla="*/ 180219 w 606487"/>
                  <a:gd name="connsiteY38" fmla="*/ 579915 h 605592"/>
                  <a:gd name="connsiteX39" fmla="*/ 154500 w 606487"/>
                  <a:gd name="connsiteY39" fmla="*/ 605592 h 605592"/>
                  <a:gd name="connsiteX40" fmla="*/ 128688 w 606487"/>
                  <a:gd name="connsiteY40" fmla="*/ 579915 h 605592"/>
                  <a:gd name="connsiteX41" fmla="*/ 128688 w 606487"/>
                  <a:gd name="connsiteY41" fmla="*/ 514285 h 605592"/>
                  <a:gd name="connsiteX42" fmla="*/ 61744 w 606487"/>
                  <a:gd name="connsiteY42" fmla="*/ 514285 h 605592"/>
                  <a:gd name="connsiteX43" fmla="*/ 36025 w 606487"/>
                  <a:gd name="connsiteY43" fmla="*/ 488608 h 605592"/>
                  <a:gd name="connsiteX44" fmla="*/ 36025 w 606487"/>
                  <a:gd name="connsiteY44" fmla="*/ 51447 h 605592"/>
                  <a:gd name="connsiteX45" fmla="*/ 25719 w 606487"/>
                  <a:gd name="connsiteY45" fmla="*/ 51447 h 605592"/>
                  <a:gd name="connsiteX46" fmla="*/ 0 w 606487"/>
                  <a:gd name="connsiteY46" fmla="*/ 25677 h 605592"/>
                  <a:gd name="connsiteX47" fmla="*/ 25719 w 606487"/>
                  <a:gd name="connsiteY47"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6487" h="605592">
                    <a:moveTo>
                      <a:pt x="414666" y="244368"/>
                    </a:moveTo>
                    <a:cubicBezTo>
                      <a:pt x="428774" y="244368"/>
                      <a:pt x="440469" y="255954"/>
                      <a:pt x="440469" y="270042"/>
                    </a:cubicBezTo>
                    <a:lnTo>
                      <a:pt x="440469" y="381912"/>
                    </a:lnTo>
                    <a:cubicBezTo>
                      <a:pt x="439170" y="396000"/>
                      <a:pt x="428774" y="407586"/>
                      <a:pt x="414666" y="407586"/>
                    </a:cubicBezTo>
                    <a:cubicBezTo>
                      <a:pt x="400465" y="407586"/>
                      <a:pt x="388956" y="396000"/>
                      <a:pt x="388956" y="381912"/>
                    </a:cubicBezTo>
                    <a:lnTo>
                      <a:pt x="388956" y="270042"/>
                    </a:lnTo>
                    <a:cubicBezTo>
                      <a:pt x="388956" y="255954"/>
                      <a:pt x="400558" y="244368"/>
                      <a:pt x="414666" y="244368"/>
                    </a:cubicBezTo>
                    <a:close/>
                    <a:moveTo>
                      <a:pt x="302702" y="167240"/>
                    </a:moveTo>
                    <a:cubicBezTo>
                      <a:pt x="316810" y="167240"/>
                      <a:pt x="328412" y="178826"/>
                      <a:pt x="328412" y="192915"/>
                    </a:cubicBezTo>
                    <a:lnTo>
                      <a:pt x="328412" y="381911"/>
                    </a:lnTo>
                    <a:cubicBezTo>
                      <a:pt x="328412" y="396000"/>
                      <a:pt x="316810" y="407586"/>
                      <a:pt x="302702" y="407586"/>
                    </a:cubicBezTo>
                    <a:cubicBezTo>
                      <a:pt x="288408" y="407586"/>
                      <a:pt x="276899" y="396000"/>
                      <a:pt x="276899" y="381911"/>
                    </a:cubicBezTo>
                    <a:lnTo>
                      <a:pt x="276899" y="192915"/>
                    </a:lnTo>
                    <a:cubicBezTo>
                      <a:pt x="276899" y="178826"/>
                      <a:pt x="288594" y="167240"/>
                      <a:pt x="302702" y="167240"/>
                    </a:cubicBezTo>
                    <a:close/>
                    <a:moveTo>
                      <a:pt x="190632" y="107965"/>
                    </a:moveTo>
                    <a:cubicBezTo>
                      <a:pt x="204746" y="107965"/>
                      <a:pt x="216353" y="119646"/>
                      <a:pt x="216353" y="133737"/>
                    </a:cubicBezTo>
                    <a:lnTo>
                      <a:pt x="216353" y="381907"/>
                    </a:lnTo>
                    <a:cubicBezTo>
                      <a:pt x="216353" y="395998"/>
                      <a:pt x="204746" y="407586"/>
                      <a:pt x="190632" y="407586"/>
                    </a:cubicBezTo>
                    <a:cubicBezTo>
                      <a:pt x="176425" y="407586"/>
                      <a:pt x="164911" y="395998"/>
                      <a:pt x="164911" y="381907"/>
                    </a:cubicBezTo>
                    <a:lnTo>
                      <a:pt x="164911" y="133737"/>
                    </a:lnTo>
                    <a:cubicBezTo>
                      <a:pt x="164911" y="119646"/>
                      <a:pt x="176518" y="107965"/>
                      <a:pt x="190632" y="107965"/>
                    </a:cubicBezTo>
                    <a:close/>
                    <a:moveTo>
                      <a:pt x="86256" y="51447"/>
                    </a:moveTo>
                    <a:lnTo>
                      <a:pt x="86256" y="464229"/>
                    </a:lnTo>
                    <a:lnTo>
                      <a:pt x="517724" y="464229"/>
                    </a:lnTo>
                    <a:lnTo>
                      <a:pt x="517724" y="51447"/>
                    </a:lnTo>
                    <a:close/>
                    <a:moveTo>
                      <a:pt x="25719" y="0"/>
                    </a:moveTo>
                    <a:lnTo>
                      <a:pt x="580861" y="0"/>
                    </a:lnTo>
                    <a:cubicBezTo>
                      <a:pt x="594974" y="0"/>
                      <a:pt x="606580" y="11587"/>
                      <a:pt x="606487" y="25677"/>
                    </a:cubicBezTo>
                    <a:cubicBezTo>
                      <a:pt x="606487" y="39767"/>
                      <a:pt x="593581" y="51447"/>
                      <a:pt x="579468" y="51447"/>
                    </a:cubicBezTo>
                    <a:lnTo>
                      <a:pt x="569162" y="51447"/>
                    </a:lnTo>
                    <a:lnTo>
                      <a:pt x="569162" y="488608"/>
                    </a:lnTo>
                    <a:cubicBezTo>
                      <a:pt x="569162" y="503996"/>
                      <a:pt x="557556" y="514285"/>
                      <a:pt x="543443" y="514285"/>
                    </a:cubicBezTo>
                    <a:lnTo>
                      <a:pt x="476499" y="514285"/>
                    </a:lnTo>
                    <a:lnTo>
                      <a:pt x="476499" y="579915"/>
                    </a:lnTo>
                    <a:cubicBezTo>
                      <a:pt x="476499" y="594005"/>
                      <a:pt x="464800" y="605592"/>
                      <a:pt x="450687" y="605592"/>
                    </a:cubicBezTo>
                    <a:cubicBezTo>
                      <a:pt x="436574" y="605592"/>
                      <a:pt x="424968" y="594005"/>
                      <a:pt x="424968" y="579915"/>
                    </a:cubicBezTo>
                    <a:lnTo>
                      <a:pt x="424968" y="514285"/>
                    </a:lnTo>
                    <a:lnTo>
                      <a:pt x="180219" y="514285"/>
                    </a:lnTo>
                    <a:lnTo>
                      <a:pt x="180219" y="579915"/>
                    </a:lnTo>
                    <a:cubicBezTo>
                      <a:pt x="180219" y="594005"/>
                      <a:pt x="168613" y="605592"/>
                      <a:pt x="154500" y="605592"/>
                    </a:cubicBezTo>
                    <a:cubicBezTo>
                      <a:pt x="140387" y="605592"/>
                      <a:pt x="128688" y="594005"/>
                      <a:pt x="128688" y="579915"/>
                    </a:cubicBezTo>
                    <a:lnTo>
                      <a:pt x="128688" y="514285"/>
                    </a:lnTo>
                    <a:lnTo>
                      <a:pt x="61744" y="514285"/>
                    </a:lnTo>
                    <a:cubicBezTo>
                      <a:pt x="47631" y="514285"/>
                      <a:pt x="36025" y="502698"/>
                      <a:pt x="36025" y="488608"/>
                    </a:cubicBezTo>
                    <a:lnTo>
                      <a:pt x="36025" y="51447"/>
                    </a:lnTo>
                    <a:lnTo>
                      <a:pt x="25719" y="51447"/>
                    </a:lnTo>
                    <a:cubicBezTo>
                      <a:pt x="11606" y="51447"/>
                      <a:pt x="0" y="39767"/>
                      <a:pt x="0" y="25677"/>
                    </a:cubicBezTo>
                    <a:cubicBezTo>
                      <a:pt x="0" y="11587"/>
                      <a:pt x="11606" y="0"/>
                      <a:pt x="25719" y="0"/>
                    </a:cubicBezTo>
                    <a:close/>
                  </a:path>
                </a:pathLst>
              </a:custGeom>
              <a:solidFill>
                <a:schemeClr val="bg1"/>
              </a:solidFill>
              <a:ln>
                <a:noFill/>
              </a:ln>
            </p:spPr>
            <p:txBody>
              <a:bodyPr/>
              <a:lstStyle/>
              <a:p>
                <a:endParaRPr lang="zh-CN" altLang="en-US"/>
              </a:p>
            </p:txBody>
          </p:sp>
        </p:grpSp>
      </p:grpSp>
      <p:grpSp>
        <p:nvGrpSpPr>
          <p:cNvPr id="14" name="组合 13"/>
          <p:cNvGrpSpPr/>
          <p:nvPr/>
        </p:nvGrpSpPr>
        <p:grpSpPr>
          <a:xfrm>
            <a:off x="460102" y="4644138"/>
            <a:ext cx="5635898" cy="1567834"/>
            <a:chOff x="460102" y="4644138"/>
            <a:chExt cx="5635898" cy="1567834"/>
          </a:xfrm>
        </p:grpSpPr>
        <p:sp>
          <p:nvSpPr>
            <p:cNvPr id="42" name="矩形: 圆角 41"/>
            <p:cNvSpPr/>
            <p:nvPr/>
          </p:nvSpPr>
          <p:spPr>
            <a:xfrm>
              <a:off x="928914" y="4686233"/>
              <a:ext cx="5167086" cy="1525739"/>
            </a:xfrm>
            <a:prstGeom prst="round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1639680" y="4644138"/>
              <a:ext cx="4266714" cy="1525739"/>
            </a:xfrm>
            <a:prstGeom prst="rect">
              <a:avLst/>
            </a:prstGeom>
            <a:noFill/>
          </p:spPr>
          <p:txBody>
            <a:bodyPr wrap="square" rtlCol="0">
              <a:spAutoFit/>
            </a:bodyPr>
            <a:lstStyle>
              <a:defPPr>
                <a:defRPr lang="zh-CN"/>
              </a:defPPr>
              <a:lvl1pPr defTabSz="1217930">
                <a:lnSpc>
                  <a:spcPct val="150000"/>
                </a:lnSpc>
                <a:defRPr sz="1600">
                  <a:solidFill>
                    <a:schemeClr val="tx1">
                      <a:lumMod val="75000"/>
                      <a:lumOff val="25000"/>
                    </a:schemeClr>
                  </a:solidFill>
                  <a:latin typeface="Arial" panose="020B0604020202020204"/>
                  <a:ea typeface="微软雅黑" panose="020B0503020204020204" pitchFamily="34" charset="-122"/>
                  <a:cs typeface="+mn-ea"/>
                </a:defRPr>
              </a:lvl1pPr>
            </a:lstStyle>
            <a:p>
              <a:r>
                <a:rPr lang="zh-CN" altLang="en-US" dirty="0">
                  <a:sym typeface="+mn-lt"/>
                </a:rPr>
                <a:t>为了在事业单位中建立具有良好约束利于激励效应的管理机制，推动事业单位运营监管工作的顺利进行，政府开始尝试在事业单位中进行财务会计制度的改革。</a:t>
              </a:r>
            </a:p>
          </p:txBody>
        </p:sp>
        <p:grpSp>
          <p:nvGrpSpPr>
            <p:cNvPr id="12" name="组合 11"/>
            <p:cNvGrpSpPr/>
            <p:nvPr/>
          </p:nvGrpSpPr>
          <p:grpSpPr>
            <a:xfrm>
              <a:off x="460102" y="4828744"/>
              <a:ext cx="971801" cy="971801"/>
              <a:chOff x="2679815" y="5247969"/>
              <a:chExt cx="971801" cy="971801"/>
            </a:xfrm>
          </p:grpSpPr>
          <p:sp>
            <p:nvSpPr>
              <p:cNvPr id="38" name="椭圆 37"/>
              <p:cNvSpPr/>
              <p:nvPr/>
            </p:nvSpPr>
            <p:spPr>
              <a:xfrm>
                <a:off x="2679815" y="5247969"/>
                <a:ext cx="971801" cy="971801"/>
              </a:xfrm>
              <a:prstGeom prst="ellipse">
                <a:avLst/>
              </a:pr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prstClr val="white"/>
                  </a:solidFill>
                  <a:latin typeface="微软雅黑" panose="020B0503020204020204" pitchFamily="34" charset="-122"/>
                  <a:ea typeface="微软雅黑" panose="020B0503020204020204" pitchFamily="34" charset="-122"/>
                </a:endParaRPr>
              </a:p>
            </p:txBody>
          </p:sp>
          <p:sp>
            <p:nvSpPr>
              <p:cNvPr id="40" name="checked_158820"/>
              <p:cNvSpPr>
                <a:spLocks noChangeAspect="1"/>
              </p:cNvSpPr>
              <p:nvPr/>
            </p:nvSpPr>
            <p:spPr bwMode="auto">
              <a:xfrm>
                <a:off x="2852421" y="5539652"/>
                <a:ext cx="616210" cy="409401"/>
              </a:xfrm>
              <a:custGeom>
                <a:avLst/>
                <a:gdLst>
                  <a:gd name="connsiteX0" fmla="*/ 0 w 604107"/>
                  <a:gd name="connsiteY0" fmla="*/ 379555 h 401360"/>
                  <a:gd name="connsiteX1" fmla="*/ 375408 w 604107"/>
                  <a:gd name="connsiteY1" fmla="*/ 379555 h 401360"/>
                  <a:gd name="connsiteX2" fmla="*/ 375408 w 604107"/>
                  <a:gd name="connsiteY2" fmla="*/ 401360 h 401360"/>
                  <a:gd name="connsiteX3" fmla="*/ 0 w 604107"/>
                  <a:gd name="connsiteY3" fmla="*/ 401360 h 401360"/>
                  <a:gd name="connsiteX4" fmla="*/ 593808 w 604107"/>
                  <a:gd name="connsiteY4" fmla="*/ 283516 h 401360"/>
                  <a:gd name="connsiteX5" fmla="*/ 593808 w 604107"/>
                  <a:gd name="connsiteY5" fmla="*/ 305281 h 401360"/>
                  <a:gd name="connsiteX6" fmla="*/ 380983 w 604107"/>
                  <a:gd name="connsiteY6" fmla="*/ 401360 h 401360"/>
                  <a:gd name="connsiteX7" fmla="*/ 380983 w 604107"/>
                  <a:gd name="connsiteY7" fmla="*/ 379596 h 401360"/>
                  <a:gd name="connsiteX8" fmla="*/ 538457 w 604107"/>
                  <a:gd name="connsiteY8" fmla="*/ 275965 h 401360"/>
                  <a:gd name="connsiteX9" fmla="*/ 593808 w 604107"/>
                  <a:gd name="connsiteY9" fmla="*/ 275965 h 401360"/>
                  <a:gd name="connsiteX10" fmla="*/ 375988 w 604107"/>
                  <a:gd name="connsiteY10" fmla="*/ 371722 h 401360"/>
                  <a:gd name="connsiteX11" fmla="*/ 0 w 604107"/>
                  <a:gd name="connsiteY11" fmla="*/ 371722 h 401360"/>
                  <a:gd name="connsiteX12" fmla="*/ 141676 w 604107"/>
                  <a:gd name="connsiteY12" fmla="*/ 314755 h 401360"/>
                  <a:gd name="connsiteX13" fmla="*/ 372833 w 604107"/>
                  <a:gd name="connsiteY13" fmla="*/ 351540 h 401360"/>
                  <a:gd name="connsiteX14" fmla="*/ 379716 w 604107"/>
                  <a:gd name="connsiteY14" fmla="*/ 351540 h 401360"/>
                  <a:gd name="connsiteX15" fmla="*/ 153160 w 604107"/>
                  <a:gd name="connsiteY15" fmla="*/ 175127 h 401360"/>
                  <a:gd name="connsiteX16" fmla="*/ 375148 w 604107"/>
                  <a:gd name="connsiteY16" fmla="*/ 311733 h 401360"/>
                  <a:gd name="connsiteX17" fmla="*/ 378016 w 604107"/>
                  <a:gd name="connsiteY17" fmla="*/ 312019 h 401360"/>
                  <a:gd name="connsiteX18" fmla="*/ 557557 w 604107"/>
                  <a:gd name="connsiteY18" fmla="*/ 230256 h 401360"/>
                  <a:gd name="connsiteX19" fmla="*/ 587528 w 604107"/>
                  <a:gd name="connsiteY19" fmla="*/ 230829 h 401360"/>
                  <a:gd name="connsiteX20" fmla="*/ 377442 w 604107"/>
                  <a:gd name="connsiteY20" fmla="*/ 330921 h 401360"/>
                  <a:gd name="connsiteX21" fmla="*/ 40445 w 604107"/>
                  <a:gd name="connsiteY21" fmla="*/ 245435 h 401360"/>
                  <a:gd name="connsiteX22" fmla="*/ 42166 w 604107"/>
                  <a:gd name="connsiteY22" fmla="*/ 225245 h 401360"/>
                  <a:gd name="connsiteX23" fmla="*/ 310750 w 604107"/>
                  <a:gd name="connsiteY23" fmla="*/ 20564 h 401360"/>
                  <a:gd name="connsiteX24" fmla="*/ 308025 w 604107"/>
                  <a:gd name="connsiteY24" fmla="*/ 20850 h 401360"/>
                  <a:gd name="connsiteX25" fmla="*/ 130338 w 604107"/>
                  <a:gd name="connsiteY25" fmla="*/ 63649 h 401360"/>
                  <a:gd name="connsiteX26" fmla="*/ 125749 w 604107"/>
                  <a:gd name="connsiteY26" fmla="*/ 66941 h 401360"/>
                  <a:gd name="connsiteX27" fmla="*/ 126179 w 604107"/>
                  <a:gd name="connsiteY27" fmla="*/ 71951 h 401360"/>
                  <a:gd name="connsiteX28" fmla="*/ 379444 w 604107"/>
                  <a:gd name="connsiteY28" fmla="*/ 272920 h 401360"/>
                  <a:gd name="connsiteX29" fmla="*/ 555553 w 604107"/>
                  <a:gd name="connsiteY29" fmla="*/ 192618 h 401360"/>
                  <a:gd name="connsiteX30" fmla="*/ 324948 w 604107"/>
                  <a:gd name="connsiteY30" fmla="*/ 29438 h 401360"/>
                  <a:gd name="connsiteX31" fmla="*/ 310750 w 604107"/>
                  <a:gd name="connsiteY31" fmla="*/ 20564 h 401360"/>
                  <a:gd name="connsiteX32" fmla="*/ 303149 w 604107"/>
                  <a:gd name="connsiteY32" fmla="*/ 810 h 401360"/>
                  <a:gd name="connsiteX33" fmla="*/ 343448 w 604107"/>
                  <a:gd name="connsiteY33" fmla="*/ 20134 h 401360"/>
                  <a:gd name="connsiteX34" fmla="*/ 593844 w 604107"/>
                  <a:gd name="connsiteY34" fmla="*/ 176300 h 401360"/>
                  <a:gd name="connsiteX35" fmla="*/ 603883 w 604107"/>
                  <a:gd name="connsiteY35" fmla="*/ 184459 h 401360"/>
                  <a:gd name="connsiteX36" fmla="*/ 598003 w 604107"/>
                  <a:gd name="connsiteY36" fmla="*/ 196054 h 401360"/>
                  <a:gd name="connsiteX37" fmla="*/ 385324 w 604107"/>
                  <a:gd name="connsiteY37" fmla="*/ 292816 h 401360"/>
                  <a:gd name="connsiteX38" fmla="*/ 381021 w 604107"/>
                  <a:gd name="connsiteY38" fmla="*/ 293818 h 401360"/>
                  <a:gd name="connsiteX39" fmla="*/ 379731 w 604107"/>
                  <a:gd name="connsiteY39" fmla="*/ 293675 h 401360"/>
                  <a:gd name="connsiteX40" fmla="*/ 108109 w 604107"/>
                  <a:gd name="connsiteY40" fmla="*/ 81684 h 401360"/>
                  <a:gd name="connsiteX41" fmla="*/ 106818 w 604107"/>
                  <a:gd name="connsiteY41" fmla="*/ 58496 h 401360"/>
                  <a:gd name="connsiteX42" fmla="*/ 125605 w 604107"/>
                  <a:gd name="connsiteY42" fmla="*/ 43609 h 40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04107" h="401360">
                    <a:moveTo>
                      <a:pt x="0" y="379555"/>
                    </a:moveTo>
                    <a:lnTo>
                      <a:pt x="375408" y="379555"/>
                    </a:lnTo>
                    <a:lnTo>
                      <a:pt x="375408" y="401360"/>
                    </a:lnTo>
                    <a:lnTo>
                      <a:pt x="0" y="401360"/>
                    </a:lnTo>
                    <a:close/>
                    <a:moveTo>
                      <a:pt x="593808" y="283516"/>
                    </a:moveTo>
                    <a:lnTo>
                      <a:pt x="593808" y="305281"/>
                    </a:lnTo>
                    <a:lnTo>
                      <a:pt x="380983" y="401360"/>
                    </a:lnTo>
                    <a:lnTo>
                      <a:pt x="380983" y="379596"/>
                    </a:lnTo>
                    <a:close/>
                    <a:moveTo>
                      <a:pt x="538457" y="275965"/>
                    </a:moveTo>
                    <a:lnTo>
                      <a:pt x="593808" y="275965"/>
                    </a:lnTo>
                    <a:lnTo>
                      <a:pt x="375988" y="371722"/>
                    </a:lnTo>
                    <a:lnTo>
                      <a:pt x="0" y="371722"/>
                    </a:lnTo>
                    <a:lnTo>
                      <a:pt x="141676" y="314755"/>
                    </a:lnTo>
                    <a:cubicBezTo>
                      <a:pt x="199466" y="334650"/>
                      <a:pt x="276757" y="351540"/>
                      <a:pt x="372833" y="351540"/>
                    </a:cubicBezTo>
                    <a:lnTo>
                      <a:pt x="379716" y="351540"/>
                    </a:lnTo>
                    <a:close/>
                    <a:moveTo>
                      <a:pt x="153160" y="175127"/>
                    </a:moveTo>
                    <a:cubicBezTo>
                      <a:pt x="199192" y="232977"/>
                      <a:pt x="272471" y="298416"/>
                      <a:pt x="375148" y="311733"/>
                    </a:cubicBezTo>
                    <a:lnTo>
                      <a:pt x="378016" y="312019"/>
                    </a:lnTo>
                    <a:lnTo>
                      <a:pt x="557557" y="230256"/>
                    </a:lnTo>
                    <a:cubicBezTo>
                      <a:pt x="576199" y="230829"/>
                      <a:pt x="587528" y="230829"/>
                      <a:pt x="587528" y="230829"/>
                    </a:cubicBezTo>
                    <a:lnTo>
                      <a:pt x="377442" y="330921"/>
                    </a:lnTo>
                    <a:cubicBezTo>
                      <a:pt x="197041" y="331923"/>
                      <a:pt x="81745" y="271353"/>
                      <a:pt x="40445" y="245435"/>
                    </a:cubicBezTo>
                    <a:cubicBezTo>
                      <a:pt x="30837" y="239277"/>
                      <a:pt x="31841" y="229970"/>
                      <a:pt x="42166" y="225245"/>
                    </a:cubicBezTo>
                    <a:close/>
                    <a:moveTo>
                      <a:pt x="310750" y="20564"/>
                    </a:moveTo>
                    <a:cubicBezTo>
                      <a:pt x="309746" y="20564"/>
                      <a:pt x="308885" y="20707"/>
                      <a:pt x="308025" y="20850"/>
                    </a:cubicBezTo>
                    <a:lnTo>
                      <a:pt x="130338" y="63649"/>
                    </a:lnTo>
                    <a:cubicBezTo>
                      <a:pt x="128043" y="64078"/>
                      <a:pt x="126322" y="65366"/>
                      <a:pt x="125749" y="66941"/>
                    </a:cubicBezTo>
                    <a:cubicBezTo>
                      <a:pt x="124888" y="68659"/>
                      <a:pt x="125605" y="70663"/>
                      <a:pt x="126179" y="71951"/>
                    </a:cubicBezTo>
                    <a:cubicBezTo>
                      <a:pt x="155435" y="125915"/>
                      <a:pt x="238184" y="253023"/>
                      <a:pt x="379444" y="272920"/>
                    </a:cubicBezTo>
                    <a:lnTo>
                      <a:pt x="555553" y="192618"/>
                    </a:lnTo>
                    <a:cubicBezTo>
                      <a:pt x="496755" y="182455"/>
                      <a:pt x="384177" y="147529"/>
                      <a:pt x="324948" y="29438"/>
                    </a:cubicBezTo>
                    <a:cubicBezTo>
                      <a:pt x="322366" y="24285"/>
                      <a:pt x="316486" y="20564"/>
                      <a:pt x="310750" y="20564"/>
                    </a:cubicBezTo>
                    <a:close/>
                    <a:moveTo>
                      <a:pt x="303149" y="810"/>
                    </a:moveTo>
                    <a:cubicBezTo>
                      <a:pt x="318494" y="-2768"/>
                      <a:pt x="336277" y="5820"/>
                      <a:pt x="343448" y="20134"/>
                    </a:cubicBezTo>
                    <a:cubicBezTo>
                      <a:pt x="419886" y="172578"/>
                      <a:pt x="592123" y="176300"/>
                      <a:pt x="593844" y="176300"/>
                    </a:cubicBezTo>
                    <a:cubicBezTo>
                      <a:pt x="598720" y="176300"/>
                      <a:pt x="602879" y="179736"/>
                      <a:pt x="603883" y="184459"/>
                    </a:cubicBezTo>
                    <a:cubicBezTo>
                      <a:pt x="604887" y="189183"/>
                      <a:pt x="602449" y="194050"/>
                      <a:pt x="598003" y="196054"/>
                    </a:cubicBezTo>
                    <a:lnTo>
                      <a:pt x="385324" y="292816"/>
                    </a:lnTo>
                    <a:cubicBezTo>
                      <a:pt x="384033" y="293389"/>
                      <a:pt x="382456" y="293818"/>
                      <a:pt x="381021" y="293818"/>
                    </a:cubicBezTo>
                    <a:cubicBezTo>
                      <a:pt x="380591" y="293818"/>
                      <a:pt x="380161" y="293675"/>
                      <a:pt x="379731" y="293675"/>
                    </a:cubicBezTo>
                    <a:cubicBezTo>
                      <a:pt x="227141" y="273922"/>
                      <a:pt x="138943" y="138797"/>
                      <a:pt x="108109" y="81684"/>
                    </a:cubicBezTo>
                    <a:cubicBezTo>
                      <a:pt x="104094" y="74241"/>
                      <a:pt x="103520" y="65796"/>
                      <a:pt x="106818" y="58496"/>
                    </a:cubicBezTo>
                    <a:cubicBezTo>
                      <a:pt x="110117" y="51052"/>
                      <a:pt x="117001" y="45613"/>
                      <a:pt x="125605" y="43609"/>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43" name="组合 42"/>
          <p:cNvGrpSpPr/>
          <p:nvPr/>
        </p:nvGrpSpPr>
        <p:grpSpPr>
          <a:xfrm>
            <a:off x="515875" y="1800342"/>
            <a:ext cx="3223121" cy="743152"/>
            <a:chOff x="515875" y="1800342"/>
            <a:chExt cx="3223121" cy="743152"/>
          </a:xfrm>
        </p:grpSpPr>
        <p:sp>
          <p:nvSpPr>
            <p:cNvPr id="18" name="文本框 17"/>
            <p:cNvSpPr txBox="1"/>
            <p:nvPr/>
          </p:nvSpPr>
          <p:spPr>
            <a:xfrm>
              <a:off x="515875" y="1800342"/>
              <a:ext cx="3223121" cy="743152"/>
            </a:xfrm>
            <a:prstGeom prst="rect">
              <a:avLst/>
            </a:prstGeom>
            <a:noFill/>
            <a:ln w="9525" cap="flat" cmpd="sng">
              <a:noFill/>
              <a:prstDash val="solid"/>
              <a:round/>
              <a:headEnd type="none" w="med" len="med"/>
              <a:tailEnd type="none" w="med" len="med"/>
            </a:ln>
            <a:extLst>
              <a:ext uri="{909E8E84-426E-40DD-AFC4-6F175D3DCCD1}">
                <a14:hiddenFill xmlns:a14="http://schemas.microsoft.com/office/drawing/2010/main">
                  <a:solidFill>
                    <a:srgbClr val="BC1A21"/>
                  </a:solidFill>
                </a14:hiddenFill>
              </a:ext>
            </a:extLst>
          </p:spPr>
          <p:txBody>
            <a:bodyPr wrap="square" anchor="t">
              <a:spAutoFit/>
            </a:bodyPr>
            <a:lstStyle>
              <a:defPPr>
                <a:defRPr lang="zh-CN"/>
              </a:defPPr>
              <a:lvl1pPr eaLnBrk="0" hangingPunct="0">
                <a:lnSpc>
                  <a:spcPct val="150000"/>
                </a:lnSpc>
                <a:defRPr sz="3200" b="1">
                  <a:gradFill>
                    <a:gsLst>
                      <a:gs pos="0">
                        <a:srgbClr val="31B6FD"/>
                      </a:gs>
                      <a:gs pos="100000">
                        <a:srgbClr val="5BD078"/>
                      </a:gs>
                    </a:gsLst>
                    <a:lin ang="16200000" scaled="1"/>
                  </a:gradFill>
                  <a:effectLst>
                    <a:outerShdw blurRad="38100" dist="38100" dir="2700000" algn="tl">
                      <a:srgbClr val="000000">
                        <a:alpha val="11000"/>
                      </a:srgbClr>
                    </a:outerShdw>
                  </a:effectLst>
                  <a:latin typeface="微软雅黑" panose="020B0503020204020204" pitchFamily="34" charset="-122"/>
                  <a:ea typeface="微软雅黑" panose="020B0503020204020204" pitchFamily="34" charset="-122"/>
                  <a:cs typeface="方正黑体_GBK" panose="03000509000000000000" charset="-122"/>
                </a:defRPr>
              </a:lvl1pPr>
            </a:lstStyle>
            <a:p>
              <a:r>
                <a:rPr lang="zh-CN" altLang="en-US" dirty="0">
                  <a:gradFill>
                    <a:gsLst>
                      <a:gs pos="0">
                        <a:srgbClr val="FF6B42"/>
                      </a:gs>
                      <a:gs pos="100000">
                        <a:srgbClr val="F84D4D"/>
                      </a:gs>
                    </a:gsLst>
                    <a:lin ang="16200000" scaled="1"/>
                  </a:gradFill>
                  <a:sym typeface="+mn-lt"/>
                </a:rPr>
                <a:t>使用人报销经费</a:t>
              </a:r>
            </a:p>
          </p:txBody>
        </p:sp>
        <p:sp>
          <p:nvSpPr>
            <p:cNvPr id="17" name="矩形: 圆角 16"/>
            <p:cNvSpPr/>
            <p:nvPr/>
          </p:nvSpPr>
          <p:spPr>
            <a:xfrm flipV="1">
              <a:off x="597536" y="1822384"/>
              <a:ext cx="834368" cy="69336"/>
            </a:xfrm>
            <a:prstGeom prst="roundRect">
              <a:avLst/>
            </a:pr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prstClr val="white"/>
                </a:solidFill>
                <a:latin typeface="微软雅黑" panose="020B0503020204020204" pitchFamily="34" charset="-122"/>
                <a:ea typeface="微软雅黑" panose="020B0503020204020204" pitchFamily="34" charset="-122"/>
              </a:endParaRPr>
            </a:p>
          </p:txBody>
        </p:sp>
      </p:grpSp>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1000"/>
                                        <p:tgtEl>
                                          <p:spTgt spid="43"/>
                                        </p:tgtEl>
                                      </p:cBhvr>
                                    </p:animEffect>
                                    <p:anim calcmode="lin" valueType="num">
                                      <p:cBhvr>
                                        <p:cTn id="13" dur="1000" fill="hold"/>
                                        <p:tgtEl>
                                          <p:spTgt spid="43"/>
                                        </p:tgtEl>
                                        <p:attrNameLst>
                                          <p:attrName>ppt_x</p:attrName>
                                        </p:attrNameLst>
                                      </p:cBhvr>
                                      <p:tavLst>
                                        <p:tav tm="0">
                                          <p:val>
                                            <p:strVal val="#ppt_x"/>
                                          </p:val>
                                        </p:tav>
                                        <p:tav tm="100000">
                                          <p:val>
                                            <p:strVal val="#ppt_x"/>
                                          </p:val>
                                        </p:tav>
                                      </p:tavLst>
                                    </p:anim>
                                    <p:anim calcmode="lin" valueType="num">
                                      <p:cBhvr>
                                        <p:cTn id="1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653980"/>
            <a:ext cx="12192000" cy="2772335"/>
          </a:xfrm>
          <a:prstGeom prst="rect">
            <a:avLst/>
          </a:pr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kern="0">
              <a:solidFill>
                <a:prstClr val="white"/>
              </a:solidFill>
              <a:latin typeface="微软雅黑" panose="020B0503020204020204" pitchFamily="34" charset="-122"/>
              <a:ea typeface="微软雅黑" panose="020B0503020204020204" pitchFamily="34" charset="-122"/>
              <a:sym typeface="+mn-lt"/>
            </a:endParaRPr>
          </a:p>
        </p:txBody>
      </p:sp>
      <p:sp>
        <p:nvSpPr>
          <p:cNvPr id="10" name="TextBox 7"/>
          <p:cNvSpPr txBox="1"/>
          <p:nvPr/>
        </p:nvSpPr>
        <p:spPr>
          <a:xfrm>
            <a:off x="5014052" y="1791408"/>
            <a:ext cx="5109091" cy="743986"/>
          </a:xfrm>
          <a:prstGeom prst="rect">
            <a:avLst/>
          </a:prstGeom>
          <a:noFill/>
          <a:ln w="9525" cap="flat" cmpd="sng">
            <a:noFill/>
            <a:prstDash val="solid"/>
            <a:round/>
            <a:headEnd type="none" w="med" len="med"/>
            <a:tailEnd type="none" w="med" len="med"/>
          </a:ln>
          <a:extLst>
            <a:ext uri="{909E8E84-426E-40DD-AFC4-6F175D3DCCD1}">
              <a14:hiddenFill xmlns:a14="http://schemas.microsoft.com/office/drawing/2010/main">
                <a:solidFill>
                  <a:srgbClr val="BC1A21"/>
                </a:solidFill>
              </a14:hiddenFill>
            </a:ext>
          </a:extLst>
        </p:spPr>
        <p:txBody>
          <a:bodyPr wrap="square" anchor="t">
            <a:spAutoFit/>
          </a:bodyPr>
          <a:lstStyle>
            <a:defPPr>
              <a:defRPr lang="zh-CN"/>
            </a:defPPr>
            <a:lvl1pPr eaLnBrk="0" hangingPunct="0">
              <a:lnSpc>
                <a:spcPct val="150000"/>
              </a:lnSpc>
              <a:defRPr sz="3200" b="1">
                <a:gradFill>
                  <a:gsLst>
                    <a:gs pos="0">
                      <a:srgbClr val="F84D4D"/>
                    </a:gs>
                    <a:gs pos="100000">
                      <a:srgbClr val="FF6B42"/>
                    </a:gs>
                  </a:gsLst>
                  <a:lin ang="16200000" scaled="1"/>
                </a:gradFill>
                <a:effectLst>
                  <a:outerShdw blurRad="38100" dist="38100" dir="2700000" algn="tl">
                    <a:srgbClr val="000000">
                      <a:alpha val="11000"/>
                    </a:srgbClr>
                  </a:outerShdw>
                </a:effectLst>
                <a:latin typeface="微软雅黑" panose="020B0503020204020204" pitchFamily="34" charset="-122"/>
                <a:ea typeface="微软雅黑" panose="020B0503020204020204" pitchFamily="34" charset="-122"/>
                <a:cs typeface="方正黑体_GBK" panose="03000509000000000000" charset="-122"/>
              </a:defRPr>
            </a:lvl1pPr>
          </a:lstStyle>
          <a:p>
            <a:r>
              <a:rPr lang="zh-CN" altLang="en-US" dirty="0">
                <a:sym typeface="+mn-lt"/>
              </a:rPr>
              <a:t>新政实施背景下的财务现状</a:t>
            </a:r>
          </a:p>
        </p:txBody>
      </p:sp>
      <p:sp>
        <p:nvSpPr>
          <p:cNvPr id="11" name="Google Shape;86;p19"/>
          <p:cNvSpPr txBox="1"/>
          <p:nvPr/>
        </p:nvSpPr>
        <p:spPr>
          <a:xfrm>
            <a:off x="5014052" y="2979478"/>
            <a:ext cx="3183655" cy="310227"/>
          </a:xfrm>
          <a:prstGeom prst="rect">
            <a:avLst/>
          </a:prstGeom>
          <a:noFill/>
          <a:ln>
            <a:noFill/>
          </a:ln>
        </p:spPr>
        <p:txBody>
          <a:bodyPr spcFirstLastPara="1" wrap="square" lIns="91425" tIns="45700" rIns="91425" bIns="45700" anchor="t" anchorCtr="0">
            <a:noAutofit/>
          </a:bodyPr>
          <a:lstStyle/>
          <a:p>
            <a:pPr defTabSz="609600"/>
            <a:r>
              <a:rPr lang="en-US" sz="2400">
                <a:solidFill>
                  <a:schemeClr val="bg1"/>
                </a:solidFill>
                <a:latin typeface="Arial" panose="020B0604020202020204"/>
                <a:ea typeface="微软雅黑" panose="020B0503020204020204" pitchFamily="34" charset="-122"/>
                <a:cs typeface="+mn-ea"/>
                <a:sym typeface="+mn-lt"/>
              </a:rPr>
              <a:t>YOUR TITLE HERE</a:t>
            </a:r>
            <a:endParaRPr sz="2400">
              <a:solidFill>
                <a:schemeClr val="bg1"/>
              </a:solidFill>
              <a:latin typeface="Arial" panose="020B0604020202020204"/>
              <a:ea typeface="微软雅黑" panose="020B0503020204020204" pitchFamily="34" charset="-122"/>
              <a:cs typeface="+mn-ea"/>
              <a:sym typeface="+mn-lt"/>
            </a:endParaRPr>
          </a:p>
        </p:txBody>
      </p:sp>
      <p:sp>
        <p:nvSpPr>
          <p:cNvPr id="12" name="TextBox 24"/>
          <p:cNvSpPr txBox="1"/>
          <p:nvPr/>
        </p:nvSpPr>
        <p:spPr>
          <a:xfrm>
            <a:off x="4984420" y="3483126"/>
            <a:ext cx="7019383" cy="1289439"/>
          </a:xfrm>
          <a:prstGeom prst="rect">
            <a:avLst/>
          </a:prstGeom>
          <a:noFill/>
        </p:spPr>
        <p:txBody>
          <a:bodyPr wrap="square" lIns="91423" tIns="45712" rIns="91423" bIns="45712" rtlCol="0">
            <a:spAutoFit/>
          </a:bodyPr>
          <a:lstStyle/>
          <a:p>
            <a:pPr defTabSz="1217930">
              <a:lnSpc>
                <a:spcPct val="150000"/>
              </a:lnSpc>
              <a:defRPr/>
            </a:pPr>
            <a:r>
              <a:rPr lang="zh-CN" altLang="en-US" dirty="0">
                <a:solidFill>
                  <a:prstClr val="white"/>
                </a:solidFill>
                <a:latin typeface="Arial" panose="020B0604020202020204"/>
                <a:ea typeface="微软雅黑" panose="020B0503020204020204" pitchFamily="34" charset="-122"/>
                <a:cs typeface="+mn-ea"/>
                <a:sym typeface="+mn-lt"/>
              </a:rPr>
              <a:t>核算基础为权责发生制通过观察原来的财务会计信息，可以发现事业单位的会计核算主要以权责发生制以及收付实现制为基础。而在新财务会计制度中，更加明确了事业单位的会计要素，并且</a:t>
            </a:r>
          </a:p>
        </p:txBody>
      </p:sp>
      <p:grpSp>
        <p:nvGrpSpPr>
          <p:cNvPr id="3" name="组合 2"/>
          <p:cNvGrpSpPr/>
          <p:nvPr/>
        </p:nvGrpSpPr>
        <p:grpSpPr>
          <a:xfrm>
            <a:off x="597535" y="1384749"/>
            <a:ext cx="4198688" cy="4198688"/>
            <a:chOff x="895826" y="1978023"/>
            <a:chExt cx="3073400" cy="3073400"/>
          </a:xfrm>
        </p:grpSpPr>
        <p:sp>
          <p:nvSpPr>
            <p:cNvPr id="17" name="Oval 9"/>
            <p:cNvSpPr/>
            <p:nvPr/>
          </p:nvSpPr>
          <p:spPr>
            <a:xfrm>
              <a:off x="895826" y="1978023"/>
              <a:ext cx="3073400" cy="307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8" name="图片占位符 4"/>
            <p:cNvPicPr>
              <a:picLocks noChangeAspect="1"/>
            </p:cNvPicPr>
            <p:nvPr/>
          </p:nvPicPr>
          <p:blipFill>
            <a:blip r:embed="rId3" cstate="print">
              <a:extLst>
                <a:ext uri="{28A0092B-C50C-407E-A947-70E740481C1C}">
                  <a14:useLocalDpi xmlns:a14="http://schemas.microsoft.com/office/drawing/2010/main" val="0"/>
                </a:ext>
              </a:extLst>
            </a:blip>
            <a:srcRect l="16667" r="16667"/>
            <a:stretch>
              <a:fillRect/>
            </a:stretch>
          </p:blipFill>
          <p:spPr>
            <a:xfrm>
              <a:off x="1055275" y="2144750"/>
              <a:ext cx="2738531" cy="2738531"/>
            </a:xfrm>
            <a:prstGeom prst="ellipse">
              <a:avLst/>
            </a:prstGeom>
          </p:spPr>
        </p:pic>
      </p:grpSp>
      <p:sp>
        <p:nvSpPr>
          <p:cNvPr id="19" name="文本框 18"/>
          <p:cNvSpPr txBox="1"/>
          <p:nvPr/>
        </p:nvSpPr>
        <p:spPr>
          <a:xfrm>
            <a:off x="597535" y="439042"/>
            <a:ext cx="5498465" cy="523220"/>
          </a:xfrm>
          <a:prstGeom prst="rect">
            <a:avLst/>
          </a:prstGeom>
          <a:noFill/>
        </p:spPr>
        <p:txBody>
          <a:bodyPr wrap="square" rtlCol="0">
            <a:spAutoFit/>
          </a:bodyPr>
          <a:lstStyle>
            <a:defPPr>
              <a:defRPr lang="zh-CN"/>
            </a:defPPr>
            <a:lvl1pPr>
              <a:defRPr sz="2800" b="1">
                <a:solidFill>
                  <a:schemeClr val="bg2">
                    <a:lumMod val="25000"/>
                  </a:schemeClr>
                </a:solidFill>
                <a:latin typeface="微软雅黑" panose="020B0503020204020204" pitchFamily="34" charset="-122"/>
                <a:ea typeface="微软雅黑" panose="020B0503020204020204" pitchFamily="34" charset="-122"/>
                <a:cs typeface="方正黑体_GBK" panose="03000509000000000000" charset="-122"/>
              </a:defRPr>
            </a:lvl1pPr>
          </a:lstStyle>
          <a:p>
            <a:r>
              <a:rPr lang="zh-CN" altLang="en-US">
                <a:sym typeface="+mn-lt"/>
              </a:rPr>
              <a:t>研究思路与方法</a:t>
            </a:r>
            <a:endParaRPr lang="zh-CN" altLang="en-US" dirty="0">
              <a:sym typeface="+mn-lt"/>
            </a:endParaRPr>
          </a:p>
        </p:txBody>
      </p:sp>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34"/>
          <p:cNvSpPr txBox="1"/>
          <p:nvPr/>
        </p:nvSpPr>
        <p:spPr>
          <a:xfrm>
            <a:off x="833711" y="1583469"/>
            <a:ext cx="2921375" cy="461665"/>
          </a:xfrm>
          <a:prstGeom prst="rect">
            <a:avLst/>
          </a:prstGeom>
          <a:noFill/>
        </p:spPr>
        <p:txBody>
          <a:bodyPr wrap="square" rtlCol="0">
            <a:spAutoFit/>
          </a:bodyPr>
          <a:lstStyle/>
          <a:p>
            <a:pPr defTabSz="609600"/>
            <a:r>
              <a:rPr lang="zh-CN" altLang="en-US" sz="2400" b="1" dirty="0">
                <a:solidFill>
                  <a:srgbClr val="E7E6E6">
                    <a:lumMod val="10000"/>
                  </a:srgbClr>
                </a:solidFill>
                <a:latin typeface="Arial" panose="020B0604020202020204"/>
                <a:ea typeface="微软雅黑" panose="020B0503020204020204" pitchFamily="34" charset="-122"/>
                <a:cs typeface="+mn-ea"/>
                <a:sym typeface="+mn-lt"/>
              </a:rPr>
              <a:t>缺乏重视程度</a:t>
            </a:r>
          </a:p>
        </p:txBody>
      </p:sp>
      <p:sp>
        <p:nvSpPr>
          <p:cNvPr id="37" name="文本框 36"/>
          <p:cNvSpPr txBox="1"/>
          <p:nvPr/>
        </p:nvSpPr>
        <p:spPr>
          <a:xfrm>
            <a:off x="810637" y="2098917"/>
            <a:ext cx="5779349" cy="1023357"/>
          </a:xfrm>
          <a:prstGeom prst="rect">
            <a:avLst/>
          </a:prstGeom>
          <a:noFill/>
        </p:spPr>
        <p:txBody>
          <a:bodyPr wrap="square" rtlCol="0">
            <a:spAutoFit/>
          </a:bodyPr>
          <a:lstStyle/>
          <a:p>
            <a:pPr defTabSz="1217930">
              <a:lnSpc>
                <a:spcPct val="150000"/>
              </a:lnSpc>
              <a:defRPr/>
            </a:pPr>
            <a:r>
              <a:rPr lang="zh-CN" altLang="en-US" sz="1400" dirty="0">
                <a:solidFill>
                  <a:schemeClr val="tx1">
                    <a:lumMod val="75000"/>
                    <a:lumOff val="25000"/>
                  </a:schemeClr>
                </a:solidFill>
                <a:latin typeface="Arial" panose="020B0604020202020204"/>
                <a:ea typeface="微软雅黑" panose="020B0503020204020204" pitchFamily="34" charset="-122"/>
                <a:cs typeface="+mn-ea"/>
                <a:sym typeface="+mn-lt"/>
              </a:rPr>
              <a:t>为保证工作的进一步发展，应及时进行监督和考核，把财务信息化建设作为财务管理工作的重要考核内容，督促财务会计人员来推进信息化建设，通过对当下的信息化网站以及软件进行进一步</a:t>
            </a:r>
          </a:p>
        </p:txBody>
      </p:sp>
      <p:sp>
        <p:nvSpPr>
          <p:cNvPr id="39" name="文本框 38"/>
          <p:cNvSpPr txBox="1"/>
          <p:nvPr/>
        </p:nvSpPr>
        <p:spPr>
          <a:xfrm>
            <a:off x="597535" y="439042"/>
            <a:ext cx="5498465" cy="523220"/>
          </a:xfrm>
          <a:prstGeom prst="rect">
            <a:avLst/>
          </a:prstGeom>
          <a:noFill/>
        </p:spPr>
        <p:txBody>
          <a:bodyPr wrap="square" rtlCol="0">
            <a:spAutoFit/>
          </a:bodyPr>
          <a:lstStyle>
            <a:defPPr>
              <a:defRPr lang="zh-CN"/>
            </a:defPPr>
            <a:lvl1pPr>
              <a:defRPr sz="2800" b="1">
                <a:solidFill>
                  <a:schemeClr val="bg2">
                    <a:lumMod val="25000"/>
                  </a:schemeClr>
                </a:solidFill>
                <a:latin typeface="微软雅黑" panose="020B0503020204020204" pitchFamily="34" charset="-122"/>
                <a:ea typeface="微软雅黑" panose="020B0503020204020204" pitchFamily="34" charset="-122"/>
                <a:cs typeface="方正黑体_GBK" panose="03000509000000000000" charset="-122"/>
              </a:defRPr>
            </a:lvl1pPr>
          </a:lstStyle>
          <a:p>
            <a:r>
              <a:rPr lang="zh-CN" altLang="en-US">
                <a:sym typeface="+mn-lt"/>
              </a:rPr>
              <a:t>研究思路与方法</a:t>
            </a:r>
            <a:endParaRPr lang="zh-CN" altLang="en-US" dirty="0">
              <a:sym typeface="+mn-lt"/>
            </a:endParaRPr>
          </a:p>
        </p:txBody>
      </p:sp>
      <p:grpSp>
        <p:nvGrpSpPr>
          <p:cNvPr id="4" name="组合 3"/>
          <p:cNvGrpSpPr/>
          <p:nvPr/>
        </p:nvGrpSpPr>
        <p:grpSpPr>
          <a:xfrm>
            <a:off x="6953692" y="1248228"/>
            <a:ext cx="4165600" cy="4870903"/>
            <a:chOff x="6800549" y="1248228"/>
            <a:chExt cx="4165600" cy="4870903"/>
          </a:xfrm>
        </p:grpSpPr>
        <p:sp>
          <p:nvSpPr>
            <p:cNvPr id="42" name="Rectangle 1"/>
            <p:cNvSpPr/>
            <p:nvPr/>
          </p:nvSpPr>
          <p:spPr>
            <a:xfrm>
              <a:off x="6800549" y="1248228"/>
              <a:ext cx="4165600" cy="4870903"/>
            </a:xfrm>
            <a:prstGeom prst="rect">
              <a:avLst/>
            </a:prstGeom>
            <a:solidFill>
              <a:srgbClr val="F8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kern="0">
                <a:solidFill>
                  <a:prstClr val="white"/>
                </a:solidFill>
                <a:latin typeface="微软雅黑" panose="020B0503020204020204" pitchFamily="34" charset="-122"/>
                <a:ea typeface="微软雅黑" panose="020B0503020204020204" pitchFamily="34" charset="-122"/>
                <a:sym typeface="+mn-lt"/>
              </a:endParaRPr>
            </a:p>
          </p:txBody>
        </p:sp>
        <p:pic>
          <p:nvPicPr>
            <p:cNvPr id="40" name="图片 39" descr="47"/>
            <p:cNvPicPr>
              <a:picLocks noChangeAspect="1"/>
            </p:cNvPicPr>
            <p:nvPr/>
          </p:nvPicPr>
          <p:blipFill>
            <a:blip r:embed="rId3"/>
            <a:srcRect l="593" b="18099"/>
            <a:stretch>
              <a:fillRect/>
            </a:stretch>
          </p:blipFill>
          <p:spPr>
            <a:xfrm>
              <a:off x="6953692" y="3788410"/>
              <a:ext cx="3785235" cy="2141855"/>
            </a:xfrm>
            <a:prstGeom prst="rect">
              <a:avLst/>
            </a:prstGeom>
          </p:spPr>
        </p:pic>
        <p:pic>
          <p:nvPicPr>
            <p:cNvPr id="41" name="图片 40" descr="39"/>
            <p:cNvPicPr>
              <a:picLocks noChangeAspect="1"/>
            </p:cNvPicPr>
            <p:nvPr/>
          </p:nvPicPr>
          <p:blipFill>
            <a:blip r:embed="rId4"/>
            <a:srcRect r="3624" b="17264"/>
            <a:stretch>
              <a:fillRect/>
            </a:stretch>
          </p:blipFill>
          <p:spPr>
            <a:xfrm>
              <a:off x="6961947" y="1400810"/>
              <a:ext cx="3763645" cy="2140585"/>
            </a:xfrm>
            <a:prstGeom prst="rect">
              <a:avLst/>
            </a:prstGeom>
          </p:spPr>
        </p:pic>
      </p:grpSp>
      <p:sp>
        <p:nvSpPr>
          <p:cNvPr id="43" name="文本框 56"/>
          <p:cNvSpPr txBox="1"/>
          <p:nvPr/>
        </p:nvSpPr>
        <p:spPr>
          <a:xfrm>
            <a:off x="1963756" y="3551391"/>
            <a:ext cx="4460875" cy="738344"/>
          </a:xfrm>
          <a:prstGeom prst="rect">
            <a:avLst/>
          </a:prstGeom>
          <a:noFill/>
        </p:spPr>
        <p:txBody>
          <a:bodyPr wrap="square" rtlCol="0">
            <a:spAutoFit/>
          </a:bodyPr>
          <a:lstStyle/>
          <a:p>
            <a:pPr marL="0" algn="just">
              <a:lnSpc>
                <a:spcPct val="120000"/>
              </a:lnSpc>
              <a:spcBef>
                <a:spcPts val="0"/>
              </a:spcBef>
              <a:buClrTx/>
              <a:buSzTx/>
              <a:buFontTx/>
              <a:buNone/>
            </a:pPr>
            <a:r>
              <a:rPr lang="en-US" sz="1200">
                <a:solidFill>
                  <a:schemeClr val="tx1">
                    <a:alpha val="70000"/>
                  </a:schemeClr>
                </a:solidFill>
                <a:latin typeface="微软雅黑" panose="020B0503020204020204" pitchFamily="34" charset="-122"/>
                <a:ea typeface="微软雅黑" panose="020B0503020204020204" pitchFamily="34" charset="-122"/>
                <a:cs typeface="方正黑体_GBK" panose="03000509000000000000" charset="-122"/>
                <a:sym typeface="+mn-lt"/>
              </a:rPr>
              <a:t>请替换文字或内容，添加相关标题，修改文字内容，也可以直接内容到此。请替换文字或内容，添加相关标题，修改文字内容，也可以直接内容到此。</a:t>
            </a:r>
            <a:endParaRPr kumimoji="0" lang="ru-RU" sz="1200" kern="1200" cap="none" spc="0" normalizeH="0" baseline="0" noProof="0">
              <a:solidFill>
                <a:schemeClr val="bg1">
                  <a:lumMod val="50000"/>
                </a:schemeClr>
              </a:solidFill>
              <a:latin typeface="微软雅黑" panose="020B0503020204020204" pitchFamily="34" charset="-122"/>
              <a:ea typeface="微软雅黑" panose="020B0503020204020204" pitchFamily="34" charset="-122"/>
              <a:cs typeface="方正黑体_GBK" panose="03000509000000000000" charset="-122"/>
            </a:endParaRPr>
          </a:p>
        </p:txBody>
      </p:sp>
      <p:cxnSp>
        <p:nvCxnSpPr>
          <p:cNvPr id="44" name="直接连接符 38"/>
          <p:cNvCxnSpPr/>
          <p:nvPr/>
        </p:nvCxnSpPr>
        <p:spPr>
          <a:xfrm>
            <a:off x="833711" y="4603294"/>
            <a:ext cx="5630545" cy="1905"/>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5" name="椭圆 25"/>
          <p:cNvSpPr/>
          <p:nvPr/>
        </p:nvSpPr>
        <p:spPr>
          <a:xfrm>
            <a:off x="738461" y="4842510"/>
            <a:ext cx="1087755" cy="1087755"/>
          </a:xfrm>
          <a:prstGeom prst="ellipse">
            <a:avLst/>
          </a:pr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ru-RU" kern="0">
              <a:solidFill>
                <a:prstClr val="white"/>
              </a:solidFill>
              <a:latin typeface="微软雅黑" panose="020B0503020204020204" pitchFamily="34" charset="-122"/>
              <a:ea typeface="微软雅黑" panose="020B0503020204020204" pitchFamily="34" charset="-122"/>
            </a:endParaRPr>
          </a:p>
        </p:txBody>
      </p:sp>
      <p:sp>
        <p:nvSpPr>
          <p:cNvPr id="46" name="文本框 55"/>
          <p:cNvSpPr txBox="1"/>
          <p:nvPr/>
        </p:nvSpPr>
        <p:spPr>
          <a:xfrm>
            <a:off x="1958919" y="5075399"/>
            <a:ext cx="4584700" cy="738344"/>
          </a:xfrm>
          <a:prstGeom prst="rect">
            <a:avLst/>
          </a:prstGeom>
          <a:noFill/>
        </p:spPr>
        <p:txBody>
          <a:bodyPr wrap="square" rtlCol="0">
            <a:spAutoFit/>
          </a:bodyPr>
          <a:lstStyle>
            <a:defPPr>
              <a:defRPr lang="zh-CN"/>
            </a:defPPr>
            <a:lvl1pPr algn="just">
              <a:lnSpc>
                <a:spcPct val="120000"/>
              </a:lnSpc>
              <a:spcBef>
                <a:spcPts val="0"/>
              </a:spcBef>
              <a:buClrTx/>
              <a:buSzTx/>
              <a:buFontTx/>
              <a:buNone/>
              <a:defRPr sz="1200">
                <a:solidFill>
                  <a:schemeClr val="tx1">
                    <a:alpha val="70000"/>
                  </a:schemeClr>
                </a:solidFill>
                <a:latin typeface="微软雅黑" panose="020B0503020204020204" pitchFamily="34" charset="-122"/>
                <a:ea typeface="微软雅黑" panose="020B0503020204020204" pitchFamily="34" charset="-122"/>
                <a:cs typeface="方正黑体_GBK" panose="03000509000000000000" charset="-122"/>
              </a:defRPr>
            </a:lvl1pPr>
          </a:lstStyle>
          <a:p>
            <a:r>
              <a:rPr lang="en-US">
                <a:sym typeface="+mn-lt"/>
              </a:rPr>
              <a:t>请替换文字或内容，添加相关标题，修改文字内容，也可以直接内容到此。请替换文字或内容，添加相关标题，修改文字内容，也可以直接内容到此。</a:t>
            </a:r>
            <a:endParaRPr lang="ru-RU"/>
          </a:p>
        </p:txBody>
      </p:sp>
      <p:sp>
        <p:nvSpPr>
          <p:cNvPr id="47" name="椭圆 45"/>
          <p:cNvSpPr/>
          <p:nvPr/>
        </p:nvSpPr>
        <p:spPr>
          <a:xfrm>
            <a:off x="728301" y="3408990"/>
            <a:ext cx="1087755" cy="1087755"/>
          </a:xfrm>
          <a:prstGeom prst="ellipse">
            <a:avLst/>
          </a:pr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ru-RU" kern="0">
              <a:solidFill>
                <a:prstClr val="white"/>
              </a:solidFill>
              <a:latin typeface="微软雅黑" panose="020B0503020204020204" pitchFamily="34" charset="-122"/>
              <a:ea typeface="微软雅黑" panose="020B0503020204020204" pitchFamily="34" charset="-122"/>
            </a:endParaRPr>
          </a:p>
        </p:txBody>
      </p:sp>
      <p:sp>
        <p:nvSpPr>
          <p:cNvPr id="51" name="文本框 50"/>
          <p:cNvSpPr txBox="1"/>
          <p:nvPr/>
        </p:nvSpPr>
        <p:spPr>
          <a:xfrm>
            <a:off x="1008971" y="3644575"/>
            <a:ext cx="1214755" cy="645160"/>
          </a:xfrm>
          <a:prstGeom prst="rect">
            <a:avLst/>
          </a:prstGeom>
          <a:noFill/>
        </p:spPr>
        <p:txBody>
          <a:bodyPr wrap="square" rtlCol="0">
            <a:spAutoFit/>
          </a:bodyPr>
          <a:lstStyle/>
          <a:p>
            <a:r>
              <a:rPr lang="en-US" altLang="zh-CN" sz="3600">
                <a:solidFill>
                  <a:schemeClr val="bg1"/>
                </a:solidFill>
                <a:latin typeface="微软雅黑" panose="020B0503020204020204" pitchFamily="34" charset="-122"/>
                <a:ea typeface="微软雅黑" panose="020B0503020204020204" pitchFamily="34" charset="-122"/>
                <a:cs typeface="方正黑体_GBK" panose="03000509000000000000" charset="-122"/>
              </a:rPr>
              <a:t>A</a:t>
            </a:r>
          </a:p>
        </p:txBody>
      </p:sp>
      <p:sp>
        <p:nvSpPr>
          <p:cNvPr id="52" name="文本框 51"/>
          <p:cNvSpPr txBox="1"/>
          <p:nvPr/>
        </p:nvSpPr>
        <p:spPr>
          <a:xfrm>
            <a:off x="1021671" y="5052060"/>
            <a:ext cx="1214755" cy="645160"/>
          </a:xfrm>
          <a:prstGeom prst="rect">
            <a:avLst/>
          </a:prstGeom>
          <a:noFill/>
        </p:spPr>
        <p:txBody>
          <a:bodyPr wrap="square" rtlCol="0">
            <a:spAutoFit/>
          </a:bodyPr>
          <a:lstStyle/>
          <a:p>
            <a:r>
              <a:rPr lang="en-US" altLang="zh-CN" sz="3600">
                <a:solidFill>
                  <a:schemeClr val="bg1"/>
                </a:solidFill>
                <a:latin typeface="微软雅黑" panose="020B0503020204020204" pitchFamily="34" charset="-122"/>
                <a:ea typeface="微软雅黑" panose="020B0503020204020204" pitchFamily="34" charset="-122"/>
                <a:cs typeface="方正黑体_GBK" panose="03000509000000000000" charset="-122"/>
              </a:rPr>
              <a:t>B</a:t>
            </a:r>
          </a:p>
        </p:txBody>
      </p:sp>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3"/>
                                        </p:tgtEl>
                                        <p:attrNameLst>
                                          <p:attrName>style.visibility</p:attrName>
                                        </p:attrNameLst>
                                      </p:cBhvr>
                                      <p:to>
                                        <p:strVal val="visible"/>
                                      </p:to>
                                    </p:set>
                                    <p:anim calcmode="lin" valueType="num">
                                      <p:cBhvr additive="base">
                                        <p:cTn id="24" dur="500" fill="hold"/>
                                        <p:tgtEl>
                                          <p:spTgt spid="43"/>
                                        </p:tgtEl>
                                        <p:attrNameLst>
                                          <p:attrName>ppt_x</p:attrName>
                                        </p:attrNameLst>
                                      </p:cBhvr>
                                      <p:tavLst>
                                        <p:tav tm="0">
                                          <p:val>
                                            <p:strVal val="#ppt_x"/>
                                          </p:val>
                                        </p:tav>
                                        <p:tav tm="100000">
                                          <p:val>
                                            <p:strVal val="#ppt_x"/>
                                          </p:val>
                                        </p:tav>
                                      </p:tavLst>
                                    </p:anim>
                                    <p:anim calcmode="lin" valueType="num">
                                      <p:cBhvr additive="base">
                                        <p:cTn id="25"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wipe(left)">
                                      <p:cBhvr>
                                        <p:cTn id="30" dur="500"/>
                                        <p:tgtEl>
                                          <p:spTgt spid="44"/>
                                        </p:tgtEl>
                                      </p:cBhvr>
                                    </p:animEffect>
                                  </p:childTnLst>
                                </p:cTn>
                              </p:par>
                              <p:par>
                                <p:cTn id="31" presetID="2" presetClass="entr" presetSubtype="4"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 calcmode="lin" valueType="num">
                                      <p:cBhvr additive="base">
                                        <p:cTn id="33" dur="500" fill="hold"/>
                                        <p:tgtEl>
                                          <p:spTgt spid="47"/>
                                        </p:tgtEl>
                                        <p:attrNameLst>
                                          <p:attrName>ppt_x</p:attrName>
                                        </p:attrNameLst>
                                      </p:cBhvr>
                                      <p:tavLst>
                                        <p:tav tm="0">
                                          <p:val>
                                            <p:strVal val="#ppt_x"/>
                                          </p:val>
                                        </p:tav>
                                        <p:tav tm="100000">
                                          <p:val>
                                            <p:strVal val="#ppt_x"/>
                                          </p:val>
                                        </p:tav>
                                      </p:tavLst>
                                    </p:anim>
                                    <p:anim calcmode="lin" valueType="num">
                                      <p:cBhvr additive="base">
                                        <p:cTn id="34" dur="500" fill="hold"/>
                                        <p:tgtEl>
                                          <p:spTgt spid="4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500" fill="hold"/>
                                        <p:tgtEl>
                                          <p:spTgt spid="51"/>
                                        </p:tgtEl>
                                        <p:attrNameLst>
                                          <p:attrName>ppt_x</p:attrName>
                                        </p:attrNameLst>
                                      </p:cBhvr>
                                      <p:tavLst>
                                        <p:tav tm="0">
                                          <p:val>
                                            <p:strVal val="#ppt_x"/>
                                          </p:val>
                                        </p:tav>
                                        <p:tav tm="100000">
                                          <p:val>
                                            <p:strVal val="#ppt_x"/>
                                          </p:val>
                                        </p:tav>
                                      </p:tavLst>
                                    </p:anim>
                                    <p:anim calcmode="lin" valueType="num">
                                      <p:cBhvr additive="base">
                                        <p:cTn id="3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ppt_x"/>
                                          </p:val>
                                        </p:tav>
                                        <p:tav tm="100000">
                                          <p:val>
                                            <p:strVal val="#ppt_x"/>
                                          </p:val>
                                        </p:tav>
                                      </p:tavLst>
                                    </p:anim>
                                    <p:anim calcmode="lin" valueType="num">
                                      <p:cBhvr additive="base">
                                        <p:cTn id="44" dur="500" fill="hold"/>
                                        <p:tgtEl>
                                          <p:spTgt spid="4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anim calcmode="lin" valueType="num">
                                      <p:cBhvr additive="base">
                                        <p:cTn id="47" dur="500" fill="hold"/>
                                        <p:tgtEl>
                                          <p:spTgt spid="46"/>
                                        </p:tgtEl>
                                        <p:attrNameLst>
                                          <p:attrName>ppt_x</p:attrName>
                                        </p:attrNameLst>
                                      </p:cBhvr>
                                      <p:tavLst>
                                        <p:tav tm="0">
                                          <p:val>
                                            <p:strVal val="#ppt_x"/>
                                          </p:val>
                                        </p:tav>
                                        <p:tav tm="100000">
                                          <p:val>
                                            <p:strVal val="#ppt_x"/>
                                          </p:val>
                                        </p:tav>
                                      </p:tavLst>
                                    </p:anim>
                                    <p:anim calcmode="lin" valueType="num">
                                      <p:cBhvr additive="base">
                                        <p:cTn id="48" dur="500" fill="hold"/>
                                        <p:tgtEl>
                                          <p:spTgt spid="4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52"/>
                                        </p:tgtEl>
                                        <p:attrNameLst>
                                          <p:attrName>style.visibility</p:attrName>
                                        </p:attrNameLst>
                                      </p:cBhvr>
                                      <p:to>
                                        <p:strVal val="visible"/>
                                      </p:to>
                                    </p:set>
                                    <p:anim calcmode="lin" valueType="num">
                                      <p:cBhvr additive="base">
                                        <p:cTn id="51" dur="500" fill="hold"/>
                                        <p:tgtEl>
                                          <p:spTgt spid="52"/>
                                        </p:tgtEl>
                                        <p:attrNameLst>
                                          <p:attrName>ppt_x</p:attrName>
                                        </p:attrNameLst>
                                      </p:cBhvr>
                                      <p:tavLst>
                                        <p:tav tm="0">
                                          <p:val>
                                            <p:strVal val="#ppt_x"/>
                                          </p:val>
                                        </p:tav>
                                        <p:tav tm="100000">
                                          <p:val>
                                            <p:strVal val="#ppt_x"/>
                                          </p:val>
                                        </p:tav>
                                      </p:tavLst>
                                    </p:anim>
                                    <p:anim calcmode="lin" valueType="num">
                                      <p:cBhvr additive="base">
                                        <p:cTn id="52"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P spid="43" grpId="0"/>
      <p:bldP spid="45" grpId="0" animBg="1"/>
      <p:bldP spid="46" grpId="0"/>
      <p:bldP spid="47" grpId="0" animBg="1"/>
      <p:bldP spid="51" grpId="0"/>
      <p:bldP spid="5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
          <p:cNvSpPr/>
          <p:nvPr/>
        </p:nvSpPr>
        <p:spPr>
          <a:xfrm>
            <a:off x="-24130" y="-12065"/>
            <a:ext cx="1439183" cy="2169795"/>
          </a:xfrm>
          <a:custGeom>
            <a:avLst/>
            <a:gdLst>
              <a:gd name="connsiteX0" fmla="*/ 0 w 2266"/>
              <a:gd name="connsiteY0" fmla="*/ 0 h 3417"/>
              <a:gd name="connsiteX1" fmla="*/ 2079 w 2266"/>
              <a:gd name="connsiteY1" fmla="*/ 21 h 3417"/>
              <a:gd name="connsiteX2" fmla="*/ 1279 w 2266"/>
              <a:gd name="connsiteY2" fmla="*/ 1740 h 3417"/>
              <a:gd name="connsiteX3" fmla="*/ 6 w 2266"/>
              <a:gd name="connsiteY3" fmla="*/ 3417 h 3417"/>
              <a:gd name="connsiteX4" fmla="*/ 0 w 2266"/>
              <a:gd name="connsiteY4" fmla="*/ 0 h 3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 h="3417">
                <a:moveTo>
                  <a:pt x="0" y="0"/>
                </a:moveTo>
                <a:lnTo>
                  <a:pt x="2079" y="21"/>
                </a:lnTo>
                <a:cubicBezTo>
                  <a:pt x="2819" y="966"/>
                  <a:pt x="1118" y="1334"/>
                  <a:pt x="1279" y="1740"/>
                </a:cubicBezTo>
                <a:cubicBezTo>
                  <a:pt x="1445" y="2857"/>
                  <a:pt x="645" y="3283"/>
                  <a:pt x="6" y="3417"/>
                </a:cubicBezTo>
                <a:lnTo>
                  <a:pt x="0" y="0"/>
                </a:lnTo>
                <a:close/>
              </a:path>
            </a:pathLst>
          </a:custGeom>
          <a:gradFill flip="none" rotWithShape="1">
            <a:gsLst>
              <a:gs pos="0">
                <a:srgbClr val="F84D4D"/>
              </a:gs>
              <a:gs pos="100000">
                <a:srgbClr val="FF6B42"/>
              </a:gs>
            </a:gsLst>
            <a:lin ang="0" scaled="1"/>
            <a:tileRect/>
          </a:gradFill>
          <a:ln w="12700" cap="flat" cmpd="sng" algn="ctr">
            <a:noFill/>
            <a:prstDash val="solid"/>
            <a:miter lim="800000"/>
          </a:ln>
          <a:effectLst/>
        </p:spPr>
        <p:txBody>
          <a:bodyPr rtlCol="0" anchor="ctr"/>
          <a:lstStyle/>
          <a:p>
            <a:pPr algn="ctr"/>
            <a:endParaRPr lang="zh-CN" altLang="en-US" kern="0">
              <a:solidFill>
                <a:prstClr val="white"/>
              </a:solidFill>
              <a:latin typeface="Calibri" panose="020F0502020204030204"/>
            </a:endParaRPr>
          </a:p>
        </p:txBody>
      </p:sp>
      <p:sp>
        <p:nvSpPr>
          <p:cNvPr id="4" name="任意多边形 14"/>
          <p:cNvSpPr/>
          <p:nvPr/>
        </p:nvSpPr>
        <p:spPr>
          <a:xfrm rot="5400000">
            <a:off x="-49530" y="6246495"/>
            <a:ext cx="636905" cy="586105"/>
          </a:xfrm>
          <a:custGeom>
            <a:avLst/>
            <a:gdLst>
              <a:gd name="connsiteX0" fmla="*/ 705 w 1951"/>
              <a:gd name="connsiteY0" fmla="*/ 267 h 1354"/>
              <a:gd name="connsiteX1" fmla="*/ 1952 w 1951"/>
              <a:gd name="connsiteY1" fmla="*/ 9 h 1354"/>
              <a:gd name="connsiteX2" fmla="*/ 1952 w 1951"/>
              <a:gd name="connsiteY2" fmla="*/ 1354 h 1354"/>
              <a:gd name="connsiteX3" fmla="*/ 3 w 1951"/>
              <a:gd name="connsiteY3" fmla="*/ 1354 h 1354"/>
              <a:gd name="connsiteX4" fmla="*/ 705 w 1951"/>
              <a:gd name="connsiteY4" fmla="*/ 267 h 1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 h="1354">
                <a:moveTo>
                  <a:pt x="705" y="267"/>
                </a:moveTo>
                <a:cubicBezTo>
                  <a:pt x="1095" y="-2"/>
                  <a:pt x="1562" y="-18"/>
                  <a:pt x="1952" y="9"/>
                </a:cubicBezTo>
                <a:lnTo>
                  <a:pt x="1952" y="1354"/>
                </a:lnTo>
                <a:lnTo>
                  <a:pt x="3" y="1354"/>
                </a:lnTo>
                <a:cubicBezTo>
                  <a:pt x="-36" y="1085"/>
                  <a:pt x="315" y="536"/>
                  <a:pt x="705" y="267"/>
                </a:cubicBezTo>
                <a:close/>
              </a:path>
            </a:pathLst>
          </a:custGeom>
          <a:gradFill flip="none" rotWithShape="1">
            <a:gsLst>
              <a:gs pos="0">
                <a:srgbClr val="F84D4D"/>
              </a:gs>
              <a:gs pos="100000">
                <a:srgbClr val="FF6B42"/>
              </a:gs>
            </a:gsLst>
            <a:lin ang="0" scaled="1"/>
            <a:tileRect/>
          </a:gradFill>
          <a:ln w="12700" cap="flat" cmpd="sng" algn="ctr">
            <a:noFill/>
            <a:prstDash val="solid"/>
            <a:miter lim="800000"/>
          </a:ln>
          <a:effectLst/>
        </p:spPr>
        <p:txBody>
          <a:bodyPr rtlCol="0" anchor="ctr"/>
          <a:lstStyle/>
          <a:p>
            <a:pPr algn="ctr"/>
            <a:endParaRPr lang="zh-CN" altLang="en-US" kern="0">
              <a:solidFill>
                <a:prstClr val="white"/>
              </a:solidFill>
              <a:latin typeface="Calibri" panose="020F0502020204030204"/>
            </a:endParaRPr>
          </a:p>
        </p:txBody>
      </p:sp>
      <p:grpSp>
        <p:nvGrpSpPr>
          <p:cNvPr id="12" name="组合 11"/>
          <p:cNvGrpSpPr/>
          <p:nvPr/>
        </p:nvGrpSpPr>
        <p:grpSpPr>
          <a:xfrm>
            <a:off x="6089196" y="0"/>
            <a:ext cx="6102804" cy="6936106"/>
            <a:chOff x="6089196" y="0"/>
            <a:chExt cx="6102804" cy="6936106"/>
          </a:xfrm>
        </p:grpSpPr>
        <p:sp>
          <p:nvSpPr>
            <p:cNvPr id="11" name="任意多边形 2"/>
            <p:cNvSpPr/>
            <p:nvPr/>
          </p:nvSpPr>
          <p:spPr>
            <a:xfrm rot="10800000">
              <a:off x="6089196" y="1"/>
              <a:ext cx="5843905" cy="6936105"/>
            </a:xfrm>
            <a:custGeom>
              <a:avLst/>
              <a:gdLst>
                <a:gd name="connsiteX0" fmla="*/ 0 w 9592"/>
                <a:gd name="connsiteY0" fmla="*/ 0 h 10797"/>
                <a:gd name="connsiteX1" fmla="*/ 5692 w 9592"/>
                <a:gd name="connsiteY1" fmla="*/ 48 h 10797"/>
                <a:gd name="connsiteX2" fmla="*/ 5380 w 9592"/>
                <a:gd name="connsiteY2" fmla="*/ 4278 h 10797"/>
                <a:gd name="connsiteX3" fmla="*/ 9415 w 9592"/>
                <a:gd name="connsiteY3" fmla="*/ 8215 h 10797"/>
                <a:gd name="connsiteX4" fmla="*/ 8323 w 9592"/>
                <a:gd name="connsiteY4" fmla="*/ 10797 h 10797"/>
                <a:gd name="connsiteX5" fmla="*/ 0 w 9592"/>
                <a:gd name="connsiteY5" fmla="*/ 10797 h 10797"/>
                <a:gd name="connsiteX6" fmla="*/ 0 w 9592"/>
                <a:gd name="connsiteY6" fmla="*/ 0 h 1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93" h="10797">
                  <a:moveTo>
                    <a:pt x="0" y="0"/>
                  </a:moveTo>
                  <a:lnTo>
                    <a:pt x="5692" y="48"/>
                  </a:lnTo>
                  <a:cubicBezTo>
                    <a:pt x="7719" y="2231"/>
                    <a:pt x="5400" y="2251"/>
                    <a:pt x="5380" y="4278"/>
                  </a:cubicBezTo>
                  <a:cubicBezTo>
                    <a:pt x="5360" y="6305"/>
                    <a:pt x="8970" y="7278"/>
                    <a:pt x="9415" y="8215"/>
                  </a:cubicBezTo>
                  <a:cubicBezTo>
                    <a:pt x="9860" y="9152"/>
                    <a:pt x="9460" y="10412"/>
                    <a:pt x="8323" y="10797"/>
                  </a:cubicBezTo>
                  <a:lnTo>
                    <a:pt x="0" y="10797"/>
                  </a:lnTo>
                  <a:lnTo>
                    <a:pt x="0" y="0"/>
                  </a:lnTo>
                  <a:close/>
                </a:path>
              </a:pathLst>
            </a:custGeom>
            <a:gradFill flip="none" rotWithShape="1">
              <a:gsLst>
                <a:gs pos="0">
                  <a:srgbClr val="F84D4D"/>
                </a:gs>
                <a:gs pos="100000">
                  <a:srgbClr val="FF6B42"/>
                </a:gs>
              </a:gsLst>
              <a:lin ang="0" scaled="1"/>
              <a:tileRect/>
            </a:gradFill>
            <a:ln w="12700" cap="flat" cmpd="sng" algn="ctr">
              <a:noFill/>
              <a:prstDash val="solid"/>
              <a:miter lim="800000"/>
            </a:ln>
            <a:effectLst/>
          </p:spPr>
          <p:txBody>
            <a:bodyPr rtlCol="0" anchor="ctr"/>
            <a:lstStyle/>
            <a:p>
              <a:pPr algn="ctr"/>
              <a:endParaRPr lang="zh-CN" altLang="en-US" kern="0">
                <a:solidFill>
                  <a:prstClr val="white"/>
                </a:solidFill>
                <a:latin typeface="Calibri" panose="020F0502020204030204"/>
              </a:endParaRPr>
            </a:p>
          </p:txBody>
        </p:sp>
        <p:sp>
          <p:nvSpPr>
            <p:cNvPr id="2" name="任意多边形 2"/>
            <p:cNvSpPr/>
            <p:nvPr/>
          </p:nvSpPr>
          <p:spPr>
            <a:xfrm rot="10800000">
              <a:off x="6348095" y="0"/>
              <a:ext cx="5843905" cy="6936105"/>
            </a:xfrm>
            <a:custGeom>
              <a:avLst/>
              <a:gdLst>
                <a:gd name="connsiteX0" fmla="*/ 0 w 9592"/>
                <a:gd name="connsiteY0" fmla="*/ 0 h 10797"/>
                <a:gd name="connsiteX1" fmla="*/ 5692 w 9592"/>
                <a:gd name="connsiteY1" fmla="*/ 48 h 10797"/>
                <a:gd name="connsiteX2" fmla="*/ 5380 w 9592"/>
                <a:gd name="connsiteY2" fmla="*/ 4278 h 10797"/>
                <a:gd name="connsiteX3" fmla="*/ 9415 w 9592"/>
                <a:gd name="connsiteY3" fmla="*/ 8215 h 10797"/>
                <a:gd name="connsiteX4" fmla="*/ 8323 w 9592"/>
                <a:gd name="connsiteY4" fmla="*/ 10797 h 10797"/>
                <a:gd name="connsiteX5" fmla="*/ 0 w 9592"/>
                <a:gd name="connsiteY5" fmla="*/ 10797 h 10797"/>
                <a:gd name="connsiteX6" fmla="*/ 0 w 9592"/>
                <a:gd name="connsiteY6" fmla="*/ 0 h 1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93" h="10797">
                  <a:moveTo>
                    <a:pt x="0" y="0"/>
                  </a:moveTo>
                  <a:lnTo>
                    <a:pt x="5692" y="48"/>
                  </a:lnTo>
                  <a:cubicBezTo>
                    <a:pt x="7719" y="2231"/>
                    <a:pt x="5400" y="2251"/>
                    <a:pt x="5380" y="4278"/>
                  </a:cubicBezTo>
                  <a:cubicBezTo>
                    <a:pt x="5360" y="6305"/>
                    <a:pt x="8970" y="7278"/>
                    <a:pt x="9415" y="8215"/>
                  </a:cubicBezTo>
                  <a:cubicBezTo>
                    <a:pt x="9860" y="9152"/>
                    <a:pt x="9460" y="10412"/>
                    <a:pt x="8323" y="10797"/>
                  </a:cubicBezTo>
                  <a:lnTo>
                    <a:pt x="0" y="10797"/>
                  </a:lnTo>
                  <a:lnTo>
                    <a:pt x="0" y="0"/>
                  </a:lnTo>
                  <a:close/>
                </a:path>
              </a:pathLst>
            </a:custGeom>
            <a:blipFill dpi="0" rotWithShape="0">
              <a:blip r:embed="rId3"/>
              <a:srcRect/>
              <a:stretch>
                <a:fillRect l="-25000" r="-21000"/>
              </a:stretch>
            </a:blipFill>
            <a:ln w="28575" cap="flat" cmpd="sng" algn="ctr">
              <a:solidFill>
                <a:schemeClr val="bg1"/>
              </a:solidFill>
              <a:prstDash val="solid"/>
              <a:miter lim="800000"/>
            </a:ln>
            <a:effectLst/>
          </p:spPr>
          <p:txBody>
            <a:bodyPr rtlCol="0" anchor="ctr"/>
            <a:lstStyle/>
            <a:p>
              <a:pPr algn="ctr"/>
              <a:endParaRPr lang="zh-CN" altLang="en-US" kern="0">
                <a:solidFill>
                  <a:prstClr val="white"/>
                </a:solidFill>
                <a:latin typeface="微软雅黑" panose="020B0503020204020204" pitchFamily="34" charset="-122"/>
                <a:ea typeface="微软雅黑" panose="020B0503020204020204" pitchFamily="34" charset="-122"/>
              </a:endParaRPr>
            </a:p>
          </p:txBody>
        </p:sp>
      </p:grpSp>
      <p:sp>
        <p:nvSpPr>
          <p:cNvPr id="13" name="文本框 12"/>
          <p:cNvSpPr txBox="1"/>
          <p:nvPr/>
        </p:nvSpPr>
        <p:spPr>
          <a:xfrm>
            <a:off x="1133294" y="3385442"/>
            <a:ext cx="5498465" cy="923330"/>
          </a:xfrm>
          <a:prstGeom prst="rect">
            <a:avLst/>
          </a:prstGeom>
          <a:noFill/>
        </p:spPr>
        <p:txBody>
          <a:bodyPr wrap="square" rtlCol="0">
            <a:spAutoFit/>
          </a:bodyPr>
          <a:lstStyle>
            <a:defPPr>
              <a:defRPr lang="zh-CN"/>
            </a:defPPr>
            <a:lvl1pPr>
              <a:defRPr sz="5400" b="1">
                <a:solidFill>
                  <a:schemeClr val="bg2">
                    <a:lumMod val="25000"/>
                  </a:schemeClr>
                </a:solidFill>
                <a:latin typeface="微软雅黑" panose="020B0503020204020204" pitchFamily="34" charset="-122"/>
                <a:ea typeface="微软雅黑" panose="020B0503020204020204" pitchFamily="34" charset="-122"/>
                <a:cs typeface="方正黑体_GBK" panose="03000509000000000000" charset="-122"/>
              </a:defRPr>
            </a:lvl1pPr>
          </a:lstStyle>
          <a:p>
            <a:r>
              <a:rPr lang="zh-CN" altLang="en-US">
                <a:sym typeface="+mn-lt"/>
              </a:rPr>
              <a:t>论文总结与致谢</a:t>
            </a:r>
            <a:endParaRPr lang="zh-CN" altLang="en-US" dirty="0">
              <a:sym typeface="+mn-lt"/>
            </a:endParaRPr>
          </a:p>
        </p:txBody>
      </p:sp>
      <p:sp>
        <p:nvSpPr>
          <p:cNvPr id="15" name="文本框 25"/>
          <p:cNvSpPr txBox="1"/>
          <p:nvPr/>
        </p:nvSpPr>
        <p:spPr>
          <a:xfrm>
            <a:off x="1131389" y="2071236"/>
            <a:ext cx="4293870" cy="1314206"/>
          </a:xfrm>
          <a:prstGeom prst="rect">
            <a:avLst/>
          </a:prstGeom>
          <a:noFill/>
          <a:ln w="9525" cap="flat" cmpd="sng">
            <a:noFill/>
            <a:prstDash val="solid"/>
            <a:round/>
            <a:headEnd type="none" w="med" len="med"/>
            <a:tailEnd type="none" w="med" len="med"/>
          </a:ln>
          <a:extLst>
            <a:ext uri="{909E8E84-426E-40DD-AFC4-6F175D3DCCD1}">
              <a14:hiddenFill xmlns:a14="http://schemas.microsoft.com/office/drawing/2010/main">
                <a:solidFill>
                  <a:srgbClr val="BC1A21"/>
                </a:solidFill>
              </a14:hiddenFill>
            </a:ext>
          </a:extLst>
        </p:spPr>
        <p:txBody>
          <a:bodyPr wrap="square" anchor="t">
            <a:spAutoFit/>
          </a:bodyPr>
          <a:lstStyle>
            <a:defPPr>
              <a:defRPr lang="zh-CN"/>
            </a:defPPr>
            <a:lvl1pPr eaLnBrk="0" hangingPunct="0">
              <a:lnSpc>
                <a:spcPct val="150000"/>
              </a:lnSpc>
              <a:defRPr sz="6000" b="1">
                <a:gradFill>
                  <a:gsLst>
                    <a:gs pos="0">
                      <a:srgbClr val="F84D4D"/>
                    </a:gs>
                    <a:gs pos="100000">
                      <a:srgbClr val="FF6B42"/>
                    </a:gs>
                  </a:gsLst>
                  <a:lin ang="16200000" scaled="1"/>
                </a:gradFill>
                <a:effectLst>
                  <a:outerShdw blurRad="38100" dist="38100" dir="2700000" algn="tl">
                    <a:srgbClr val="000000">
                      <a:alpha val="11000"/>
                    </a:srgbClr>
                  </a:outerShdw>
                </a:effectLst>
                <a:latin typeface="微软雅黑" panose="020B0503020204020204" pitchFamily="34" charset="-122"/>
                <a:ea typeface="微软雅黑" panose="020B0503020204020204" pitchFamily="34" charset="-122"/>
                <a:cs typeface="方正黑体_GBK" panose="03000509000000000000" charset="-122"/>
              </a:defRPr>
            </a:lvl1pPr>
          </a:lstStyle>
          <a:p>
            <a:r>
              <a:rPr lang="en-US" altLang="zh-CN"/>
              <a:t>PART 03</a:t>
            </a:r>
            <a:endParaRPr lang="en-US" altLang="zh-CN" dirty="0"/>
          </a:p>
        </p:txBody>
      </p:sp>
      <p:sp>
        <p:nvSpPr>
          <p:cNvPr id="17" name="文本框 16"/>
          <p:cNvSpPr txBox="1"/>
          <p:nvPr/>
        </p:nvSpPr>
        <p:spPr>
          <a:xfrm>
            <a:off x="1131389" y="4308772"/>
            <a:ext cx="5663111" cy="1023357"/>
          </a:xfrm>
          <a:prstGeom prst="rect">
            <a:avLst/>
          </a:prstGeom>
          <a:noFill/>
          <a:ln>
            <a:noFill/>
          </a:ln>
          <a:effectLst/>
        </p:spPr>
        <p:txBody>
          <a:bodyPr wrap="square" rtlCol="0">
            <a:spAutoFit/>
          </a:bodyPr>
          <a:lstStyle>
            <a:defPPr>
              <a:defRPr lang="zh-CN"/>
            </a:defPPr>
            <a:lvl1pPr>
              <a:lnSpc>
                <a:spcPct val="140000"/>
              </a:lnSpc>
              <a:spcBef>
                <a:spcPts val="300"/>
              </a:spcBef>
              <a:defRPr sz="1400">
                <a:solidFill>
                  <a:schemeClr val="bg2">
                    <a:lumMod val="50000"/>
                  </a:schemeClr>
                </a:solidFill>
                <a:latin typeface="微软雅黑" panose="020B0503020204020204" pitchFamily="34" charset="-122"/>
                <a:ea typeface="微软雅黑" panose="020B0503020204020204" pitchFamily="34" charset="-122"/>
                <a:cs typeface="Poppins" panose="00000500000000000000" pitchFamily="50" charset="0"/>
              </a:defRPr>
            </a:lvl1pPr>
          </a:lstStyle>
          <a:p>
            <a:r>
              <a:rPr lang="zh-CN" altLang="en-US">
                <a:sym typeface="+mn-lt"/>
              </a:rPr>
              <a:t>在新财务会计制度实施背景下，中职院校的会计管理工作必须要进行改变与创新，确保学习的管理会计工作能够为高校发展带来较大的帮助。新财务会计制度下，对中职学校的财务信息化建设</a:t>
            </a:r>
            <a:endParaRPr lang="zh-CN" altLang="en-US" dirty="0">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strVal val="#ppt_w+.3"/>
                                          </p:val>
                                        </p:tav>
                                        <p:tav tm="100000">
                                          <p:val>
                                            <p:strVal val="#ppt_w"/>
                                          </p:val>
                                        </p:tav>
                                      </p:tavLst>
                                    </p:anim>
                                    <p:anim calcmode="lin" valueType="num">
                                      <p:cBhvr>
                                        <p:cTn id="32" dur="1000" fill="hold"/>
                                        <p:tgtEl>
                                          <p:spTgt spid="13"/>
                                        </p:tgtEl>
                                        <p:attrNameLst>
                                          <p:attrName>ppt_h</p:attrName>
                                        </p:attrNameLst>
                                      </p:cBhvr>
                                      <p:tavLst>
                                        <p:tav tm="0">
                                          <p:val>
                                            <p:strVal val="#ppt_h"/>
                                          </p:val>
                                        </p:tav>
                                        <p:tav tm="100000">
                                          <p:val>
                                            <p:strVal val="#ppt_h"/>
                                          </p:val>
                                        </p:tav>
                                      </p:tavLst>
                                    </p:anim>
                                    <p:animEffect transition="in" filter="fade">
                                      <p:cBhvr>
                                        <p:cTn id="33" dur="1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3" grpId="0"/>
      <p:bldP spid="15"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3667037" y="5208268"/>
            <a:ext cx="3304628" cy="846057"/>
          </a:xfrm>
          <a:prstGeom prst="rect">
            <a:avLst/>
          </a:prstGeom>
        </p:spPr>
        <p:txBody>
          <a:bodyPr wrap="square" lIns="91433" tIns="45716" rIns="91433" bIns="45716">
            <a:spAutoFit/>
          </a:bodyPr>
          <a:lstStyle/>
          <a:p>
            <a:pPr defTabSz="609600">
              <a:lnSpc>
                <a:spcPct val="130000"/>
              </a:lnSpc>
            </a:pPr>
            <a:r>
              <a:rPr lang="zh-CN" altLang="en-US" sz="1600" dirty="0">
                <a:solidFill>
                  <a:schemeClr val="tx1">
                    <a:lumMod val="85000"/>
                    <a:lumOff val="15000"/>
                  </a:schemeClr>
                </a:solidFill>
                <a:latin typeface="Arial" panose="020B0604020202020204"/>
                <a:ea typeface="微软雅黑" panose="020B0503020204020204" pitchFamily="34" charset="-122"/>
                <a:cs typeface="+mn-ea"/>
                <a:sym typeface="+mn-lt"/>
              </a:rPr>
              <a:t>财务信息化建设的影响新财务会计制度背景下，中职学校必须要发挥互联网平台的优势，积极的</a:t>
            </a:r>
          </a:p>
        </p:txBody>
      </p:sp>
      <p:sp>
        <p:nvSpPr>
          <p:cNvPr id="25" name="矩形 24"/>
          <p:cNvSpPr/>
          <p:nvPr/>
        </p:nvSpPr>
        <p:spPr>
          <a:xfrm>
            <a:off x="3651185" y="4808167"/>
            <a:ext cx="2893501" cy="400101"/>
          </a:xfrm>
          <a:prstGeom prst="rect">
            <a:avLst/>
          </a:prstGeom>
        </p:spPr>
        <p:txBody>
          <a:bodyPr wrap="square" lIns="91433" tIns="45716" rIns="91433" bIns="45716">
            <a:spAutoFit/>
          </a:bodyPr>
          <a:lstStyle/>
          <a:p>
            <a:pPr defTabSz="914400">
              <a:defRPr/>
            </a:pPr>
            <a:r>
              <a:rPr lang="zh-CN" altLang="en-US" sz="2000" b="1" dirty="0">
                <a:solidFill>
                  <a:schemeClr val="tx1">
                    <a:lumMod val="85000"/>
                    <a:lumOff val="15000"/>
                  </a:schemeClr>
                </a:solidFill>
                <a:latin typeface="Arial" panose="020B0604020202020204"/>
                <a:ea typeface="微软雅黑" panose="020B0503020204020204" pitchFamily="34" charset="-122"/>
                <a:cs typeface="+mn-ea"/>
                <a:sym typeface="+mn-lt"/>
              </a:rPr>
              <a:t>加快财务信息化建设</a:t>
            </a:r>
          </a:p>
        </p:txBody>
      </p:sp>
      <p:sp>
        <p:nvSpPr>
          <p:cNvPr id="26" name="矩形 25"/>
          <p:cNvSpPr/>
          <p:nvPr/>
        </p:nvSpPr>
        <p:spPr>
          <a:xfrm>
            <a:off x="5781234" y="2022692"/>
            <a:ext cx="3304628" cy="846057"/>
          </a:xfrm>
          <a:prstGeom prst="rect">
            <a:avLst/>
          </a:prstGeom>
        </p:spPr>
        <p:txBody>
          <a:bodyPr wrap="square" lIns="91433" tIns="45716" rIns="91433" bIns="45716">
            <a:spAutoFit/>
          </a:bodyPr>
          <a:lstStyle/>
          <a:p>
            <a:pPr defTabSz="609600">
              <a:lnSpc>
                <a:spcPct val="130000"/>
              </a:lnSpc>
            </a:pPr>
            <a:r>
              <a:rPr lang="zh-CN" altLang="en-US" sz="1600">
                <a:solidFill>
                  <a:schemeClr val="tx1">
                    <a:lumMod val="85000"/>
                    <a:lumOff val="15000"/>
                  </a:schemeClr>
                </a:solidFill>
                <a:latin typeface="Arial" panose="020B0604020202020204"/>
                <a:ea typeface="微软雅黑" panose="020B0503020204020204" pitchFamily="34" charset="-122"/>
                <a:cs typeface="+mn-ea"/>
                <a:sym typeface="+mn-lt"/>
              </a:rPr>
              <a:t>财务信息化建设的影响新财务会计制度背景下，中职学校必须要发挥互联网平台的优势，积极的</a:t>
            </a:r>
            <a:endParaRPr lang="zh-CN" altLang="en-US" sz="1600" dirty="0">
              <a:solidFill>
                <a:schemeClr val="tx1">
                  <a:lumMod val="85000"/>
                  <a:lumOff val="15000"/>
                </a:schemeClr>
              </a:solidFill>
              <a:latin typeface="Arial" panose="020B0604020202020204"/>
              <a:ea typeface="微软雅黑" panose="020B0503020204020204" pitchFamily="34" charset="-122"/>
              <a:cs typeface="+mn-ea"/>
              <a:sym typeface="+mn-lt"/>
            </a:endParaRPr>
          </a:p>
        </p:txBody>
      </p:sp>
      <p:sp>
        <p:nvSpPr>
          <p:cNvPr id="27" name="矩形 26"/>
          <p:cNvSpPr/>
          <p:nvPr/>
        </p:nvSpPr>
        <p:spPr>
          <a:xfrm>
            <a:off x="5781234" y="1672477"/>
            <a:ext cx="2893501" cy="400101"/>
          </a:xfrm>
          <a:prstGeom prst="rect">
            <a:avLst/>
          </a:prstGeom>
        </p:spPr>
        <p:txBody>
          <a:bodyPr wrap="square" lIns="91433" tIns="45716" rIns="91433" bIns="45716">
            <a:spAutoFit/>
          </a:bodyPr>
          <a:lstStyle/>
          <a:p>
            <a:pPr defTabSz="914400"/>
            <a:r>
              <a:rPr lang="zh-CN" altLang="en-US" sz="2000" b="1">
                <a:solidFill>
                  <a:schemeClr val="tx1">
                    <a:lumMod val="85000"/>
                    <a:lumOff val="15000"/>
                  </a:schemeClr>
                </a:solidFill>
                <a:latin typeface="Arial" panose="020B0604020202020204"/>
                <a:ea typeface="微软雅黑" panose="020B0503020204020204" pitchFamily="34" charset="-122"/>
                <a:cs typeface="+mn-ea"/>
                <a:sym typeface="+mn-lt"/>
              </a:rPr>
              <a:t>新的政府会计制度</a:t>
            </a:r>
            <a:endParaRPr lang="zh-CN" altLang="en-US" sz="2000" b="1" dirty="0">
              <a:solidFill>
                <a:schemeClr val="tx1">
                  <a:lumMod val="85000"/>
                  <a:lumOff val="15000"/>
                </a:schemeClr>
              </a:solidFill>
              <a:latin typeface="Arial" panose="020B0604020202020204"/>
              <a:ea typeface="微软雅黑" panose="020B0503020204020204" pitchFamily="34" charset="-122"/>
              <a:cs typeface="+mn-ea"/>
              <a:sym typeface="+mn-lt"/>
            </a:endParaRPr>
          </a:p>
        </p:txBody>
      </p:sp>
      <p:sp>
        <p:nvSpPr>
          <p:cNvPr id="28" name="矩形 27"/>
          <p:cNvSpPr/>
          <p:nvPr/>
        </p:nvSpPr>
        <p:spPr>
          <a:xfrm>
            <a:off x="1142515" y="2200552"/>
            <a:ext cx="3304628" cy="1020977"/>
          </a:xfrm>
          <a:prstGeom prst="rect">
            <a:avLst/>
          </a:prstGeom>
        </p:spPr>
        <p:txBody>
          <a:bodyPr wrap="square" lIns="91433" tIns="45716" rIns="91433" bIns="45716">
            <a:spAutoFit/>
          </a:bodyPr>
          <a:lstStyle/>
          <a:p>
            <a:pPr defTabSz="609600">
              <a:lnSpc>
                <a:spcPct val="130000"/>
              </a:lnSpc>
            </a:pPr>
            <a:r>
              <a:rPr lang="zh-CN" altLang="en-US" sz="1600">
                <a:solidFill>
                  <a:schemeClr val="tx1">
                    <a:lumMod val="85000"/>
                    <a:lumOff val="15000"/>
                  </a:schemeClr>
                </a:solidFill>
                <a:latin typeface="Arial" panose="020B0604020202020204"/>
                <a:ea typeface="微软雅黑" panose="020B0503020204020204" pitchFamily="34" charset="-122"/>
                <a:cs typeface="+mn-ea"/>
                <a:sym typeface="+mn-lt"/>
              </a:rPr>
              <a:t>管理人员对于财务管理工作的重视程度不够相较于现代企业来说，事业单位的管理理念与管理体</a:t>
            </a:r>
            <a:endParaRPr lang="zh-CN" altLang="en-US" sz="1600" dirty="0">
              <a:solidFill>
                <a:schemeClr val="tx1">
                  <a:lumMod val="85000"/>
                  <a:lumOff val="15000"/>
                </a:schemeClr>
              </a:solidFill>
              <a:latin typeface="Arial" panose="020B0604020202020204"/>
              <a:ea typeface="微软雅黑" panose="020B0503020204020204" pitchFamily="34" charset="-122"/>
              <a:cs typeface="+mn-ea"/>
              <a:sym typeface="+mn-lt"/>
            </a:endParaRPr>
          </a:p>
        </p:txBody>
      </p:sp>
      <p:sp>
        <p:nvSpPr>
          <p:cNvPr id="29" name="矩形 28"/>
          <p:cNvSpPr/>
          <p:nvPr/>
        </p:nvSpPr>
        <p:spPr>
          <a:xfrm>
            <a:off x="1142515" y="1703976"/>
            <a:ext cx="2893501" cy="400101"/>
          </a:xfrm>
          <a:prstGeom prst="rect">
            <a:avLst/>
          </a:prstGeom>
        </p:spPr>
        <p:txBody>
          <a:bodyPr wrap="square" lIns="91433" tIns="45716" rIns="91433" bIns="45716">
            <a:spAutoFit/>
          </a:bodyPr>
          <a:lstStyle/>
          <a:p>
            <a:pPr defTabSz="914400"/>
            <a:r>
              <a:rPr lang="zh-CN" altLang="en-US" sz="2000" b="1">
                <a:solidFill>
                  <a:schemeClr val="tx1">
                    <a:lumMod val="85000"/>
                    <a:lumOff val="15000"/>
                  </a:schemeClr>
                </a:solidFill>
                <a:latin typeface="Arial" panose="020B0604020202020204"/>
                <a:ea typeface="微软雅黑" panose="020B0503020204020204" pitchFamily="34" charset="-122"/>
                <a:cs typeface="+mn-ea"/>
                <a:sym typeface="+mn-lt"/>
              </a:rPr>
              <a:t>使用人报销经费</a:t>
            </a:r>
            <a:endParaRPr lang="zh-CN" altLang="en-US" sz="2000" b="1" dirty="0">
              <a:solidFill>
                <a:schemeClr val="tx1">
                  <a:lumMod val="85000"/>
                  <a:lumOff val="15000"/>
                </a:schemeClr>
              </a:solidFill>
              <a:latin typeface="Arial" panose="020B0604020202020204"/>
              <a:ea typeface="微软雅黑" panose="020B0503020204020204" pitchFamily="34" charset="-122"/>
              <a:cs typeface="+mn-ea"/>
              <a:sym typeface="+mn-lt"/>
            </a:endParaRPr>
          </a:p>
        </p:txBody>
      </p:sp>
      <p:sp>
        <p:nvSpPr>
          <p:cNvPr id="30" name="矩形 29"/>
          <p:cNvSpPr/>
          <p:nvPr/>
        </p:nvSpPr>
        <p:spPr>
          <a:xfrm>
            <a:off x="8052059" y="5185523"/>
            <a:ext cx="3304628" cy="1020977"/>
          </a:xfrm>
          <a:prstGeom prst="rect">
            <a:avLst/>
          </a:prstGeom>
        </p:spPr>
        <p:txBody>
          <a:bodyPr wrap="square" lIns="91433" tIns="45716" rIns="91433" bIns="45716">
            <a:spAutoFit/>
          </a:bodyPr>
          <a:lstStyle/>
          <a:p>
            <a:pPr defTabSz="609600">
              <a:lnSpc>
                <a:spcPct val="130000"/>
              </a:lnSpc>
            </a:pPr>
            <a:r>
              <a:rPr lang="zh-CN" altLang="en-US" sz="1600">
                <a:solidFill>
                  <a:schemeClr val="tx1">
                    <a:lumMod val="85000"/>
                    <a:lumOff val="15000"/>
                  </a:schemeClr>
                </a:solidFill>
                <a:latin typeface="Arial" panose="020B0604020202020204"/>
                <a:ea typeface="微软雅黑" panose="020B0503020204020204" pitchFamily="34" charset="-122"/>
                <a:cs typeface="+mn-ea"/>
                <a:sym typeface="+mn-lt"/>
              </a:rPr>
              <a:t>在公共财政改革的社会背景下，在缩减社会成本的同时提高事业单位的服务质量是事业单位未来</a:t>
            </a:r>
            <a:endParaRPr lang="zh-CN" altLang="en-US" sz="1600" dirty="0">
              <a:solidFill>
                <a:schemeClr val="tx1">
                  <a:lumMod val="85000"/>
                  <a:lumOff val="15000"/>
                </a:schemeClr>
              </a:solidFill>
              <a:latin typeface="Arial" panose="020B0604020202020204"/>
              <a:ea typeface="微软雅黑" panose="020B0503020204020204" pitchFamily="34" charset="-122"/>
              <a:cs typeface="+mn-ea"/>
              <a:sym typeface="+mn-lt"/>
            </a:endParaRPr>
          </a:p>
        </p:txBody>
      </p:sp>
      <p:sp>
        <p:nvSpPr>
          <p:cNvPr id="31" name="矩形 30"/>
          <p:cNvSpPr/>
          <p:nvPr/>
        </p:nvSpPr>
        <p:spPr>
          <a:xfrm>
            <a:off x="8052059" y="4731994"/>
            <a:ext cx="2893501" cy="400101"/>
          </a:xfrm>
          <a:prstGeom prst="rect">
            <a:avLst/>
          </a:prstGeom>
        </p:spPr>
        <p:txBody>
          <a:bodyPr wrap="square" lIns="91433" tIns="45716" rIns="91433" bIns="45716">
            <a:spAutoFit/>
          </a:bodyPr>
          <a:lstStyle/>
          <a:p>
            <a:pPr defTabSz="914400"/>
            <a:r>
              <a:rPr lang="zh-CN" altLang="en-US" sz="2000" b="1">
                <a:solidFill>
                  <a:schemeClr val="tx1">
                    <a:lumMod val="85000"/>
                    <a:lumOff val="15000"/>
                  </a:schemeClr>
                </a:solidFill>
                <a:latin typeface="Arial" panose="020B0604020202020204"/>
                <a:ea typeface="微软雅黑" panose="020B0503020204020204" pitchFamily="34" charset="-122"/>
                <a:cs typeface="+mn-ea"/>
                <a:sym typeface="+mn-lt"/>
              </a:rPr>
              <a:t>提升财务服务能力</a:t>
            </a:r>
            <a:endParaRPr lang="zh-CN" altLang="en-US" sz="2000" b="1" dirty="0">
              <a:solidFill>
                <a:schemeClr val="tx1">
                  <a:lumMod val="85000"/>
                  <a:lumOff val="15000"/>
                </a:schemeClr>
              </a:solidFill>
              <a:latin typeface="Arial" panose="020B0604020202020204"/>
              <a:ea typeface="微软雅黑" panose="020B0503020204020204" pitchFamily="34" charset="-122"/>
              <a:cs typeface="+mn-ea"/>
              <a:sym typeface="+mn-lt"/>
            </a:endParaRPr>
          </a:p>
        </p:txBody>
      </p:sp>
      <p:sp>
        <p:nvSpPr>
          <p:cNvPr id="49" name="文本框 48"/>
          <p:cNvSpPr txBox="1"/>
          <p:nvPr/>
        </p:nvSpPr>
        <p:spPr>
          <a:xfrm>
            <a:off x="597535" y="439042"/>
            <a:ext cx="5498465" cy="523220"/>
          </a:xfrm>
          <a:prstGeom prst="rect">
            <a:avLst/>
          </a:prstGeom>
          <a:noFill/>
        </p:spPr>
        <p:txBody>
          <a:bodyPr wrap="square" rtlCol="0">
            <a:spAutoFit/>
          </a:bodyPr>
          <a:lstStyle>
            <a:defPPr>
              <a:defRPr lang="zh-CN"/>
            </a:defPPr>
            <a:lvl1pPr>
              <a:defRPr sz="2800" b="1">
                <a:solidFill>
                  <a:schemeClr val="bg2">
                    <a:lumMod val="25000"/>
                  </a:schemeClr>
                </a:solidFill>
                <a:latin typeface="微软雅黑" panose="020B0503020204020204" pitchFamily="34" charset="-122"/>
                <a:ea typeface="微软雅黑" panose="020B0503020204020204" pitchFamily="34" charset="-122"/>
                <a:cs typeface="方正黑体_GBK" panose="03000509000000000000" charset="-122"/>
              </a:defRPr>
            </a:lvl1pPr>
          </a:lstStyle>
          <a:p>
            <a:r>
              <a:rPr lang="zh-CN" altLang="en-US">
                <a:sym typeface="+mn-lt"/>
              </a:rPr>
              <a:t>论文总结与致谢</a:t>
            </a:r>
            <a:endParaRPr lang="zh-CN" altLang="en-US" dirty="0">
              <a:sym typeface="+mn-lt"/>
            </a:endParaRPr>
          </a:p>
        </p:txBody>
      </p:sp>
      <p:sp>
        <p:nvSpPr>
          <p:cNvPr id="73" name="任意多边形 6"/>
          <p:cNvSpPr/>
          <p:nvPr/>
        </p:nvSpPr>
        <p:spPr>
          <a:xfrm rot="19500000">
            <a:off x="3386455" y="3662680"/>
            <a:ext cx="976630" cy="370840"/>
          </a:xfrm>
          <a:prstGeom prst="homePlate">
            <a:avLst/>
          </a:pr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ern="0">
              <a:solidFill>
                <a:prstClr val="white"/>
              </a:solidFill>
              <a:latin typeface="微软雅黑" panose="020B0503020204020204" pitchFamily="34" charset="-122"/>
              <a:ea typeface="微软雅黑" panose="020B0503020204020204" pitchFamily="34" charset="-122"/>
            </a:endParaRPr>
          </a:p>
        </p:txBody>
      </p:sp>
      <p:sp>
        <p:nvSpPr>
          <p:cNvPr id="74" name="任意多边形 9"/>
          <p:cNvSpPr/>
          <p:nvPr/>
        </p:nvSpPr>
        <p:spPr>
          <a:xfrm rot="2209917">
            <a:off x="5729955" y="3662679"/>
            <a:ext cx="976630" cy="370840"/>
          </a:xfrm>
          <a:prstGeom prst="homePlate">
            <a:avLst/>
          </a:pr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ern="0">
              <a:solidFill>
                <a:prstClr val="white"/>
              </a:solidFill>
              <a:latin typeface="微软雅黑" panose="020B0503020204020204" pitchFamily="34" charset="-122"/>
              <a:ea typeface="微软雅黑" panose="020B0503020204020204" pitchFamily="34" charset="-122"/>
            </a:endParaRPr>
          </a:p>
        </p:txBody>
      </p:sp>
      <p:sp>
        <p:nvSpPr>
          <p:cNvPr id="75" name="任意多边形 10"/>
          <p:cNvSpPr/>
          <p:nvPr/>
        </p:nvSpPr>
        <p:spPr>
          <a:xfrm rot="19500000">
            <a:off x="8039165" y="3839210"/>
            <a:ext cx="976630" cy="370840"/>
          </a:xfrm>
          <a:prstGeom prst="homePlate">
            <a:avLst/>
          </a:pr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ern="0">
              <a:solidFill>
                <a:prstClr val="white"/>
              </a:solidFill>
              <a:latin typeface="微软雅黑" panose="020B0503020204020204" pitchFamily="34" charset="-122"/>
              <a:ea typeface="微软雅黑" panose="020B0503020204020204" pitchFamily="34" charset="-122"/>
            </a:endParaRPr>
          </a:p>
        </p:txBody>
      </p:sp>
      <p:grpSp>
        <p:nvGrpSpPr>
          <p:cNvPr id="35" name="组合 34"/>
          <p:cNvGrpSpPr/>
          <p:nvPr/>
        </p:nvGrpSpPr>
        <p:grpSpPr>
          <a:xfrm>
            <a:off x="8768715" y="2487930"/>
            <a:ext cx="1460500" cy="1454150"/>
            <a:chOff x="8768715" y="2487930"/>
            <a:chExt cx="1460500" cy="1454150"/>
          </a:xfrm>
        </p:grpSpPr>
        <p:sp>
          <p:nvSpPr>
            <p:cNvPr id="71" name="椭圆 14"/>
            <p:cNvSpPr/>
            <p:nvPr/>
          </p:nvSpPr>
          <p:spPr>
            <a:xfrm>
              <a:off x="8768715" y="2487930"/>
              <a:ext cx="1460500" cy="1454150"/>
            </a:xfrm>
            <a:prstGeom prst="ellipse">
              <a:avLst/>
            </a:prstGeom>
            <a:solidFill>
              <a:srgbClr val="FFFFFF">
                <a:lumMod val="85000"/>
              </a:srgbClr>
            </a:solidFill>
            <a:ln w="76200" cap="flat" cmpd="sng" algn="ctr">
              <a:noFill/>
              <a:prstDash val="solid"/>
              <a:miter lim="800000"/>
            </a:ln>
            <a:effectLst/>
          </p:spPr>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73735">
                <a:defRPr/>
              </a:pPr>
              <a:endParaRPr sz="1100">
                <a:solidFill>
                  <a:srgbClr val="97C054"/>
                </a:solidFill>
                <a:latin typeface="汉仪旗黑-55简" panose="00020600040101010101" charset="-122"/>
                <a:ea typeface="汉仪旗黑-55简" panose="00020600040101010101" charset="-122"/>
              </a:endParaRPr>
            </a:p>
          </p:txBody>
        </p:sp>
        <p:sp>
          <p:nvSpPr>
            <p:cNvPr id="72" name="椭圆 5"/>
            <p:cNvSpPr/>
            <p:nvPr/>
          </p:nvSpPr>
          <p:spPr>
            <a:xfrm>
              <a:off x="8863330" y="2570480"/>
              <a:ext cx="1271905" cy="1266190"/>
            </a:xfrm>
            <a:prstGeom prst="ellipse">
              <a:avLst/>
            </a:pr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ern="0">
                <a:solidFill>
                  <a:prstClr val="white"/>
                </a:solidFill>
                <a:latin typeface="微软雅黑" panose="020B0503020204020204" pitchFamily="34" charset="-122"/>
                <a:ea typeface="微软雅黑" panose="020B0503020204020204" pitchFamily="34" charset="-122"/>
              </a:endParaRPr>
            </a:p>
          </p:txBody>
        </p:sp>
        <p:sp>
          <p:nvSpPr>
            <p:cNvPr id="76" name="任意多边形 34"/>
            <p:cNvSpPr/>
            <p:nvPr/>
          </p:nvSpPr>
          <p:spPr bwMode="auto">
            <a:xfrm>
              <a:off x="9244330" y="2858770"/>
              <a:ext cx="509905" cy="689610"/>
            </a:xfrm>
            <a:custGeom>
              <a:avLst/>
              <a:gdLst>
                <a:gd name="connsiteX0" fmla="*/ 103505 w 242888"/>
                <a:gd name="connsiteY0" fmla="*/ 28575 h 330200"/>
                <a:gd name="connsiteX1" fmla="*/ 103505 w 242888"/>
                <a:gd name="connsiteY1" fmla="*/ 127858 h 330200"/>
                <a:gd name="connsiteX2" fmla="*/ 94462 w 242888"/>
                <a:gd name="connsiteY2" fmla="*/ 140751 h 330200"/>
                <a:gd name="connsiteX3" fmla="*/ 28575 w 242888"/>
                <a:gd name="connsiteY3" fmla="*/ 231008 h 330200"/>
                <a:gd name="connsiteX4" fmla="*/ 62165 w 242888"/>
                <a:gd name="connsiteY4" fmla="*/ 303213 h 330200"/>
                <a:gd name="connsiteX5" fmla="*/ 181019 w 242888"/>
                <a:gd name="connsiteY5" fmla="*/ 303213 h 330200"/>
                <a:gd name="connsiteX6" fmla="*/ 215900 w 242888"/>
                <a:gd name="connsiteY6" fmla="*/ 231008 h 330200"/>
                <a:gd name="connsiteX7" fmla="*/ 150014 w 242888"/>
                <a:gd name="connsiteY7" fmla="*/ 140751 h 330200"/>
                <a:gd name="connsiteX8" fmla="*/ 139678 w 242888"/>
                <a:gd name="connsiteY8" fmla="*/ 127858 h 330200"/>
                <a:gd name="connsiteX9" fmla="*/ 139678 w 242888"/>
                <a:gd name="connsiteY9" fmla="*/ 28575 h 330200"/>
                <a:gd name="connsiteX10" fmla="*/ 103505 w 242888"/>
                <a:gd name="connsiteY10" fmla="*/ 28575 h 330200"/>
                <a:gd name="connsiteX11" fmla="*/ 76226 w 242888"/>
                <a:gd name="connsiteY11" fmla="*/ 0 h 330200"/>
                <a:gd name="connsiteX12" fmla="*/ 167955 w 242888"/>
                <a:gd name="connsiteY12" fmla="*/ 0 h 330200"/>
                <a:gd name="connsiteX13" fmla="*/ 182166 w 242888"/>
                <a:gd name="connsiteY13" fmla="*/ 14188 h 330200"/>
                <a:gd name="connsiteX14" fmla="*/ 166663 w 242888"/>
                <a:gd name="connsiteY14" fmla="*/ 28376 h 330200"/>
                <a:gd name="connsiteX15" fmla="*/ 166663 w 242888"/>
                <a:gd name="connsiteY15" fmla="*/ 118666 h 330200"/>
                <a:gd name="connsiteX16" fmla="*/ 242888 w 242888"/>
                <a:gd name="connsiteY16" fmla="*/ 230882 h 330200"/>
                <a:gd name="connsiteX17" fmla="*/ 193794 w 242888"/>
                <a:gd name="connsiteY17" fmla="*/ 327621 h 330200"/>
                <a:gd name="connsiteX18" fmla="*/ 184750 w 242888"/>
                <a:gd name="connsiteY18" fmla="*/ 330200 h 330200"/>
                <a:gd name="connsiteX19" fmla="*/ 58138 w 242888"/>
                <a:gd name="connsiteY19" fmla="*/ 330200 h 330200"/>
                <a:gd name="connsiteX20" fmla="*/ 49095 w 242888"/>
                <a:gd name="connsiteY20" fmla="*/ 327621 h 330200"/>
                <a:gd name="connsiteX21" fmla="*/ 0 w 242888"/>
                <a:gd name="connsiteY21" fmla="*/ 230882 h 330200"/>
                <a:gd name="connsiteX22" fmla="*/ 76226 w 242888"/>
                <a:gd name="connsiteY22" fmla="*/ 118666 h 330200"/>
                <a:gd name="connsiteX23" fmla="*/ 76226 w 242888"/>
                <a:gd name="connsiteY23" fmla="*/ 28376 h 330200"/>
                <a:gd name="connsiteX24" fmla="*/ 62014 w 242888"/>
                <a:gd name="connsiteY24" fmla="*/ 14188 h 330200"/>
                <a:gd name="connsiteX25" fmla="*/ 76226 w 242888"/>
                <a:gd name="connsiteY25"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2888" h="330200">
                  <a:moveTo>
                    <a:pt x="103505" y="28575"/>
                  </a:moveTo>
                  <a:cubicBezTo>
                    <a:pt x="103505" y="28575"/>
                    <a:pt x="103505" y="28575"/>
                    <a:pt x="103505" y="127858"/>
                  </a:cubicBezTo>
                  <a:cubicBezTo>
                    <a:pt x="103505" y="134304"/>
                    <a:pt x="99630" y="139462"/>
                    <a:pt x="94462" y="140751"/>
                  </a:cubicBezTo>
                  <a:cubicBezTo>
                    <a:pt x="54413" y="152356"/>
                    <a:pt x="28575" y="189748"/>
                    <a:pt x="28575" y="231008"/>
                  </a:cubicBezTo>
                  <a:cubicBezTo>
                    <a:pt x="28575" y="259374"/>
                    <a:pt x="40202" y="285162"/>
                    <a:pt x="62165" y="303213"/>
                  </a:cubicBezTo>
                  <a:cubicBezTo>
                    <a:pt x="62165" y="303213"/>
                    <a:pt x="62165" y="303213"/>
                    <a:pt x="181019" y="303213"/>
                  </a:cubicBezTo>
                  <a:cubicBezTo>
                    <a:pt x="202981" y="285162"/>
                    <a:pt x="215900" y="259374"/>
                    <a:pt x="215900" y="231008"/>
                  </a:cubicBezTo>
                  <a:cubicBezTo>
                    <a:pt x="215900" y="189748"/>
                    <a:pt x="188770" y="153645"/>
                    <a:pt x="150014" y="140751"/>
                  </a:cubicBezTo>
                  <a:cubicBezTo>
                    <a:pt x="143554" y="139462"/>
                    <a:pt x="139678" y="134304"/>
                    <a:pt x="139678" y="127858"/>
                  </a:cubicBezTo>
                  <a:cubicBezTo>
                    <a:pt x="139678" y="127858"/>
                    <a:pt x="139678" y="127858"/>
                    <a:pt x="139678" y="28575"/>
                  </a:cubicBezTo>
                  <a:cubicBezTo>
                    <a:pt x="139678" y="28575"/>
                    <a:pt x="139678" y="28575"/>
                    <a:pt x="103505" y="28575"/>
                  </a:cubicBezTo>
                  <a:close/>
                  <a:moveTo>
                    <a:pt x="76226" y="0"/>
                  </a:moveTo>
                  <a:cubicBezTo>
                    <a:pt x="76226" y="0"/>
                    <a:pt x="76226" y="0"/>
                    <a:pt x="167955" y="0"/>
                  </a:cubicBezTo>
                  <a:cubicBezTo>
                    <a:pt x="175706" y="0"/>
                    <a:pt x="182166" y="6449"/>
                    <a:pt x="182166" y="14188"/>
                  </a:cubicBezTo>
                  <a:cubicBezTo>
                    <a:pt x="182166" y="21927"/>
                    <a:pt x="174414" y="28376"/>
                    <a:pt x="166663" y="28376"/>
                  </a:cubicBezTo>
                  <a:cubicBezTo>
                    <a:pt x="166663" y="28376"/>
                    <a:pt x="166663" y="28376"/>
                    <a:pt x="166663" y="118666"/>
                  </a:cubicBezTo>
                  <a:cubicBezTo>
                    <a:pt x="213173" y="136724"/>
                    <a:pt x="242888" y="180578"/>
                    <a:pt x="242888" y="230882"/>
                  </a:cubicBezTo>
                  <a:cubicBezTo>
                    <a:pt x="242888" y="269578"/>
                    <a:pt x="224801" y="304403"/>
                    <a:pt x="193794" y="327621"/>
                  </a:cubicBezTo>
                  <a:cubicBezTo>
                    <a:pt x="191210" y="328910"/>
                    <a:pt x="188626" y="330200"/>
                    <a:pt x="184750" y="330200"/>
                  </a:cubicBezTo>
                  <a:cubicBezTo>
                    <a:pt x="184750" y="330200"/>
                    <a:pt x="184750" y="330200"/>
                    <a:pt x="58138" y="330200"/>
                  </a:cubicBezTo>
                  <a:cubicBezTo>
                    <a:pt x="54262" y="330200"/>
                    <a:pt x="51679" y="328910"/>
                    <a:pt x="49095" y="327621"/>
                  </a:cubicBezTo>
                  <a:cubicBezTo>
                    <a:pt x="18087" y="304403"/>
                    <a:pt x="0" y="269578"/>
                    <a:pt x="0" y="230882"/>
                  </a:cubicBezTo>
                  <a:cubicBezTo>
                    <a:pt x="0" y="180578"/>
                    <a:pt x="29715" y="136724"/>
                    <a:pt x="76226" y="118666"/>
                  </a:cubicBezTo>
                  <a:cubicBezTo>
                    <a:pt x="76226" y="118666"/>
                    <a:pt x="76226" y="118666"/>
                    <a:pt x="76226" y="28376"/>
                  </a:cubicBezTo>
                  <a:cubicBezTo>
                    <a:pt x="68474" y="28376"/>
                    <a:pt x="62014" y="21927"/>
                    <a:pt x="62014" y="14188"/>
                  </a:cubicBezTo>
                  <a:cubicBezTo>
                    <a:pt x="62014" y="6449"/>
                    <a:pt x="68474" y="0"/>
                    <a:pt x="76226" y="0"/>
                  </a:cubicBezTo>
                  <a:close/>
                </a:path>
              </a:pathLst>
            </a:custGeom>
            <a:solidFill>
              <a:srgbClr val="FFFFFF"/>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73735">
                <a:defRPr/>
              </a:pPr>
              <a:endParaRPr sz="1100">
                <a:solidFill>
                  <a:srgbClr val="97C054"/>
                </a:solidFill>
                <a:latin typeface="汉仪旗黑-55简" panose="00020600040101010101" charset="-122"/>
                <a:ea typeface="汉仪旗黑-55简" panose="00020600040101010101" charset="-122"/>
              </a:endParaRPr>
            </a:p>
          </p:txBody>
        </p:sp>
      </p:grpSp>
      <p:grpSp>
        <p:nvGrpSpPr>
          <p:cNvPr id="32" name="组合 31"/>
          <p:cNvGrpSpPr/>
          <p:nvPr/>
        </p:nvGrpSpPr>
        <p:grpSpPr>
          <a:xfrm>
            <a:off x="2033270" y="3891280"/>
            <a:ext cx="1460500" cy="1454150"/>
            <a:chOff x="2033270" y="3891280"/>
            <a:chExt cx="1460500" cy="1454150"/>
          </a:xfrm>
        </p:grpSpPr>
        <p:sp>
          <p:nvSpPr>
            <p:cNvPr id="65" name="椭圆 11"/>
            <p:cNvSpPr/>
            <p:nvPr/>
          </p:nvSpPr>
          <p:spPr>
            <a:xfrm>
              <a:off x="2033270" y="3891280"/>
              <a:ext cx="1460500" cy="1454150"/>
            </a:xfrm>
            <a:prstGeom prst="ellipse">
              <a:avLst/>
            </a:prstGeom>
            <a:solidFill>
              <a:srgbClr val="FFFFFF">
                <a:lumMod val="85000"/>
              </a:srgbClr>
            </a:solidFill>
            <a:ln w="76200" cap="flat" cmpd="sng" algn="ctr">
              <a:noFill/>
              <a:prstDash val="solid"/>
              <a:miter lim="800000"/>
            </a:ln>
            <a:effectLst/>
          </p:spPr>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73735">
                <a:defRPr/>
              </a:pPr>
              <a:endParaRPr sz="1100">
                <a:solidFill>
                  <a:srgbClr val="97C054"/>
                </a:solidFill>
                <a:latin typeface="汉仪旗黑-55简" panose="00020600040101010101" charset="-122"/>
                <a:ea typeface="汉仪旗黑-55简" panose="00020600040101010101" charset="-122"/>
              </a:endParaRPr>
            </a:p>
          </p:txBody>
        </p:sp>
        <p:sp>
          <p:nvSpPr>
            <p:cNvPr id="66" name="椭圆 2"/>
            <p:cNvSpPr/>
            <p:nvPr/>
          </p:nvSpPr>
          <p:spPr>
            <a:xfrm>
              <a:off x="2127885" y="3982085"/>
              <a:ext cx="1271905" cy="1266190"/>
            </a:xfrm>
            <a:prstGeom prst="ellipse">
              <a:avLst/>
            </a:pr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ern="0">
                <a:solidFill>
                  <a:prstClr val="white"/>
                </a:solidFill>
                <a:latin typeface="微软雅黑" panose="020B0503020204020204" pitchFamily="34" charset="-122"/>
                <a:ea typeface="微软雅黑" panose="020B0503020204020204" pitchFamily="34" charset="-122"/>
              </a:endParaRPr>
            </a:p>
          </p:txBody>
        </p:sp>
        <p:sp>
          <p:nvSpPr>
            <p:cNvPr id="77" name="任意多边形 31"/>
            <p:cNvSpPr/>
            <p:nvPr/>
          </p:nvSpPr>
          <p:spPr bwMode="auto">
            <a:xfrm>
              <a:off x="2440305" y="4253230"/>
              <a:ext cx="665480" cy="663575"/>
            </a:xfrm>
            <a:custGeom>
              <a:avLst/>
              <a:gdLst>
                <a:gd name="connsiteX0" fmla="*/ 134524 w 326672"/>
                <a:gd name="connsiteY0" fmla="*/ 195480 h 327243"/>
                <a:gd name="connsiteX1" fmla="*/ 175334 w 326672"/>
                <a:gd name="connsiteY1" fmla="*/ 195480 h 327243"/>
                <a:gd name="connsiteX2" fmla="*/ 181916 w 326672"/>
                <a:gd name="connsiteY2" fmla="*/ 201830 h 327243"/>
                <a:gd name="connsiteX3" fmla="*/ 175334 w 326672"/>
                <a:gd name="connsiteY3" fmla="*/ 208180 h 327243"/>
                <a:gd name="connsiteX4" fmla="*/ 134524 w 326672"/>
                <a:gd name="connsiteY4" fmla="*/ 208180 h 327243"/>
                <a:gd name="connsiteX5" fmla="*/ 127941 w 326672"/>
                <a:gd name="connsiteY5" fmla="*/ 201830 h 327243"/>
                <a:gd name="connsiteX6" fmla="*/ 134524 w 326672"/>
                <a:gd name="connsiteY6" fmla="*/ 195480 h 327243"/>
                <a:gd name="connsiteX7" fmla="*/ 180527 w 326672"/>
                <a:gd name="connsiteY7" fmla="*/ 155793 h 327243"/>
                <a:gd name="connsiteX8" fmla="*/ 219818 w 326672"/>
                <a:gd name="connsiteY8" fmla="*/ 155793 h 327243"/>
                <a:gd name="connsiteX9" fmla="*/ 226366 w 326672"/>
                <a:gd name="connsiteY9" fmla="*/ 162143 h 327243"/>
                <a:gd name="connsiteX10" fmla="*/ 219818 w 326672"/>
                <a:gd name="connsiteY10" fmla="*/ 168493 h 327243"/>
                <a:gd name="connsiteX11" fmla="*/ 180527 w 326672"/>
                <a:gd name="connsiteY11" fmla="*/ 168493 h 327243"/>
                <a:gd name="connsiteX12" fmla="*/ 173978 w 326672"/>
                <a:gd name="connsiteY12" fmla="*/ 162143 h 327243"/>
                <a:gd name="connsiteX13" fmla="*/ 180527 w 326672"/>
                <a:gd name="connsiteY13" fmla="*/ 155793 h 327243"/>
                <a:gd name="connsiteX14" fmla="*/ 213865 w 326672"/>
                <a:gd name="connsiteY14" fmla="*/ 117693 h 327243"/>
                <a:gd name="connsiteX15" fmla="*/ 253156 w 326672"/>
                <a:gd name="connsiteY15" fmla="*/ 117693 h 327243"/>
                <a:gd name="connsiteX16" fmla="*/ 259704 w 326672"/>
                <a:gd name="connsiteY16" fmla="*/ 124043 h 327243"/>
                <a:gd name="connsiteX17" fmla="*/ 253156 w 326672"/>
                <a:gd name="connsiteY17" fmla="*/ 130393 h 327243"/>
                <a:gd name="connsiteX18" fmla="*/ 213865 w 326672"/>
                <a:gd name="connsiteY18" fmla="*/ 130393 h 327243"/>
                <a:gd name="connsiteX19" fmla="*/ 207316 w 326672"/>
                <a:gd name="connsiteY19" fmla="*/ 124043 h 327243"/>
                <a:gd name="connsiteX20" fmla="*/ 213865 w 326672"/>
                <a:gd name="connsiteY20" fmla="*/ 117693 h 327243"/>
                <a:gd name="connsiteX21" fmla="*/ 284881 w 326672"/>
                <a:gd name="connsiteY21" fmla="*/ 14505 h 327243"/>
                <a:gd name="connsiteX22" fmla="*/ 127407 w 326672"/>
                <a:gd name="connsiteY22" fmla="*/ 108871 h 327243"/>
                <a:gd name="connsiteX23" fmla="*/ 42216 w 326672"/>
                <a:gd name="connsiteY23" fmla="*/ 285968 h 327243"/>
                <a:gd name="connsiteX24" fmla="*/ 219052 w 326672"/>
                <a:gd name="connsiteY24" fmla="*/ 200651 h 327243"/>
                <a:gd name="connsiteX25" fmla="*/ 300370 w 326672"/>
                <a:gd name="connsiteY25" fmla="*/ 90773 h 327243"/>
                <a:gd name="connsiteX26" fmla="*/ 306824 w 326672"/>
                <a:gd name="connsiteY26" fmla="*/ 20968 h 327243"/>
                <a:gd name="connsiteX27" fmla="*/ 284881 w 326672"/>
                <a:gd name="connsiteY27" fmla="*/ 14505 h 327243"/>
                <a:gd name="connsiteX28" fmla="*/ 283284 w 326672"/>
                <a:gd name="connsiteY28" fmla="*/ 52 h 327243"/>
                <a:gd name="connsiteX29" fmla="*/ 315998 w 326672"/>
                <a:gd name="connsiteY29" fmla="*/ 10714 h 327243"/>
                <a:gd name="connsiteX30" fmla="*/ 228113 w 326672"/>
                <a:gd name="connsiteY30" fmla="*/ 209193 h 327243"/>
                <a:gd name="connsiteX31" fmla="*/ 38126 w 326672"/>
                <a:gd name="connsiteY31" fmla="*/ 300001 h 327243"/>
                <a:gd name="connsiteX32" fmla="*/ 10985 w 326672"/>
                <a:gd name="connsiteY32" fmla="*/ 325946 h 327243"/>
                <a:gd name="connsiteX33" fmla="*/ 7107 w 326672"/>
                <a:gd name="connsiteY33" fmla="*/ 327243 h 327243"/>
                <a:gd name="connsiteX34" fmla="*/ 1938 w 326672"/>
                <a:gd name="connsiteY34" fmla="*/ 325946 h 327243"/>
                <a:gd name="connsiteX35" fmla="*/ 1938 w 326672"/>
                <a:gd name="connsiteY35" fmla="*/ 316865 h 327243"/>
                <a:gd name="connsiteX36" fmla="*/ 29079 w 326672"/>
                <a:gd name="connsiteY36" fmla="*/ 289623 h 327243"/>
                <a:gd name="connsiteX37" fmla="*/ 118256 w 326672"/>
                <a:gd name="connsiteY37" fmla="*/ 98927 h 327243"/>
                <a:gd name="connsiteX38" fmla="*/ 283284 w 326672"/>
                <a:gd name="connsiteY38" fmla="*/ 52 h 32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26672" h="327243">
                  <a:moveTo>
                    <a:pt x="134524" y="195480"/>
                  </a:moveTo>
                  <a:cubicBezTo>
                    <a:pt x="134524" y="195480"/>
                    <a:pt x="134524" y="195480"/>
                    <a:pt x="175334" y="195480"/>
                  </a:cubicBezTo>
                  <a:cubicBezTo>
                    <a:pt x="177967" y="195480"/>
                    <a:pt x="181916" y="199290"/>
                    <a:pt x="181916" y="201830"/>
                  </a:cubicBezTo>
                  <a:cubicBezTo>
                    <a:pt x="181916" y="205640"/>
                    <a:pt x="177967" y="208180"/>
                    <a:pt x="175334" y="208180"/>
                  </a:cubicBezTo>
                  <a:cubicBezTo>
                    <a:pt x="175334" y="208180"/>
                    <a:pt x="175334" y="208180"/>
                    <a:pt x="134524" y="208180"/>
                  </a:cubicBezTo>
                  <a:cubicBezTo>
                    <a:pt x="131891" y="208180"/>
                    <a:pt x="127941" y="205640"/>
                    <a:pt x="127941" y="201830"/>
                  </a:cubicBezTo>
                  <a:cubicBezTo>
                    <a:pt x="127941" y="199290"/>
                    <a:pt x="131891" y="195480"/>
                    <a:pt x="134524" y="195480"/>
                  </a:cubicBezTo>
                  <a:close/>
                  <a:moveTo>
                    <a:pt x="180527" y="155793"/>
                  </a:moveTo>
                  <a:cubicBezTo>
                    <a:pt x="180527" y="155793"/>
                    <a:pt x="180527" y="155793"/>
                    <a:pt x="219818" y="155793"/>
                  </a:cubicBezTo>
                  <a:cubicBezTo>
                    <a:pt x="223747" y="155793"/>
                    <a:pt x="226366" y="158333"/>
                    <a:pt x="226366" y="162143"/>
                  </a:cubicBezTo>
                  <a:cubicBezTo>
                    <a:pt x="226366" y="165953"/>
                    <a:pt x="223747" y="168493"/>
                    <a:pt x="219818" y="168493"/>
                  </a:cubicBezTo>
                  <a:cubicBezTo>
                    <a:pt x="219818" y="168493"/>
                    <a:pt x="219818" y="168493"/>
                    <a:pt x="180527" y="168493"/>
                  </a:cubicBezTo>
                  <a:cubicBezTo>
                    <a:pt x="176598" y="168493"/>
                    <a:pt x="173978" y="165953"/>
                    <a:pt x="173978" y="162143"/>
                  </a:cubicBezTo>
                  <a:cubicBezTo>
                    <a:pt x="173978" y="158333"/>
                    <a:pt x="176598" y="155793"/>
                    <a:pt x="180527" y="155793"/>
                  </a:cubicBezTo>
                  <a:close/>
                  <a:moveTo>
                    <a:pt x="213865" y="117693"/>
                  </a:moveTo>
                  <a:cubicBezTo>
                    <a:pt x="213865" y="117693"/>
                    <a:pt x="213865" y="117693"/>
                    <a:pt x="253156" y="117693"/>
                  </a:cubicBezTo>
                  <a:cubicBezTo>
                    <a:pt x="257085" y="117693"/>
                    <a:pt x="259704" y="120233"/>
                    <a:pt x="259704" y="124043"/>
                  </a:cubicBezTo>
                  <a:cubicBezTo>
                    <a:pt x="259704" y="127853"/>
                    <a:pt x="257085" y="130393"/>
                    <a:pt x="253156" y="130393"/>
                  </a:cubicBezTo>
                  <a:cubicBezTo>
                    <a:pt x="253156" y="130393"/>
                    <a:pt x="253156" y="130393"/>
                    <a:pt x="213865" y="130393"/>
                  </a:cubicBezTo>
                  <a:cubicBezTo>
                    <a:pt x="209936" y="130393"/>
                    <a:pt x="207316" y="127853"/>
                    <a:pt x="207316" y="124043"/>
                  </a:cubicBezTo>
                  <a:cubicBezTo>
                    <a:pt x="207316" y="120233"/>
                    <a:pt x="209936" y="117693"/>
                    <a:pt x="213865" y="117693"/>
                  </a:cubicBezTo>
                  <a:close/>
                  <a:moveTo>
                    <a:pt x="284881" y="14505"/>
                  </a:moveTo>
                  <a:cubicBezTo>
                    <a:pt x="251321" y="14505"/>
                    <a:pt x="189364" y="45529"/>
                    <a:pt x="127407" y="108871"/>
                  </a:cubicBezTo>
                  <a:cubicBezTo>
                    <a:pt x="65450" y="170919"/>
                    <a:pt x="47379" y="258822"/>
                    <a:pt x="42216" y="285968"/>
                  </a:cubicBezTo>
                  <a:cubicBezTo>
                    <a:pt x="69322" y="282090"/>
                    <a:pt x="157095" y="262700"/>
                    <a:pt x="219052" y="200651"/>
                  </a:cubicBezTo>
                  <a:cubicBezTo>
                    <a:pt x="255193" y="164456"/>
                    <a:pt x="284881" y="125675"/>
                    <a:pt x="300370" y="90773"/>
                  </a:cubicBezTo>
                  <a:cubicBezTo>
                    <a:pt x="315860" y="57163"/>
                    <a:pt x="318441" y="32602"/>
                    <a:pt x="306824" y="20968"/>
                  </a:cubicBezTo>
                  <a:cubicBezTo>
                    <a:pt x="301661" y="15798"/>
                    <a:pt x="295207" y="14505"/>
                    <a:pt x="284881" y="14505"/>
                  </a:cubicBezTo>
                  <a:close/>
                  <a:moveTo>
                    <a:pt x="283284" y="52"/>
                  </a:moveTo>
                  <a:cubicBezTo>
                    <a:pt x="297016" y="-475"/>
                    <a:pt x="308244" y="2930"/>
                    <a:pt x="315998" y="10714"/>
                  </a:cubicBezTo>
                  <a:cubicBezTo>
                    <a:pt x="347016" y="41848"/>
                    <a:pt x="308243" y="128764"/>
                    <a:pt x="228113" y="209193"/>
                  </a:cubicBezTo>
                  <a:cubicBezTo>
                    <a:pt x="157029" y="281839"/>
                    <a:pt x="54927" y="297406"/>
                    <a:pt x="38126" y="300001"/>
                  </a:cubicBezTo>
                  <a:cubicBezTo>
                    <a:pt x="38126" y="300001"/>
                    <a:pt x="38126" y="300001"/>
                    <a:pt x="10985" y="325946"/>
                  </a:cubicBezTo>
                  <a:cubicBezTo>
                    <a:pt x="10985" y="327243"/>
                    <a:pt x="8400" y="327243"/>
                    <a:pt x="7107" y="327243"/>
                  </a:cubicBezTo>
                  <a:cubicBezTo>
                    <a:pt x="5815" y="327243"/>
                    <a:pt x="3230" y="327243"/>
                    <a:pt x="1938" y="325946"/>
                  </a:cubicBezTo>
                  <a:cubicBezTo>
                    <a:pt x="-647" y="323351"/>
                    <a:pt x="-647" y="319460"/>
                    <a:pt x="1938" y="316865"/>
                  </a:cubicBezTo>
                  <a:cubicBezTo>
                    <a:pt x="1938" y="316865"/>
                    <a:pt x="1938" y="316865"/>
                    <a:pt x="29079" y="289623"/>
                  </a:cubicBezTo>
                  <a:cubicBezTo>
                    <a:pt x="30371" y="272759"/>
                    <a:pt x="45880" y="171573"/>
                    <a:pt x="118256" y="98927"/>
                  </a:cubicBezTo>
                  <a:cubicBezTo>
                    <a:pt x="178355" y="38605"/>
                    <a:pt x="242087" y="1633"/>
                    <a:pt x="283284" y="52"/>
                  </a:cubicBezTo>
                  <a:close/>
                </a:path>
              </a:pathLst>
            </a:custGeom>
            <a:solidFill>
              <a:srgbClr val="FFFFFF"/>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73735">
                <a:defRPr/>
              </a:pPr>
              <a:endParaRPr sz="1100">
                <a:solidFill>
                  <a:srgbClr val="97C054"/>
                </a:solidFill>
                <a:latin typeface="汉仪旗黑-55简" panose="00020600040101010101" charset="-122"/>
                <a:ea typeface="汉仪旗黑-55简" panose="00020600040101010101" charset="-122"/>
              </a:endParaRPr>
            </a:p>
          </p:txBody>
        </p:sp>
      </p:grpSp>
      <p:grpSp>
        <p:nvGrpSpPr>
          <p:cNvPr id="34" name="组合 33"/>
          <p:cNvGrpSpPr/>
          <p:nvPr/>
        </p:nvGrpSpPr>
        <p:grpSpPr>
          <a:xfrm>
            <a:off x="6520815" y="3891280"/>
            <a:ext cx="1460500" cy="1454150"/>
            <a:chOff x="6520815" y="3891280"/>
            <a:chExt cx="1460500" cy="1454150"/>
          </a:xfrm>
        </p:grpSpPr>
        <p:sp>
          <p:nvSpPr>
            <p:cNvPr id="67" name="椭圆 12"/>
            <p:cNvSpPr/>
            <p:nvPr/>
          </p:nvSpPr>
          <p:spPr>
            <a:xfrm>
              <a:off x="6520815" y="3891280"/>
              <a:ext cx="1460500" cy="1454150"/>
            </a:xfrm>
            <a:prstGeom prst="ellipse">
              <a:avLst/>
            </a:prstGeom>
            <a:solidFill>
              <a:srgbClr val="FFFFFF">
                <a:lumMod val="85000"/>
              </a:srgbClr>
            </a:solidFill>
            <a:ln w="76200" cap="flat" cmpd="sng" algn="ctr">
              <a:noFill/>
              <a:prstDash val="solid"/>
              <a:miter lim="800000"/>
            </a:ln>
            <a:effectLst/>
          </p:spPr>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73735">
                <a:defRPr/>
              </a:pPr>
              <a:endParaRPr sz="1100">
                <a:solidFill>
                  <a:srgbClr val="97C054"/>
                </a:solidFill>
                <a:latin typeface="汉仪旗黑-55简" panose="00020600040101010101" charset="-122"/>
                <a:ea typeface="汉仪旗黑-55简" panose="00020600040101010101" charset="-122"/>
              </a:endParaRPr>
            </a:p>
          </p:txBody>
        </p:sp>
        <p:sp>
          <p:nvSpPr>
            <p:cNvPr id="68" name="椭圆 3"/>
            <p:cNvSpPr/>
            <p:nvPr/>
          </p:nvSpPr>
          <p:spPr>
            <a:xfrm>
              <a:off x="6615430" y="3985260"/>
              <a:ext cx="1271905" cy="1266190"/>
            </a:xfrm>
            <a:prstGeom prst="ellipse">
              <a:avLst/>
            </a:pr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ern="0">
                <a:solidFill>
                  <a:prstClr val="white"/>
                </a:solidFill>
                <a:latin typeface="微软雅黑" panose="020B0503020204020204" pitchFamily="34" charset="-122"/>
                <a:ea typeface="微软雅黑" panose="020B0503020204020204" pitchFamily="34" charset="-122"/>
              </a:endParaRPr>
            </a:p>
          </p:txBody>
        </p:sp>
        <p:sp>
          <p:nvSpPr>
            <p:cNvPr id="78" name="任意多边形 33"/>
            <p:cNvSpPr/>
            <p:nvPr/>
          </p:nvSpPr>
          <p:spPr bwMode="auto">
            <a:xfrm>
              <a:off x="6971665" y="4237990"/>
              <a:ext cx="550545" cy="694055"/>
            </a:xfrm>
            <a:custGeom>
              <a:avLst/>
              <a:gdLst>
                <a:gd name="connsiteX0" fmla="*/ 205820 w 259152"/>
                <a:gd name="connsiteY0" fmla="*/ 63384 h 328244"/>
                <a:gd name="connsiteX1" fmla="*/ 208427 w 259152"/>
                <a:gd name="connsiteY1" fmla="*/ 72898 h 328244"/>
                <a:gd name="connsiteX2" fmla="*/ 166725 w 259152"/>
                <a:gd name="connsiteY2" fmla="*/ 141140 h 328244"/>
                <a:gd name="connsiteX3" fmla="*/ 152390 w 259152"/>
                <a:gd name="connsiteY3" fmla="*/ 145077 h 328244"/>
                <a:gd name="connsiteX4" fmla="*/ 108082 w 259152"/>
                <a:gd name="connsiteY4" fmla="*/ 89959 h 328244"/>
                <a:gd name="connsiteX5" fmla="*/ 52046 w 259152"/>
                <a:gd name="connsiteY5" fmla="*/ 149014 h 328244"/>
                <a:gd name="connsiteX6" fmla="*/ 42924 w 259152"/>
                <a:gd name="connsiteY6" fmla="*/ 139827 h 328244"/>
                <a:gd name="connsiteX7" fmla="*/ 106779 w 259152"/>
                <a:gd name="connsiteY7" fmla="*/ 70274 h 328244"/>
                <a:gd name="connsiteX8" fmla="*/ 117205 w 259152"/>
                <a:gd name="connsiteY8" fmla="*/ 72898 h 328244"/>
                <a:gd name="connsiteX9" fmla="*/ 156300 w 259152"/>
                <a:gd name="connsiteY9" fmla="*/ 122767 h 328244"/>
                <a:gd name="connsiteX10" fmla="*/ 195395 w 259152"/>
                <a:gd name="connsiteY10" fmla="*/ 63712 h 328244"/>
                <a:gd name="connsiteX11" fmla="*/ 205820 w 259152"/>
                <a:gd name="connsiteY11" fmla="*/ 63384 h 328244"/>
                <a:gd name="connsiteX12" fmla="*/ 202033 w 259152"/>
                <a:gd name="connsiteY12" fmla="*/ 35467 h 328244"/>
                <a:gd name="connsiteX13" fmla="*/ 167427 w 259152"/>
                <a:gd name="connsiteY13" fmla="*/ 38215 h 328244"/>
                <a:gd name="connsiteX14" fmla="*/ 21924 w 259152"/>
                <a:gd name="connsiteY14" fmla="*/ 48559 h 328244"/>
                <a:gd name="connsiteX15" fmla="*/ 21924 w 259152"/>
                <a:gd name="connsiteY15" fmla="*/ 181744 h 328244"/>
                <a:gd name="connsiteX16" fmla="*/ 25787 w 259152"/>
                <a:gd name="connsiteY16" fmla="*/ 181744 h 328244"/>
                <a:gd name="connsiteX17" fmla="*/ 94032 w 259152"/>
                <a:gd name="connsiteY17" fmla="*/ 179158 h 328244"/>
                <a:gd name="connsiteX18" fmla="*/ 142962 w 259152"/>
                <a:gd name="connsiteY18" fmla="*/ 176572 h 328244"/>
                <a:gd name="connsiteX19" fmla="*/ 231809 w 259152"/>
                <a:gd name="connsiteY19" fmla="*/ 176572 h 328244"/>
                <a:gd name="connsiteX20" fmla="*/ 239535 w 259152"/>
                <a:gd name="connsiteY20" fmla="*/ 100282 h 328244"/>
                <a:gd name="connsiteX21" fmla="*/ 235672 w 259152"/>
                <a:gd name="connsiteY21" fmla="*/ 39508 h 328244"/>
                <a:gd name="connsiteX22" fmla="*/ 202033 w 259152"/>
                <a:gd name="connsiteY22" fmla="*/ 35467 h 328244"/>
                <a:gd name="connsiteX23" fmla="*/ 162231 w 259152"/>
                <a:gd name="connsiteY23" fmla="*/ 0 h 328244"/>
                <a:gd name="connsiteX24" fmla="*/ 169970 w 259152"/>
                <a:gd name="connsiteY24" fmla="*/ 7739 h 328244"/>
                <a:gd name="connsiteX25" fmla="*/ 171260 w 259152"/>
                <a:gd name="connsiteY25" fmla="*/ 20637 h 328244"/>
                <a:gd name="connsiteX26" fmla="*/ 247361 w 259152"/>
                <a:gd name="connsiteY26" fmla="*/ 27086 h 328244"/>
                <a:gd name="connsiteX27" fmla="*/ 258969 w 259152"/>
                <a:gd name="connsiteY27" fmla="*/ 70942 h 328244"/>
                <a:gd name="connsiteX28" fmla="*/ 253810 w 259152"/>
                <a:gd name="connsiteY28" fmla="*/ 187028 h 328244"/>
                <a:gd name="connsiteX29" fmla="*/ 244781 w 259152"/>
                <a:gd name="connsiteY29" fmla="*/ 193477 h 328244"/>
                <a:gd name="connsiteX30" fmla="*/ 168680 w 259152"/>
                <a:gd name="connsiteY30" fmla="*/ 194767 h 328244"/>
                <a:gd name="connsiteX31" fmla="*/ 191897 w 259152"/>
                <a:gd name="connsiteY31" fmla="*/ 246360 h 328244"/>
                <a:gd name="connsiteX32" fmla="*/ 226723 w 259152"/>
                <a:gd name="connsiteY32" fmla="*/ 313432 h 328244"/>
                <a:gd name="connsiteX33" fmla="*/ 209955 w 259152"/>
                <a:gd name="connsiteY33" fmla="*/ 319881 h 328244"/>
                <a:gd name="connsiteX34" fmla="*/ 204796 w 259152"/>
                <a:gd name="connsiteY34" fmla="*/ 306983 h 328244"/>
                <a:gd name="connsiteX35" fmla="*/ 164811 w 259152"/>
                <a:gd name="connsiteY35" fmla="*/ 232172 h 328244"/>
                <a:gd name="connsiteX36" fmla="*/ 153202 w 259152"/>
                <a:gd name="connsiteY36" fmla="*/ 194767 h 328244"/>
                <a:gd name="connsiteX37" fmla="*/ 118376 w 259152"/>
                <a:gd name="connsiteY37" fmla="*/ 196056 h 328244"/>
                <a:gd name="connsiteX38" fmla="*/ 92579 w 259152"/>
                <a:gd name="connsiteY38" fmla="*/ 264418 h 328244"/>
                <a:gd name="connsiteX39" fmla="*/ 52594 w 259152"/>
                <a:gd name="connsiteY39" fmla="*/ 326331 h 328244"/>
                <a:gd name="connsiteX40" fmla="*/ 42275 w 259152"/>
                <a:gd name="connsiteY40" fmla="*/ 323751 h 328244"/>
                <a:gd name="connsiteX41" fmla="*/ 75811 w 259152"/>
                <a:gd name="connsiteY41" fmla="*/ 254099 h 328244"/>
                <a:gd name="connsiteX42" fmla="*/ 101608 w 259152"/>
                <a:gd name="connsiteY42" fmla="*/ 207665 h 328244"/>
                <a:gd name="connsiteX43" fmla="*/ 104188 w 259152"/>
                <a:gd name="connsiteY43" fmla="*/ 196056 h 328244"/>
                <a:gd name="connsiteX44" fmla="*/ 89999 w 259152"/>
                <a:gd name="connsiteY44" fmla="*/ 198636 h 328244"/>
                <a:gd name="connsiteX45" fmla="*/ 16478 w 259152"/>
                <a:gd name="connsiteY45" fmla="*/ 197346 h 328244"/>
                <a:gd name="connsiteX46" fmla="*/ 15188 w 259152"/>
                <a:gd name="connsiteY46" fmla="*/ 196056 h 328244"/>
                <a:gd name="connsiteX47" fmla="*/ 10029 w 259152"/>
                <a:gd name="connsiteY47" fmla="*/ 192187 h 328244"/>
                <a:gd name="connsiteX48" fmla="*/ 3580 w 259152"/>
                <a:gd name="connsiteY48" fmla="*/ 39985 h 328244"/>
                <a:gd name="connsiteX49" fmla="*/ 12609 w 259152"/>
                <a:gd name="connsiteY49" fmla="*/ 30956 h 328244"/>
                <a:gd name="connsiteX50" fmla="*/ 87420 w 259152"/>
                <a:gd name="connsiteY50" fmla="*/ 27086 h 328244"/>
                <a:gd name="connsiteX51" fmla="*/ 84840 w 259152"/>
                <a:gd name="connsiteY51" fmla="*/ 11608 h 328244"/>
                <a:gd name="connsiteX52" fmla="*/ 92579 w 259152"/>
                <a:gd name="connsiteY52" fmla="*/ 5159 h 328244"/>
                <a:gd name="connsiteX53" fmla="*/ 162231 w 259152"/>
                <a:gd name="connsiteY53" fmla="*/ 0 h 328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59152" h="328244">
                  <a:moveTo>
                    <a:pt x="205820" y="63384"/>
                  </a:moveTo>
                  <a:cubicBezTo>
                    <a:pt x="208752" y="65681"/>
                    <a:pt x="210381" y="69618"/>
                    <a:pt x="208427" y="72898"/>
                  </a:cubicBezTo>
                  <a:cubicBezTo>
                    <a:pt x="196698" y="96520"/>
                    <a:pt x="177150" y="116205"/>
                    <a:pt x="166725" y="141140"/>
                  </a:cubicBezTo>
                  <a:cubicBezTo>
                    <a:pt x="165422" y="146389"/>
                    <a:pt x="157603" y="150326"/>
                    <a:pt x="152390" y="145077"/>
                  </a:cubicBezTo>
                  <a:cubicBezTo>
                    <a:pt x="136752" y="126704"/>
                    <a:pt x="119811" y="110956"/>
                    <a:pt x="108082" y="89959"/>
                  </a:cubicBezTo>
                  <a:cubicBezTo>
                    <a:pt x="87232" y="107019"/>
                    <a:pt x="72897" y="130641"/>
                    <a:pt x="52046" y="149014"/>
                  </a:cubicBezTo>
                  <a:cubicBezTo>
                    <a:pt x="46833" y="155575"/>
                    <a:pt x="37711" y="146389"/>
                    <a:pt x="42924" y="139827"/>
                  </a:cubicBezTo>
                  <a:cubicBezTo>
                    <a:pt x="65078" y="117518"/>
                    <a:pt x="80716" y="89959"/>
                    <a:pt x="106779" y="70274"/>
                  </a:cubicBezTo>
                  <a:cubicBezTo>
                    <a:pt x="109385" y="67649"/>
                    <a:pt x="115901" y="68961"/>
                    <a:pt x="117205" y="72898"/>
                  </a:cubicBezTo>
                  <a:cubicBezTo>
                    <a:pt x="127630" y="92583"/>
                    <a:pt x="141965" y="108331"/>
                    <a:pt x="156300" y="122767"/>
                  </a:cubicBezTo>
                  <a:cubicBezTo>
                    <a:pt x="166725" y="101770"/>
                    <a:pt x="181060" y="82085"/>
                    <a:pt x="195395" y="63712"/>
                  </a:cubicBezTo>
                  <a:cubicBezTo>
                    <a:pt x="198653" y="60431"/>
                    <a:pt x="202888" y="61087"/>
                    <a:pt x="205820" y="63384"/>
                  </a:cubicBezTo>
                  <a:close/>
                  <a:moveTo>
                    <a:pt x="202033" y="35467"/>
                  </a:moveTo>
                  <a:cubicBezTo>
                    <a:pt x="189961" y="35952"/>
                    <a:pt x="177729" y="37568"/>
                    <a:pt x="167427" y="38215"/>
                  </a:cubicBezTo>
                  <a:cubicBezTo>
                    <a:pt x="119785" y="42094"/>
                    <a:pt x="70855" y="45973"/>
                    <a:pt x="21924" y="48559"/>
                  </a:cubicBezTo>
                  <a:cubicBezTo>
                    <a:pt x="20637" y="92524"/>
                    <a:pt x="15486" y="137780"/>
                    <a:pt x="21924" y="181744"/>
                  </a:cubicBezTo>
                  <a:cubicBezTo>
                    <a:pt x="23212" y="181744"/>
                    <a:pt x="24499" y="181744"/>
                    <a:pt x="25787" y="181744"/>
                  </a:cubicBezTo>
                  <a:cubicBezTo>
                    <a:pt x="43814" y="192088"/>
                    <a:pt x="76005" y="181744"/>
                    <a:pt x="94032" y="179158"/>
                  </a:cubicBezTo>
                  <a:cubicBezTo>
                    <a:pt x="110771" y="176572"/>
                    <a:pt x="126223" y="176572"/>
                    <a:pt x="142962" y="176572"/>
                  </a:cubicBezTo>
                  <a:cubicBezTo>
                    <a:pt x="172578" y="177865"/>
                    <a:pt x="202194" y="179158"/>
                    <a:pt x="231809" y="176572"/>
                  </a:cubicBezTo>
                  <a:cubicBezTo>
                    <a:pt x="244686" y="173986"/>
                    <a:pt x="239535" y="109333"/>
                    <a:pt x="239535" y="100282"/>
                  </a:cubicBezTo>
                  <a:cubicBezTo>
                    <a:pt x="239535" y="91230"/>
                    <a:pt x="247261" y="44680"/>
                    <a:pt x="235672" y="39508"/>
                  </a:cubicBezTo>
                  <a:cubicBezTo>
                    <a:pt x="226015" y="35629"/>
                    <a:pt x="214104" y="34982"/>
                    <a:pt x="202033" y="35467"/>
                  </a:cubicBezTo>
                  <a:close/>
                  <a:moveTo>
                    <a:pt x="162231" y="0"/>
                  </a:moveTo>
                  <a:cubicBezTo>
                    <a:pt x="167390" y="0"/>
                    <a:pt x="169970" y="3869"/>
                    <a:pt x="169970" y="7739"/>
                  </a:cubicBezTo>
                  <a:cubicBezTo>
                    <a:pt x="169970" y="11608"/>
                    <a:pt x="171260" y="16768"/>
                    <a:pt x="171260" y="20637"/>
                  </a:cubicBezTo>
                  <a:cubicBezTo>
                    <a:pt x="194477" y="19347"/>
                    <a:pt x="228013" y="11608"/>
                    <a:pt x="247361" y="27086"/>
                  </a:cubicBezTo>
                  <a:cubicBezTo>
                    <a:pt x="261549" y="37405"/>
                    <a:pt x="258969" y="56753"/>
                    <a:pt x="258969" y="70942"/>
                  </a:cubicBezTo>
                  <a:cubicBezTo>
                    <a:pt x="256390" y="109637"/>
                    <a:pt x="258969" y="148332"/>
                    <a:pt x="253810" y="187028"/>
                  </a:cubicBezTo>
                  <a:cubicBezTo>
                    <a:pt x="252520" y="190897"/>
                    <a:pt x="248651" y="192187"/>
                    <a:pt x="244781" y="193477"/>
                  </a:cubicBezTo>
                  <a:cubicBezTo>
                    <a:pt x="218984" y="196056"/>
                    <a:pt x="194477" y="196056"/>
                    <a:pt x="168680" y="194767"/>
                  </a:cubicBezTo>
                  <a:cubicBezTo>
                    <a:pt x="176419" y="212824"/>
                    <a:pt x="181579" y="229592"/>
                    <a:pt x="191897" y="246360"/>
                  </a:cubicBezTo>
                  <a:cubicBezTo>
                    <a:pt x="204796" y="268288"/>
                    <a:pt x="218984" y="290215"/>
                    <a:pt x="226723" y="313432"/>
                  </a:cubicBezTo>
                  <a:cubicBezTo>
                    <a:pt x="230593" y="323751"/>
                    <a:pt x="216404" y="328910"/>
                    <a:pt x="209955" y="319881"/>
                  </a:cubicBezTo>
                  <a:cubicBezTo>
                    <a:pt x="206086" y="314722"/>
                    <a:pt x="206086" y="314722"/>
                    <a:pt x="204796" y="306983"/>
                  </a:cubicBezTo>
                  <a:cubicBezTo>
                    <a:pt x="193187" y="281186"/>
                    <a:pt x="176419" y="257969"/>
                    <a:pt x="164811" y="232172"/>
                  </a:cubicBezTo>
                  <a:cubicBezTo>
                    <a:pt x="159651" y="221853"/>
                    <a:pt x="153202" y="207665"/>
                    <a:pt x="153202" y="194767"/>
                  </a:cubicBezTo>
                  <a:cubicBezTo>
                    <a:pt x="141593" y="194767"/>
                    <a:pt x="129985" y="194767"/>
                    <a:pt x="118376" y="196056"/>
                  </a:cubicBezTo>
                  <a:cubicBezTo>
                    <a:pt x="120956" y="219274"/>
                    <a:pt x="102898" y="245071"/>
                    <a:pt x="92579" y="264418"/>
                  </a:cubicBezTo>
                  <a:cubicBezTo>
                    <a:pt x="79681" y="283766"/>
                    <a:pt x="69362" y="309563"/>
                    <a:pt x="52594" y="326331"/>
                  </a:cubicBezTo>
                  <a:cubicBezTo>
                    <a:pt x="50014" y="330200"/>
                    <a:pt x="43565" y="327621"/>
                    <a:pt x="42275" y="323751"/>
                  </a:cubicBezTo>
                  <a:cubicBezTo>
                    <a:pt x="35826" y="304403"/>
                    <a:pt x="66782" y="269578"/>
                    <a:pt x="75811" y="254099"/>
                  </a:cubicBezTo>
                  <a:cubicBezTo>
                    <a:pt x="84840" y="239911"/>
                    <a:pt x="95159" y="224433"/>
                    <a:pt x="101608" y="207665"/>
                  </a:cubicBezTo>
                  <a:cubicBezTo>
                    <a:pt x="102898" y="203796"/>
                    <a:pt x="102898" y="199926"/>
                    <a:pt x="104188" y="196056"/>
                  </a:cubicBezTo>
                  <a:cubicBezTo>
                    <a:pt x="99028" y="197346"/>
                    <a:pt x="95159" y="197346"/>
                    <a:pt x="89999" y="198636"/>
                  </a:cubicBezTo>
                  <a:cubicBezTo>
                    <a:pt x="66782" y="201216"/>
                    <a:pt x="37116" y="210245"/>
                    <a:pt x="16478" y="197346"/>
                  </a:cubicBezTo>
                  <a:cubicBezTo>
                    <a:pt x="15188" y="197346"/>
                    <a:pt x="15188" y="197346"/>
                    <a:pt x="15188" y="196056"/>
                  </a:cubicBezTo>
                  <a:cubicBezTo>
                    <a:pt x="12609" y="196056"/>
                    <a:pt x="10029" y="194767"/>
                    <a:pt x="10029" y="192187"/>
                  </a:cubicBezTo>
                  <a:cubicBezTo>
                    <a:pt x="-6739" y="144463"/>
                    <a:pt x="2290" y="88999"/>
                    <a:pt x="3580" y="39985"/>
                  </a:cubicBezTo>
                  <a:cubicBezTo>
                    <a:pt x="3580" y="34826"/>
                    <a:pt x="7449" y="30956"/>
                    <a:pt x="12609" y="30956"/>
                  </a:cubicBezTo>
                  <a:cubicBezTo>
                    <a:pt x="37116" y="29666"/>
                    <a:pt x="62913" y="28376"/>
                    <a:pt x="87420" y="27086"/>
                  </a:cubicBezTo>
                  <a:cubicBezTo>
                    <a:pt x="86130" y="21927"/>
                    <a:pt x="86130" y="16768"/>
                    <a:pt x="84840" y="11608"/>
                  </a:cubicBezTo>
                  <a:cubicBezTo>
                    <a:pt x="84840" y="7739"/>
                    <a:pt x="88710" y="5159"/>
                    <a:pt x="92579" y="5159"/>
                  </a:cubicBezTo>
                  <a:cubicBezTo>
                    <a:pt x="115796" y="1290"/>
                    <a:pt x="139014" y="0"/>
                    <a:pt x="162231" y="0"/>
                  </a:cubicBezTo>
                  <a:close/>
                </a:path>
              </a:pathLst>
            </a:custGeom>
            <a:solidFill>
              <a:srgbClr val="FFFFFF"/>
            </a:solidFill>
            <a:ln w="9525">
              <a:noFill/>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73735">
                <a:defRPr/>
              </a:pPr>
              <a:endParaRPr sz="1100">
                <a:solidFill>
                  <a:srgbClr val="97C054"/>
                </a:solidFill>
                <a:latin typeface="汉仪旗黑-55简" panose="00020600040101010101" charset="-122"/>
                <a:ea typeface="汉仪旗黑-55简" panose="00020600040101010101" charset="-122"/>
              </a:endParaRPr>
            </a:p>
          </p:txBody>
        </p:sp>
      </p:grpSp>
      <p:grpSp>
        <p:nvGrpSpPr>
          <p:cNvPr id="33" name="组合 32"/>
          <p:cNvGrpSpPr/>
          <p:nvPr/>
        </p:nvGrpSpPr>
        <p:grpSpPr>
          <a:xfrm>
            <a:off x="4279265" y="2487930"/>
            <a:ext cx="1460500" cy="1454150"/>
            <a:chOff x="4279265" y="2487930"/>
            <a:chExt cx="1460500" cy="1454150"/>
          </a:xfrm>
        </p:grpSpPr>
        <p:sp>
          <p:nvSpPr>
            <p:cNvPr id="69" name="椭圆 13"/>
            <p:cNvSpPr/>
            <p:nvPr/>
          </p:nvSpPr>
          <p:spPr>
            <a:xfrm>
              <a:off x="4279265" y="2487930"/>
              <a:ext cx="1460500" cy="1454150"/>
            </a:xfrm>
            <a:prstGeom prst="ellipse">
              <a:avLst/>
            </a:prstGeom>
            <a:solidFill>
              <a:srgbClr val="FFFFFF">
                <a:lumMod val="85000"/>
              </a:srgbClr>
            </a:solidFill>
            <a:ln w="76200" cap="flat" cmpd="sng" algn="ctr">
              <a:noFill/>
              <a:prstDash val="solid"/>
              <a:miter lim="800000"/>
            </a:ln>
            <a:effectLst/>
          </p:spPr>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73735">
                <a:defRPr/>
              </a:pPr>
              <a:endParaRPr sz="1100">
                <a:solidFill>
                  <a:srgbClr val="97C054"/>
                </a:solidFill>
                <a:latin typeface="汉仪旗黑-55简" panose="00020600040101010101" charset="-122"/>
                <a:ea typeface="汉仪旗黑-55简" panose="00020600040101010101" charset="-122"/>
              </a:endParaRPr>
            </a:p>
          </p:txBody>
        </p:sp>
        <p:sp>
          <p:nvSpPr>
            <p:cNvPr id="70" name="椭圆 4"/>
            <p:cNvSpPr/>
            <p:nvPr/>
          </p:nvSpPr>
          <p:spPr>
            <a:xfrm>
              <a:off x="4373880" y="2581910"/>
              <a:ext cx="1271905" cy="1266190"/>
            </a:xfrm>
            <a:prstGeom prst="ellipse">
              <a:avLst/>
            </a:pr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ern="0">
                <a:solidFill>
                  <a:prstClr val="white"/>
                </a:solidFill>
                <a:latin typeface="微软雅黑" panose="020B0503020204020204" pitchFamily="34" charset="-122"/>
                <a:ea typeface="微软雅黑" panose="020B0503020204020204" pitchFamily="34" charset="-122"/>
              </a:endParaRPr>
            </a:p>
          </p:txBody>
        </p:sp>
        <p:sp>
          <p:nvSpPr>
            <p:cNvPr id="79" name="任意多边形 32"/>
            <p:cNvSpPr/>
            <p:nvPr/>
          </p:nvSpPr>
          <p:spPr bwMode="auto">
            <a:xfrm>
              <a:off x="4721225" y="2881630"/>
              <a:ext cx="576580" cy="670560"/>
            </a:xfrm>
            <a:custGeom>
              <a:avLst/>
              <a:gdLst>
                <a:gd name="connsiteX0" fmla="*/ 58738 w 284163"/>
                <a:gd name="connsiteY0" fmla="*/ 225425 h 331788"/>
                <a:gd name="connsiteX1" fmla="*/ 225426 w 284163"/>
                <a:gd name="connsiteY1" fmla="*/ 225425 h 331788"/>
                <a:gd name="connsiteX2" fmla="*/ 225426 w 284163"/>
                <a:gd name="connsiteY2" fmla="*/ 249238 h 331788"/>
                <a:gd name="connsiteX3" fmla="*/ 58738 w 284163"/>
                <a:gd name="connsiteY3" fmla="*/ 249238 h 331788"/>
                <a:gd name="connsiteX4" fmla="*/ 58738 w 284163"/>
                <a:gd name="connsiteY4" fmla="*/ 177800 h 331788"/>
                <a:gd name="connsiteX5" fmla="*/ 225426 w 284163"/>
                <a:gd name="connsiteY5" fmla="*/ 177800 h 331788"/>
                <a:gd name="connsiteX6" fmla="*/ 225426 w 284163"/>
                <a:gd name="connsiteY6" fmla="*/ 201613 h 331788"/>
                <a:gd name="connsiteX7" fmla="*/ 58738 w 284163"/>
                <a:gd name="connsiteY7" fmla="*/ 201613 h 331788"/>
                <a:gd name="connsiteX8" fmla="*/ 58738 w 284163"/>
                <a:gd name="connsiteY8" fmla="*/ 130175 h 331788"/>
                <a:gd name="connsiteX9" fmla="*/ 225426 w 284163"/>
                <a:gd name="connsiteY9" fmla="*/ 130175 h 331788"/>
                <a:gd name="connsiteX10" fmla="*/ 225426 w 284163"/>
                <a:gd name="connsiteY10" fmla="*/ 153988 h 331788"/>
                <a:gd name="connsiteX11" fmla="*/ 58738 w 284163"/>
                <a:gd name="connsiteY11" fmla="*/ 153988 h 331788"/>
                <a:gd name="connsiteX12" fmla="*/ 23813 w 284163"/>
                <a:gd name="connsiteY12" fmla="*/ 47625 h 331788"/>
                <a:gd name="connsiteX13" fmla="*/ 23813 w 284163"/>
                <a:gd name="connsiteY13" fmla="*/ 307975 h 331788"/>
                <a:gd name="connsiteX14" fmla="*/ 260351 w 284163"/>
                <a:gd name="connsiteY14" fmla="*/ 307975 h 331788"/>
                <a:gd name="connsiteX15" fmla="*/ 260351 w 284163"/>
                <a:gd name="connsiteY15" fmla="*/ 47625 h 331788"/>
                <a:gd name="connsiteX16" fmla="*/ 225426 w 284163"/>
                <a:gd name="connsiteY16" fmla="*/ 47625 h 331788"/>
                <a:gd name="connsiteX17" fmla="*/ 225426 w 284163"/>
                <a:gd name="connsiteY17" fmla="*/ 71438 h 331788"/>
                <a:gd name="connsiteX18" fmla="*/ 201613 w 284163"/>
                <a:gd name="connsiteY18" fmla="*/ 71438 h 331788"/>
                <a:gd name="connsiteX19" fmla="*/ 201613 w 284163"/>
                <a:gd name="connsiteY19" fmla="*/ 47625 h 331788"/>
                <a:gd name="connsiteX20" fmla="*/ 153988 w 284163"/>
                <a:gd name="connsiteY20" fmla="*/ 47625 h 331788"/>
                <a:gd name="connsiteX21" fmla="*/ 153988 w 284163"/>
                <a:gd name="connsiteY21" fmla="*/ 71438 h 331788"/>
                <a:gd name="connsiteX22" fmla="*/ 130176 w 284163"/>
                <a:gd name="connsiteY22" fmla="*/ 71438 h 331788"/>
                <a:gd name="connsiteX23" fmla="*/ 130176 w 284163"/>
                <a:gd name="connsiteY23" fmla="*/ 47625 h 331788"/>
                <a:gd name="connsiteX24" fmla="*/ 82551 w 284163"/>
                <a:gd name="connsiteY24" fmla="*/ 47625 h 331788"/>
                <a:gd name="connsiteX25" fmla="*/ 82551 w 284163"/>
                <a:gd name="connsiteY25" fmla="*/ 71438 h 331788"/>
                <a:gd name="connsiteX26" fmla="*/ 58738 w 284163"/>
                <a:gd name="connsiteY26" fmla="*/ 71438 h 331788"/>
                <a:gd name="connsiteX27" fmla="*/ 58738 w 284163"/>
                <a:gd name="connsiteY27" fmla="*/ 47625 h 331788"/>
                <a:gd name="connsiteX28" fmla="*/ 58738 w 284163"/>
                <a:gd name="connsiteY28" fmla="*/ 0 h 331788"/>
                <a:gd name="connsiteX29" fmla="*/ 82550 w 284163"/>
                <a:gd name="connsiteY29" fmla="*/ 0 h 331788"/>
                <a:gd name="connsiteX30" fmla="*/ 82550 w 284163"/>
                <a:gd name="connsiteY30" fmla="*/ 23812 h 331788"/>
                <a:gd name="connsiteX31" fmla="*/ 130175 w 284163"/>
                <a:gd name="connsiteY31" fmla="*/ 23812 h 331788"/>
                <a:gd name="connsiteX32" fmla="*/ 130175 w 284163"/>
                <a:gd name="connsiteY32" fmla="*/ 0 h 331788"/>
                <a:gd name="connsiteX33" fmla="*/ 153988 w 284163"/>
                <a:gd name="connsiteY33" fmla="*/ 0 h 331788"/>
                <a:gd name="connsiteX34" fmla="*/ 153988 w 284163"/>
                <a:gd name="connsiteY34" fmla="*/ 23812 h 331788"/>
                <a:gd name="connsiteX35" fmla="*/ 201613 w 284163"/>
                <a:gd name="connsiteY35" fmla="*/ 23812 h 331788"/>
                <a:gd name="connsiteX36" fmla="*/ 201613 w 284163"/>
                <a:gd name="connsiteY36" fmla="*/ 0 h 331788"/>
                <a:gd name="connsiteX37" fmla="*/ 225425 w 284163"/>
                <a:gd name="connsiteY37" fmla="*/ 0 h 331788"/>
                <a:gd name="connsiteX38" fmla="*/ 225425 w 284163"/>
                <a:gd name="connsiteY38" fmla="*/ 23812 h 331788"/>
                <a:gd name="connsiteX39" fmla="*/ 284163 w 284163"/>
                <a:gd name="connsiteY39" fmla="*/ 23812 h 331788"/>
                <a:gd name="connsiteX40" fmla="*/ 284163 w 284163"/>
                <a:gd name="connsiteY40" fmla="*/ 331788 h 331788"/>
                <a:gd name="connsiteX41" fmla="*/ 0 w 284163"/>
                <a:gd name="connsiteY41" fmla="*/ 331788 h 331788"/>
                <a:gd name="connsiteX42" fmla="*/ 0 w 284163"/>
                <a:gd name="connsiteY42" fmla="*/ 23812 h 331788"/>
                <a:gd name="connsiteX43" fmla="*/ 58738 w 284163"/>
                <a:gd name="connsiteY43" fmla="*/ 23812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84163" h="331788">
                  <a:moveTo>
                    <a:pt x="58738" y="225425"/>
                  </a:moveTo>
                  <a:lnTo>
                    <a:pt x="225426" y="225425"/>
                  </a:lnTo>
                  <a:lnTo>
                    <a:pt x="225426" y="249238"/>
                  </a:lnTo>
                  <a:lnTo>
                    <a:pt x="58738" y="249238"/>
                  </a:lnTo>
                  <a:close/>
                  <a:moveTo>
                    <a:pt x="58738" y="177800"/>
                  </a:moveTo>
                  <a:lnTo>
                    <a:pt x="225426" y="177800"/>
                  </a:lnTo>
                  <a:lnTo>
                    <a:pt x="225426" y="201613"/>
                  </a:lnTo>
                  <a:lnTo>
                    <a:pt x="58738" y="201613"/>
                  </a:lnTo>
                  <a:close/>
                  <a:moveTo>
                    <a:pt x="58738" y="130175"/>
                  </a:moveTo>
                  <a:lnTo>
                    <a:pt x="225426" y="130175"/>
                  </a:lnTo>
                  <a:lnTo>
                    <a:pt x="225426" y="153988"/>
                  </a:lnTo>
                  <a:lnTo>
                    <a:pt x="58738" y="153988"/>
                  </a:lnTo>
                  <a:close/>
                  <a:moveTo>
                    <a:pt x="23813" y="47625"/>
                  </a:moveTo>
                  <a:lnTo>
                    <a:pt x="23813" y="307975"/>
                  </a:lnTo>
                  <a:lnTo>
                    <a:pt x="260351" y="307975"/>
                  </a:lnTo>
                  <a:lnTo>
                    <a:pt x="260351" y="47625"/>
                  </a:lnTo>
                  <a:lnTo>
                    <a:pt x="225426" y="47625"/>
                  </a:lnTo>
                  <a:lnTo>
                    <a:pt x="225426" y="71438"/>
                  </a:lnTo>
                  <a:lnTo>
                    <a:pt x="201613" y="71438"/>
                  </a:lnTo>
                  <a:lnTo>
                    <a:pt x="201613" y="47625"/>
                  </a:lnTo>
                  <a:lnTo>
                    <a:pt x="153988" y="47625"/>
                  </a:lnTo>
                  <a:lnTo>
                    <a:pt x="153988" y="71438"/>
                  </a:lnTo>
                  <a:lnTo>
                    <a:pt x="130176" y="71438"/>
                  </a:lnTo>
                  <a:lnTo>
                    <a:pt x="130176" y="47625"/>
                  </a:lnTo>
                  <a:lnTo>
                    <a:pt x="82551" y="47625"/>
                  </a:lnTo>
                  <a:lnTo>
                    <a:pt x="82551" y="71438"/>
                  </a:lnTo>
                  <a:lnTo>
                    <a:pt x="58738" y="71438"/>
                  </a:lnTo>
                  <a:lnTo>
                    <a:pt x="58738" y="47625"/>
                  </a:lnTo>
                  <a:close/>
                  <a:moveTo>
                    <a:pt x="58738" y="0"/>
                  </a:moveTo>
                  <a:lnTo>
                    <a:pt x="82550" y="0"/>
                  </a:lnTo>
                  <a:lnTo>
                    <a:pt x="82550" y="23812"/>
                  </a:lnTo>
                  <a:lnTo>
                    <a:pt x="130175" y="23812"/>
                  </a:lnTo>
                  <a:lnTo>
                    <a:pt x="130175" y="0"/>
                  </a:lnTo>
                  <a:lnTo>
                    <a:pt x="153988" y="0"/>
                  </a:lnTo>
                  <a:lnTo>
                    <a:pt x="153988" y="23812"/>
                  </a:lnTo>
                  <a:lnTo>
                    <a:pt x="201613" y="23812"/>
                  </a:lnTo>
                  <a:lnTo>
                    <a:pt x="201613" y="0"/>
                  </a:lnTo>
                  <a:lnTo>
                    <a:pt x="225425" y="0"/>
                  </a:lnTo>
                  <a:lnTo>
                    <a:pt x="225425" y="23812"/>
                  </a:lnTo>
                  <a:lnTo>
                    <a:pt x="284163" y="23812"/>
                  </a:lnTo>
                  <a:lnTo>
                    <a:pt x="284163" y="331788"/>
                  </a:lnTo>
                  <a:lnTo>
                    <a:pt x="0" y="331788"/>
                  </a:lnTo>
                  <a:lnTo>
                    <a:pt x="0" y="23812"/>
                  </a:lnTo>
                  <a:lnTo>
                    <a:pt x="58738" y="23812"/>
                  </a:lnTo>
                  <a:close/>
                </a:path>
              </a:pathLst>
            </a:custGeom>
            <a:solidFill>
              <a:srgbClr val="FFFFFF"/>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73735">
                <a:defRPr/>
              </a:pPr>
              <a:endParaRPr sz="1100">
                <a:solidFill>
                  <a:srgbClr val="97C054"/>
                </a:solidFill>
                <a:latin typeface="汉仪旗黑-55简" panose="00020600040101010101" charset="-122"/>
                <a:ea typeface="汉仪旗黑-55简" panose="00020600040101010101" charset="-122"/>
              </a:endParaRPr>
            </a:p>
          </p:txBody>
        </p:sp>
      </p:grpSp>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wipe(down)">
                                      <p:cBhvr>
                                        <p:cTn id="22" dur="5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4"/>
                                        </p:tgtEl>
                                        <p:attrNameLst>
                                          <p:attrName>style.visibility</p:attrName>
                                        </p:attrNameLst>
                                      </p:cBhvr>
                                      <p:to>
                                        <p:strVal val="visible"/>
                                      </p:to>
                                    </p:set>
                                    <p:animEffect transition="in" filter="wipe(left)">
                                      <p:cBhvr>
                                        <p:cTn id="42" dur="500"/>
                                        <p:tgtEl>
                                          <p:spTgt spid="74"/>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500" fill="hold"/>
                                        <p:tgtEl>
                                          <p:spTgt spid="34"/>
                                        </p:tgtEl>
                                        <p:attrNameLst>
                                          <p:attrName>ppt_w</p:attrName>
                                        </p:attrNameLst>
                                      </p:cBhvr>
                                      <p:tavLst>
                                        <p:tav tm="0">
                                          <p:val>
                                            <p:fltVal val="0"/>
                                          </p:val>
                                        </p:tav>
                                        <p:tav tm="100000">
                                          <p:val>
                                            <p:strVal val="#ppt_w"/>
                                          </p:val>
                                        </p:tav>
                                      </p:tavLst>
                                    </p:anim>
                                    <p:anim calcmode="lin" valueType="num">
                                      <p:cBhvr>
                                        <p:cTn id="48" dur="500" fill="hold"/>
                                        <p:tgtEl>
                                          <p:spTgt spid="34"/>
                                        </p:tgtEl>
                                        <p:attrNameLst>
                                          <p:attrName>ppt_h</p:attrName>
                                        </p:attrNameLst>
                                      </p:cBhvr>
                                      <p:tavLst>
                                        <p:tav tm="0">
                                          <p:val>
                                            <p:fltVal val="0"/>
                                          </p:val>
                                        </p:tav>
                                        <p:tav tm="100000">
                                          <p:val>
                                            <p:strVal val="#ppt_h"/>
                                          </p:val>
                                        </p:tav>
                                      </p:tavLst>
                                    </p:anim>
                                    <p:animEffect transition="in" filter="fade">
                                      <p:cBhvr>
                                        <p:cTn id="49" dur="500"/>
                                        <p:tgtEl>
                                          <p:spTgt spid="3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75"/>
                                        </p:tgtEl>
                                        <p:attrNameLst>
                                          <p:attrName>style.visibility</p:attrName>
                                        </p:attrNameLst>
                                      </p:cBhvr>
                                      <p:to>
                                        <p:strVal val="visible"/>
                                      </p:to>
                                    </p:set>
                                    <p:animEffect transition="in" filter="wipe(down)">
                                      <p:cBhvr>
                                        <p:cTn id="62" dur="500"/>
                                        <p:tgtEl>
                                          <p:spTgt spid="75"/>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35"/>
                                        </p:tgtEl>
                                        <p:attrNameLst>
                                          <p:attrName>style.visibility</p:attrName>
                                        </p:attrNameLst>
                                      </p:cBhvr>
                                      <p:to>
                                        <p:strVal val="visible"/>
                                      </p:to>
                                    </p:set>
                                    <p:anim calcmode="lin" valueType="num">
                                      <p:cBhvr>
                                        <p:cTn id="67" dur="500" fill="hold"/>
                                        <p:tgtEl>
                                          <p:spTgt spid="35"/>
                                        </p:tgtEl>
                                        <p:attrNameLst>
                                          <p:attrName>ppt_w</p:attrName>
                                        </p:attrNameLst>
                                      </p:cBhvr>
                                      <p:tavLst>
                                        <p:tav tm="0">
                                          <p:val>
                                            <p:fltVal val="0"/>
                                          </p:val>
                                        </p:tav>
                                        <p:tav tm="100000">
                                          <p:val>
                                            <p:strVal val="#ppt_w"/>
                                          </p:val>
                                        </p:tav>
                                      </p:tavLst>
                                    </p:anim>
                                    <p:anim calcmode="lin" valueType="num">
                                      <p:cBhvr>
                                        <p:cTn id="68" dur="500" fill="hold"/>
                                        <p:tgtEl>
                                          <p:spTgt spid="35"/>
                                        </p:tgtEl>
                                        <p:attrNameLst>
                                          <p:attrName>ppt_h</p:attrName>
                                        </p:attrNameLst>
                                      </p:cBhvr>
                                      <p:tavLst>
                                        <p:tav tm="0">
                                          <p:val>
                                            <p:fltVal val="0"/>
                                          </p:val>
                                        </p:tav>
                                        <p:tav tm="100000">
                                          <p:val>
                                            <p:strVal val="#ppt_h"/>
                                          </p:val>
                                        </p:tav>
                                      </p:tavLst>
                                    </p:anim>
                                    <p:animEffect transition="in" filter="fade">
                                      <p:cBhvr>
                                        <p:cTn id="69" dur="500"/>
                                        <p:tgtEl>
                                          <p:spTgt spid="35"/>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fade">
                                      <p:cBhvr>
                                        <p:cTn id="74" dur="500"/>
                                        <p:tgtEl>
                                          <p:spTgt spid="26"/>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P spid="73" grpId="0" animBg="1"/>
      <p:bldP spid="74" grpId="0" animBg="1"/>
      <p:bldP spid="7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769256" y="1652115"/>
            <a:ext cx="4783032" cy="1924970"/>
            <a:chOff x="769256" y="1782744"/>
            <a:chExt cx="4783032" cy="1924970"/>
          </a:xfrm>
        </p:grpSpPr>
        <p:sp>
          <p:nvSpPr>
            <p:cNvPr id="38" name="矩形 37"/>
            <p:cNvSpPr/>
            <p:nvPr/>
          </p:nvSpPr>
          <p:spPr>
            <a:xfrm>
              <a:off x="769256" y="1788092"/>
              <a:ext cx="4774836" cy="1919622"/>
            </a:xfrm>
            <a:prstGeom prst="rect">
              <a:avLst/>
            </a:prstGeom>
            <a:solidFill>
              <a:schemeClr val="bg1"/>
            </a:solidFill>
            <a:ln>
              <a:solidFill>
                <a:srgbClr val="F8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ea typeface="微软雅黑" panose="020B0503020204020204" pitchFamily="34" charset="-122"/>
                <a:sym typeface="Arial" panose="020B0604020202020204" pitchFamily="34" charset="0"/>
              </a:endParaRPr>
            </a:p>
          </p:txBody>
        </p:sp>
        <p:sp>
          <p:nvSpPr>
            <p:cNvPr id="43" name="Text Placeholder 33"/>
            <p:cNvSpPr txBox="1"/>
            <p:nvPr/>
          </p:nvSpPr>
          <p:spPr>
            <a:xfrm>
              <a:off x="2288825" y="2135007"/>
              <a:ext cx="1890652" cy="429861"/>
            </a:xfrm>
            <a:prstGeom prst="rect">
              <a:avLst/>
            </a:prstGeom>
            <a:noFill/>
          </p:spPr>
          <p:txBody>
            <a:bodyPr wrap="square"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pitchFamily="34" charset="-122"/>
                </a:defRPr>
              </a:lvl1pPr>
            </a:lstStyle>
            <a:p>
              <a:pPr defTabSz="609600">
                <a:lnSpc>
                  <a:spcPct val="120000"/>
                </a:lnSpc>
              </a:pPr>
              <a:r>
                <a:rPr lang="zh-CN" altLang="en-US" sz="2000">
                  <a:solidFill>
                    <a:prstClr val="black">
                      <a:lumMod val="75000"/>
                      <a:lumOff val="25000"/>
                    </a:prstClr>
                  </a:solidFill>
                  <a:latin typeface="Arial" panose="020B0604020202020204"/>
                  <a:ea typeface="微软雅黑" panose="020B0503020204020204" pitchFamily="34" charset="-122"/>
                  <a:cs typeface="+mn-ea"/>
                  <a:sym typeface="+mn-lt"/>
                </a:rPr>
                <a:t>相关财务知识</a:t>
              </a:r>
              <a:endParaRPr lang="en-US" altLang="zh-CN" sz="2000" dirty="0">
                <a:solidFill>
                  <a:prstClr val="black">
                    <a:lumMod val="75000"/>
                    <a:lumOff val="25000"/>
                  </a:prstClr>
                </a:solidFill>
                <a:latin typeface="Arial" panose="020B0604020202020204"/>
                <a:ea typeface="微软雅黑" panose="020B0503020204020204" pitchFamily="34" charset="-122"/>
                <a:cs typeface="+mn-ea"/>
                <a:sym typeface="+mn-lt"/>
              </a:endParaRPr>
            </a:p>
          </p:txBody>
        </p:sp>
        <p:sp>
          <p:nvSpPr>
            <p:cNvPr id="44" name="TextBox 20"/>
            <p:cNvSpPr txBox="1"/>
            <p:nvPr/>
          </p:nvSpPr>
          <p:spPr>
            <a:xfrm>
              <a:off x="2288825" y="2573453"/>
              <a:ext cx="2963264" cy="845616"/>
            </a:xfrm>
            <a:prstGeom prst="rect">
              <a:avLst/>
            </a:prstGeom>
            <a:noFill/>
          </p:spPr>
          <p:txBody>
            <a:bodyPr wrap="square" rtlCol="0">
              <a:spAutoFit/>
            </a:bodyPr>
            <a:lstStyle/>
            <a:p>
              <a:pPr defTabSz="609600">
                <a:lnSpc>
                  <a:spcPct val="120000"/>
                </a:lnSpc>
                <a:defRPr/>
              </a:pPr>
              <a:r>
                <a:rPr lang="zh-CN" altLang="en-US" sz="1400">
                  <a:solidFill>
                    <a:schemeClr val="tx1">
                      <a:lumMod val="85000"/>
                      <a:lumOff val="15000"/>
                    </a:schemeClr>
                  </a:solidFill>
                  <a:latin typeface="Arial" panose="020B0604020202020204"/>
                  <a:ea typeface="微软雅黑" panose="020B0503020204020204" pitchFamily="34" charset="-122"/>
                  <a:cs typeface="+mn-ea"/>
                  <a:sym typeface="+mn-lt"/>
                </a:rPr>
                <a:t>建立健全的管理会计信息体系新财务会计制度背景下，中职学校要想获得良好的财务管理综合水</a:t>
              </a:r>
              <a:endParaRPr lang="zh-CN" altLang="en-US" sz="1400" dirty="0">
                <a:solidFill>
                  <a:schemeClr val="tx1">
                    <a:lumMod val="85000"/>
                    <a:lumOff val="15000"/>
                  </a:schemeClr>
                </a:solidFill>
                <a:latin typeface="Arial" panose="020B0604020202020204"/>
                <a:ea typeface="微软雅黑" panose="020B0503020204020204" pitchFamily="34" charset="-122"/>
                <a:cs typeface="+mn-ea"/>
                <a:sym typeface="+mn-lt"/>
              </a:endParaRPr>
            </a:p>
          </p:txBody>
        </p:sp>
        <p:sp>
          <p:nvSpPr>
            <p:cNvPr id="47" name="椭圆 46"/>
            <p:cNvSpPr/>
            <p:nvPr/>
          </p:nvSpPr>
          <p:spPr>
            <a:xfrm>
              <a:off x="991214" y="2187210"/>
              <a:ext cx="1106682" cy="1106682"/>
            </a:xfrm>
            <a:prstGeom prst="ellipse">
              <a:avLst/>
            </a:pr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1" name="Text Placeholder 33"/>
            <p:cNvSpPr txBox="1"/>
            <p:nvPr/>
          </p:nvSpPr>
          <p:spPr>
            <a:xfrm>
              <a:off x="1120795" y="2564868"/>
              <a:ext cx="844390" cy="369204"/>
            </a:xfrm>
            <a:prstGeom prst="rect">
              <a:avLst/>
            </a:prstGeom>
            <a:noFill/>
          </p:spPr>
          <p:txBody>
            <a:bodyPr wrap="square" lIns="0" tIns="0" rIns="0" bIns="0"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pitchFamily="34" charset="-122"/>
                </a:defRPr>
              </a:lvl1pPr>
            </a:lstStyle>
            <a:p>
              <a:pPr algn="ctr"/>
              <a:r>
                <a:rPr lang="en-US" altLang="zh-CN" sz="2400">
                  <a:solidFill>
                    <a:schemeClr val="bg1"/>
                  </a:solidFill>
                  <a:ea typeface="微软雅黑" panose="020B0503020204020204" pitchFamily="34" charset="-122"/>
                  <a:sym typeface="Arial" panose="020B0604020202020204" pitchFamily="34" charset="0"/>
                </a:rPr>
                <a:t>01</a:t>
              </a:r>
              <a:endParaRPr lang="en-AU" altLang="zh-CN" sz="2400" dirty="0">
                <a:solidFill>
                  <a:schemeClr val="bg1"/>
                </a:solidFill>
                <a:ea typeface="微软雅黑" panose="020B0503020204020204" pitchFamily="34" charset="-122"/>
                <a:sym typeface="Arial" panose="020B0604020202020204" pitchFamily="34" charset="0"/>
              </a:endParaRPr>
            </a:p>
          </p:txBody>
        </p:sp>
        <p:sp>
          <p:nvSpPr>
            <p:cNvPr id="57" name="任意多边形 43"/>
            <p:cNvSpPr/>
            <p:nvPr/>
          </p:nvSpPr>
          <p:spPr>
            <a:xfrm flipH="1">
              <a:off x="4821322" y="1782744"/>
              <a:ext cx="730966" cy="730966"/>
            </a:xfrm>
            <a:custGeom>
              <a:avLst/>
              <a:gdLst>
                <a:gd name="connsiteX0" fmla="*/ 0 w 648072"/>
                <a:gd name="connsiteY0" fmla="*/ 0 h 648072"/>
                <a:gd name="connsiteX1" fmla="*/ 648072 w 648072"/>
                <a:gd name="connsiteY1" fmla="*/ 0 h 648072"/>
                <a:gd name="connsiteX2" fmla="*/ 0 w 648072"/>
                <a:gd name="connsiteY2" fmla="*/ 648072 h 648072"/>
              </a:gdLst>
              <a:ahLst/>
              <a:cxnLst>
                <a:cxn ang="0">
                  <a:pos x="connsiteX0" y="connsiteY0"/>
                </a:cxn>
                <a:cxn ang="0">
                  <a:pos x="connsiteX1" y="connsiteY1"/>
                </a:cxn>
                <a:cxn ang="0">
                  <a:pos x="connsiteX2" y="connsiteY2"/>
                </a:cxn>
              </a:cxnLst>
              <a:rect l="l" t="t" r="r" b="b"/>
              <a:pathLst>
                <a:path w="648072" h="648072">
                  <a:moveTo>
                    <a:pt x="0" y="0"/>
                  </a:moveTo>
                  <a:lnTo>
                    <a:pt x="648072" y="0"/>
                  </a:lnTo>
                  <a:lnTo>
                    <a:pt x="0" y="648072"/>
                  </a:lnTo>
                  <a:close/>
                </a:path>
              </a:pathLst>
            </a:cu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9" name="Freeform 16"/>
            <p:cNvSpPr>
              <a:spLocks noEditPoints="1"/>
            </p:cNvSpPr>
            <p:nvPr/>
          </p:nvSpPr>
          <p:spPr bwMode="auto">
            <a:xfrm>
              <a:off x="5191303" y="1870718"/>
              <a:ext cx="297815" cy="299718"/>
            </a:xfrm>
            <a:custGeom>
              <a:avLst/>
              <a:gdLst>
                <a:gd name="T0" fmla="*/ 84 w 143"/>
                <a:gd name="T1" fmla="*/ 45 h 144"/>
                <a:gd name="T2" fmla="*/ 70 w 143"/>
                <a:gd name="T3" fmla="*/ 47 h 144"/>
                <a:gd name="T4" fmla="*/ 75 w 143"/>
                <a:gd name="T5" fmla="*/ 64 h 144"/>
                <a:gd name="T6" fmla="*/ 105 w 143"/>
                <a:gd name="T7" fmla="*/ 18 h 144"/>
                <a:gd name="T8" fmla="*/ 125 w 143"/>
                <a:gd name="T9" fmla="*/ 19 h 144"/>
                <a:gd name="T10" fmla="*/ 125 w 143"/>
                <a:gd name="T11" fmla="*/ 39 h 144"/>
                <a:gd name="T12" fmla="*/ 80 w 143"/>
                <a:gd name="T13" fmla="*/ 68 h 144"/>
                <a:gd name="T14" fmla="*/ 96 w 143"/>
                <a:gd name="T15" fmla="*/ 74 h 144"/>
                <a:gd name="T16" fmla="*/ 99 w 143"/>
                <a:gd name="T17" fmla="*/ 59 h 144"/>
                <a:gd name="T18" fmla="*/ 117 w 143"/>
                <a:gd name="T19" fmla="*/ 74 h 144"/>
                <a:gd name="T20" fmla="*/ 114 w 143"/>
                <a:gd name="T21" fmla="*/ 44 h 144"/>
                <a:gd name="T22" fmla="*/ 124 w 143"/>
                <a:gd name="T23" fmla="*/ 74 h 144"/>
                <a:gd name="T24" fmla="*/ 133 w 143"/>
                <a:gd name="T25" fmla="*/ 81 h 144"/>
                <a:gd name="T26" fmla="*/ 70 w 143"/>
                <a:gd name="T27" fmla="*/ 135 h 144"/>
                <a:gd name="T28" fmla="*/ 63 w 143"/>
                <a:gd name="T29" fmla="*/ 144 h 144"/>
                <a:gd name="T30" fmla="*/ 9 w 143"/>
                <a:gd name="T31" fmla="*/ 81 h 144"/>
                <a:gd name="T32" fmla="*/ 0 w 143"/>
                <a:gd name="T33" fmla="*/ 74 h 144"/>
                <a:gd name="T34" fmla="*/ 63 w 143"/>
                <a:gd name="T35" fmla="*/ 20 h 144"/>
                <a:gd name="T36" fmla="*/ 70 w 143"/>
                <a:gd name="T37" fmla="*/ 10 h 144"/>
                <a:gd name="T38" fmla="*/ 99 w 143"/>
                <a:gd name="T39" fmla="*/ 30 h 144"/>
                <a:gd name="T40" fmla="*/ 94 w 143"/>
                <a:gd name="T41" fmla="*/ 35 h 144"/>
                <a:gd name="T42" fmla="*/ 70 w 143"/>
                <a:gd name="T43" fmla="*/ 40 h 144"/>
                <a:gd name="T44" fmla="*/ 70 w 143"/>
                <a:gd name="T45" fmla="*/ 93 h 144"/>
                <a:gd name="T46" fmla="*/ 96 w 143"/>
                <a:gd name="T47" fmla="*/ 81 h 144"/>
                <a:gd name="T48" fmla="*/ 63 w 143"/>
                <a:gd name="T49" fmla="*/ 93 h 144"/>
                <a:gd name="T50" fmla="*/ 37 w 143"/>
                <a:gd name="T51" fmla="*/ 81 h 144"/>
                <a:gd name="T52" fmla="*/ 63 w 143"/>
                <a:gd name="T53" fmla="*/ 93 h 144"/>
                <a:gd name="T54" fmla="*/ 63 w 143"/>
                <a:gd name="T55" fmla="*/ 61 h 144"/>
                <a:gd name="T56" fmla="*/ 37 w 143"/>
                <a:gd name="T57" fmla="*/ 74 h 144"/>
                <a:gd name="T58" fmla="*/ 63 w 143"/>
                <a:gd name="T59" fmla="*/ 27 h 144"/>
                <a:gd name="T60" fmla="*/ 30 w 143"/>
                <a:gd name="T61" fmla="*/ 74 h 144"/>
                <a:gd name="T62" fmla="*/ 63 w 143"/>
                <a:gd name="T63" fmla="*/ 27 h 144"/>
                <a:gd name="T64" fmla="*/ 63 w 143"/>
                <a:gd name="T65" fmla="*/ 114 h 144"/>
                <a:gd name="T66" fmla="*/ 16 w 143"/>
                <a:gd name="T67" fmla="*/ 81 h 144"/>
                <a:gd name="T68" fmla="*/ 70 w 143"/>
                <a:gd name="T69" fmla="*/ 114 h 144"/>
                <a:gd name="T70" fmla="*/ 117 w 143"/>
                <a:gd name="T71" fmla="*/ 81 h 144"/>
                <a:gd name="T72" fmla="*/ 70 w 143"/>
                <a:gd name="T73" fmla="*/ 11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3" h="144">
                  <a:moveTo>
                    <a:pt x="70" y="40"/>
                  </a:moveTo>
                  <a:cubicBezTo>
                    <a:pt x="75" y="41"/>
                    <a:pt x="80" y="42"/>
                    <a:pt x="84" y="45"/>
                  </a:cubicBezTo>
                  <a:cubicBezTo>
                    <a:pt x="79" y="50"/>
                    <a:pt x="79" y="50"/>
                    <a:pt x="79" y="50"/>
                  </a:cubicBezTo>
                  <a:cubicBezTo>
                    <a:pt x="76" y="49"/>
                    <a:pt x="73" y="48"/>
                    <a:pt x="70" y="47"/>
                  </a:cubicBezTo>
                  <a:cubicBezTo>
                    <a:pt x="70" y="61"/>
                    <a:pt x="70" y="61"/>
                    <a:pt x="70" y="61"/>
                  </a:cubicBezTo>
                  <a:cubicBezTo>
                    <a:pt x="72" y="62"/>
                    <a:pt x="74" y="63"/>
                    <a:pt x="75" y="64"/>
                  </a:cubicBezTo>
                  <a:cubicBezTo>
                    <a:pt x="106" y="32"/>
                    <a:pt x="106" y="32"/>
                    <a:pt x="106" y="32"/>
                  </a:cubicBezTo>
                  <a:cubicBezTo>
                    <a:pt x="105" y="18"/>
                    <a:pt x="105" y="18"/>
                    <a:pt x="105" y="18"/>
                  </a:cubicBezTo>
                  <a:cubicBezTo>
                    <a:pt x="123" y="0"/>
                    <a:pt x="123" y="0"/>
                    <a:pt x="123" y="0"/>
                  </a:cubicBezTo>
                  <a:cubicBezTo>
                    <a:pt x="125" y="19"/>
                    <a:pt x="125" y="19"/>
                    <a:pt x="125" y="19"/>
                  </a:cubicBezTo>
                  <a:cubicBezTo>
                    <a:pt x="143" y="21"/>
                    <a:pt x="143" y="21"/>
                    <a:pt x="143" y="21"/>
                  </a:cubicBezTo>
                  <a:cubicBezTo>
                    <a:pt x="125" y="39"/>
                    <a:pt x="125" y="39"/>
                    <a:pt x="125" y="39"/>
                  </a:cubicBezTo>
                  <a:cubicBezTo>
                    <a:pt x="111" y="37"/>
                    <a:pt x="111" y="37"/>
                    <a:pt x="111" y="37"/>
                  </a:cubicBezTo>
                  <a:cubicBezTo>
                    <a:pt x="80" y="68"/>
                    <a:pt x="80" y="68"/>
                    <a:pt x="80" y="68"/>
                  </a:cubicBezTo>
                  <a:cubicBezTo>
                    <a:pt x="81" y="70"/>
                    <a:pt x="82" y="72"/>
                    <a:pt x="82" y="74"/>
                  </a:cubicBezTo>
                  <a:cubicBezTo>
                    <a:pt x="96" y="74"/>
                    <a:pt x="96" y="74"/>
                    <a:pt x="96" y="74"/>
                  </a:cubicBezTo>
                  <a:cubicBezTo>
                    <a:pt x="96" y="70"/>
                    <a:pt x="95" y="67"/>
                    <a:pt x="94" y="65"/>
                  </a:cubicBezTo>
                  <a:cubicBezTo>
                    <a:pt x="99" y="59"/>
                    <a:pt x="99" y="59"/>
                    <a:pt x="99" y="59"/>
                  </a:cubicBezTo>
                  <a:cubicBezTo>
                    <a:pt x="101" y="64"/>
                    <a:pt x="103" y="69"/>
                    <a:pt x="103" y="74"/>
                  </a:cubicBezTo>
                  <a:cubicBezTo>
                    <a:pt x="117" y="74"/>
                    <a:pt x="117" y="74"/>
                    <a:pt x="117" y="74"/>
                  </a:cubicBezTo>
                  <a:cubicBezTo>
                    <a:pt x="116" y="65"/>
                    <a:pt x="114" y="56"/>
                    <a:pt x="109" y="49"/>
                  </a:cubicBezTo>
                  <a:cubicBezTo>
                    <a:pt x="114" y="44"/>
                    <a:pt x="114" y="44"/>
                    <a:pt x="114" y="44"/>
                  </a:cubicBezTo>
                  <a:cubicBezTo>
                    <a:pt x="114" y="45"/>
                    <a:pt x="114" y="45"/>
                    <a:pt x="114" y="45"/>
                  </a:cubicBezTo>
                  <a:cubicBezTo>
                    <a:pt x="120" y="53"/>
                    <a:pt x="123" y="63"/>
                    <a:pt x="124" y="74"/>
                  </a:cubicBezTo>
                  <a:cubicBezTo>
                    <a:pt x="133" y="74"/>
                    <a:pt x="133" y="74"/>
                    <a:pt x="133" y="74"/>
                  </a:cubicBezTo>
                  <a:cubicBezTo>
                    <a:pt x="133" y="81"/>
                    <a:pt x="133" y="81"/>
                    <a:pt x="133" y="81"/>
                  </a:cubicBezTo>
                  <a:cubicBezTo>
                    <a:pt x="124" y="81"/>
                    <a:pt x="124" y="81"/>
                    <a:pt x="124" y="81"/>
                  </a:cubicBezTo>
                  <a:cubicBezTo>
                    <a:pt x="122" y="110"/>
                    <a:pt x="99" y="133"/>
                    <a:pt x="70" y="135"/>
                  </a:cubicBezTo>
                  <a:cubicBezTo>
                    <a:pt x="70" y="144"/>
                    <a:pt x="70" y="144"/>
                    <a:pt x="70" y="144"/>
                  </a:cubicBezTo>
                  <a:cubicBezTo>
                    <a:pt x="63" y="144"/>
                    <a:pt x="63" y="144"/>
                    <a:pt x="63" y="144"/>
                  </a:cubicBezTo>
                  <a:cubicBezTo>
                    <a:pt x="63" y="135"/>
                    <a:pt x="63" y="135"/>
                    <a:pt x="63" y="135"/>
                  </a:cubicBezTo>
                  <a:cubicBezTo>
                    <a:pt x="34" y="133"/>
                    <a:pt x="11" y="110"/>
                    <a:pt x="9" y="81"/>
                  </a:cubicBezTo>
                  <a:cubicBezTo>
                    <a:pt x="0" y="81"/>
                    <a:pt x="0" y="81"/>
                    <a:pt x="0" y="81"/>
                  </a:cubicBezTo>
                  <a:cubicBezTo>
                    <a:pt x="0" y="74"/>
                    <a:pt x="0" y="74"/>
                    <a:pt x="0" y="74"/>
                  </a:cubicBezTo>
                  <a:cubicBezTo>
                    <a:pt x="9" y="74"/>
                    <a:pt x="9" y="74"/>
                    <a:pt x="9" y="74"/>
                  </a:cubicBezTo>
                  <a:cubicBezTo>
                    <a:pt x="11" y="45"/>
                    <a:pt x="34" y="21"/>
                    <a:pt x="63" y="20"/>
                  </a:cubicBezTo>
                  <a:cubicBezTo>
                    <a:pt x="63" y="10"/>
                    <a:pt x="63" y="10"/>
                    <a:pt x="63" y="10"/>
                  </a:cubicBezTo>
                  <a:cubicBezTo>
                    <a:pt x="70" y="10"/>
                    <a:pt x="70" y="10"/>
                    <a:pt x="70" y="10"/>
                  </a:cubicBezTo>
                  <a:cubicBezTo>
                    <a:pt x="70" y="20"/>
                    <a:pt x="70" y="20"/>
                    <a:pt x="70" y="20"/>
                  </a:cubicBezTo>
                  <a:cubicBezTo>
                    <a:pt x="81" y="20"/>
                    <a:pt x="91" y="24"/>
                    <a:pt x="99" y="30"/>
                  </a:cubicBezTo>
                  <a:cubicBezTo>
                    <a:pt x="99" y="30"/>
                    <a:pt x="99" y="30"/>
                    <a:pt x="99" y="30"/>
                  </a:cubicBezTo>
                  <a:cubicBezTo>
                    <a:pt x="94" y="35"/>
                    <a:pt x="94" y="35"/>
                    <a:pt x="94" y="35"/>
                  </a:cubicBezTo>
                  <a:cubicBezTo>
                    <a:pt x="87" y="30"/>
                    <a:pt x="79" y="27"/>
                    <a:pt x="70" y="27"/>
                  </a:cubicBezTo>
                  <a:cubicBezTo>
                    <a:pt x="70" y="40"/>
                    <a:pt x="70" y="40"/>
                    <a:pt x="70" y="40"/>
                  </a:cubicBezTo>
                  <a:close/>
                  <a:moveTo>
                    <a:pt x="82" y="81"/>
                  </a:moveTo>
                  <a:cubicBezTo>
                    <a:pt x="81" y="87"/>
                    <a:pt x="76" y="92"/>
                    <a:pt x="70" y="93"/>
                  </a:cubicBezTo>
                  <a:cubicBezTo>
                    <a:pt x="70" y="107"/>
                    <a:pt x="70" y="107"/>
                    <a:pt x="70" y="107"/>
                  </a:cubicBezTo>
                  <a:cubicBezTo>
                    <a:pt x="84" y="105"/>
                    <a:pt x="95" y="94"/>
                    <a:pt x="96" y="81"/>
                  </a:cubicBezTo>
                  <a:cubicBezTo>
                    <a:pt x="82" y="81"/>
                    <a:pt x="82" y="81"/>
                    <a:pt x="82" y="81"/>
                  </a:cubicBezTo>
                  <a:close/>
                  <a:moveTo>
                    <a:pt x="63" y="93"/>
                  </a:moveTo>
                  <a:cubicBezTo>
                    <a:pt x="57" y="92"/>
                    <a:pt x="52" y="87"/>
                    <a:pt x="51" y="81"/>
                  </a:cubicBezTo>
                  <a:cubicBezTo>
                    <a:pt x="37" y="81"/>
                    <a:pt x="37" y="81"/>
                    <a:pt x="37" y="81"/>
                  </a:cubicBezTo>
                  <a:cubicBezTo>
                    <a:pt x="38" y="94"/>
                    <a:pt x="49" y="105"/>
                    <a:pt x="63" y="107"/>
                  </a:cubicBezTo>
                  <a:cubicBezTo>
                    <a:pt x="63" y="93"/>
                    <a:pt x="63" y="93"/>
                    <a:pt x="63" y="93"/>
                  </a:cubicBezTo>
                  <a:close/>
                  <a:moveTo>
                    <a:pt x="51" y="74"/>
                  </a:moveTo>
                  <a:cubicBezTo>
                    <a:pt x="52" y="68"/>
                    <a:pt x="57" y="63"/>
                    <a:pt x="63" y="61"/>
                  </a:cubicBezTo>
                  <a:cubicBezTo>
                    <a:pt x="63" y="47"/>
                    <a:pt x="63" y="47"/>
                    <a:pt x="63" y="47"/>
                  </a:cubicBezTo>
                  <a:cubicBezTo>
                    <a:pt x="49" y="49"/>
                    <a:pt x="38" y="60"/>
                    <a:pt x="37" y="74"/>
                  </a:cubicBezTo>
                  <a:cubicBezTo>
                    <a:pt x="51" y="74"/>
                    <a:pt x="51" y="74"/>
                    <a:pt x="51" y="74"/>
                  </a:cubicBezTo>
                  <a:close/>
                  <a:moveTo>
                    <a:pt x="63" y="27"/>
                  </a:moveTo>
                  <a:cubicBezTo>
                    <a:pt x="38" y="28"/>
                    <a:pt x="18" y="49"/>
                    <a:pt x="16" y="74"/>
                  </a:cubicBezTo>
                  <a:cubicBezTo>
                    <a:pt x="30" y="74"/>
                    <a:pt x="30" y="74"/>
                    <a:pt x="30" y="74"/>
                  </a:cubicBezTo>
                  <a:cubicBezTo>
                    <a:pt x="31" y="56"/>
                    <a:pt x="45" y="42"/>
                    <a:pt x="63" y="40"/>
                  </a:cubicBezTo>
                  <a:cubicBezTo>
                    <a:pt x="63" y="27"/>
                    <a:pt x="63" y="27"/>
                    <a:pt x="63" y="27"/>
                  </a:cubicBezTo>
                  <a:close/>
                  <a:moveTo>
                    <a:pt x="63" y="128"/>
                  </a:moveTo>
                  <a:cubicBezTo>
                    <a:pt x="63" y="114"/>
                    <a:pt x="63" y="114"/>
                    <a:pt x="63" y="114"/>
                  </a:cubicBezTo>
                  <a:cubicBezTo>
                    <a:pt x="45" y="112"/>
                    <a:pt x="31" y="98"/>
                    <a:pt x="30" y="81"/>
                  </a:cubicBezTo>
                  <a:cubicBezTo>
                    <a:pt x="16" y="81"/>
                    <a:pt x="16" y="81"/>
                    <a:pt x="16" y="81"/>
                  </a:cubicBezTo>
                  <a:cubicBezTo>
                    <a:pt x="18" y="106"/>
                    <a:pt x="38" y="126"/>
                    <a:pt x="63" y="128"/>
                  </a:cubicBezTo>
                  <a:close/>
                  <a:moveTo>
                    <a:pt x="70" y="114"/>
                  </a:moveTo>
                  <a:cubicBezTo>
                    <a:pt x="70" y="128"/>
                    <a:pt x="70" y="128"/>
                    <a:pt x="70" y="128"/>
                  </a:cubicBezTo>
                  <a:cubicBezTo>
                    <a:pt x="95" y="126"/>
                    <a:pt x="115" y="106"/>
                    <a:pt x="117" y="81"/>
                  </a:cubicBezTo>
                  <a:cubicBezTo>
                    <a:pt x="103" y="81"/>
                    <a:pt x="103" y="81"/>
                    <a:pt x="103" y="81"/>
                  </a:cubicBezTo>
                  <a:cubicBezTo>
                    <a:pt x="102" y="98"/>
                    <a:pt x="88" y="112"/>
                    <a:pt x="70" y="114"/>
                  </a:cubicBezTo>
                  <a:close/>
                </a:path>
              </a:pathLst>
            </a:custGeom>
            <a:solidFill>
              <a:schemeClr val="bg1"/>
            </a:solidFill>
            <a:ln>
              <a:noFill/>
            </a:ln>
          </p:spPr>
          <p:txBody>
            <a:bodyPr vert="horz" wrap="square" lIns="91428" tIns="45714" rIns="91428" bIns="45714" numCol="1" anchor="t" anchorCtr="0" compatLnSpc="1"/>
            <a:lstStyle/>
            <a:p>
              <a:endParaRPr lang="zh-CN" altLang="en-US" sz="36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9" name="组合 18"/>
          <p:cNvGrpSpPr/>
          <p:nvPr/>
        </p:nvGrpSpPr>
        <p:grpSpPr>
          <a:xfrm>
            <a:off x="769256" y="3976203"/>
            <a:ext cx="4783032" cy="1925971"/>
            <a:chOff x="769256" y="3975241"/>
            <a:chExt cx="4783032" cy="1925971"/>
          </a:xfrm>
        </p:grpSpPr>
        <p:sp>
          <p:nvSpPr>
            <p:cNvPr id="35" name="矩形 34"/>
            <p:cNvSpPr/>
            <p:nvPr/>
          </p:nvSpPr>
          <p:spPr>
            <a:xfrm>
              <a:off x="769256" y="3981590"/>
              <a:ext cx="4774836" cy="1919622"/>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ea typeface="微软雅黑" panose="020B0503020204020204" pitchFamily="34" charset="-122"/>
                <a:sym typeface="Arial" panose="020B0604020202020204" pitchFamily="34" charset="0"/>
              </a:endParaRPr>
            </a:p>
          </p:txBody>
        </p:sp>
        <p:sp>
          <p:nvSpPr>
            <p:cNvPr id="45" name="Text Placeholder 33"/>
            <p:cNvSpPr txBox="1"/>
            <p:nvPr/>
          </p:nvSpPr>
          <p:spPr>
            <a:xfrm>
              <a:off x="2232613" y="4339041"/>
              <a:ext cx="1890652" cy="429861"/>
            </a:xfrm>
            <a:prstGeom prst="rect">
              <a:avLst/>
            </a:prstGeom>
            <a:noFill/>
          </p:spPr>
          <p:txBody>
            <a:bodyPr wrap="square" rtlCol="0">
              <a:spAutoFit/>
            </a:bodyPr>
            <a:lstStyle>
              <a:defPPr>
                <a:defRPr lang="zh-CN"/>
              </a:defPPr>
              <a:lvl1pPr defTabSz="609600">
                <a:lnSpc>
                  <a:spcPct val="120000"/>
                </a:lnSpc>
                <a:spcBef>
                  <a:spcPct val="20000"/>
                </a:spcBef>
                <a:defRPr sz="2000" b="1">
                  <a:solidFill>
                    <a:prstClr val="black">
                      <a:lumMod val="75000"/>
                      <a:lumOff val="25000"/>
                    </a:prstClr>
                  </a:solidFill>
                  <a:latin typeface="Arial" panose="020B0604020202020204"/>
                  <a:ea typeface="微软雅黑" panose="020B0503020204020204" pitchFamily="34" charset="-122"/>
                  <a:cs typeface="+mn-ea"/>
                </a:defRPr>
              </a:lvl1pPr>
            </a:lstStyle>
            <a:p>
              <a:r>
                <a:rPr lang="zh-CN" altLang="en-US">
                  <a:sym typeface="+mn-lt"/>
                </a:rPr>
                <a:t>高校财务系统</a:t>
              </a:r>
              <a:endParaRPr lang="en-US" altLang="zh-CN" dirty="0">
                <a:sym typeface="+mn-lt"/>
              </a:endParaRPr>
            </a:p>
          </p:txBody>
        </p:sp>
        <p:sp>
          <p:nvSpPr>
            <p:cNvPr id="46" name="TextBox 20"/>
            <p:cNvSpPr txBox="1"/>
            <p:nvPr/>
          </p:nvSpPr>
          <p:spPr>
            <a:xfrm>
              <a:off x="2219588" y="4775251"/>
              <a:ext cx="2898502" cy="845616"/>
            </a:xfrm>
            <a:prstGeom prst="rect">
              <a:avLst/>
            </a:prstGeom>
            <a:noFill/>
          </p:spPr>
          <p:txBody>
            <a:bodyPr wrap="square" rtlCol="0">
              <a:spAutoFit/>
            </a:bodyPr>
            <a:lstStyle>
              <a:defPPr>
                <a:defRPr lang="zh-CN"/>
              </a:defPPr>
              <a:lvl1pPr defTabSz="609600">
                <a:lnSpc>
                  <a:spcPct val="120000"/>
                </a:lnSpc>
                <a:defRPr sz="1400">
                  <a:solidFill>
                    <a:schemeClr val="tx1">
                      <a:lumMod val="85000"/>
                      <a:lumOff val="15000"/>
                    </a:schemeClr>
                  </a:solidFill>
                  <a:latin typeface="Arial" panose="020B0604020202020204"/>
                  <a:ea typeface="微软雅黑" panose="020B0503020204020204" pitchFamily="34" charset="-122"/>
                  <a:cs typeface="+mn-ea"/>
                </a:defRPr>
              </a:lvl1pPr>
            </a:lstStyle>
            <a:p>
              <a:r>
                <a:rPr lang="zh-CN" altLang="en-US">
                  <a:sym typeface="+mn-lt"/>
                </a:rPr>
                <a:t>随着现代社会经济的快速发展，总体社会环境也出现了较大的改变，新会计制度就是在这样的背</a:t>
              </a:r>
              <a:endParaRPr lang="zh-CN" altLang="en-US" dirty="0">
                <a:sym typeface="+mn-lt"/>
              </a:endParaRPr>
            </a:p>
          </p:txBody>
        </p:sp>
        <p:sp>
          <p:nvSpPr>
            <p:cNvPr id="48" name="椭圆 47"/>
            <p:cNvSpPr/>
            <p:nvPr/>
          </p:nvSpPr>
          <p:spPr>
            <a:xfrm>
              <a:off x="991214" y="4376680"/>
              <a:ext cx="1106682" cy="1106682"/>
            </a:xfrm>
            <a:prstGeom prst="ellipse">
              <a:avLst/>
            </a:pr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2" name="Text Placeholder 33"/>
            <p:cNvSpPr txBox="1"/>
            <p:nvPr/>
          </p:nvSpPr>
          <p:spPr>
            <a:xfrm>
              <a:off x="1120795" y="4748869"/>
              <a:ext cx="844390" cy="369204"/>
            </a:xfrm>
            <a:prstGeom prst="rect">
              <a:avLst/>
            </a:prstGeom>
            <a:noFill/>
          </p:spPr>
          <p:txBody>
            <a:bodyPr wrap="square" lIns="0" tIns="0" rIns="0" bIns="0"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pitchFamily="34" charset="-122"/>
                </a:defRPr>
              </a:lvl1pPr>
            </a:lstStyle>
            <a:p>
              <a:pPr algn="ctr"/>
              <a:r>
                <a:rPr lang="en-US" altLang="zh-CN" sz="2400">
                  <a:solidFill>
                    <a:schemeClr val="bg1"/>
                  </a:solidFill>
                  <a:ea typeface="微软雅黑" panose="020B0503020204020204" pitchFamily="34" charset="-122"/>
                  <a:sym typeface="Arial" panose="020B0604020202020204" pitchFamily="34" charset="0"/>
                </a:rPr>
                <a:t>03</a:t>
              </a:r>
              <a:endParaRPr lang="en-AU" altLang="zh-CN" sz="2400" dirty="0">
                <a:solidFill>
                  <a:schemeClr val="bg1"/>
                </a:solidFill>
                <a:ea typeface="微软雅黑" panose="020B0503020204020204" pitchFamily="34" charset="-122"/>
                <a:sym typeface="Arial" panose="020B0604020202020204" pitchFamily="34" charset="0"/>
              </a:endParaRPr>
            </a:p>
          </p:txBody>
        </p:sp>
        <p:sp>
          <p:nvSpPr>
            <p:cNvPr id="58" name="任意多边形 44"/>
            <p:cNvSpPr/>
            <p:nvPr/>
          </p:nvSpPr>
          <p:spPr>
            <a:xfrm flipH="1">
              <a:off x="4821322" y="3975241"/>
              <a:ext cx="730966" cy="730966"/>
            </a:xfrm>
            <a:custGeom>
              <a:avLst/>
              <a:gdLst>
                <a:gd name="connsiteX0" fmla="*/ 0 w 648072"/>
                <a:gd name="connsiteY0" fmla="*/ 0 h 648072"/>
                <a:gd name="connsiteX1" fmla="*/ 648072 w 648072"/>
                <a:gd name="connsiteY1" fmla="*/ 0 h 648072"/>
                <a:gd name="connsiteX2" fmla="*/ 0 w 648072"/>
                <a:gd name="connsiteY2" fmla="*/ 648072 h 648072"/>
              </a:gdLst>
              <a:ahLst/>
              <a:cxnLst>
                <a:cxn ang="0">
                  <a:pos x="connsiteX0" y="connsiteY0"/>
                </a:cxn>
                <a:cxn ang="0">
                  <a:pos x="connsiteX1" y="connsiteY1"/>
                </a:cxn>
                <a:cxn ang="0">
                  <a:pos x="connsiteX2" y="connsiteY2"/>
                </a:cxn>
              </a:cxnLst>
              <a:rect l="l" t="t" r="r" b="b"/>
              <a:pathLst>
                <a:path w="648072" h="648072">
                  <a:moveTo>
                    <a:pt x="0" y="0"/>
                  </a:moveTo>
                  <a:lnTo>
                    <a:pt x="648072" y="0"/>
                  </a:lnTo>
                  <a:lnTo>
                    <a:pt x="0" y="648072"/>
                  </a:lnTo>
                  <a:close/>
                </a:path>
              </a:pathLst>
            </a:cu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0" name="Freeform 16"/>
            <p:cNvSpPr>
              <a:spLocks noEditPoints="1"/>
            </p:cNvSpPr>
            <p:nvPr/>
          </p:nvSpPr>
          <p:spPr bwMode="auto">
            <a:xfrm>
              <a:off x="5191303" y="4076962"/>
              <a:ext cx="297815" cy="299718"/>
            </a:xfrm>
            <a:custGeom>
              <a:avLst/>
              <a:gdLst>
                <a:gd name="T0" fmla="*/ 84 w 143"/>
                <a:gd name="T1" fmla="*/ 45 h 144"/>
                <a:gd name="T2" fmla="*/ 70 w 143"/>
                <a:gd name="T3" fmla="*/ 47 h 144"/>
                <a:gd name="T4" fmla="*/ 75 w 143"/>
                <a:gd name="T5" fmla="*/ 64 h 144"/>
                <a:gd name="T6" fmla="*/ 105 w 143"/>
                <a:gd name="T7" fmla="*/ 18 h 144"/>
                <a:gd name="T8" fmla="*/ 125 w 143"/>
                <a:gd name="T9" fmla="*/ 19 h 144"/>
                <a:gd name="T10" fmla="*/ 125 w 143"/>
                <a:gd name="T11" fmla="*/ 39 h 144"/>
                <a:gd name="T12" fmla="*/ 80 w 143"/>
                <a:gd name="T13" fmla="*/ 68 h 144"/>
                <a:gd name="T14" fmla="*/ 96 w 143"/>
                <a:gd name="T15" fmla="*/ 74 h 144"/>
                <a:gd name="T16" fmla="*/ 99 w 143"/>
                <a:gd name="T17" fmla="*/ 59 h 144"/>
                <a:gd name="T18" fmla="*/ 117 w 143"/>
                <a:gd name="T19" fmla="*/ 74 h 144"/>
                <a:gd name="T20" fmla="*/ 114 w 143"/>
                <a:gd name="T21" fmla="*/ 44 h 144"/>
                <a:gd name="T22" fmla="*/ 124 w 143"/>
                <a:gd name="T23" fmla="*/ 74 h 144"/>
                <a:gd name="T24" fmla="*/ 133 w 143"/>
                <a:gd name="T25" fmla="*/ 81 h 144"/>
                <a:gd name="T26" fmla="*/ 70 w 143"/>
                <a:gd name="T27" fmla="*/ 135 h 144"/>
                <a:gd name="T28" fmla="*/ 63 w 143"/>
                <a:gd name="T29" fmla="*/ 144 h 144"/>
                <a:gd name="T30" fmla="*/ 9 w 143"/>
                <a:gd name="T31" fmla="*/ 81 h 144"/>
                <a:gd name="T32" fmla="*/ 0 w 143"/>
                <a:gd name="T33" fmla="*/ 74 h 144"/>
                <a:gd name="T34" fmla="*/ 63 w 143"/>
                <a:gd name="T35" fmla="*/ 20 h 144"/>
                <a:gd name="T36" fmla="*/ 70 w 143"/>
                <a:gd name="T37" fmla="*/ 10 h 144"/>
                <a:gd name="T38" fmla="*/ 99 w 143"/>
                <a:gd name="T39" fmla="*/ 30 h 144"/>
                <a:gd name="T40" fmla="*/ 94 w 143"/>
                <a:gd name="T41" fmla="*/ 35 h 144"/>
                <a:gd name="T42" fmla="*/ 70 w 143"/>
                <a:gd name="T43" fmla="*/ 40 h 144"/>
                <a:gd name="T44" fmla="*/ 70 w 143"/>
                <a:gd name="T45" fmla="*/ 93 h 144"/>
                <a:gd name="T46" fmla="*/ 96 w 143"/>
                <a:gd name="T47" fmla="*/ 81 h 144"/>
                <a:gd name="T48" fmla="*/ 63 w 143"/>
                <a:gd name="T49" fmla="*/ 93 h 144"/>
                <a:gd name="T50" fmla="*/ 37 w 143"/>
                <a:gd name="T51" fmla="*/ 81 h 144"/>
                <a:gd name="T52" fmla="*/ 63 w 143"/>
                <a:gd name="T53" fmla="*/ 93 h 144"/>
                <a:gd name="T54" fmla="*/ 63 w 143"/>
                <a:gd name="T55" fmla="*/ 61 h 144"/>
                <a:gd name="T56" fmla="*/ 37 w 143"/>
                <a:gd name="T57" fmla="*/ 74 h 144"/>
                <a:gd name="T58" fmla="*/ 63 w 143"/>
                <a:gd name="T59" fmla="*/ 27 h 144"/>
                <a:gd name="T60" fmla="*/ 30 w 143"/>
                <a:gd name="T61" fmla="*/ 74 h 144"/>
                <a:gd name="T62" fmla="*/ 63 w 143"/>
                <a:gd name="T63" fmla="*/ 27 h 144"/>
                <a:gd name="T64" fmla="*/ 63 w 143"/>
                <a:gd name="T65" fmla="*/ 114 h 144"/>
                <a:gd name="T66" fmla="*/ 16 w 143"/>
                <a:gd name="T67" fmla="*/ 81 h 144"/>
                <a:gd name="T68" fmla="*/ 70 w 143"/>
                <a:gd name="T69" fmla="*/ 114 h 144"/>
                <a:gd name="T70" fmla="*/ 117 w 143"/>
                <a:gd name="T71" fmla="*/ 81 h 144"/>
                <a:gd name="T72" fmla="*/ 70 w 143"/>
                <a:gd name="T73" fmla="*/ 11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3" h="144">
                  <a:moveTo>
                    <a:pt x="70" y="40"/>
                  </a:moveTo>
                  <a:cubicBezTo>
                    <a:pt x="75" y="41"/>
                    <a:pt x="80" y="42"/>
                    <a:pt x="84" y="45"/>
                  </a:cubicBezTo>
                  <a:cubicBezTo>
                    <a:pt x="79" y="50"/>
                    <a:pt x="79" y="50"/>
                    <a:pt x="79" y="50"/>
                  </a:cubicBezTo>
                  <a:cubicBezTo>
                    <a:pt x="76" y="49"/>
                    <a:pt x="73" y="48"/>
                    <a:pt x="70" y="47"/>
                  </a:cubicBezTo>
                  <a:cubicBezTo>
                    <a:pt x="70" y="61"/>
                    <a:pt x="70" y="61"/>
                    <a:pt x="70" y="61"/>
                  </a:cubicBezTo>
                  <a:cubicBezTo>
                    <a:pt x="72" y="62"/>
                    <a:pt x="74" y="63"/>
                    <a:pt x="75" y="64"/>
                  </a:cubicBezTo>
                  <a:cubicBezTo>
                    <a:pt x="106" y="32"/>
                    <a:pt x="106" y="32"/>
                    <a:pt x="106" y="32"/>
                  </a:cubicBezTo>
                  <a:cubicBezTo>
                    <a:pt x="105" y="18"/>
                    <a:pt x="105" y="18"/>
                    <a:pt x="105" y="18"/>
                  </a:cubicBezTo>
                  <a:cubicBezTo>
                    <a:pt x="123" y="0"/>
                    <a:pt x="123" y="0"/>
                    <a:pt x="123" y="0"/>
                  </a:cubicBezTo>
                  <a:cubicBezTo>
                    <a:pt x="125" y="19"/>
                    <a:pt x="125" y="19"/>
                    <a:pt x="125" y="19"/>
                  </a:cubicBezTo>
                  <a:cubicBezTo>
                    <a:pt x="143" y="21"/>
                    <a:pt x="143" y="21"/>
                    <a:pt x="143" y="21"/>
                  </a:cubicBezTo>
                  <a:cubicBezTo>
                    <a:pt x="125" y="39"/>
                    <a:pt x="125" y="39"/>
                    <a:pt x="125" y="39"/>
                  </a:cubicBezTo>
                  <a:cubicBezTo>
                    <a:pt x="111" y="37"/>
                    <a:pt x="111" y="37"/>
                    <a:pt x="111" y="37"/>
                  </a:cubicBezTo>
                  <a:cubicBezTo>
                    <a:pt x="80" y="68"/>
                    <a:pt x="80" y="68"/>
                    <a:pt x="80" y="68"/>
                  </a:cubicBezTo>
                  <a:cubicBezTo>
                    <a:pt x="81" y="70"/>
                    <a:pt x="82" y="72"/>
                    <a:pt x="82" y="74"/>
                  </a:cubicBezTo>
                  <a:cubicBezTo>
                    <a:pt x="96" y="74"/>
                    <a:pt x="96" y="74"/>
                    <a:pt x="96" y="74"/>
                  </a:cubicBezTo>
                  <a:cubicBezTo>
                    <a:pt x="96" y="70"/>
                    <a:pt x="95" y="67"/>
                    <a:pt x="94" y="65"/>
                  </a:cubicBezTo>
                  <a:cubicBezTo>
                    <a:pt x="99" y="59"/>
                    <a:pt x="99" y="59"/>
                    <a:pt x="99" y="59"/>
                  </a:cubicBezTo>
                  <a:cubicBezTo>
                    <a:pt x="101" y="64"/>
                    <a:pt x="103" y="69"/>
                    <a:pt x="103" y="74"/>
                  </a:cubicBezTo>
                  <a:cubicBezTo>
                    <a:pt x="117" y="74"/>
                    <a:pt x="117" y="74"/>
                    <a:pt x="117" y="74"/>
                  </a:cubicBezTo>
                  <a:cubicBezTo>
                    <a:pt x="116" y="65"/>
                    <a:pt x="114" y="56"/>
                    <a:pt x="109" y="49"/>
                  </a:cubicBezTo>
                  <a:cubicBezTo>
                    <a:pt x="114" y="44"/>
                    <a:pt x="114" y="44"/>
                    <a:pt x="114" y="44"/>
                  </a:cubicBezTo>
                  <a:cubicBezTo>
                    <a:pt x="114" y="45"/>
                    <a:pt x="114" y="45"/>
                    <a:pt x="114" y="45"/>
                  </a:cubicBezTo>
                  <a:cubicBezTo>
                    <a:pt x="120" y="53"/>
                    <a:pt x="123" y="63"/>
                    <a:pt x="124" y="74"/>
                  </a:cubicBezTo>
                  <a:cubicBezTo>
                    <a:pt x="133" y="74"/>
                    <a:pt x="133" y="74"/>
                    <a:pt x="133" y="74"/>
                  </a:cubicBezTo>
                  <a:cubicBezTo>
                    <a:pt x="133" y="81"/>
                    <a:pt x="133" y="81"/>
                    <a:pt x="133" y="81"/>
                  </a:cubicBezTo>
                  <a:cubicBezTo>
                    <a:pt x="124" y="81"/>
                    <a:pt x="124" y="81"/>
                    <a:pt x="124" y="81"/>
                  </a:cubicBezTo>
                  <a:cubicBezTo>
                    <a:pt x="122" y="110"/>
                    <a:pt x="99" y="133"/>
                    <a:pt x="70" y="135"/>
                  </a:cubicBezTo>
                  <a:cubicBezTo>
                    <a:pt x="70" y="144"/>
                    <a:pt x="70" y="144"/>
                    <a:pt x="70" y="144"/>
                  </a:cubicBezTo>
                  <a:cubicBezTo>
                    <a:pt x="63" y="144"/>
                    <a:pt x="63" y="144"/>
                    <a:pt x="63" y="144"/>
                  </a:cubicBezTo>
                  <a:cubicBezTo>
                    <a:pt x="63" y="135"/>
                    <a:pt x="63" y="135"/>
                    <a:pt x="63" y="135"/>
                  </a:cubicBezTo>
                  <a:cubicBezTo>
                    <a:pt x="34" y="133"/>
                    <a:pt x="11" y="110"/>
                    <a:pt x="9" y="81"/>
                  </a:cubicBezTo>
                  <a:cubicBezTo>
                    <a:pt x="0" y="81"/>
                    <a:pt x="0" y="81"/>
                    <a:pt x="0" y="81"/>
                  </a:cubicBezTo>
                  <a:cubicBezTo>
                    <a:pt x="0" y="74"/>
                    <a:pt x="0" y="74"/>
                    <a:pt x="0" y="74"/>
                  </a:cubicBezTo>
                  <a:cubicBezTo>
                    <a:pt x="9" y="74"/>
                    <a:pt x="9" y="74"/>
                    <a:pt x="9" y="74"/>
                  </a:cubicBezTo>
                  <a:cubicBezTo>
                    <a:pt x="11" y="45"/>
                    <a:pt x="34" y="21"/>
                    <a:pt x="63" y="20"/>
                  </a:cubicBezTo>
                  <a:cubicBezTo>
                    <a:pt x="63" y="10"/>
                    <a:pt x="63" y="10"/>
                    <a:pt x="63" y="10"/>
                  </a:cubicBezTo>
                  <a:cubicBezTo>
                    <a:pt x="70" y="10"/>
                    <a:pt x="70" y="10"/>
                    <a:pt x="70" y="10"/>
                  </a:cubicBezTo>
                  <a:cubicBezTo>
                    <a:pt x="70" y="20"/>
                    <a:pt x="70" y="20"/>
                    <a:pt x="70" y="20"/>
                  </a:cubicBezTo>
                  <a:cubicBezTo>
                    <a:pt x="81" y="20"/>
                    <a:pt x="91" y="24"/>
                    <a:pt x="99" y="30"/>
                  </a:cubicBezTo>
                  <a:cubicBezTo>
                    <a:pt x="99" y="30"/>
                    <a:pt x="99" y="30"/>
                    <a:pt x="99" y="30"/>
                  </a:cubicBezTo>
                  <a:cubicBezTo>
                    <a:pt x="94" y="35"/>
                    <a:pt x="94" y="35"/>
                    <a:pt x="94" y="35"/>
                  </a:cubicBezTo>
                  <a:cubicBezTo>
                    <a:pt x="87" y="30"/>
                    <a:pt x="79" y="27"/>
                    <a:pt x="70" y="27"/>
                  </a:cubicBezTo>
                  <a:cubicBezTo>
                    <a:pt x="70" y="40"/>
                    <a:pt x="70" y="40"/>
                    <a:pt x="70" y="40"/>
                  </a:cubicBezTo>
                  <a:close/>
                  <a:moveTo>
                    <a:pt x="82" y="81"/>
                  </a:moveTo>
                  <a:cubicBezTo>
                    <a:pt x="81" y="87"/>
                    <a:pt x="76" y="92"/>
                    <a:pt x="70" y="93"/>
                  </a:cubicBezTo>
                  <a:cubicBezTo>
                    <a:pt x="70" y="107"/>
                    <a:pt x="70" y="107"/>
                    <a:pt x="70" y="107"/>
                  </a:cubicBezTo>
                  <a:cubicBezTo>
                    <a:pt x="84" y="105"/>
                    <a:pt x="95" y="94"/>
                    <a:pt x="96" y="81"/>
                  </a:cubicBezTo>
                  <a:cubicBezTo>
                    <a:pt x="82" y="81"/>
                    <a:pt x="82" y="81"/>
                    <a:pt x="82" y="81"/>
                  </a:cubicBezTo>
                  <a:close/>
                  <a:moveTo>
                    <a:pt x="63" y="93"/>
                  </a:moveTo>
                  <a:cubicBezTo>
                    <a:pt x="57" y="92"/>
                    <a:pt x="52" y="87"/>
                    <a:pt x="51" y="81"/>
                  </a:cubicBezTo>
                  <a:cubicBezTo>
                    <a:pt x="37" y="81"/>
                    <a:pt x="37" y="81"/>
                    <a:pt x="37" y="81"/>
                  </a:cubicBezTo>
                  <a:cubicBezTo>
                    <a:pt x="38" y="94"/>
                    <a:pt x="49" y="105"/>
                    <a:pt x="63" y="107"/>
                  </a:cubicBezTo>
                  <a:cubicBezTo>
                    <a:pt x="63" y="93"/>
                    <a:pt x="63" y="93"/>
                    <a:pt x="63" y="93"/>
                  </a:cubicBezTo>
                  <a:close/>
                  <a:moveTo>
                    <a:pt x="51" y="74"/>
                  </a:moveTo>
                  <a:cubicBezTo>
                    <a:pt x="52" y="68"/>
                    <a:pt x="57" y="63"/>
                    <a:pt x="63" y="61"/>
                  </a:cubicBezTo>
                  <a:cubicBezTo>
                    <a:pt x="63" y="47"/>
                    <a:pt x="63" y="47"/>
                    <a:pt x="63" y="47"/>
                  </a:cubicBezTo>
                  <a:cubicBezTo>
                    <a:pt x="49" y="49"/>
                    <a:pt x="38" y="60"/>
                    <a:pt x="37" y="74"/>
                  </a:cubicBezTo>
                  <a:cubicBezTo>
                    <a:pt x="51" y="74"/>
                    <a:pt x="51" y="74"/>
                    <a:pt x="51" y="74"/>
                  </a:cubicBezTo>
                  <a:close/>
                  <a:moveTo>
                    <a:pt x="63" y="27"/>
                  </a:moveTo>
                  <a:cubicBezTo>
                    <a:pt x="38" y="28"/>
                    <a:pt x="18" y="49"/>
                    <a:pt x="16" y="74"/>
                  </a:cubicBezTo>
                  <a:cubicBezTo>
                    <a:pt x="30" y="74"/>
                    <a:pt x="30" y="74"/>
                    <a:pt x="30" y="74"/>
                  </a:cubicBezTo>
                  <a:cubicBezTo>
                    <a:pt x="31" y="56"/>
                    <a:pt x="45" y="42"/>
                    <a:pt x="63" y="40"/>
                  </a:cubicBezTo>
                  <a:cubicBezTo>
                    <a:pt x="63" y="27"/>
                    <a:pt x="63" y="27"/>
                    <a:pt x="63" y="27"/>
                  </a:cubicBezTo>
                  <a:close/>
                  <a:moveTo>
                    <a:pt x="63" y="128"/>
                  </a:moveTo>
                  <a:cubicBezTo>
                    <a:pt x="63" y="114"/>
                    <a:pt x="63" y="114"/>
                    <a:pt x="63" y="114"/>
                  </a:cubicBezTo>
                  <a:cubicBezTo>
                    <a:pt x="45" y="112"/>
                    <a:pt x="31" y="98"/>
                    <a:pt x="30" y="81"/>
                  </a:cubicBezTo>
                  <a:cubicBezTo>
                    <a:pt x="16" y="81"/>
                    <a:pt x="16" y="81"/>
                    <a:pt x="16" y="81"/>
                  </a:cubicBezTo>
                  <a:cubicBezTo>
                    <a:pt x="18" y="106"/>
                    <a:pt x="38" y="126"/>
                    <a:pt x="63" y="128"/>
                  </a:cubicBezTo>
                  <a:close/>
                  <a:moveTo>
                    <a:pt x="70" y="114"/>
                  </a:moveTo>
                  <a:cubicBezTo>
                    <a:pt x="70" y="128"/>
                    <a:pt x="70" y="128"/>
                    <a:pt x="70" y="128"/>
                  </a:cubicBezTo>
                  <a:cubicBezTo>
                    <a:pt x="95" y="126"/>
                    <a:pt x="115" y="106"/>
                    <a:pt x="117" y="81"/>
                  </a:cubicBezTo>
                  <a:cubicBezTo>
                    <a:pt x="103" y="81"/>
                    <a:pt x="103" y="81"/>
                    <a:pt x="103" y="81"/>
                  </a:cubicBezTo>
                  <a:cubicBezTo>
                    <a:pt x="102" y="98"/>
                    <a:pt x="88" y="112"/>
                    <a:pt x="70" y="114"/>
                  </a:cubicBezTo>
                  <a:close/>
                </a:path>
              </a:pathLst>
            </a:custGeom>
            <a:solidFill>
              <a:schemeClr val="bg1"/>
            </a:solidFill>
            <a:ln>
              <a:noFill/>
            </a:ln>
          </p:spPr>
          <p:txBody>
            <a:bodyPr vert="horz" wrap="square" lIns="91428" tIns="45714" rIns="91428" bIns="45714" numCol="1" anchor="t" anchorCtr="0" compatLnSpc="1"/>
            <a:lstStyle/>
            <a:p>
              <a:endParaRPr lang="zh-CN" altLang="en-US" sz="36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1" name="组合 20"/>
          <p:cNvGrpSpPr/>
          <p:nvPr/>
        </p:nvGrpSpPr>
        <p:grpSpPr>
          <a:xfrm>
            <a:off x="6380884" y="1652115"/>
            <a:ext cx="4784360" cy="1924970"/>
            <a:chOff x="5880085" y="1782744"/>
            <a:chExt cx="4784360" cy="1924970"/>
          </a:xfrm>
        </p:grpSpPr>
        <p:sp>
          <p:nvSpPr>
            <p:cNvPr id="36" name="矩形 35"/>
            <p:cNvSpPr/>
            <p:nvPr/>
          </p:nvSpPr>
          <p:spPr>
            <a:xfrm>
              <a:off x="5880085" y="1788092"/>
              <a:ext cx="4774836" cy="1919622"/>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ea typeface="微软雅黑" panose="020B0503020204020204" pitchFamily="34" charset="-122"/>
                <a:sym typeface="Arial" panose="020B0604020202020204" pitchFamily="34" charset="0"/>
              </a:endParaRPr>
            </a:p>
          </p:txBody>
        </p:sp>
        <p:sp>
          <p:nvSpPr>
            <p:cNvPr id="39" name="Text Placeholder 33"/>
            <p:cNvSpPr txBox="1"/>
            <p:nvPr/>
          </p:nvSpPr>
          <p:spPr>
            <a:xfrm>
              <a:off x="7480244" y="2129796"/>
              <a:ext cx="2717396" cy="429861"/>
            </a:xfrm>
            <a:prstGeom prst="rect">
              <a:avLst/>
            </a:prstGeom>
            <a:noFill/>
          </p:spPr>
          <p:txBody>
            <a:bodyPr wrap="square" rtlCol="0">
              <a:spAutoFit/>
            </a:bodyPr>
            <a:lstStyle>
              <a:defPPr>
                <a:defRPr lang="zh-CN"/>
              </a:defPPr>
              <a:lvl1pPr defTabSz="609600">
                <a:lnSpc>
                  <a:spcPct val="120000"/>
                </a:lnSpc>
                <a:spcBef>
                  <a:spcPct val="20000"/>
                </a:spcBef>
                <a:defRPr sz="2000" b="1">
                  <a:solidFill>
                    <a:prstClr val="black">
                      <a:lumMod val="75000"/>
                      <a:lumOff val="25000"/>
                    </a:prstClr>
                  </a:solidFill>
                  <a:latin typeface="Arial" panose="020B0604020202020204"/>
                  <a:ea typeface="微软雅黑" panose="020B0503020204020204" pitchFamily="34" charset="-122"/>
                  <a:cs typeface="+mn-ea"/>
                </a:defRPr>
              </a:lvl1pPr>
            </a:lstStyle>
            <a:p>
              <a:r>
                <a:rPr lang="zh-CN" altLang="en-US">
                  <a:sym typeface="+mn-lt"/>
                </a:rPr>
                <a:t>财务会计、预算会计</a:t>
              </a:r>
              <a:endParaRPr lang="en-US" altLang="zh-CN" dirty="0">
                <a:sym typeface="+mn-lt"/>
              </a:endParaRPr>
            </a:p>
          </p:txBody>
        </p:sp>
        <p:sp>
          <p:nvSpPr>
            <p:cNvPr id="40" name="TextBox 20"/>
            <p:cNvSpPr txBox="1"/>
            <p:nvPr/>
          </p:nvSpPr>
          <p:spPr>
            <a:xfrm>
              <a:off x="7470720" y="2552401"/>
              <a:ext cx="2950537" cy="845616"/>
            </a:xfrm>
            <a:prstGeom prst="rect">
              <a:avLst/>
            </a:prstGeom>
            <a:noFill/>
          </p:spPr>
          <p:txBody>
            <a:bodyPr wrap="square" rtlCol="0">
              <a:spAutoFit/>
            </a:bodyPr>
            <a:lstStyle>
              <a:defPPr>
                <a:defRPr lang="zh-CN"/>
              </a:defPPr>
              <a:lvl1pPr defTabSz="609600">
                <a:lnSpc>
                  <a:spcPct val="120000"/>
                </a:lnSpc>
                <a:defRPr sz="1400">
                  <a:solidFill>
                    <a:schemeClr val="tx1">
                      <a:lumMod val="85000"/>
                      <a:lumOff val="15000"/>
                    </a:schemeClr>
                  </a:solidFill>
                  <a:latin typeface="Arial" panose="020B0604020202020204"/>
                  <a:ea typeface="微软雅黑" panose="020B0503020204020204" pitchFamily="34" charset="-122"/>
                  <a:cs typeface="+mn-ea"/>
                </a:defRPr>
              </a:lvl1pPr>
            </a:lstStyle>
            <a:p>
              <a:r>
                <a:rPr lang="zh-CN" altLang="en-US">
                  <a:sym typeface="+mn-lt"/>
                </a:rPr>
                <a:t>加快财务信息化建设，提升服务效率。财务管理信息化建设符合时代发展趋势，高校的财务服务</a:t>
              </a:r>
              <a:endParaRPr lang="zh-CN" altLang="en-US" dirty="0">
                <a:sym typeface="+mn-lt"/>
              </a:endParaRPr>
            </a:p>
          </p:txBody>
        </p:sp>
        <p:sp>
          <p:nvSpPr>
            <p:cNvPr id="49" name="椭圆 48"/>
            <p:cNvSpPr/>
            <p:nvPr/>
          </p:nvSpPr>
          <p:spPr>
            <a:xfrm>
              <a:off x="6149962" y="2187210"/>
              <a:ext cx="1106682" cy="1106682"/>
            </a:xfrm>
            <a:prstGeom prst="ellipse">
              <a:avLst/>
            </a:pr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3" name="Text Placeholder 33"/>
            <p:cNvSpPr txBox="1"/>
            <p:nvPr/>
          </p:nvSpPr>
          <p:spPr>
            <a:xfrm>
              <a:off x="6271654" y="2564868"/>
              <a:ext cx="844390" cy="369204"/>
            </a:xfrm>
            <a:prstGeom prst="rect">
              <a:avLst/>
            </a:prstGeom>
            <a:noFill/>
          </p:spPr>
          <p:txBody>
            <a:bodyPr wrap="square" lIns="0" tIns="0" rIns="0" bIns="0"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pitchFamily="34" charset="-122"/>
                </a:defRPr>
              </a:lvl1pPr>
            </a:lstStyle>
            <a:p>
              <a:pPr algn="ctr"/>
              <a:r>
                <a:rPr lang="en-US" altLang="zh-CN" sz="2400">
                  <a:solidFill>
                    <a:schemeClr val="bg1"/>
                  </a:solidFill>
                  <a:ea typeface="微软雅黑" panose="020B0503020204020204" pitchFamily="34" charset="-122"/>
                  <a:sym typeface="Arial" panose="020B0604020202020204" pitchFamily="34" charset="0"/>
                </a:rPr>
                <a:t>02</a:t>
              </a:r>
              <a:endParaRPr lang="en-AU" altLang="zh-CN" sz="2400" dirty="0">
                <a:solidFill>
                  <a:schemeClr val="bg1"/>
                </a:solidFill>
                <a:ea typeface="微软雅黑" panose="020B0503020204020204" pitchFamily="34" charset="-122"/>
                <a:sym typeface="Arial" panose="020B0604020202020204" pitchFamily="34" charset="0"/>
              </a:endParaRPr>
            </a:p>
          </p:txBody>
        </p:sp>
        <p:sp>
          <p:nvSpPr>
            <p:cNvPr id="55" name="任意多边形 41"/>
            <p:cNvSpPr/>
            <p:nvPr/>
          </p:nvSpPr>
          <p:spPr>
            <a:xfrm flipH="1">
              <a:off x="9933479" y="1782744"/>
              <a:ext cx="730966" cy="730966"/>
            </a:xfrm>
            <a:custGeom>
              <a:avLst/>
              <a:gdLst>
                <a:gd name="connsiteX0" fmla="*/ 0 w 648072"/>
                <a:gd name="connsiteY0" fmla="*/ 0 h 648072"/>
                <a:gd name="connsiteX1" fmla="*/ 648072 w 648072"/>
                <a:gd name="connsiteY1" fmla="*/ 0 h 648072"/>
                <a:gd name="connsiteX2" fmla="*/ 0 w 648072"/>
                <a:gd name="connsiteY2" fmla="*/ 648072 h 648072"/>
              </a:gdLst>
              <a:ahLst/>
              <a:cxnLst>
                <a:cxn ang="0">
                  <a:pos x="connsiteX0" y="connsiteY0"/>
                </a:cxn>
                <a:cxn ang="0">
                  <a:pos x="connsiteX1" y="connsiteY1"/>
                </a:cxn>
                <a:cxn ang="0">
                  <a:pos x="connsiteX2" y="connsiteY2"/>
                </a:cxn>
              </a:cxnLst>
              <a:rect l="l" t="t" r="r" b="b"/>
              <a:pathLst>
                <a:path w="648072" h="648072">
                  <a:moveTo>
                    <a:pt x="0" y="0"/>
                  </a:moveTo>
                  <a:lnTo>
                    <a:pt x="648072" y="0"/>
                  </a:lnTo>
                  <a:lnTo>
                    <a:pt x="0" y="648072"/>
                  </a:lnTo>
                  <a:close/>
                </a:path>
              </a:pathLst>
            </a:cu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1" name="Freeform 16"/>
            <p:cNvSpPr>
              <a:spLocks noEditPoints="1"/>
            </p:cNvSpPr>
            <p:nvPr/>
          </p:nvSpPr>
          <p:spPr bwMode="auto">
            <a:xfrm>
              <a:off x="10297679" y="1870718"/>
              <a:ext cx="297815" cy="299718"/>
            </a:xfrm>
            <a:custGeom>
              <a:avLst/>
              <a:gdLst>
                <a:gd name="T0" fmla="*/ 84 w 143"/>
                <a:gd name="T1" fmla="*/ 45 h 144"/>
                <a:gd name="T2" fmla="*/ 70 w 143"/>
                <a:gd name="T3" fmla="*/ 47 h 144"/>
                <a:gd name="T4" fmla="*/ 75 w 143"/>
                <a:gd name="T5" fmla="*/ 64 h 144"/>
                <a:gd name="T6" fmla="*/ 105 w 143"/>
                <a:gd name="T7" fmla="*/ 18 h 144"/>
                <a:gd name="T8" fmla="*/ 125 w 143"/>
                <a:gd name="T9" fmla="*/ 19 h 144"/>
                <a:gd name="T10" fmla="*/ 125 w 143"/>
                <a:gd name="T11" fmla="*/ 39 h 144"/>
                <a:gd name="T12" fmla="*/ 80 w 143"/>
                <a:gd name="T13" fmla="*/ 68 h 144"/>
                <a:gd name="T14" fmla="*/ 96 w 143"/>
                <a:gd name="T15" fmla="*/ 74 h 144"/>
                <a:gd name="T16" fmla="*/ 99 w 143"/>
                <a:gd name="T17" fmla="*/ 59 h 144"/>
                <a:gd name="T18" fmla="*/ 117 w 143"/>
                <a:gd name="T19" fmla="*/ 74 h 144"/>
                <a:gd name="T20" fmla="*/ 114 w 143"/>
                <a:gd name="T21" fmla="*/ 44 h 144"/>
                <a:gd name="T22" fmla="*/ 124 w 143"/>
                <a:gd name="T23" fmla="*/ 74 h 144"/>
                <a:gd name="T24" fmla="*/ 133 w 143"/>
                <a:gd name="T25" fmla="*/ 81 h 144"/>
                <a:gd name="T26" fmla="*/ 70 w 143"/>
                <a:gd name="T27" fmla="*/ 135 h 144"/>
                <a:gd name="T28" fmla="*/ 63 w 143"/>
                <a:gd name="T29" fmla="*/ 144 h 144"/>
                <a:gd name="T30" fmla="*/ 9 w 143"/>
                <a:gd name="T31" fmla="*/ 81 h 144"/>
                <a:gd name="T32" fmla="*/ 0 w 143"/>
                <a:gd name="T33" fmla="*/ 74 h 144"/>
                <a:gd name="T34" fmla="*/ 63 w 143"/>
                <a:gd name="T35" fmla="*/ 20 h 144"/>
                <a:gd name="T36" fmla="*/ 70 w 143"/>
                <a:gd name="T37" fmla="*/ 10 h 144"/>
                <a:gd name="T38" fmla="*/ 99 w 143"/>
                <a:gd name="T39" fmla="*/ 30 h 144"/>
                <a:gd name="T40" fmla="*/ 94 w 143"/>
                <a:gd name="T41" fmla="*/ 35 h 144"/>
                <a:gd name="T42" fmla="*/ 70 w 143"/>
                <a:gd name="T43" fmla="*/ 40 h 144"/>
                <a:gd name="T44" fmla="*/ 70 w 143"/>
                <a:gd name="T45" fmla="*/ 93 h 144"/>
                <a:gd name="T46" fmla="*/ 96 w 143"/>
                <a:gd name="T47" fmla="*/ 81 h 144"/>
                <a:gd name="T48" fmla="*/ 63 w 143"/>
                <a:gd name="T49" fmla="*/ 93 h 144"/>
                <a:gd name="T50" fmla="*/ 37 w 143"/>
                <a:gd name="T51" fmla="*/ 81 h 144"/>
                <a:gd name="T52" fmla="*/ 63 w 143"/>
                <a:gd name="T53" fmla="*/ 93 h 144"/>
                <a:gd name="T54" fmla="*/ 63 w 143"/>
                <a:gd name="T55" fmla="*/ 61 h 144"/>
                <a:gd name="T56" fmla="*/ 37 w 143"/>
                <a:gd name="T57" fmla="*/ 74 h 144"/>
                <a:gd name="T58" fmla="*/ 63 w 143"/>
                <a:gd name="T59" fmla="*/ 27 h 144"/>
                <a:gd name="T60" fmla="*/ 30 w 143"/>
                <a:gd name="T61" fmla="*/ 74 h 144"/>
                <a:gd name="T62" fmla="*/ 63 w 143"/>
                <a:gd name="T63" fmla="*/ 27 h 144"/>
                <a:gd name="T64" fmla="*/ 63 w 143"/>
                <a:gd name="T65" fmla="*/ 114 h 144"/>
                <a:gd name="T66" fmla="*/ 16 w 143"/>
                <a:gd name="T67" fmla="*/ 81 h 144"/>
                <a:gd name="T68" fmla="*/ 70 w 143"/>
                <a:gd name="T69" fmla="*/ 114 h 144"/>
                <a:gd name="T70" fmla="*/ 117 w 143"/>
                <a:gd name="T71" fmla="*/ 81 h 144"/>
                <a:gd name="T72" fmla="*/ 70 w 143"/>
                <a:gd name="T73" fmla="*/ 11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3" h="144">
                  <a:moveTo>
                    <a:pt x="70" y="40"/>
                  </a:moveTo>
                  <a:cubicBezTo>
                    <a:pt x="75" y="41"/>
                    <a:pt x="80" y="42"/>
                    <a:pt x="84" y="45"/>
                  </a:cubicBezTo>
                  <a:cubicBezTo>
                    <a:pt x="79" y="50"/>
                    <a:pt x="79" y="50"/>
                    <a:pt x="79" y="50"/>
                  </a:cubicBezTo>
                  <a:cubicBezTo>
                    <a:pt x="76" y="49"/>
                    <a:pt x="73" y="48"/>
                    <a:pt x="70" y="47"/>
                  </a:cubicBezTo>
                  <a:cubicBezTo>
                    <a:pt x="70" y="61"/>
                    <a:pt x="70" y="61"/>
                    <a:pt x="70" y="61"/>
                  </a:cubicBezTo>
                  <a:cubicBezTo>
                    <a:pt x="72" y="62"/>
                    <a:pt x="74" y="63"/>
                    <a:pt x="75" y="64"/>
                  </a:cubicBezTo>
                  <a:cubicBezTo>
                    <a:pt x="106" y="32"/>
                    <a:pt x="106" y="32"/>
                    <a:pt x="106" y="32"/>
                  </a:cubicBezTo>
                  <a:cubicBezTo>
                    <a:pt x="105" y="18"/>
                    <a:pt x="105" y="18"/>
                    <a:pt x="105" y="18"/>
                  </a:cubicBezTo>
                  <a:cubicBezTo>
                    <a:pt x="123" y="0"/>
                    <a:pt x="123" y="0"/>
                    <a:pt x="123" y="0"/>
                  </a:cubicBezTo>
                  <a:cubicBezTo>
                    <a:pt x="125" y="19"/>
                    <a:pt x="125" y="19"/>
                    <a:pt x="125" y="19"/>
                  </a:cubicBezTo>
                  <a:cubicBezTo>
                    <a:pt x="143" y="21"/>
                    <a:pt x="143" y="21"/>
                    <a:pt x="143" y="21"/>
                  </a:cubicBezTo>
                  <a:cubicBezTo>
                    <a:pt x="125" y="39"/>
                    <a:pt x="125" y="39"/>
                    <a:pt x="125" y="39"/>
                  </a:cubicBezTo>
                  <a:cubicBezTo>
                    <a:pt x="111" y="37"/>
                    <a:pt x="111" y="37"/>
                    <a:pt x="111" y="37"/>
                  </a:cubicBezTo>
                  <a:cubicBezTo>
                    <a:pt x="80" y="68"/>
                    <a:pt x="80" y="68"/>
                    <a:pt x="80" y="68"/>
                  </a:cubicBezTo>
                  <a:cubicBezTo>
                    <a:pt x="81" y="70"/>
                    <a:pt x="82" y="72"/>
                    <a:pt x="82" y="74"/>
                  </a:cubicBezTo>
                  <a:cubicBezTo>
                    <a:pt x="96" y="74"/>
                    <a:pt x="96" y="74"/>
                    <a:pt x="96" y="74"/>
                  </a:cubicBezTo>
                  <a:cubicBezTo>
                    <a:pt x="96" y="70"/>
                    <a:pt x="95" y="67"/>
                    <a:pt x="94" y="65"/>
                  </a:cubicBezTo>
                  <a:cubicBezTo>
                    <a:pt x="99" y="59"/>
                    <a:pt x="99" y="59"/>
                    <a:pt x="99" y="59"/>
                  </a:cubicBezTo>
                  <a:cubicBezTo>
                    <a:pt x="101" y="64"/>
                    <a:pt x="103" y="69"/>
                    <a:pt x="103" y="74"/>
                  </a:cubicBezTo>
                  <a:cubicBezTo>
                    <a:pt x="117" y="74"/>
                    <a:pt x="117" y="74"/>
                    <a:pt x="117" y="74"/>
                  </a:cubicBezTo>
                  <a:cubicBezTo>
                    <a:pt x="116" y="65"/>
                    <a:pt x="114" y="56"/>
                    <a:pt x="109" y="49"/>
                  </a:cubicBezTo>
                  <a:cubicBezTo>
                    <a:pt x="114" y="44"/>
                    <a:pt x="114" y="44"/>
                    <a:pt x="114" y="44"/>
                  </a:cubicBezTo>
                  <a:cubicBezTo>
                    <a:pt x="114" y="45"/>
                    <a:pt x="114" y="45"/>
                    <a:pt x="114" y="45"/>
                  </a:cubicBezTo>
                  <a:cubicBezTo>
                    <a:pt x="120" y="53"/>
                    <a:pt x="123" y="63"/>
                    <a:pt x="124" y="74"/>
                  </a:cubicBezTo>
                  <a:cubicBezTo>
                    <a:pt x="133" y="74"/>
                    <a:pt x="133" y="74"/>
                    <a:pt x="133" y="74"/>
                  </a:cubicBezTo>
                  <a:cubicBezTo>
                    <a:pt x="133" y="81"/>
                    <a:pt x="133" y="81"/>
                    <a:pt x="133" y="81"/>
                  </a:cubicBezTo>
                  <a:cubicBezTo>
                    <a:pt x="124" y="81"/>
                    <a:pt x="124" y="81"/>
                    <a:pt x="124" y="81"/>
                  </a:cubicBezTo>
                  <a:cubicBezTo>
                    <a:pt x="122" y="110"/>
                    <a:pt x="99" y="133"/>
                    <a:pt x="70" y="135"/>
                  </a:cubicBezTo>
                  <a:cubicBezTo>
                    <a:pt x="70" y="144"/>
                    <a:pt x="70" y="144"/>
                    <a:pt x="70" y="144"/>
                  </a:cubicBezTo>
                  <a:cubicBezTo>
                    <a:pt x="63" y="144"/>
                    <a:pt x="63" y="144"/>
                    <a:pt x="63" y="144"/>
                  </a:cubicBezTo>
                  <a:cubicBezTo>
                    <a:pt x="63" y="135"/>
                    <a:pt x="63" y="135"/>
                    <a:pt x="63" y="135"/>
                  </a:cubicBezTo>
                  <a:cubicBezTo>
                    <a:pt x="34" y="133"/>
                    <a:pt x="11" y="110"/>
                    <a:pt x="9" y="81"/>
                  </a:cubicBezTo>
                  <a:cubicBezTo>
                    <a:pt x="0" y="81"/>
                    <a:pt x="0" y="81"/>
                    <a:pt x="0" y="81"/>
                  </a:cubicBezTo>
                  <a:cubicBezTo>
                    <a:pt x="0" y="74"/>
                    <a:pt x="0" y="74"/>
                    <a:pt x="0" y="74"/>
                  </a:cubicBezTo>
                  <a:cubicBezTo>
                    <a:pt x="9" y="74"/>
                    <a:pt x="9" y="74"/>
                    <a:pt x="9" y="74"/>
                  </a:cubicBezTo>
                  <a:cubicBezTo>
                    <a:pt x="11" y="45"/>
                    <a:pt x="34" y="21"/>
                    <a:pt x="63" y="20"/>
                  </a:cubicBezTo>
                  <a:cubicBezTo>
                    <a:pt x="63" y="10"/>
                    <a:pt x="63" y="10"/>
                    <a:pt x="63" y="10"/>
                  </a:cubicBezTo>
                  <a:cubicBezTo>
                    <a:pt x="70" y="10"/>
                    <a:pt x="70" y="10"/>
                    <a:pt x="70" y="10"/>
                  </a:cubicBezTo>
                  <a:cubicBezTo>
                    <a:pt x="70" y="20"/>
                    <a:pt x="70" y="20"/>
                    <a:pt x="70" y="20"/>
                  </a:cubicBezTo>
                  <a:cubicBezTo>
                    <a:pt x="81" y="20"/>
                    <a:pt x="91" y="24"/>
                    <a:pt x="99" y="30"/>
                  </a:cubicBezTo>
                  <a:cubicBezTo>
                    <a:pt x="99" y="30"/>
                    <a:pt x="99" y="30"/>
                    <a:pt x="99" y="30"/>
                  </a:cubicBezTo>
                  <a:cubicBezTo>
                    <a:pt x="94" y="35"/>
                    <a:pt x="94" y="35"/>
                    <a:pt x="94" y="35"/>
                  </a:cubicBezTo>
                  <a:cubicBezTo>
                    <a:pt x="87" y="30"/>
                    <a:pt x="79" y="27"/>
                    <a:pt x="70" y="27"/>
                  </a:cubicBezTo>
                  <a:cubicBezTo>
                    <a:pt x="70" y="40"/>
                    <a:pt x="70" y="40"/>
                    <a:pt x="70" y="40"/>
                  </a:cubicBezTo>
                  <a:close/>
                  <a:moveTo>
                    <a:pt x="82" y="81"/>
                  </a:moveTo>
                  <a:cubicBezTo>
                    <a:pt x="81" y="87"/>
                    <a:pt x="76" y="92"/>
                    <a:pt x="70" y="93"/>
                  </a:cubicBezTo>
                  <a:cubicBezTo>
                    <a:pt x="70" y="107"/>
                    <a:pt x="70" y="107"/>
                    <a:pt x="70" y="107"/>
                  </a:cubicBezTo>
                  <a:cubicBezTo>
                    <a:pt x="84" y="105"/>
                    <a:pt x="95" y="94"/>
                    <a:pt x="96" y="81"/>
                  </a:cubicBezTo>
                  <a:cubicBezTo>
                    <a:pt x="82" y="81"/>
                    <a:pt x="82" y="81"/>
                    <a:pt x="82" y="81"/>
                  </a:cubicBezTo>
                  <a:close/>
                  <a:moveTo>
                    <a:pt x="63" y="93"/>
                  </a:moveTo>
                  <a:cubicBezTo>
                    <a:pt x="57" y="92"/>
                    <a:pt x="52" y="87"/>
                    <a:pt x="51" y="81"/>
                  </a:cubicBezTo>
                  <a:cubicBezTo>
                    <a:pt x="37" y="81"/>
                    <a:pt x="37" y="81"/>
                    <a:pt x="37" y="81"/>
                  </a:cubicBezTo>
                  <a:cubicBezTo>
                    <a:pt x="38" y="94"/>
                    <a:pt x="49" y="105"/>
                    <a:pt x="63" y="107"/>
                  </a:cubicBezTo>
                  <a:cubicBezTo>
                    <a:pt x="63" y="93"/>
                    <a:pt x="63" y="93"/>
                    <a:pt x="63" y="93"/>
                  </a:cubicBezTo>
                  <a:close/>
                  <a:moveTo>
                    <a:pt x="51" y="74"/>
                  </a:moveTo>
                  <a:cubicBezTo>
                    <a:pt x="52" y="68"/>
                    <a:pt x="57" y="63"/>
                    <a:pt x="63" y="61"/>
                  </a:cubicBezTo>
                  <a:cubicBezTo>
                    <a:pt x="63" y="47"/>
                    <a:pt x="63" y="47"/>
                    <a:pt x="63" y="47"/>
                  </a:cubicBezTo>
                  <a:cubicBezTo>
                    <a:pt x="49" y="49"/>
                    <a:pt x="38" y="60"/>
                    <a:pt x="37" y="74"/>
                  </a:cubicBezTo>
                  <a:cubicBezTo>
                    <a:pt x="51" y="74"/>
                    <a:pt x="51" y="74"/>
                    <a:pt x="51" y="74"/>
                  </a:cubicBezTo>
                  <a:close/>
                  <a:moveTo>
                    <a:pt x="63" y="27"/>
                  </a:moveTo>
                  <a:cubicBezTo>
                    <a:pt x="38" y="28"/>
                    <a:pt x="18" y="49"/>
                    <a:pt x="16" y="74"/>
                  </a:cubicBezTo>
                  <a:cubicBezTo>
                    <a:pt x="30" y="74"/>
                    <a:pt x="30" y="74"/>
                    <a:pt x="30" y="74"/>
                  </a:cubicBezTo>
                  <a:cubicBezTo>
                    <a:pt x="31" y="56"/>
                    <a:pt x="45" y="42"/>
                    <a:pt x="63" y="40"/>
                  </a:cubicBezTo>
                  <a:cubicBezTo>
                    <a:pt x="63" y="27"/>
                    <a:pt x="63" y="27"/>
                    <a:pt x="63" y="27"/>
                  </a:cubicBezTo>
                  <a:close/>
                  <a:moveTo>
                    <a:pt x="63" y="128"/>
                  </a:moveTo>
                  <a:cubicBezTo>
                    <a:pt x="63" y="114"/>
                    <a:pt x="63" y="114"/>
                    <a:pt x="63" y="114"/>
                  </a:cubicBezTo>
                  <a:cubicBezTo>
                    <a:pt x="45" y="112"/>
                    <a:pt x="31" y="98"/>
                    <a:pt x="30" y="81"/>
                  </a:cubicBezTo>
                  <a:cubicBezTo>
                    <a:pt x="16" y="81"/>
                    <a:pt x="16" y="81"/>
                    <a:pt x="16" y="81"/>
                  </a:cubicBezTo>
                  <a:cubicBezTo>
                    <a:pt x="18" y="106"/>
                    <a:pt x="38" y="126"/>
                    <a:pt x="63" y="128"/>
                  </a:cubicBezTo>
                  <a:close/>
                  <a:moveTo>
                    <a:pt x="70" y="114"/>
                  </a:moveTo>
                  <a:cubicBezTo>
                    <a:pt x="70" y="128"/>
                    <a:pt x="70" y="128"/>
                    <a:pt x="70" y="128"/>
                  </a:cubicBezTo>
                  <a:cubicBezTo>
                    <a:pt x="95" y="126"/>
                    <a:pt x="115" y="106"/>
                    <a:pt x="117" y="81"/>
                  </a:cubicBezTo>
                  <a:cubicBezTo>
                    <a:pt x="103" y="81"/>
                    <a:pt x="103" y="81"/>
                    <a:pt x="103" y="81"/>
                  </a:cubicBezTo>
                  <a:cubicBezTo>
                    <a:pt x="102" y="98"/>
                    <a:pt x="88" y="112"/>
                    <a:pt x="70" y="114"/>
                  </a:cubicBezTo>
                  <a:close/>
                </a:path>
              </a:pathLst>
            </a:custGeom>
            <a:solidFill>
              <a:schemeClr val="bg1"/>
            </a:solidFill>
            <a:ln>
              <a:noFill/>
            </a:ln>
          </p:spPr>
          <p:txBody>
            <a:bodyPr vert="horz" wrap="square" lIns="91428" tIns="45714" rIns="91428" bIns="45714" numCol="1" anchor="t" anchorCtr="0" compatLnSpc="1"/>
            <a:lstStyle/>
            <a:p>
              <a:endParaRPr lang="zh-CN" altLang="en-US" sz="36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8" name="组合 17"/>
          <p:cNvGrpSpPr/>
          <p:nvPr/>
        </p:nvGrpSpPr>
        <p:grpSpPr>
          <a:xfrm>
            <a:off x="6380884" y="3976203"/>
            <a:ext cx="4784360" cy="1925971"/>
            <a:chOff x="5880085" y="3975241"/>
            <a:chExt cx="4784360" cy="1925971"/>
          </a:xfrm>
        </p:grpSpPr>
        <p:sp>
          <p:nvSpPr>
            <p:cNvPr id="37" name="矩形 36"/>
            <p:cNvSpPr/>
            <p:nvPr/>
          </p:nvSpPr>
          <p:spPr>
            <a:xfrm>
              <a:off x="5880085" y="3981590"/>
              <a:ext cx="4774836" cy="1919622"/>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Arial" panose="020B0604020202020204" pitchFamily="34" charset="0"/>
                <a:ea typeface="微软雅黑" panose="020B0503020204020204" pitchFamily="34" charset="-122"/>
                <a:sym typeface="Arial" panose="020B0604020202020204" pitchFamily="34" charset="0"/>
              </a:endParaRPr>
            </a:p>
          </p:txBody>
        </p:sp>
        <p:sp>
          <p:nvSpPr>
            <p:cNvPr id="41" name="Text Placeholder 33"/>
            <p:cNvSpPr txBox="1"/>
            <p:nvPr/>
          </p:nvSpPr>
          <p:spPr>
            <a:xfrm>
              <a:off x="7482780" y="4339041"/>
              <a:ext cx="1890652" cy="858633"/>
            </a:xfrm>
            <a:prstGeom prst="rect">
              <a:avLst/>
            </a:prstGeom>
            <a:noFill/>
          </p:spPr>
          <p:txBody>
            <a:bodyPr wrap="square" rtlCol="0">
              <a:spAutoFit/>
            </a:bodyPr>
            <a:lstStyle>
              <a:defPPr>
                <a:defRPr lang="zh-CN"/>
              </a:defPPr>
              <a:lvl1pPr defTabSz="609600">
                <a:lnSpc>
                  <a:spcPct val="120000"/>
                </a:lnSpc>
                <a:spcBef>
                  <a:spcPct val="20000"/>
                </a:spcBef>
                <a:defRPr sz="2000" b="1">
                  <a:solidFill>
                    <a:prstClr val="black">
                      <a:lumMod val="75000"/>
                      <a:lumOff val="25000"/>
                    </a:prstClr>
                  </a:solidFill>
                  <a:latin typeface="Arial" panose="020B0604020202020204"/>
                  <a:ea typeface="微软雅黑" panose="020B0503020204020204" pitchFamily="34" charset="-122"/>
                  <a:cs typeface="+mn-ea"/>
                </a:defRPr>
              </a:lvl1pPr>
            </a:lstStyle>
            <a:p>
              <a:r>
                <a:rPr lang="zh-CN" altLang="en-US">
                  <a:sym typeface="+mn-lt"/>
                </a:rPr>
                <a:t>经济规模增大</a:t>
              </a:r>
              <a:endParaRPr lang="en-US" altLang="zh-CN">
                <a:sym typeface="+mn-lt"/>
              </a:endParaRPr>
            </a:p>
            <a:p>
              <a:endParaRPr lang="en-AU" altLang="zh-CN" dirty="0">
                <a:sym typeface="Arial" panose="020B0604020202020204" pitchFamily="34" charset="0"/>
              </a:endParaRPr>
            </a:p>
          </p:txBody>
        </p:sp>
        <p:sp>
          <p:nvSpPr>
            <p:cNvPr id="42" name="TextBox 20"/>
            <p:cNvSpPr txBox="1"/>
            <p:nvPr/>
          </p:nvSpPr>
          <p:spPr>
            <a:xfrm>
              <a:off x="7443841" y="4770812"/>
              <a:ext cx="3107667" cy="845616"/>
            </a:xfrm>
            <a:prstGeom prst="rect">
              <a:avLst/>
            </a:prstGeom>
            <a:noFill/>
          </p:spPr>
          <p:txBody>
            <a:bodyPr wrap="square" rtlCol="0">
              <a:spAutoFit/>
            </a:bodyPr>
            <a:lstStyle>
              <a:defPPr>
                <a:defRPr lang="zh-CN"/>
              </a:defPPr>
              <a:lvl1pPr defTabSz="609600">
                <a:lnSpc>
                  <a:spcPct val="120000"/>
                </a:lnSpc>
                <a:defRPr sz="1400">
                  <a:solidFill>
                    <a:schemeClr val="tx1">
                      <a:lumMod val="85000"/>
                      <a:lumOff val="15000"/>
                    </a:schemeClr>
                  </a:solidFill>
                  <a:latin typeface="Arial" panose="020B0604020202020204"/>
                  <a:ea typeface="微软雅黑" panose="020B0503020204020204" pitchFamily="34" charset="-122"/>
                  <a:cs typeface="+mn-ea"/>
                </a:defRPr>
              </a:lvl1pPr>
            </a:lstStyle>
            <a:p>
              <a:r>
                <a:rPr lang="zh-CN" altLang="en-US">
                  <a:sym typeface="+mn-lt"/>
                </a:rPr>
                <a:t>管理人员对于财务管理工作的重视程度不够相较于现代企业来说，事业单位的管理理念与管理体</a:t>
              </a:r>
              <a:endParaRPr lang="zh-CN" altLang="en-US" dirty="0">
                <a:sym typeface="+mn-lt"/>
              </a:endParaRPr>
            </a:p>
          </p:txBody>
        </p:sp>
        <p:sp>
          <p:nvSpPr>
            <p:cNvPr id="50" name="椭圆 49"/>
            <p:cNvSpPr/>
            <p:nvPr/>
          </p:nvSpPr>
          <p:spPr>
            <a:xfrm>
              <a:off x="6149962" y="4376680"/>
              <a:ext cx="1106682" cy="1106682"/>
            </a:xfrm>
            <a:prstGeom prst="ellipse">
              <a:avLst/>
            </a:pr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4" name="Text Placeholder 33"/>
            <p:cNvSpPr txBox="1"/>
            <p:nvPr/>
          </p:nvSpPr>
          <p:spPr>
            <a:xfrm>
              <a:off x="6271654" y="4748869"/>
              <a:ext cx="844390" cy="369204"/>
            </a:xfrm>
            <a:prstGeom prst="rect">
              <a:avLst/>
            </a:prstGeom>
            <a:noFill/>
          </p:spPr>
          <p:txBody>
            <a:bodyPr wrap="square" lIns="0" tIns="0" rIns="0" bIns="0" rtlCol="0">
              <a:spAutoFit/>
            </a:bodyPr>
            <a:lstStyle>
              <a:defPPr>
                <a:defRPr lang="en-US"/>
              </a:defPPr>
              <a:lvl1pPr defTabSz="1219200">
                <a:lnSpc>
                  <a:spcPct val="100000"/>
                </a:lnSpc>
                <a:spcBef>
                  <a:spcPct val="20000"/>
                </a:spcBef>
                <a:defRPr sz="3000" b="1">
                  <a:solidFill>
                    <a:srgbClr val="54578E"/>
                  </a:solidFill>
                  <a:latin typeface="Arial" panose="020B0604020202020204" pitchFamily="34" charset="0"/>
                  <a:ea typeface="微软雅黑" panose="020B0503020204020204" pitchFamily="34" charset="-122"/>
                </a:defRPr>
              </a:lvl1pPr>
            </a:lstStyle>
            <a:p>
              <a:pPr algn="ctr"/>
              <a:r>
                <a:rPr lang="en-US" altLang="zh-CN" sz="2400">
                  <a:solidFill>
                    <a:schemeClr val="bg1"/>
                  </a:solidFill>
                  <a:ea typeface="微软雅黑" panose="020B0503020204020204" pitchFamily="34" charset="-122"/>
                  <a:sym typeface="Arial" panose="020B0604020202020204" pitchFamily="34" charset="0"/>
                </a:rPr>
                <a:t>04</a:t>
              </a:r>
              <a:endParaRPr lang="en-AU" altLang="zh-CN" sz="2400" dirty="0">
                <a:solidFill>
                  <a:schemeClr val="bg1"/>
                </a:solidFill>
                <a:ea typeface="微软雅黑" panose="020B0503020204020204" pitchFamily="34" charset="-122"/>
                <a:sym typeface="Arial" panose="020B0604020202020204" pitchFamily="34" charset="0"/>
              </a:endParaRPr>
            </a:p>
          </p:txBody>
        </p:sp>
        <p:sp>
          <p:nvSpPr>
            <p:cNvPr id="56" name="任意多边形 42"/>
            <p:cNvSpPr/>
            <p:nvPr/>
          </p:nvSpPr>
          <p:spPr>
            <a:xfrm flipH="1">
              <a:off x="9933479" y="3975241"/>
              <a:ext cx="730966" cy="730966"/>
            </a:xfrm>
            <a:custGeom>
              <a:avLst/>
              <a:gdLst>
                <a:gd name="connsiteX0" fmla="*/ 0 w 648072"/>
                <a:gd name="connsiteY0" fmla="*/ 0 h 648072"/>
                <a:gd name="connsiteX1" fmla="*/ 648072 w 648072"/>
                <a:gd name="connsiteY1" fmla="*/ 0 h 648072"/>
                <a:gd name="connsiteX2" fmla="*/ 0 w 648072"/>
                <a:gd name="connsiteY2" fmla="*/ 648072 h 648072"/>
              </a:gdLst>
              <a:ahLst/>
              <a:cxnLst>
                <a:cxn ang="0">
                  <a:pos x="connsiteX0" y="connsiteY0"/>
                </a:cxn>
                <a:cxn ang="0">
                  <a:pos x="connsiteX1" y="connsiteY1"/>
                </a:cxn>
                <a:cxn ang="0">
                  <a:pos x="connsiteX2" y="connsiteY2"/>
                </a:cxn>
              </a:cxnLst>
              <a:rect l="l" t="t" r="r" b="b"/>
              <a:pathLst>
                <a:path w="648072" h="648072">
                  <a:moveTo>
                    <a:pt x="0" y="0"/>
                  </a:moveTo>
                  <a:lnTo>
                    <a:pt x="648072" y="0"/>
                  </a:lnTo>
                  <a:lnTo>
                    <a:pt x="0" y="648072"/>
                  </a:lnTo>
                  <a:close/>
                </a:path>
              </a:pathLst>
            </a:cu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2" name="Freeform 16"/>
            <p:cNvSpPr>
              <a:spLocks noEditPoints="1"/>
            </p:cNvSpPr>
            <p:nvPr/>
          </p:nvSpPr>
          <p:spPr bwMode="auto">
            <a:xfrm>
              <a:off x="10297679" y="4076962"/>
              <a:ext cx="297815" cy="299718"/>
            </a:xfrm>
            <a:custGeom>
              <a:avLst/>
              <a:gdLst>
                <a:gd name="T0" fmla="*/ 84 w 143"/>
                <a:gd name="T1" fmla="*/ 45 h 144"/>
                <a:gd name="T2" fmla="*/ 70 w 143"/>
                <a:gd name="T3" fmla="*/ 47 h 144"/>
                <a:gd name="T4" fmla="*/ 75 w 143"/>
                <a:gd name="T5" fmla="*/ 64 h 144"/>
                <a:gd name="T6" fmla="*/ 105 w 143"/>
                <a:gd name="T7" fmla="*/ 18 h 144"/>
                <a:gd name="T8" fmla="*/ 125 w 143"/>
                <a:gd name="T9" fmla="*/ 19 h 144"/>
                <a:gd name="T10" fmla="*/ 125 w 143"/>
                <a:gd name="T11" fmla="*/ 39 h 144"/>
                <a:gd name="T12" fmla="*/ 80 w 143"/>
                <a:gd name="T13" fmla="*/ 68 h 144"/>
                <a:gd name="T14" fmla="*/ 96 w 143"/>
                <a:gd name="T15" fmla="*/ 74 h 144"/>
                <a:gd name="T16" fmla="*/ 99 w 143"/>
                <a:gd name="T17" fmla="*/ 59 h 144"/>
                <a:gd name="T18" fmla="*/ 117 w 143"/>
                <a:gd name="T19" fmla="*/ 74 h 144"/>
                <a:gd name="T20" fmla="*/ 114 w 143"/>
                <a:gd name="T21" fmla="*/ 44 h 144"/>
                <a:gd name="T22" fmla="*/ 124 w 143"/>
                <a:gd name="T23" fmla="*/ 74 h 144"/>
                <a:gd name="T24" fmla="*/ 133 w 143"/>
                <a:gd name="T25" fmla="*/ 81 h 144"/>
                <a:gd name="T26" fmla="*/ 70 w 143"/>
                <a:gd name="T27" fmla="*/ 135 h 144"/>
                <a:gd name="T28" fmla="*/ 63 w 143"/>
                <a:gd name="T29" fmla="*/ 144 h 144"/>
                <a:gd name="T30" fmla="*/ 9 w 143"/>
                <a:gd name="T31" fmla="*/ 81 h 144"/>
                <a:gd name="T32" fmla="*/ 0 w 143"/>
                <a:gd name="T33" fmla="*/ 74 h 144"/>
                <a:gd name="T34" fmla="*/ 63 w 143"/>
                <a:gd name="T35" fmla="*/ 20 h 144"/>
                <a:gd name="T36" fmla="*/ 70 w 143"/>
                <a:gd name="T37" fmla="*/ 10 h 144"/>
                <a:gd name="T38" fmla="*/ 99 w 143"/>
                <a:gd name="T39" fmla="*/ 30 h 144"/>
                <a:gd name="T40" fmla="*/ 94 w 143"/>
                <a:gd name="T41" fmla="*/ 35 h 144"/>
                <a:gd name="T42" fmla="*/ 70 w 143"/>
                <a:gd name="T43" fmla="*/ 40 h 144"/>
                <a:gd name="T44" fmla="*/ 70 w 143"/>
                <a:gd name="T45" fmla="*/ 93 h 144"/>
                <a:gd name="T46" fmla="*/ 96 w 143"/>
                <a:gd name="T47" fmla="*/ 81 h 144"/>
                <a:gd name="T48" fmla="*/ 63 w 143"/>
                <a:gd name="T49" fmla="*/ 93 h 144"/>
                <a:gd name="T50" fmla="*/ 37 w 143"/>
                <a:gd name="T51" fmla="*/ 81 h 144"/>
                <a:gd name="T52" fmla="*/ 63 w 143"/>
                <a:gd name="T53" fmla="*/ 93 h 144"/>
                <a:gd name="T54" fmla="*/ 63 w 143"/>
                <a:gd name="T55" fmla="*/ 61 h 144"/>
                <a:gd name="T56" fmla="*/ 37 w 143"/>
                <a:gd name="T57" fmla="*/ 74 h 144"/>
                <a:gd name="T58" fmla="*/ 63 w 143"/>
                <a:gd name="T59" fmla="*/ 27 h 144"/>
                <a:gd name="T60" fmla="*/ 30 w 143"/>
                <a:gd name="T61" fmla="*/ 74 h 144"/>
                <a:gd name="T62" fmla="*/ 63 w 143"/>
                <a:gd name="T63" fmla="*/ 27 h 144"/>
                <a:gd name="T64" fmla="*/ 63 w 143"/>
                <a:gd name="T65" fmla="*/ 114 h 144"/>
                <a:gd name="T66" fmla="*/ 16 w 143"/>
                <a:gd name="T67" fmla="*/ 81 h 144"/>
                <a:gd name="T68" fmla="*/ 70 w 143"/>
                <a:gd name="T69" fmla="*/ 114 h 144"/>
                <a:gd name="T70" fmla="*/ 117 w 143"/>
                <a:gd name="T71" fmla="*/ 81 h 144"/>
                <a:gd name="T72" fmla="*/ 70 w 143"/>
                <a:gd name="T73" fmla="*/ 11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3" h="144">
                  <a:moveTo>
                    <a:pt x="70" y="40"/>
                  </a:moveTo>
                  <a:cubicBezTo>
                    <a:pt x="75" y="41"/>
                    <a:pt x="80" y="42"/>
                    <a:pt x="84" y="45"/>
                  </a:cubicBezTo>
                  <a:cubicBezTo>
                    <a:pt x="79" y="50"/>
                    <a:pt x="79" y="50"/>
                    <a:pt x="79" y="50"/>
                  </a:cubicBezTo>
                  <a:cubicBezTo>
                    <a:pt x="76" y="49"/>
                    <a:pt x="73" y="48"/>
                    <a:pt x="70" y="47"/>
                  </a:cubicBezTo>
                  <a:cubicBezTo>
                    <a:pt x="70" y="61"/>
                    <a:pt x="70" y="61"/>
                    <a:pt x="70" y="61"/>
                  </a:cubicBezTo>
                  <a:cubicBezTo>
                    <a:pt x="72" y="62"/>
                    <a:pt x="74" y="63"/>
                    <a:pt x="75" y="64"/>
                  </a:cubicBezTo>
                  <a:cubicBezTo>
                    <a:pt x="106" y="32"/>
                    <a:pt x="106" y="32"/>
                    <a:pt x="106" y="32"/>
                  </a:cubicBezTo>
                  <a:cubicBezTo>
                    <a:pt x="105" y="18"/>
                    <a:pt x="105" y="18"/>
                    <a:pt x="105" y="18"/>
                  </a:cubicBezTo>
                  <a:cubicBezTo>
                    <a:pt x="123" y="0"/>
                    <a:pt x="123" y="0"/>
                    <a:pt x="123" y="0"/>
                  </a:cubicBezTo>
                  <a:cubicBezTo>
                    <a:pt x="125" y="19"/>
                    <a:pt x="125" y="19"/>
                    <a:pt x="125" y="19"/>
                  </a:cubicBezTo>
                  <a:cubicBezTo>
                    <a:pt x="143" y="21"/>
                    <a:pt x="143" y="21"/>
                    <a:pt x="143" y="21"/>
                  </a:cubicBezTo>
                  <a:cubicBezTo>
                    <a:pt x="125" y="39"/>
                    <a:pt x="125" y="39"/>
                    <a:pt x="125" y="39"/>
                  </a:cubicBezTo>
                  <a:cubicBezTo>
                    <a:pt x="111" y="37"/>
                    <a:pt x="111" y="37"/>
                    <a:pt x="111" y="37"/>
                  </a:cubicBezTo>
                  <a:cubicBezTo>
                    <a:pt x="80" y="68"/>
                    <a:pt x="80" y="68"/>
                    <a:pt x="80" y="68"/>
                  </a:cubicBezTo>
                  <a:cubicBezTo>
                    <a:pt x="81" y="70"/>
                    <a:pt x="82" y="72"/>
                    <a:pt x="82" y="74"/>
                  </a:cubicBezTo>
                  <a:cubicBezTo>
                    <a:pt x="96" y="74"/>
                    <a:pt x="96" y="74"/>
                    <a:pt x="96" y="74"/>
                  </a:cubicBezTo>
                  <a:cubicBezTo>
                    <a:pt x="96" y="70"/>
                    <a:pt x="95" y="67"/>
                    <a:pt x="94" y="65"/>
                  </a:cubicBezTo>
                  <a:cubicBezTo>
                    <a:pt x="99" y="59"/>
                    <a:pt x="99" y="59"/>
                    <a:pt x="99" y="59"/>
                  </a:cubicBezTo>
                  <a:cubicBezTo>
                    <a:pt x="101" y="64"/>
                    <a:pt x="103" y="69"/>
                    <a:pt x="103" y="74"/>
                  </a:cubicBezTo>
                  <a:cubicBezTo>
                    <a:pt x="117" y="74"/>
                    <a:pt x="117" y="74"/>
                    <a:pt x="117" y="74"/>
                  </a:cubicBezTo>
                  <a:cubicBezTo>
                    <a:pt x="116" y="65"/>
                    <a:pt x="114" y="56"/>
                    <a:pt x="109" y="49"/>
                  </a:cubicBezTo>
                  <a:cubicBezTo>
                    <a:pt x="114" y="44"/>
                    <a:pt x="114" y="44"/>
                    <a:pt x="114" y="44"/>
                  </a:cubicBezTo>
                  <a:cubicBezTo>
                    <a:pt x="114" y="45"/>
                    <a:pt x="114" y="45"/>
                    <a:pt x="114" y="45"/>
                  </a:cubicBezTo>
                  <a:cubicBezTo>
                    <a:pt x="120" y="53"/>
                    <a:pt x="123" y="63"/>
                    <a:pt x="124" y="74"/>
                  </a:cubicBezTo>
                  <a:cubicBezTo>
                    <a:pt x="133" y="74"/>
                    <a:pt x="133" y="74"/>
                    <a:pt x="133" y="74"/>
                  </a:cubicBezTo>
                  <a:cubicBezTo>
                    <a:pt x="133" y="81"/>
                    <a:pt x="133" y="81"/>
                    <a:pt x="133" y="81"/>
                  </a:cubicBezTo>
                  <a:cubicBezTo>
                    <a:pt x="124" y="81"/>
                    <a:pt x="124" y="81"/>
                    <a:pt x="124" y="81"/>
                  </a:cubicBezTo>
                  <a:cubicBezTo>
                    <a:pt x="122" y="110"/>
                    <a:pt x="99" y="133"/>
                    <a:pt x="70" y="135"/>
                  </a:cubicBezTo>
                  <a:cubicBezTo>
                    <a:pt x="70" y="144"/>
                    <a:pt x="70" y="144"/>
                    <a:pt x="70" y="144"/>
                  </a:cubicBezTo>
                  <a:cubicBezTo>
                    <a:pt x="63" y="144"/>
                    <a:pt x="63" y="144"/>
                    <a:pt x="63" y="144"/>
                  </a:cubicBezTo>
                  <a:cubicBezTo>
                    <a:pt x="63" y="135"/>
                    <a:pt x="63" y="135"/>
                    <a:pt x="63" y="135"/>
                  </a:cubicBezTo>
                  <a:cubicBezTo>
                    <a:pt x="34" y="133"/>
                    <a:pt x="11" y="110"/>
                    <a:pt x="9" y="81"/>
                  </a:cubicBezTo>
                  <a:cubicBezTo>
                    <a:pt x="0" y="81"/>
                    <a:pt x="0" y="81"/>
                    <a:pt x="0" y="81"/>
                  </a:cubicBezTo>
                  <a:cubicBezTo>
                    <a:pt x="0" y="74"/>
                    <a:pt x="0" y="74"/>
                    <a:pt x="0" y="74"/>
                  </a:cubicBezTo>
                  <a:cubicBezTo>
                    <a:pt x="9" y="74"/>
                    <a:pt x="9" y="74"/>
                    <a:pt x="9" y="74"/>
                  </a:cubicBezTo>
                  <a:cubicBezTo>
                    <a:pt x="11" y="45"/>
                    <a:pt x="34" y="21"/>
                    <a:pt x="63" y="20"/>
                  </a:cubicBezTo>
                  <a:cubicBezTo>
                    <a:pt x="63" y="10"/>
                    <a:pt x="63" y="10"/>
                    <a:pt x="63" y="10"/>
                  </a:cubicBezTo>
                  <a:cubicBezTo>
                    <a:pt x="70" y="10"/>
                    <a:pt x="70" y="10"/>
                    <a:pt x="70" y="10"/>
                  </a:cubicBezTo>
                  <a:cubicBezTo>
                    <a:pt x="70" y="20"/>
                    <a:pt x="70" y="20"/>
                    <a:pt x="70" y="20"/>
                  </a:cubicBezTo>
                  <a:cubicBezTo>
                    <a:pt x="81" y="20"/>
                    <a:pt x="91" y="24"/>
                    <a:pt x="99" y="30"/>
                  </a:cubicBezTo>
                  <a:cubicBezTo>
                    <a:pt x="99" y="30"/>
                    <a:pt x="99" y="30"/>
                    <a:pt x="99" y="30"/>
                  </a:cubicBezTo>
                  <a:cubicBezTo>
                    <a:pt x="94" y="35"/>
                    <a:pt x="94" y="35"/>
                    <a:pt x="94" y="35"/>
                  </a:cubicBezTo>
                  <a:cubicBezTo>
                    <a:pt x="87" y="30"/>
                    <a:pt x="79" y="27"/>
                    <a:pt x="70" y="27"/>
                  </a:cubicBezTo>
                  <a:cubicBezTo>
                    <a:pt x="70" y="40"/>
                    <a:pt x="70" y="40"/>
                    <a:pt x="70" y="40"/>
                  </a:cubicBezTo>
                  <a:close/>
                  <a:moveTo>
                    <a:pt x="82" y="81"/>
                  </a:moveTo>
                  <a:cubicBezTo>
                    <a:pt x="81" y="87"/>
                    <a:pt x="76" y="92"/>
                    <a:pt x="70" y="93"/>
                  </a:cubicBezTo>
                  <a:cubicBezTo>
                    <a:pt x="70" y="107"/>
                    <a:pt x="70" y="107"/>
                    <a:pt x="70" y="107"/>
                  </a:cubicBezTo>
                  <a:cubicBezTo>
                    <a:pt x="84" y="105"/>
                    <a:pt x="95" y="94"/>
                    <a:pt x="96" y="81"/>
                  </a:cubicBezTo>
                  <a:cubicBezTo>
                    <a:pt x="82" y="81"/>
                    <a:pt x="82" y="81"/>
                    <a:pt x="82" y="81"/>
                  </a:cubicBezTo>
                  <a:close/>
                  <a:moveTo>
                    <a:pt x="63" y="93"/>
                  </a:moveTo>
                  <a:cubicBezTo>
                    <a:pt x="57" y="92"/>
                    <a:pt x="52" y="87"/>
                    <a:pt x="51" y="81"/>
                  </a:cubicBezTo>
                  <a:cubicBezTo>
                    <a:pt x="37" y="81"/>
                    <a:pt x="37" y="81"/>
                    <a:pt x="37" y="81"/>
                  </a:cubicBezTo>
                  <a:cubicBezTo>
                    <a:pt x="38" y="94"/>
                    <a:pt x="49" y="105"/>
                    <a:pt x="63" y="107"/>
                  </a:cubicBezTo>
                  <a:cubicBezTo>
                    <a:pt x="63" y="93"/>
                    <a:pt x="63" y="93"/>
                    <a:pt x="63" y="93"/>
                  </a:cubicBezTo>
                  <a:close/>
                  <a:moveTo>
                    <a:pt x="51" y="74"/>
                  </a:moveTo>
                  <a:cubicBezTo>
                    <a:pt x="52" y="68"/>
                    <a:pt x="57" y="63"/>
                    <a:pt x="63" y="61"/>
                  </a:cubicBezTo>
                  <a:cubicBezTo>
                    <a:pt x="63" y="47"/>
                    <a:pt x="63" y="47"/>
                    <a:pt x="63" y="47"/>
                  </a:cubicBezTo>
                  <a:cubicBezTo>
                    <a:pt x="49" y="49"/>
                    <a:pt x="38" y="60"/>
                    <a:pt x="37" y="74"/>
                  </a:cubicBezTo>
                  <a:cubicBezTo>
                    <a:pt x="51" y="74"/>
                    <a:pt x="51" y="74"/>
                    <a:pt x="51" y="74"/>
                  </a:cubicBezTo>
                  <a:close/>
                  <a:moveTo>
                    <a:pt x="63" y="27"/>
                  </a:moveTo>
                  <a:cubicBezTo>
                    <a:pt x="38" y="28"/>
                    <a:pt x="18" y="49"/>
                    <a:pt x="16" y="74"/>
                  </a:cubicBezTo>
                  <a:cubicBezTo>
                    <a:pt x="30" y="74"/>
                    <a:pt x="30" y="74"/>
                    <a:pt x="30" y="74"/>
                  </a:cubicBezTo>
                  <a:cubicBezTo>
                    <a:pt x="31" y="56"/>
                    <a:pt x="45" y="42"/>
                    <a:pt x="63" y="40"/>
                  </a:cubicBezTo>
                  <a:cubicBezTo>
                    <a:pt x="63" y="27"/>
                    <a:pt x="63" y="27"/>
                    <a:pt x="63" y="27"/>
                  </a:cubicBezTo>
                  <a:close/>
                  <a:moveTo>
                    <a:pt x="63" y="128"/>
                  </a:moveTo>
                  <a:cubicBezTo>
                    <a:pt x="63" y="114"/>
                    <a:pt x="63" y="114"/>
                    <a:pt x="63" y="114"/>
                  </a:cubicBezTo>
                  <a:cubicBezTo>
                    <a:pt x="45" y="112"/>
                    <a:pt x="31" y="98"/>
                    <a:pt x="30" y="81"/>
                  </a:cubicBezTo>
                  <a:cubicBezTo>
                    <a:pt x="16" y="81"/>
                    <a:pt x="16" y="81"/>
                    <a:pt x="16" y="81"/>
                  </a:cubicBezTo>
                  <a:cubicBezTo>
                    <a:pt x="18" y="106"/>
                    <a:pt x="38" y="126"/>
                    <a:pt x="63" y="128"/>
                  </a:cubicBezTo>
                  <a:close/>
                  <a:moveTo>
                    <a:pt x="70" y="114"/>
                  </a:moveTo>
                  <a:cubicBezTo>
                    <a:pt x="70" y="128"/>
                    <a:pt x="70" y="128"/>
                    <a:pt x="70" y="128"/>
                  </a:cubicBezTo>
                  <a:cubicBezTo>
                    <a:pt x="95" y="126"/>
                    <a:pt x="115" y="106"/>
                    <a:pt x="117" y="81"/>
                  </a:cubicBezTo>
                  <a:cubicBezTo>
                    <a:pt x="103" y="81"/>
                    <a:pt x="103" y="81"/>
                    <a:pt x="103" y="81"/>
                  </a:cubicBezTo>
                  <a:cubicBezTo>
                    <a:pt x="102" y="98"/>
                    <a:pt x="88" y="112"/>
                    <a:pt x="70" y="114"/>
                  </a:cubicBezTo>
                  <a:close/>
                </a:path>
              </a:pathLst>
            </a:custGeom>
            <a:solidFill>
              <a:schemeClr val="bg1"/>
            </a:solidFill>
            <a:ln>
              <a:noFill/>
            </a:ln>
          </p:spPr>
          <p:txBody>
            <a:bodyPr vert="horz" wrap="square" lIns="91428" tIns="45714" rIns="91428" bIns="45714" numCol="1" anchor="t" anchorCtr="0" compatLnSpc="1"/>
            <a:lstStyle/>
            <a:p>
              <a:endParaRPr lang="zh-CN" altLang="en-US" sz="3600">
                <a:latin typeface="Arial" panose="020B0604020202020204" pitchFamily="34" charset="0"/>
                <a:ea typeface="微软雅黑" panose="020B0503020204020204" pitchFamily="34" charset="-122"/>
                <a:sym typeface="Arial" panose="020B0604020202020204" pitchFamily="34" charset="0"/>
              </a:endParaRPr>
            </a:p>
          </p:txBody>
        </p:sp>
      </p:grpSp>
      <p:sp>
        <p:nvSpPr>
          <p:cNvPr id="63" name="文本框 62"/>
          <p:cNvSpPr txBox="1"/>
          <p:nvPr/>
        </p:nvSpPr>
        <p:spPr>
          <a:xfrm>
            <a:off x="597535" y="439042"/>
            <a:ext cx="5498465" cy="523220"/>
          </a:xfrm>
          <a:prstGeom prst="rect">
            <a:avLst/>
          </a:prstGeom>
          <a:noFill/>
        </p:spPr>
        <p:txBody>
          <a:bodyPr wrap="square" rtlCol="0">
            <a:spAutoFit/>
          </a:bodyPr>
          <a:lstStyle>
            <a:defPPr>
              <a:defRPr lang="zh-CN"/>
            </a:defPPr>
            <a:lvl1pPr>
              <a:defRPr sz="2800" b="1">
                <a:solidFill>
                  <a:schemeClr val="bg2">
                    <a:lumMod val="25000"/>
                  </a:schemeClr>
                </a:solidFill>
                <a:latin typeface="微软雅黑" panose="020B0503020204020204" pitchFamily="34" charset="-122"/>
                <a:ea typeface="微软雅黑" panose="020B0503020204020204" pitchFamily="34" charset="-122"/>
                <a:cs typeface="方正黑体_GBK" panose="03000509000000000000" charset="-122"/>
              </a:defRPr>
            </a:lvl1pPr>
          </a:lstStyle>
          <a:p>
            <a:r>
              <a:rPr lang="zh-CN" altLang="en-US">
                <a:sym typeface="+mn-lt"/>
              </a:rPr>
              <a:t>论文总结与致谢</a:t>
            </a:r>
            <a:endParaRPr lang="zh-CN" altLang="en-US" dirty="0">
              <a:sym typeface="+mn-lt"/>
            </a:endParaRPr>
          </a:p>
        </p:txBody>
      </p:sp>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1040866" y="4377140"/>
            <a:ext cx="2365275" cy="400110"/>
          </a:xfrm>
          <a:prstGeom prst="rect">
            <a:avLst/>
          </a:prstGeom>
          <a:noFill/>
        </p:spPr>
        <p:txBody>
          <a:bodyPr wrap="square" rtlCol="0">
            <a:spAutoFit/>
          </a:bodyPr>
          <a:lstStyle/>
          <a:p>
            <a:pPr algn="ctr" defTabSz="914400">
              <a:defRPr/>
            </a:pPr>
            <a:r>
              <a:rPr lang="zh-CN" altLang="en-US" sz="2000" b="1" dirty="0">
                <a:solidFill>
                  <a:srgbClr val="E7E6E6">
                    <a:lumMod val="10000"/>
                  </a:srgbClr>
                </a:solidFill>
                <a:latin typeface="微软雅黑" panose="020B0503020204020204" pitchFamily="34" charset="-122"/>
                <a:ea typeface="微软雅黑" panose="020B0503020204020204" pitchFamily="34" charset="-122"/>
                <a:cs typeface="+mn-ea"/>
                <a:sym typeface="+mn-lt"/>
              </a:rPr>
              <a:t>简化工作流程</a:t>
            </a:r>
          </a:p>
        </p:txBody>
      </p:sp>
      <p:sp>
        <p:nvSpPr>
          <p:cNvPr id="16" name="文本框 15"/>
          <p:cNvSpPr txBox="1"/>
          <p:nvPr/>
        </p:nvSpPr>
        <p:spPr>
          <a:xfrm>
            <a:off x="1258482" y="4900742"/>
            <a:ext cx="2057716" cy="1248740"/>
          </a:xfrm>
          <a:prstGeom prst="rect">
            <a:avLst/>
          </a:prstGeom>
          <a:noFill/>
        </p:spPr>
        <p:txBody>
          <a:bodyPr wrap="square" rtlCol="0">
            <a:spAutoFit/>
          </a:bodyPr>
          <a:lstStyle>
            <a:defPPr>
              <a:defRPr lang="zh-CN"/>
            </a:defPPr>
            <a:lvl1pPr defTabSz="609600">
              <a:lnSpc>
                <a:spcPct val="120000"/>
              </a:lnSpc>
              <a:defRPr sz="1400">
                <a:solidFill>
                  <a:schemeClr val="tx1">
                    <a:lumMod val="85000"/>
                    <a:lumOff val="15000"/>
                  </a:schemeClr>
                </a:solidFill>
                <a:latin typeface="Arial" panose="020B0604020202020204"/>
                <a:ea typeface="微软雅黑" panose="020B0503020204020204" pitchFamily="34" charset="-122"/>
                <a:cs typeface="+mn-ea"/>
              </a:defRPr>
            </a:lvl1pPr>
          </a:lstStyle>
          <a:p>
            <a:pPr algn="ctr"/>
            <a:r>
              <a:rPr lang="zh-CN" altLang="en-US" sz="1600" dirty="0">
                <a:sym typeface="+mn-lt"/>
              </a:rPr>
              <a:t>更好地为人民进行服务，从而提高事业单位的整体服务质量。同时，事业单</a:t>
            </a:r>
          </a:p>
        </p:txBody>
      </p:sp>
      <p:sp>
        <p:nvSpPr>
          <p:cNvPr id="18" name="文本框 17"/>
          <p:cNvSpPr txBox="1"/>
          <p:nvPr/>
        </p:nvSpPr>
        <p:spPr>
          <a:xfrm>
            <a:off x="3423605" y="4372386"/>
            <a:ext cx="2438548" cy="400110"/>
          </a:xfrm>
          <a:prstGeom prst="rect">
            <a:avLst/>
          </a:prstGeom>
          <a:noFill/>
        </p:spPr>
        <p:txBody>
          <a:bodyPr wrap="square" rtlCol="0">
            <a:spAutoFit/>
          </a:bodyPr>
          <a:lstStyle>
            <a:defPPr>
              <a:defRPr lang="zh-CN"/>
            </a:defPPr>
            <a:lvl1pPr algn="ctr" defTabSz="914400">
              <a:defRPr sz="2000" b="1">
                <a:solidFill>
                  <a:srgbClr val="E7E6E6">
                    <a:lumMod val="10000"/>
                  </a:srgbClr>
                </a:solidFill>
                <a:latin typeface="微软雅黑" panose="020B0503020204020204" pitchFamily="34" charset="-122"/>
                <a:ea typeface="微软雅黑" panose="020B0503020204020204" pitchFamily="34" charset="-122"/>
                <a:cs typeface="+mn-ea"/>
              </a:defRPr>
            </a:lvl1pPr>
          </a:lstStyle>
          <a:p>
            <a:r>
              <a:rPr lang="zh-CN" altLang="en-US">
                <a:sym typeface="+mn-lt"/>
              </a:rPr>
              <a:t>互联网</a:t>
            </a:r>
            <a:r>
              <a:rPr lang="en-US" altLang="zh-CN" dirty="0">
                <a:sym typeface="+mn-lt"/>
              </a:rPr>
              <a:t>+</a:t>
            </a:r>
            <a:r>
              <a:rPr lang="zh-CN" altLang="en-US" dirty="0">
                <a:sym typeface="+mn-lt"/>
              </a:rPr>
              <a:t>财务</a:t>
            </a:r>
          </a:p>
        </p:txBody>
      </p:sp>
      <p:sp>
        <p:nvSpPr>
          <p:cNvPr id="25" name="文本框 24"/>
          <p:cNvSpPr txBox="1"/>
          <p:nvPr/>
        </p:nvSpPr>
        <p:spPr>
          <a:xfrm>
            <a:off x="3474358" y="4891953"/>
            <a:ext cx="2333711" cy="1248740"/>
          </a:xfrm>
          <a:prstGeom prst="rect">
            <a:avLst/>
          </a:prstGeom>
          <a:noFill/>
        </p:spPr>
        <p:txBody>
          <a:bodyPr wrap="square" rtlCol="0">
            <a:spAutoFit/>
          </a:bodyPr>
          <a:lstStyle>
            <a:defPPr>
              <a:defRPr lang="zh-CN"/>
            </a:defPPr>
            <a:lvl1pPr defTabSz="609600">
              <a:lnSpc>
                <a:spcPct val="120000"/>
              </a:lnSpc>
              <a:defRPr sz="1400">
                <a:solidFill>
                  <a:schemeClr val="tx1">
                    <a:lumMod val="85000"/>
                    <a:lumOff val="15000"/>
                  </a:schemeClr>
                </a:solidFill>
                <a:latin typeface="Arial" panose="020B0604020202020204"/>
                <a:ea typeface="微软雅黑" panose="020B0503020204020204" pitchFamily="34" charset="-122"/>
                <a:cs typeface="+mn-ea"/>
              </a:defRPr>
            </a:lvl1pPr>
          </a:lstStyle>
          <a:p>
            <a:pPr algn="ctr"/>
            <a:r>
              <a:rPr lang="zh-CN" altLang="en-US" sz="1600" dirty="0">
                <a:sym typeface="+mn-lt"/>
              </a:rPr>
              <a:t>全口径收支管理与现金流国库进行支付改革的重要途径之一是新财务会计制</a:t>
            </a:r>
          </a:p>
        </p:txBody>
      </p:sp>
      <p:sp>
        <p:nvSpPr>
          <p:cNvPr id="27" name="文本框 26"/>
          <p:cNvSpPr txBox="1"/>
          <p:nvPr/>
        </p:nvSpPr>
        <p:spPr>
          <a:xfrm>
            <a:off x="7670906" y="4388085"/>
            <a:ext cx="3663796" cy="400110"/>
          </a:xfrm>
          <a:prstGeom prst="rect">
            <a:avLst/>
          </a:prstGeom>
          <a:noFill/>
        </p:spPr>
        <p:txBody>
          <a:bodyPr wrap="square" rtlCol="0">
            <a:spAutoFit/>
          </a:bodyPr>
          <a:lstStyle>
            <a:defPPr>
              <a:defRPr lang="zh-CN"/>
            </a:defPPr>
            <a:lvl1pPr algn="ctr" defTabSz="914400">
              <a:defRPr sz="2000" b="1">
                <a:solidFill>
                  <a:srgbClr val="E7E6E6">
                    <a:lumMod val="10000"/>
                  </a:srgbClr>
                </a:solidFill>
                <a:latin typeface="微软雅黑" panose="020B0503020204020204" pitchFamily="34" charset="-122"/>
                <a:ea typeface="微软雅黑" panose="020B0503020204020204" pitchFamily="34" charset="-122"/>
                <a:cs typeface="+mn-ea"/>
              </a:defRPr>
            </a:lvl1pPr>
          </a:lstStyle>
          <a:p>
            <a:r>
              <a:rPr lang="zh-CN" altLang="en-US" dirty="0">
                <a:sym typeface="+mn-lt"/>
              </a:rPr>
              <a:t>财务服务存在的问题</a:t>
            </a:r>
          </a:p>
        </p:txBody>
      </p:sp>
      <p:sp>
        <p:nvSpPr>
          <p:cNvPr id="33" name="文本框 32"/>
          <p:cNvSpPr txBox="1"/>
          <p:nvPr/>
        </p:nvSpPr>
        <p:spPr>
          <a:xfrm>
            <a:off x="8430153" y="4871884"/>
            <a:ext cx="2210753" cy="1248740"/>
          </a:xfrm>
          <a:prstGeom prst="rect">
            <a:avLst/>
          </a:prstGeom>
          <a:noFill/>
        </p:spPr>
        <p:txBody>
          <a:bodyPr wrap="square" rtlCol="0">
            <a:spAutoFit/>
          </a:bodyPr>
          <a:lstStyle>
            <a:defPPr>
              <a:defRPr lang="zh-CN"/>
            </a:defPPr>
            <a:lvl1pPr defTabSz="609600">
              <a:lnSpc>
                <a:spcPct val="120000"/>
              </a:lnSpc>
              <a:defRPr sz="1400">
                <a:solidFill>
                  <a:schemeClr val="tx1">
                    <a:lumMod val="85000"/>
                    <a:lumOff val="15000"/>
                  </a:schemeClr>
                </a:solidFill>
                <a:latin typeface="Arial" panose="020B0604020202020204"/>
                <a:ea typeface="微软雅黑" panose="020B0503020204020204" pitchFamily="34" charset="-122"/>
                <a:cs typeface="+mn-ea"/>
              </a:defRPr>
            </a:lvl1pPr>
          </a:lstStyle>
          <a:p>
            <a:pPr algn="ctr"/>
            <a:r>
              <a:rPr lang="zh-CN" altLang="en-US" sz="1600" dirty="0">
                <a:sym typeface="+mn-lt"/>
              </a:rPr>
              <a:t>提高财务管理团队整体素养。随着国家经济环境的变化，国家必然要对相应</a:t>
            </a:r>
          </a:p>
        </p:txBody>
      </p:sp>
      <p:sp>
        <p:nvSpPr>
          <p:cNvPr id="35" name="文本框 34"/>
          <p:cNvSpPr txBox="1"/>
          <p:nvPr/>
        </p:nvSpPr>
        <p:spPr>
          <a:xfrm>
            <a:off x="5874507" y="4379482"/>
            <a:ext cx="2475455" cy="400110"/>
          </a:xfrm>
          <a:prstGeom prst="rect">
            <a:avLst/>
          </a:prstGeom>
          <a:noFill/>
        </p:spPr>
        <p:txBody>
          <a:bodyPr wrap="square" rtlCol="0">
            <a:spAutoFit/>
          </a:bodyPr>
          <a:lstStyle>
            <a:defPPr>
              <a:defRPr lang="zh-CN"/>
            </a:defPPr>
            <a:lvl1pPr algn="ctr" defTabSz="914400">
              <a:defRPr sz="2000" b="1">
                <a:solidFill>
                  <a:srgbClr val="E7E6E6">
                    <a:lumMod val="10000"/>
                  </a:srgbClr>
                </a:solidFill>
                <a:latin typeface="微软雅黑" panose="020B0503020204020204" pitchFamily="34" charset="-122"/>
                <a:ea typeface="微软雅黑" panose="020B0503020204020204" pitchFamily="34" charset="-122"/>
                <a:cs typeface="+mn-ea"/>
              </a:defRPr>
            </a:lvl1pPr>
          </a:lstStyle>
          <a:p>
            <a:r>
              <a:rPr lang="zh-CN" altLang="en-US" dirty="0">
                <a:sym typeface="+mn-lt"/>
              </a:rPr>
              <a:t>使用人报销经费</a:t>
            </a:r>
          </a:p>
        </p:txBody>
      </p:sp>
      <p:sp>
        <p:nvSpPr>
          <p:cNvPr id="36" name="文本框 35"/>
          <p:cNvSpPr txBox="1"/>
          <p:nvPr/>
        </p:nvSpPr>
        <p:spPr>
          <a:xfrm>
            <a:off x="5915085" y="4888659"/>
            <a:ext cx="2210752" cy="1248740"/>
          </a:xfrm>
          <a:prstGeom prst="rect">
            <a:avLst/>
          </a:prstGeom>
          <a:noFill/>
        </p:spPr>
        <p:txBody>
          <a:bodyPr wrap="square" rtlCol="0">
            <a:spAutoFit/>
          </a:bodyPr>
          <a:lstStyle>
            <a:defPPr>
              <a:defRPr lang="zh-CN"/>
            </a:defPPr>
            <a:lvl1pPr defTabSz="609600">
              <a:lnSpc>
                <a:spcPct val="120000"/>
              </a:lnSpc>
              <a:defRPr sz="1400">
                <a:solidFill>
                  <a:schemeClr val="tx1">
                    <a:lumMod val="85000"/>
                    <a:lumOff val="15000"/>
                  </a:schemeClr>
                </a:solidFill>
                <a:latin typeface="Arial" panose="020B0604020202020204"/>
                <a:ea typeface="微软雅黑" panose="020B0503020204020204" pitchFamily="34" charset="-122"/>
                <a:cs typeface="+mn-ea"/>
              </a:defRPr>
            </a:lvl1pPr>
          </a:lstStyle>
          <a:p>
            <a:pPr algn="ctr"/>
            <a:r>
              <a:rPr lang="zh-CN" altLang="en-US" sz="1600" dirty="0">
                <a:sym typeface="+mn-lt"/>
              </a:rPr>
              <a:t>财务服务工作评价满意度普遍偏低。近年来，高校财务活动日益复杂，在经</a:t>
            </a:r>
          </a:p>
        </p:txBody>
      </p:sp>
      <p:sp>
        <p:nvSpPr>
          <p:cNvPr id="29" name="任意多边形: 形状 28"/>
          <p:cNvSpPr/>
          <p:nvPr/>
        </p:nvSpPr>
        <p:spPr>
          <a:xfrm rot="5400000">
            <a:off x="8436683" y="1351157"/>
            <a:ext cx="2842751" cy="2991485"/>
          </a:xfrm>
          <a:custGeom>
            <a:avLst/>
            <a:gdLst>
              <a:gd name="connsiteX0" fmla="*/ 0 w 2842751"/>
              <a:gd name="connsiteY0" fmla="*/ 1739767 h 2991485"/>
              <a:gd name="connsiteX1" fmla="*/ 1421376 w 2842751"/>
              <a:gd name="connsiteY1" fmla="*/ 0 h 2991485"/>
              <a:gd name="connsiteX2" fmla="*/ 2842751 w 2842751"/>
              <a:gd name="connsiteY2" fmla="*/ 1739767 h 2991485"/>
              <a:gd name="connsiteX3" fmla="*/ 2521907 w 2842751"/>
              <a:gd name="connsiteY3" fmla="*/ 1739767 h 2991485"/>
              <a:gd name="connsiteX4" fmla="*/ 2523098 w 2842751"/>
              <a:gd name="connsiteY4" fmla="*/ 1747718 h 2991485"/>
              <a:gd name="connsiteX5" fmla="*/ 2528816 w 2842751"/>
              <a:gd name="connsiteY5" fmla="*/ 1863090 h 2991485"/>
              <a:gd name="connsiteX6" fmla="*/ 1421375 w 2842751"/>
              <a:gd name="connsiteY6" fmla="*/ 2991485 h 2991485"/>
              <a:gd name="connsiteX7" fmla="*/ 313935 w 2842751"/>
              <a:gd name="connsiteY7" fmla="*/ 1863090 h 2991485"/>
              <a:gd name="connsiteX8" fmla="*/ 319653 w 2842751"/>
              <a:gd name="connsiteY8" fmla="*/ 1747718 h 2991485"/>
              <a:gd name="connsiteX9" fmla="*/ 320844 w 2842751"/>
              <a:gd name="connsiteY9" fmla="*/ 1739767 h 299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42751" h="2991485">
                <a:moveTo>
                  <a:pt x="0" y="1739767"/>
                </a:moveTo>
                <a:lnTo>
                  <a:pt x="1421376" y="0"/>
                </a:lnTo>
                <a:lnTo>
                  <a:pt x="2842751" y="1739767"/>
                </a:lnTo>
                <a:lnTo>
                  <a:pt x="2521907" y="1739767"/>
                </a:lnTo>
                <a:lnTo>
                  <a:pt x="2523098" y="1747718"/>
                </a:lnTo>
                <a:cubicBezTo>
                  <a:pt x="2526879" y="1785652"/>
                  <a:pt x="2528816" y="1824140"/>
                  <a:pt x="2528816" y="1863090"/>
                </a:cubicBezTo>
                <a:cubicBezTo>
                  <a:pt x="2528816" y="2486285"/>
                  <a:pt x="2032997" y="2991485"/>
                  <a:pt x="1421375" y="2991485"/>
                </a:cubicBezTo>
                <a:cubicBezTo>
                  <a:pt x="809753" y="2991485"/>
                  <a:pt x="313935" y="2486285"/>
                  <a:pt x="313935" y="1863090"/>
                </a:cubicBezTo>
                <a:cubicBezTo>
                  <a:pt x="313936" y="1824140"/>
                  <a:pt x="315872" y="1785652"/>
                  <a:pt x="319653" y="1747718"/>
                </a:cubicBezTo>
                <a:lnTo>
                  <a:pt x="320844" y="1739767"/>
                </a:lnTo>
                <a:close/>
              </a:path>
            </a:pathLst>
          </a:cu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prstClr val="white"/>
              </a:solidFill>
              <a:latin typeface="微软雅黑" panose="020B0503020204020204" pitchFamily="34" charset="-122"/>
              <a:ea typeface="微软雅黑" panose="020B0503020204020204" pitchFamily="34" charset="-122"/>
            </a:endParaRPr>
          </a:p>
        </p:txBody>
      </p:sp>
      <p:sp>
        <p:nvSpPr>
          <p:cNvPr id="30" name="矩形标注 6"/>
          <p:cNvSpPr/>
          <p:nvPr/>
        </p:nvSpPr>
        <p:spPr>
          <a:xfrm rot="16200000" flipH="1">
            <a:off x="5979160" y="1724219"/>
            <a:ext cx="2214880" cy="2256790"/>
          </a:xfrm>
          <a:prstGeom prst="ellipse">
            <a:avLst/>
          </a:pr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prstClr val="white"/>
              </a:solidFill>
              <a:latin typeface="微软雅黑" panose="020B0503020204020204" pitchFamily="34" charset="-122"/>
              <a:ea typeface="微软雅黑" panose="020B0503020204020204" pitchFamily="34" charset="-122"/>
            </a:endParaRPr>
          </a:p>
        </p:txBody>
      </p:sp>
      <p:sp>
        <p:nvSpPr>
          <p:cNvPr id="31" name="矩形标注 5"/>
          <p:cNvSpPr/>
          <p:nvPr/>
        </p:nvSpPr>
        <p:spPr>
          <a:xfrm rot="16200000" flipH="1">
            <a:off x="3575050" y="1724219"/>
            <a:ext cx="2214880" cy="2256790"/>
          </a:xfrm>
          <a:prstGeom prst="ellipse">
            <a:avLst/>
          </a:pr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prstClr val="white"/>
              </a:solidFill>
              <a:latin typeface="微软雅黑" panose="020B0503020204020204" pitchFamily="34" charset="-122"/>
              <a:ea typeface="微软雅黑" panose="020B0503020204020204" pitchFamily="34" charset="-122"/>
            </a:endParaRPr>
          </a:p>
        </p:txBody>
      </p:sp>
      <p:sp>
        <p:nvSpPr>
          <p:cNvPr id="37" name="矩形标注 4"/>
          <p:cNvSpPr/>
          <p:nvPr/>
        </p:nvSpPr>
        <p:spPr>
          <a:xfrm rot="16200000" flipH="1">
            <a:off x="1169670" y="1724219"/>
            <a:ext cx="2216150" cy="2256790"/>
          </a:xfrm>
          <a:prstGeom prst="ellipse">
            <a:avLst/>
          </a:pr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prstClr val="white"/>
              </a:solidFill>
              <a:latin typeface="微软雅黑" panose="020B0503020204020204" pitchFamily="34" charset="-122"/>
              <a:ea typeface="微软雅黑" panose="020B0503020204020204" pitchFamily="34" charset="-122"/>
            </a:endParaRPr>
          </a:p>
        </p:txBody>
      </p:sp>
      <p:sp>
        <p:nvSpPr>
          <p:cNvPr id="38" name="拉包 818"/>
          <p:cNvSpPr/>
          <p:nvPr/>
        </p:nvSpPr>
        <p:spPr>
          <a:xfrm>
            <a:off x="1997710" y="2172700"/>
            <a:ext cx="704850" cy="774041"/>
          </a:xfrm>
          <a:custGeom>
            <a:avLst/>
            <a:gdLst>
              <a:gd name="connsiteX0" fmla="*/ 528341 w 607639"/>
              <a:gd name="connsiteY0" fmla="*/ 527538 h 606722"/>
              <a:gd name="connsiteX1" fmla="*/ 528341 w 607639"/>
              <a:gd name="connsiteY1" fmla="*/ 547356 h 606722"/>
              <a:gd name="connsiteX2" fmla="*/ 548187 w 607639"/>
              <a:gd name="connsiteY2" fmla="*/ 567086 h 606722"/>
              <a:gd name="connsiteX3" fmla="*/ 567945 w 607639"/>
              <a:gd name="connsiteY3" fmla="*/ 547356 h 606722"/>
              <a:gd name="connsiteX4" fmla="*/ 567945 w 607639"/>
              <a:gd name="connsiteY4" fmla="*/ 527538 h 606722"/>
              <a:gd name="connsiteX5" fmla="*/ 99092 w 607639"/>
              <a:gd name="connsiteY5" fmla="*/ 474835 h 606722"/>
              <a:gd name="connsiteX6" fmla="*/ 350075 w 607639"/>
              <a:gd name="connsiteY6" fmla="*/ 474835 h 606722"/>
              <a:gd name="connsiteX7" fmla="*/ 369833 w 607639"/>
              <a:gd name="connsiteY7" fmla="*/ 494584 h 606722"/>
              <a:gd name="connsiteX8" fmla="*/ 350075 w 607639"/>
              <a:gd name="connsiteY8" fmla="*/ 514422 h 606722"/>
              <a:gd name="connsiteX9" fmla="*/ 99092 w 607639"/>
              <a:gd name="connsiteY9" fmla="*/ 514422 h 606722"/>
              <a:gd name="connsiteX10" fmla="*/ 79245 w 607639"/>
              <a:gd name="connsiteY10" fmla="*/ 494584 h 606722"/>
              <a:gd name="connsiteX11" fmla="*/ 99092 w 607639"/>
              <a:gd name="connsiteY11" fmla="*/ 474835 h 606722"/>
              <a:gd name="connsiteX12" fmla="*/ 297164 w 607639"/>
              <a:gd name="connsiteY12" fmla="*/ 395661 h 606722"/>
              <a:gd name="connsiteX13" fmla="*/ 350063 w 607639"/>
              <a:gd name="connsiteY13" fmla="*/ 395661 h 606722"/>
              <a:gd name="connsiteX14" fmla="*/ 369834 w 607639"/>
              <a:gd name="connsiteY14" fmla="*/ 415464 h 606722"/>
              <a:gd name="connsiteX15" fmla="*/ 350063 w 607639"/>
              <a:gd name="connsiteY15" fmla="*/ 435178 h 606722"/>
              <a:gd name="connsiteX16" fmla="*/ 297164 w 607639"/>
              <a:gd name="connsiteY16" fmla="*/ 435178 h 606722"/>
              <a:gd name="connsiteX17" fmla="*/ 277393 w 607639"/>
              <a:gd name="connsiteY17" fmla="*/ 415464 h 606722"/>
              <a:gd name="connsiteX18" fmla="*/ 297164 w 607639"/>
              <a:gd name="connsiteY18" fmla="*/ 395661 h 606722"/>
              <a:gd name="connsiteX19" fmla="*/ 99090 w 607639"/>
              <a:gd name="connsiteY19" fmla="*/ 395661 h 606722"/>
              <a:gd name="connsiteX20" fmla="*/ 217979 w 607639"/>
              <a:gd name="connsiteY20" fmla="*/ 395661 h 606722"/>
              <a:gd name="connsiteX21" fmla="*/ 237735 w 607639"/>
              <a:gd name="connsiteY21" fmla="*/ 415464 h 606722"/>
              <a:gd name="connsiteX22" fmla="*/ 217979 w 607639"/>
              <a:gd name="connsiteY22" fmla="*/ 435178 h 606722"/>
              <a:gd name="connsiteX23" fmla="*/ 99090 w 607639"/>
              <a:gd name="connsiteY23" fmla="*/ 435178 h 606722"/>
              <a:gd name="connsiteX24" fmla="*/ 79245 w 607639"/>
              <a:gd name="connsiteY24" fmla="*/ 415464 h 606722"/>
              <a:gd name="connsiteX25" fmla="*/ 99090 w 607639"/>
              <a:gd name="connsiteY25" fmla="*/ 395661 h 606722"/>
              <a:gd name="connsiteX26" fmla="*/ 99092 w 607639"/>
              <a:gd name="connsiteY26" fmla="*/ 316557 h 606722"/>
              <a:gd name="connsiteX27" fmla="*/ 350075 w 607639"/>
              <a:gd name="connsiteY27" fmla="*/ 316557 h 606722"/>
              <a:gd name="connsiteX28" fmla="*/ 369833 w 607639"/>
              <a:gd name="connsiteY28" fmla="*/ 336306 h 606722"/>
              <a:gd name="connsiteX29" fmla="*/ 350075 w 607639"/>
              <a:gd name="connsiteY29" fmla="*/ 356144 h 606722"/>
              <a:gd name="connsiteX30" fmla="*/ 99092 w 607639"/>
              <a:gd name="connsiteY30" fmla="*/ 356144 h 606722"/>
              <a:gd name="connsiteX31" fmla="*/ 79245 w 607639"/>
              <a:gd name="connsiteY31" fmla="*/ 336306 h 606722"/>
              <a:gd name="connsiteX32" fmla="*/ 99092 w 607639"/>
              <a:gd name="connsiteY32" fmla="*/ 316557 h 606722"/>
              <a:gd name="connsiteX33" fmla="*/ 257585 w 607639"/>
              <a:gd name="connsiteY33" fmla="*/ 237382 h 606722"/>
              <a:gd name="connsiteX34" fmla="*/ 350073 w 607639"/>
              <a:gd name="connsiteY34" fmla="*/ 237382 h 606722"/>
              <a:gd name="connsiteX35" fmla="*/ 369834 w 607639"/>
              <a:gd name="connsiteY35" fmla="*/ 257211 h 606722"/>
              <a:gd name="connsiteX36" fmla="*/ 350073 w 607639"/>
              <a:gd name="connsiteY36" fmla="*/ 277040 h 606722"/>
              <a:gd name="connsiteX37" fmla="*/ 257585 w 607639"/>
              <a:gd name="connsiteY37" fmla="*/ 277040 h 606722"/>
              <a:gd name="connsiteX38" fmla="*/ 237735 w 607639"/>
              <a:gd name="connsiteY38" fmla="*/ 257211 h 606722"/>
              <a:gd name="connsiteX39" fmla="*/ 257585 w 607639"/>
              <a:gd name="connsiteY39" fmla="*/ 237382 h 606722"/>
              <a:gd name="connsiteX40" fmla="*/ 99092 w 607639"/>
              <a:gd name="connsiteY40" fmla="*/ 237382 h 606722"/>
              <a:gd name="connsiteX41" fmla="*/ 178301 w 607639"/>
              <a:gd name="connsiteY41" fmla="*/ 237382 h 606722"/>
              <a:gd name="connsiteX42" fmla="*/ 198148 w 607639"/>
              <a:gd name="connsiteY42" fmla="*/ 257211 h 606722"/>
              <a:gd name="connsiteX43" fmla="*/ 178301 w 607639"/>
              <a:gd name="connsiteY43" fmla="*/ 277040 h 606722"/>
              <a:gd name="connsiteX44" fmla="*/ 99092 w 607639"/>
              <a:gd name="connsiteY44" fmla="*/ 277040 h 606722"/>
              <a:gd name="connsiteX45" fmla="*/ 79245 w 607639"/>
              <a:gd name="connsiteY45" fmla="*/ 257211 h 606722"/>
              <a:gd name="connsiteX46" fmla="*/ 99092 w 607639"/>
              <a:gd name="connsiteY46" fmla="*/ 237382 h 606722"/>
              <a:gd name="connsiteX47" fmla="*/ 528341 w 607639"/>
              <a:gd name="connsiteY47" fmla="*/ 158279 h 606722"/>
              <a:gd name="connsiteX48" fmla="*/ 528341 w 607639"/>
              <a:gd name="connsiteY48" fmla="*/ 487990 h 606722"/>
              <a:gd name="connsiteX49" fmla="*/ 567945 w 607639"/>
              <a:gd name="connsiteY49" fmla="*/ 487990 h 606722"/>
              <a:gd name="connsiteX50" fmla="*/ 567945 w 607639"/>
              <a:gd name="connsiteY50" fmla="*/ 158279 h 606722"/>
              <a:gd name="connsiteX51" fmla="*/ 99092 w 607639"/>
              <a:gd name="connsiteY51" fmla="*/ 158278 h 606722"/>
              <a:gd name="connsiteX52" fmla="*/ 350075 w 607639"/>
              <a:gd name="connsiteY52" fmla="*/ 158278 h 606722"/>
              <a:gd name="connsiteX53" fmla="*/ 369833 w 607639"/>
              <a:gd name="connsiteY53" fmla="*/ 178027 h 606722"/>
              <a:gd name="connsiteX54" fmla="*/ 350075 w 607639"/>
              <a:gd name="connsiteY54" fmla="*/ 197865 h 606722"/>
              <a:gd name="connsiteX55" fmla="*/ 99092 w 607639"/>
              <a:gd name="connsiteY55" fmla="*/ 197865 h 606722"/>
              <a:gd name="connsiteX56" fmla="*/ 79245 w 607639"/>
              <a:gd name="connsiteY56" fmla="*/ 178027 h 606722"/>
              <a:gd name="connsiteX57" fmla="*/ 99092 w 607639"/>
              <a:gd name="connsiteY57" fmla="*/ 158278 h 606722"/>
              <a:gd name="connsiteX58" fmla="*/ 178251 w 607639"/>
              <a:gd name="connsiteY58" fmla="*/ 79104 h 606722"/>
              <a:gd name="connsiteX59" fmla="*/ 270739 w 607639"/>
              <a:gd name="connsiteY59" fmla="*/ 79104 h 606722"/>
              <a:gd name="connsiteX60" fmla="*/ 290589 w 607639"/>
              <a:gd name="connsiteY60" fmla="*/ 98933 h 606722"/>
              <a:gd name="connsiteX61" fmla="*/ 270739 w 607639"/>
              <a:gd name="connsiteY61" fmla="*/ 118762 h 606722"/>
              <a:gd name="connsiteX62" fmla="*/ 178251 w 607639"/>
              <a:gd name="connsiteY62" fmla="*/ 118762 h 606722"/>
              <a:gd name="connsiteX63" fmla="*/ 158490 w 607639"/>
              <a:gd name="connsiteY63" fmla="*/ 98933 h 606722"/>
              <a:gd name="connsiteX64" fmla="*/ 178251 w 607639"/>
              <a:gd name="connsiteY64" fmla="*/ 79104 h 606722"/>
              <a:gd name="connsiteX65" fmla="*/ 548187 w 607639"/>
              <a:gd name="connsiteY65" fmla="*/ 70030 h 606722"/>
              <a:gd name="connsiteX66" fmla="*/ 528341 w 607639"/>
              <a:gd name="connsiteY66" fmla="*/ 116154 h 606722"/>
              <a:gd name="connsiteX67" fmla="*/ 528341 w 607639"/>
              <a:gd name="connsiteY67" fmla="*/ 118732 h 606722"/>
              <a:gd name="connsiteX68" fmla="*/ 567945 w 607639"/>
              <a:gd name="connsiteY68" fmla="*/ 118732 h 606722"/>
              <a:gd name="connsiteX69" fmla="*/ 567945 w 607639"/>
              <a:gd name="connsiteY69" fmla="*/ 116154 h 606722"/>
              <a:gd name="connsiteX70" fmla="*/ 39610 w 607639"/>
              <a:gd name="connsiteY70" fmla="*/ 39548 h 606722"/>
              <a:gd name="connsiteX71" fmla="*/ 39610 w 607639"/>
              <a:gd name="connsiteY71" fmla="*/ 567086 h 606722"/>
              <a:gd name="connsiteX72" fmla="*/ 409539 w 607639"/>
              <a:gd name="connsiteY72" fmla="*/ 567086 h 606722"/>
              <a:gd name="connsiteX73" fmla="*/ 409539 w 607639"/>
              <a:gd name="connsiteY73" fmla="*/ 39548 h 606722"/>
              <a:gd name="connsiteX74" fmla="*/ 548187 w 607639"/>
              <a:gd name="connsiteY74" fmla="*/ 0 h 606722"/>
              <a:gd name="connsiteX75" fmla="*/ 566343 w 607639"/>
              <a:gd name="connsiteY75" fmla="*/ 11998 h 606722"/>
              <a:gd name="connsiteX76" fmla="*/ 606037 w 607639"/>
              <a:gd name="connsiteY76" fmla="*/ 104335 h 606722"/>
              <a:gd name="connsiteX77" fmla="*/ 607639 w 607639"/>
              <a:gd name="connsiteY77" fmla="*/ 112066 h 606722"/>
              <a:gd name="connsiteX78" fmla="*/ 607639 w 607639"/>
              <a:gd name="connsiteY78" fmla="*/ 547356 h 606722"/>
              <a:gd name="connsiteX79" fmla="*/ 548187 w 607639"/>
              <a:gd name="connsiteY79" fmla="*/ 606722 h 606722"/>
              <a:gd name="connsiteX80" fmla="*/ 488736 w 607639"/>
              <a:gd name="connsiteY80" fmla="*/ 547356 h 606722"/>
              <a:gd name="connsiteX81" fmla="*/ 488736 w 607639"/>
              <a:gd name="connsiteY81" fmla="*/ 112066 h 606722"/>
              <a:gd name="connsiteX82" fmla="*/ 490338 w 607639"/>
              <a:gd name="connsiteY82" fmla="*/ 104335 h 606722"/>
              <a:gd name="connsiteX83" fmla="*/ 529943 w 607639"/>
              <a:gd name="connsiteY83" fmla="*/ 11998 h 606722"/>
              <a:gd name="connsiteX84" fmla="*/ 548187 w 607639"/>
              <a:gd name="connsiteY84" fmla="*/ 0 h 606722"/>
              <a:gd name="connsiteX85" fmla="*/ 19849 w 607639"/>
              <a:gd name="connsiteY85" fmla="*/ 0 h 606722"/>
              <a:gd name="connsiteX86" fmla="*/ 429300 w 607639"/>
              <a:gd name="connsiteY86" fmla="*/ 0 h 606722"/>
              <a:gd name="connsiteX87" fmla="*/ 449149 w 607639"/>
              <a:gd name="connsiteY87" fmla="*/ 19818 h 606722"/>
              <a:gd name="connsiteX88" fmla="*/ 449149 w 607639"/>
              <a:gd name="connsiteY88" fmla="*/ 586904 h 606722"/>
              <a:gd name="connsiteX89" fmla="*/ 429300 w 607639"/>
              <a:gd name="connsiteY89" fmla="*/ 606722 h 606722"/>
              <a:gd name="connsiteX90" fmla="*/ 19849 w 607639"/>
              <a:gd name="connsiteY90" fmla="*/ 606722 h 606722"/>
              <a:gd name="connsiteX91" fmla="*/ 0 w 607639"/>
              <a:gd name="connsiteY91" fmla="*/ 586904 h 606722"/>
              <a:gd name="connsiteX92" fmla="*/ 0 w 607639"/>
              <a:gd name="connsiteY92" fmla="*/ 19818 h 606722"/>
              <a:gd name="connsiteX93" fmla="*/ 19849 w 607639"/>
              <a:gd name="connsiteY93"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607639" h="606722">
                <a:moveTo>
                  <a:pt x="528341" y="527538"/>
                </a:moveTo>
                <a:lnTo>
                  <a:pt x="528341" y="547356"/>
                </a:lnTo>
                <a:cubicBezTo>
                  <a:pt x="528341" y="558287"/>
                  <a:pt x="537241" y="567086"/>
                  <a:pt x="548187" y="567086"/>
                </a:cubicBezTo>
                <a:cubicBezTo>
                  <a:pt x="559134" y="567086"/>
                  <a:pt x="567945" y="558287"/>
                  <a:pt x="567945" y="547356"/>
                </a:cubicBezTo>
                <a:lnTo>
                  <a:pt x="567945" y="527538"/>
                </a:lnTo>
                <a:close/>
                <a:moveTo>
                  <a:pt x="99092" y="474835"/>
                </a:moveTo>
                <a:lnTo>
                  <a:pt x="350075" y="474835"/>
                </a:lnTo>
                <a:cubicBezTo>
                  <a:pt x="361022" y="474835"/>
                  <a:pt x="369833" y="483642"/>
                  <a:pt x="369833" y="494584"/>
                </a:cubicBezTo>
                <a:cubicBezTo>
                  <a:pt x="369833" y="505526"/>
                  <a:pt x="361022" y="514422"/>
                  <a:pt x="350075" y="514422"/>
                </a:cubicBezTo>
                <a:lnTo>
                  <a:pt x="99092" y="514422"/>
                </a:lnTo>
                <a:cubicBezTo>
                  <a:pt x="88145" y="514422"/>
                  <a:pt x="79245" y="505526"/>
                  <a:pt x="79245" y="494584"/>
                </a:cubicBezTo>
                <a:cubicBezTo>
                  <a:pt x="79245" y="483642"/>
                  <a:pt x="88145" y="474835"/>
                  <a:pt x="99092" y="474835"/>
                </a:cubicBezTo>
                <a:close/>
                <a:moveTo>
                  <a:pt x="297164" y="395661"/>
                </a:moveTo>
                <a:lnTo>
                  <a:pt x="350063" y="395661"/>
                </a:lnTo>
                <a:cubicBezTo>
                  <a:pt x="361017" y="395661"/>
                  <a:pt x="369834" y="404541"/>
                  <a:pt x="369834" y="415464"/>
                </a:cubicBezTo>
                <a:cubicBezTo>
                  <a:pt x="369834" y="426387"/>
                  <a:pt x="361017" y="435178"/>
                  <a:pt x="350063" y="435178"/>
                </a:cubicBezTo>
                <a:lnTo>
                  <a:pt x="297164" y="435178"/>
                </a:lnTo>
                <a:cubicBezTo>
                  <a:pt x="286210" y="435178"/>
                  <a:pt x="277393" y="426387"/>
                  <a:pt x="277393" y="415464"/>
                </a:cubicBezTo>
                <a:cubicBezTo>
                  <a:pt x="277393" y="404541"/>
                  <a:pt x="286210" y="395661"/>
                  <a:pt x="297164" y="395661"/>
                </a:cubicBezTo>
                <a:close/>
                <a:moveTo>
                  <a:pt x="99090" y="395661"/>
                </a:moveTo>
                <a:lnTo>
                  <a:pt x="217979" y="395661"/>
                </a:lnTo>
                <a:cubicBezTo>
                  <a:pt x="228925" y="395661"/>
                  <a:pt x="237735" y="404541"/>
                  <a:pt x="237735" y="415464"/>
                </a:cubicBezTo>
                <a:cubicBezTo>
                  <a:pt x="237735" y="426387"/>
                  <a:pt x="228925" y="435178"/>
                  <a:pt x="217979" y="435178"/>
                </a:cubicBezTo>
                <a:lnTo>
                  <a:pt x="99090" y="435178"/>
                </a:lnTo>
                <a:cubicBezTo>
                  <a:pt x="88144" y="435178"/>
                  <a:pt x="79245" y="426387"/>
                  <a:pt x="79245" y="415464"/>
                </a:cubicBezTo>
                <a:cubicBezTo>
                  <a:pt x="79245" y="404541"/>
                  <a:pt x="88144" y="395661"/>
                  <a:pt x="99090" y="395661"/>
                </a:cubicBezTo>
                <a:close/>
                <a:moveTo>
                  <a:pt x="99092" y="316557"/>
                </a:moveTo>
                <a:lnTo>
                  <a:pt x="350075" y="316557"/>
                </a:lnTo>
                <a:cubicBezTo>
                  <a:pt x="361022" y="316557"/>
                  <a:pt x="369833" y="325364"/>
                  <a:pt x="369833" y="336306"/>
                </a:cubicBezTo>
                <a:cubicBezTo>
                  <a:pt x="369833" y="347248"/>
                  <a:pt x="361022" y="356144"/>
                  <a:pt x="350075" y="356144"/>
                </a:cubicBezTo>
                <a:lnTo>
                  <a:pt x="99092" y="356144"/>
                </a:lnTo>
                <a:cubicBezTo>
                  <a:pt x="88145" y="356144"/>
                  <a:pt x="79245" y="347248"/>
                  <a:pt x="79245" y="336306"/>
                </a:cubicBezTo>
                <a:cubicBezTo>
                  <a:pt x="79245" y="325364"/>
                  <a:pt x="88145" y="316557"/>
                  <a:pt x="99092" y="316557"/>
                </a:cubicBezTo>
                <a:close/>
                <a:moveTo>
                  <a:pt x="257585" y="237382"/>
                </a:moveTo>
                <a:lnTo>
                  <a:pt x="350073" y="237382"/>
                </a:lnTo>
                <a:cubicBezTo>
                  <a:pt x="361021" y="237382"/>
                  <a:pt x="369834" y="246274"/>
                  <a:pt x="369834" y="257211"/>
                </a:cubicBezTo>
                <a:cubicBezTo>
                  <a:pt x="369834" y="268148"/>
                  <a:pt x="361021" y="277040"/>
                  <a:pt x="350073" y="277040"/>
                </a:cubicBezTo>
                <a:lnTo>
                  <a:pt x="257585" y="277040"/>
                </a:lnTo>
                <a:cubicBezTo>
                  <a:pt x="246637" y="277040"/>
                  <a:pt x="237735" y="268148"/>
                  <a:pt x="237735" y="257211"/>
                </a:cubicBezTo>
                <a:cubicBezTo>
                  <a:pt x="237735" y="246274"/>
                  <a:pt x="246637" y="237382"/>
                  <a:pt x="257585" y="237382"/>
                </a:cubicBezTo>
                <a:close/>
                <a:moveTo>
                  <a:pt x="99092" y="237382"/>
                </a:moveTo>
                <a:lnTo>
                  <a:pt x="178301" y="237382"/>
                </a:lnTo>
                <a:cubicBezTo>
                  <a:pt x="189248" y="237382"/>
                  <a:pt x="198148" y="246274"/>
                  <a:pt x="198148" y="257211"/>
                </a:cubicBezTo>
                <a:cubicBezTo>
                  <a:pt x="198148" y="268148"/>
                  <a:pt x="189248" y="277040"/>
                  <a:pt x="178301" y="277040"/>
                </a:cubicBezTo>
                <a:lnTo>
                  <a:pt x="99092" y="277040"/>
                </a:lnTo>
                <a:cubicBezTo>
                  <a:pt x="88145" y="277040"/>
                  <a:pt x="79245" y="268148"/>
                  <a:pt x="79245" y="257211"/>
                </a:cubicBezTo>
                <a:cubicBezTo>
                  <a:pt x="79245" y="246274"/>
                  <a:pt x="88145" y="237382"/>
                  <a:pt x="99092" y="237382"/>
                </a:cubicBezTo>
                <a:close/>
                <a:moveTo>
                  <a:pt x="528341" y="158279"/>
                </a:moveTo>
                <a:lnTo>
                  <a:pt x="528341" y="487990"/>
                </a:lnTo>
                <a:lnTo>
                  <a:pt x="567945" y="487990"/>
                </a:lnTo>
                <a:lnTo>
                  <a:pt x="567945" y="158279"/>
                </a:lnTo>
                <a:close/>
                <a:moveTo>
                  <a:pt x="99092" y="158278"/>
                </a:moveTo>
                <a:lnTo>
                  <a:pt x="350075" y="158278"/>
                </a:lnTo>
                <a:cubicBezTo>
                  <a:pt x="361022" y="158278"/>
                  <a:pt x="369833" y="167174"/>
                  <a:pt x="369833" y="178027"/>
                </a:cubicBezTo>
                <a:cubicBezTo>
                  <a:pt x="369833" y="188969"/>
                  <a:pt x="361022" y="197865"/>
                  <a:pt x="350075" y="197865"/>
                </a:cubicBezTo>
                <a:lnTo>
                  <a:pt x="99092" y="197865"/>
                </a:lnTo>
                <a:cubicBezTo>
                  <a:pt x="88145" y="197865"/>
                  <a:pt x="79245" y="188969"/>
                  <a:pt x="79245" y="178027"/>
                </a:cubicBezTo>
                <a:cubicBezTo>
                  <a:pt x="79245" y="167174"/>
                  <a:pt x="88145" y="158278"/>
                  <a:pt x="99092" y="158278"/>
                </a:cubicBezTo>
                <a:close/>
                <a:moveTo>
                  <a:pt x="178251" y="79104"/>
                </a:moveTo>
                <a:lnTo>
                  <a:pt x="270739" y="79104"/>
                </a:lnTo>
                <a:cubicBezTo>
                  <a:pt x="281687" y="79104"/>
                  <a:pt x="290589" y="87996"/>
                  <a:pt x="290589" y="98933"/>
                </a:cubicBezTo>
                <a:cubicBezTo>
                  <a:pt x="290589" y="109870"/>
                  <a:pt x="281687" y="118762"/>
                  <a:pt x="270739" y="118762"/>
                </a:cubicBezTo>
                <a:lnTo>
                  <a:pt x="178251" y="118762"/>
                </a:lnTo>
                <a:cubicBezTo>
                  <a:pt x="167392" y="118762"/>
                  <a:pt x="158490" y="109870"/>
                  <a:pt x="158490" y="98933"/>
                </a:cubicBezTo>
                <a:cubicBezTo>
                  <a:pt x="158490" y="87996"/>
                  <a:pt x="167392" y="79104"/>
                  <a:pt x="178251" y="79104"/>
                </a:cubicBezTo>
                <a:close/>
                <a:moveTo>
                  <a:pt x="548187" y="70030"/>
                </a:moveTo>
                <a:lnTo>
                  <a:pt x="528341" y="116154"/>
                </a:lnTo>
                <a:lnTo>
                  <a:pt x="528341" y="118732"/>
                </a:lnTo>
                <a:lnTo>
                  <a:pt x="567945" y="118732"/>
                </a:lnTo>
                <a:lnTo>
                  <a:pt x="567945" y="116154"/>
                </a:lnTo>
                <a:close/>
                <a:moveTo>
                  <a:pt x="39610" y="39548"/>
                </a:moveTo>
                <a:lnTo>
                  <a:pt x="39610" y="567086"/>
                </a:lnTo>
                <a:lnTo>
                  <a:pt x="409539" y="567086"/>
                </a:lnTo>
                <a:lnTo>
                  <a:pt x="409539" y="39548"/>
                </a:lnTo>
                <a:close/>
                <a:moveTo>
                  <a:pt x="548187" y="0"/>
                </a:moveTo>
                <a:cubicBezTo>
                  <a:pt x="556108" y="0"/>
                  <a:pt x="563228" y="4710"/>
                  <a:pt x="566343" y="11998"/>
                </a:cubicBezTo>
                <a:lnTo>
                  <a:pt x="606037" y="104335"/>
                </a:lnTo>
                <a:cubicBezTo>
                  <a:pt x="607105" y="106734"/>
                  <a:pt x="607639" y="109400"/>
                  <a:pt x="607639" y="112066"/>
                </a:cubicBezTo>
                <a:lnTo>
                  <a:pt x="607639" y="547356"/>
                </a:lnTo>
                <a:cubicBezTo>
                  <a:pt x="607639" y="580150"/>
                  <a:pt x="581028" y="606722"/>
                  <a:pt x="548187" y="606722"/>
                </a:cubicBezTo>
                <a:cubicBezTo>
                  <a:pt x="515347" y="606722"/>
                  <a:pt x="488736" y="580150"/>
                  <a:pt x="488736" y="547356"/>
                </a:cubicBezTo>
                <a:lnTo>
                  <a:pt x="488736" y="112066"/>
                </a:lnTo>
                <a:cubicBezTo>
                  <a:pt x="488736" y="109400"/>
                  <a:pt x="489270" y="106734"/>
                  <a:pt x="490338" y="104335"/>
                </a:cubicBezTo>
                <a:lnTo>
                  <a:pt x="529943" y="11998"/>
                </a:lnTo>
                <a:cubicBezTo>
                  <a:pt x="533058" y="4710"/>
                  <a:pt x="540267" y="0"/>
                  <a:pt x="548187" y="0"/>
                </a:cubicBezTo>
                <a:close/>
                <a:moveTo>
                  <a:pt x="19849" y="0"/>
                </a:moveTo>
                <a:lnTo>
                  <a:pt x="429300" y="0"/>
                </a:lnTo>
                <a:cubicBezTo>
                  <a:pt x="440248" y="0"/>
                  <a:pt x="449149" y="8887"/>
                  <a:pt x="449149" y="19818"/>
                </a:cubicBezTo>
                <a:lnTo>
                  <a:pt x="449149" y="586904"/>
                </a:lnTo>
                <a:cubicBezTo>
                  <a:pt x="449149" y="597835"/>
                  <a:pt x="440248" y="606722"/>
                  <a:pt x="429300" y="606722"/>
                </a:cubicBezTo>
                <a:lnTo>
                  <a:pt x="19849" y="606722"/>
                </a:lnTo>
                <a:cubicBezTo>
                  <a:pt x="8901" y="606722"/>
                  <a:pt x="0" y="597835"/>
                  <a:pt x="0" y="586904"/>
                </a:cubicBezTo>
                <a:lnTo>
                  <a:pt x="0" y="19818"/>
                </a:lnTo>
                <a:cubicBezTo>
                  <a:pt x="0" y="8887"/>
                  <a:pt x="8901" y="0"/>
                  <a:pt x="19849" y="0"/>
                </a:cubicBezTo>
                <a:close/>
              </a:path>
            </a:pathLst>
          </a:custGeom>
          <a:solidFill>
            <a:schemeClr val="bg1"/>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endParaRPr>
          </a:p>
        </p:txBody>
      </p:sp>
      <p:sp>
        <p:nvSpPr>
          <p:cNvPr id="39" name="主页1 865"/>
          <p:cNvSpPr/>
          <p:nvPr/>
        </p:nvSpPr>
        <p:spPr>
          <a:xfrm>
            <a:off x="4409440" y="2145757"/>
            <a:ext cx="730250" cy="728893"/>
          </a:xfrm>
          <a:custGeom>
            <a:avLst/>
            <a:gdLst>
              <a:gd name="connsiteX0" fmla="*/ 120812 w 607226"/>
              <a:gd name="connsiteY0" fmla="*/ 101914 h 606098"/>
              <a:gd name="connsiteX1" fmla="*/ 133872 w 607226"/>
              <a:gd name="connsiteY1" fmla="*/ 107291 h 606098"/>
              <a:gd name="connsiteX2" fmla="*/ 133872 w 607226"/>
              <a:gd name="connsiteY2" fmla="*/ 133458 h 606098"/>
              <a:gd name="connsiteX3" fmla="*/ 107685 w 607226"/>
              <a:gd name="connsiteY3" fmla="*/ 133458 h 606098"/>
              <a:gd name="connsiteX4" fmla="*/ 107685 w 607226"/>
              <a:gd name="connsiteY4" fmla="*/ 107291 h 606098"/>
              <a:gd name="connsiteX5" fmla="*/ 120812 w 607226"/>
              <a:gd name="connsiteY5" fmla="*/ 101914 h 606098"/>
              <a:gd name="connsiteX6" fmla="*/ 119718 w 607226"/>
              <a:gd name="connsiteY6" fmla="*/ 40608 h 606098"/>
              <a:gd name="connsiteX7" fmla="*/ 40757 w 607226"/>
              <a:gd name="connsiteY7" fmla="*/ 119452 h 606098"/>
              <a:gd name="connsiteX8" fmla="*/ 125364 w 607226"/>
              <a:gd name="connsiteY8" fmla="*/ 203935 h 606098"/>
              <a:gd name="connsiteX9" fmla="*/ 138539 w 607226"/>
              <a:gd name="connsiteY9" fmla="*/ 190869 h 606098"/>
              <a:gd name="connsiteX10" fmla="*/ 162380 w 607226"/>
              <a:gd name="connsiteY10" fmla="*/ 190869 h 606098"/>
              <a:gd name="connsiteX11" fmla="*/ 162380 w 607226"/>
              <a:gd name="connsiteY11" fmla="*/ 214585 h 606098"/>
              <a:gd name="connsiteX12" fmla="*/ 149294 w 607226"/>
              <a:gd name="connsiteY12" fmla="*/ 227740 h 606098"/>
              <a:gd name="connsiteX13" fmla="*/ 186579 w 607226"/>
              <a:gd name="connsiteY13" fmla="*/ 264970 h 606098"/>
              <a:gd name="connsiteX14" fmla="*/ 212929 w 607226"/>
              <a:gd name="connsiteY14" fmla="*/ 238659 h 606098"/>
              <a:gd name="connsiteX15" fmla="*/ 236859 w 607226"/>
              <a:gd name="connsiteY15" fmla="*/ 238659 h 606098"/>
              <a:gd name="connsiteX16" fmla="*/ 236859 w 607226"/>
              <a:gd name="connsiteY16" fmla="*/ 262464 h 606098"/>
              <a:gd name="connsiteX17" fmla="*/ 210419 w 607226"/>
              <a:gd name="connsiteY17" fmla="*/ 288775 h 606098"/>
              <a:gd name="connsiteX18" fmla="*/ 247524 w 607226"/>
              <a:gd name="connsiteY18" fmla="*/ 326273 h 606098"/>
              <a:gd name="connsiteX19" fmla="*/ 260610 w 607226"/>
              <a:gd name="connsiteY19" fmla="*/ 313118 h 606098"/>
              <a:gd name="connsiteX20" fmla="*/ 284540 w 607226"/>
              <a:gd name="connsiteY20" fmla="*/ 313118 h 606098"/>
              <a:gd name="connsiteX21" fmla="*/ 284540 w 607226"/>
              <a:gd name="connsiteY21" fmla="*/ 336923 h 606098"/>
              <a:gd name="connsiteX22" fmla="*/ 271365 w 607226"/>
              <a:gd name="connsiteY22" fmla="*/ 349989 h 606098"/>
              <a:gd name="connsiteX23" fmla="*/ 308649 w 607226"/>
              <a:gd name="connsiteY23" fmla="*/ 387219 h 606098"/>
              <a:gd name="connsiteX24" fmla="*/ 335089 w 607226"/>
              <a:gd name="connsiteY24" fmla="*/ 360907 h 606098"/>
              <a:gd name="connsiteX25" fmla="*/ 359019 w 607226"/>
              <a:gd name="connsiteY25" fmla="*/ 360907 h 606098"/>
              <a:gd name="connsiteX26" fmla="*/ 359019 w 607226"/>
              <a:gd name="connsiteY26" fmla="*/ 384623 h 606098"/>
              <a:gd name="connsiteX27" fmla="*/ 332579 w 607226"/>
              <a:gd name="connsiteY27" fmla="*/ 410845 h 606098"/>
              <a:gd name="connsiteX28" fmla="*/ 369864 w 607226"/>
              <a:gd name="connsiteY28" fmla="*/ 448075 h 606098"/>
              <a:gd name="connsiteX29" fmla="*/ 383039 w 607226"/>
              <a:gd name="connsiteY29" fmla="*/ 435009 h 606098"/>
              <a:gd name="connsiteX30" fmla="*/ 406879 w 607226"/>
              <a:gd name="connsiteY30" fmla="*/ 435009 h 606098"/>
              <a:gd name="connsiteX31" fmla="*/ 406879 w 607226"/>
              <a:gd name="connsiteY31" fmla="*/ 458724 h 606098"/>
              <a:gd name="connsiteX32" fmla="*/ 393794 w 607226"/>
              <a:gd name="connsiteY32" fmla="*/ 471880 h 606098"/>
              <a:gd name="connsiteX33" fmla="*/ 431078 w 607226"/>
              <a:gd name="connsiteY33" fmla="*/ 509110 h 606098"/>
              <a:gd name="connsiteX34" fmla="*/ 457428 w 607226"/>
              <a:gd name="connsiteY34" fmla="*/ 482798 h 606098"/>
              <a:gd name="connsiteX35" fmla="*/ 481358 w 607226"/>
              <a:gd name="connsiteY35" fmla="*/ 482798 h 606098"/>
              <a:gd name="connsiteX36" fmla="*/ 481358 w 607226"/>
              <a:gd name="connsiteY36" fmla="*/ 506604 h 606098"/>
              <a:gd name="connsiteX37" fmla="*/ 454919 w 607226"/>
              <a:gd name="connsiteY37" fmla="*/ 532826 h 606098"/>
              <a:gd name="connsiteX38" fmla="*/ 487453 w 607226"/>
              <a:gd name="connsiteY38" fmla="*/ 565312 h 606098"/>
              <a:gd name="connsiteX39" fmla="*/ 566413 w 607226"/>
              <a:gd name="connsiteY39" fmla="*/ 486378 h 606098"/>
              <a:gd name="connsiteX40" fmla="*/ 119796 w 607226"/>
              <a:gd name="connsiteY40" fmla="*/ 0 h 606098"/>
              <a:gd name="connsiteX41" fmla="*/ 131727 w 607226"/>
              <a:gd name="connsiteY41" fmla="*/ 4900 h 606098"/>
              <a:gd name="connsiteX42" fmla="*/ 602264 w 607226"/>
              <a:gd name="connsiteY42" fmla="*/ 474565 h 606098"/>
              <a:gd name="connsiteX43" fmla="*/ 602174 w 607226"/>
              <a:gd name="connsiteY43" fmla="*/ 498370 h 606098"/>
              <a:gd name="connsiteX44" fmla="*/ 499284 w 607226"/>
              <a:gd name="connsiteY44" fmla="*/ 600930 h 606098"/>
              <a:gd name="connsiteX45" fmla="*/ 475353 w 607226"/>
              <a:gd name="connsiteY45" fmla="*/ 600930 h 606098"/>
              <a:gd name="connsiteX46" fmla="*/ 4907 w 607226"/>
              <a:gd name="connsiteY46" fmla="*/ 131266 h 606098"/>
              <a:gd name="connsiteX47" fmla="*/ 4907 w 607226"/>
              <a:gd name="connsiteY47" fmla="*/ 107550 h 606098"/>
              <a:gd name="connsiteX48" fmla="*/ 107797 w 607226"/>
              <a:gd name="connsiteY48" fmla="*/ 4900 h 606098"/>
              <a:gd name="connsiteX49" fmla="*/ 119796 w 607226"/>
              <a:gd name="connsiteY49" fmla="*/ 0 h 60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07226" h="606098">
                <a:moveTo>
                  <a:pt x="120812" y="101914"/>
                </a:moveTo>
                <a:cubicBezTo>
                  <a:pt x="125554" y="101914"/>
                  <a:pt x="130285" y="103707"/>
                  <a:pt x="133872" y="107291"/>
                </a:cubicBezTo>
                <a:cubicBezTo>
                  <a:pt x="141047" y="114639"/>
                  <a:pt x="141047" y="126289"/>
                  <a:pt x="133872" y="133458"/>
                </a:cubicBezTo>
                <a:cubicBezTo>
                  <a:pt x="126518" y="140627"/>
                  <a:pt x="114860" y="140627"/>
                  <a:pt x="107685" y="133458"/>
                </a:cubicBezTo>
                <a:cubicBezTo>
                  <a:pt x="100331" y="126199"/>
                  <a:pt x="100331" y="114639"/>
                  <a:pt x="107685" y="107291"/>
                </a:cubicBezTo>
                <a:cubicBezTo>
                  <a:pt x="111317" y="103707"/>
                  <a:pt x="116070" y="101914"/>
                  <a:pt x="120812" y="101914"/>
                </a:cubicBezTo>
                <a:close/>
                <a:moveTo>
                  <a:pt x="119718" y="40608"/>
                </a:moveTo>
                <a:lnTo>
                  <a:pt x="40757" y="119452"/>
                </a:lnTo>
                <a:lnTo>
                  <a:pt x="125364" y="203935"/>
                </a:lnTo>
                <a:lnTo>
                  <a:pt x="138539" y="190869"/>
                </a:lnTo>
                <a:cubicBezTo>
                  <a:pt x="145171" y="184246"/>
                  <a:pt x="155837" y="184246"/>
                  <a:pt x="162380" y="190869"/>
                </a:cubicBezTo>
                <a:cubicBezTo>
                  <a:pt x="169012" y="197402"/>
                  <a:pt x="169012" y="208052"/>
                  <a:pt x="162380" y="214585"/>
                </a:cubicBezTo>
                <a:lnTo>
                  <a:pt x="149294" y="227740"/>
                </a:lnTo>
                <a:lnTo>
                  <a:pt x="186579" y="264970"/>
                </a:lnTo>
                <a:lnTo>
                  <a:pt x="212929" y="238659"/>
                </a:lnTo>
                <a:cubicBezTo>
                  <a:pt x="219651" y="232125"/>
                  <a:pt x="230316" y="232125"/>
                  <a:pt x="236859" y="238659"/>
                </a:cubicBezTo>
                <a:cubicBezTo>
                  <a:pt x="243401" y="245281"/>
                  <a:pt x="243401" y="255841"/>
                  <a:pt x="236859" y="262464"/>
                </a:cubicBezTo>
                <a:lnTo>
                  <a:pt x="210419" y="288775"/>
                </a:lnTo>
                <a:lnTo>
                  <a:pt x="247524" y="326273"/>
                </a:lnTo>
                <a:lnTo>
                  <a:pt x="260610" y="313118"/>
                </a:lnTo>
                <a:cubicBezTo>
                  <a:pt x="267332" y="306585"/>
                  <a:pt x="277997" y="306585"/>
                  <a:pt x="284540" y="313118"/>
                </a:cubicBezTo>
                <a:cubicBezTo>
                  <a:pt x="291082" y="319740"/>
                  <a:pt x="291082" y="330300"/>
                  <a:pt x="284540" y="336923"/>
                </a:cubicBezTo>
                <a:lnTo>
                  <a:pt x="271365" y="349989"/>
                </a:lnTo>
                <a:lnTo>
                  <a:pt x="308649" y="387219"/>
                </a:lnTo>
                <a:lnTo>
                  <a:pt x="335089" y="360907"/>
                </a:lnTo>
                <a:cubicBezTo>
                  <a:pt x="341811" y="354285"/>
                  <a:pt x="352387" y="354285"/>
                  <a:pt x="359019" y="360907"/>
                </a:cubicBezTo>
                <a:cubicBezTo>
                  <a:pt x="365562" y="367440"/>
                  <a:pt x="365562" y="378090"/>
                  <a:pt x="359019" y="384623"/>
                </a:cubicBezTo>
                <a:lnTo>
                  <a:pt x="332579" y="410845"/>
                </a:lnTo>
                <a:lnTo>
                  <a:pt x="369864" y="448075"/>
                </a:lnTo>
                <a:lnTo>
                  <a:pt x="383039" y="435009"/>
                </a:lnTo>
                <a:cubicBezTo>
                  <a:pt x="389671" y="428386"/>
                  <a:pt x="400336" y="428386"/>
                  <a:pt x="406879" y="435009"/>
                </a:cubicBezTo>
                <a:cubicBezTo>
                  <a:pt x="413511" y="441542"/>
                  <a:pt x="413511" y="452191"/>
                  <a:pt x="406879" y="458724"/>
                </a:cubicBezTo>
                <a:lnTo>
                  <a:pt x="393794" y="471880"/>
                </a:lnTo>
                <a:lnTo>
                  <a:pt x="431078" y="509110"/>
                </a:lnTo>
                <a:lnTo>
                  <a:pt x="457428" y="482798"/>
                </a:lnTo>
                <a:cubicBezTo>
                  <a:pt x="464150" y="476265"/>
                  <a:pt x="474816" y="476265"/>
                  <a:pt x="481358" y="482798"/>
                </a:cubicBezTo>
                <a:cubicBezTo>
                  <a:pt x="487901" y="489421"/>
                  <a:pt x="487901" y="499981"/>
                  <a:pt x="481358" y="506604"/>
                </a:cubicBezTo>
                <a:lnTo>
                  <a:pt x="454919" y="532826"/>
                </a:lnTo>
                <a:lnTo>
                  <a:pt x="487453" y="565312"/>
                </a:lnTo>
                <a:lnTo>
                  <a:pt x="566413" y="486378"/>
                </a:lnTo>
                <a:close/>
                <a:moveTo>
                  <a:pt x="119796" y="0"/>
                </a:moveTo>
                <a:cubicBezTo>
                  <a:pt x="124109" y="0"/>
                  <a:pt x="128411" y="1634"/>
                  <a:pt x="131727" y="4900"/>
                </a:cubicBezTo>
                <a:lnTo>
                  <a:pt x="602264" y="474565"/>
                </a:lnTo>
                <a:cubicBezTo>
                  <a:pt x="608896" y="481187"/>
                  <a:pt x="608896" y="491748"/>
                  <a:pt x="602174" y="498370"/>
                </a:cubicBezTo>
                <a:lnTo>
                  <a:pt x="499284" y="600930"/>
                </a:lnTo>
                <a:cubicBezTo>
                  <a:pt x="492382" y="607732"/>
                  <a:pt x="482344" y="607911"/>
                  <a:pt x="475353" y="600930"/>
                </a:cubicBezTo>
                <a:lnTo>
                  <a:pt x="4907" y="131266"/>
                </a:lnTo>
                <a:cubicBezTo>
                  <a:pt x="-1636" y="124733"/>
                  <a:pt x="-1636" y="114083"/>
                  <a:pt x="4907" y="107550"/>
                </a:cubicBezTo>
                <a:lnTo>
                  <a:pt x="107797" y="4900"/>
                </a:lnTo>
                <a:cubicBezTo>
                  <a:pt x="111158" y="1634"/>
                  <a:pt x="115483" y="0"/>
                  <a:pt x="119796" y="0"/>
                </a:cubicBezTo>
                <a:close/>
              </a:path>
            </a:pathLst>
          </a:custGeom>
          <a:solidFill>
            <a:schemeClr val="bg1"/>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endParaRPr>
          </a:p>
        </p:txBody>
      </p:sp>
      <p:sp>
        <p:nvSpPr>
          <p:cNvPr id="40" name="购物车2 867"/>
          <p:cNvSpPr/>
          <p:nvPr/>
        </p:nvSpPr>
        <p:spPr>
          <a:xfrm>
            <a:off x="6846570" y="2221048"/>
            <a:ext cx="699770" cy="578310"/>
          </a:xfrm>
          <a:custGeom>
            <a:avLst/>
            <a:gdLst>
              <a:gd name="connsiteX0" fmla="*/ 172462 w 606900"/>
              <a:gd name="connsiteY0" fmla="*/ 349437 h 501560"/>
              <a:gd name="connsiteX1" fmla="*/ 155911 w 606900"/>
              <a:gd name="connsiteY1" fmla="*/ 378701 h 501560"/>
              <a:gd name="connsiteX2" fmla="*/ 138449 w 606900"/>
              <a:gd name="connsiteY2" fmla="*/ 467859 h 501560"/>
              <a:gd name="connsiteX3" fmla="*/ 227733 w 606900"/>
              <a:gd name="connsiteY3" fmla="*/ 450270 h 501560"/>
              <a:gd name="connsiteX4" fmla="*/ 255065 w 606900"/>
              <a:gd name="connsiteY4" fmla="*/ 434804 h 501560"/>
              <a:gd name="connsiteX5" fmla="*/ 172462 w 606900"/>
              <a:gd name="connsiteY5" fmla="*/ 349437 h 501560"/>
              <a:gd name="connsiteX6" fmla="*/ 533696 w 606900"/>
              <a:gd name="connsiteY6" fmla="*/ 210393 h 501560"/>
              <a:gd name="connsiteX7" fmla="*/ 315346 w 606900"/>
              <a:gd name="connsiteY7" fmla="*/ 428587 h 501560"/>
              <a:gd name="connsiteX8" fmla="*/ 533696 w 606900"/>
              <a:gd name="connsiteY8" fmla="*/ 210393 h 501560"/>
              <a:gd name="connsiteX9" fmla="*/ 59522 w 606900"/>
              <a:gd name="connsiteY9" fmla="*/ 119601 h 501560"/>
              <a:gd name="connsiteX10" fmla="*/ 28242 w 606900"/>
              <a:gd name="connsiteY10" fmla="*/ 150825 h 501560"/>
              <a:gd name="connsiteX11" fmla="*/ 59522 w 606900"/>
              <a:gd name="connsiteY11" fmla="*/ 182049 h 501560"/>
              <a:gd name="connsiteX12" fmla="*/ 90802 w 606900"/>
              <a:gd name="connsiteY12" fmla="*/ 150825 h 501560"/>
              <a:gd name="connsiteX13" fmla="*/ 59522 w 606900"/>
              <a:gd name="connsiteY13" fmla="*/ 119601 h 501560"/>
              <a:gd name="connsiteX14" fmla="*/ 59522 w 606900"/>
              <a:gd name="connsiteY14" fmla="*/ 91409 h 501560"/>
              <a:gd name="connsiteX15" fmla="*/ 119044 w 606900"/>
              <a:gd name="connsiteY15" fmla="*/ 150825 h 501560"/>
              <a:gd name="connsiteX16" fmla="*/ 59522 w 606900"/>
              <a:gd name="connsiteY16" fmla="*/ 210241 h 501560"/>
              <a:gd name="connsiteX17" fmla="*/ 0 w 606900"/>
              <a:gd name="connsiteY17" fmla="*/ 150825 h 501560"/>
              <a:gd name="connsiteX18" fmla="*/ 59522 w 606900"/>
              <a:gd name="connsiteY18" fmla="*/ 91409 h 501560"/>
              <a:gd name="connsiteX19" fmla="*/ 347929 w 606900"/>
              <a:gd name="connsiteY19" fmla="*/ 72806 h 501560"/>
              <a:gd name="connsiteX20" fmla="*/ 230162 w 606900"/>
              <a:gd name="connsiteY20" fmla="*/ 125481 h 501560"/>
              <a:gd name="connsiteX21" fmla="*/ 282548 w 606900"/>
              <a:gd name="connsiteY21" fmla="*/ 417215 h 501560"/>
              <a:gd name="connsiteX22" fmla="*/ 522308 w 606900"/>
              <a:gd name="connsiteY22" fmla="*/ 177641 h 501560"/>
              <a:gd name="connsiteX23" fmla="*/ 347929 w 606900"/>
              <a:gd name="connsiteY23" fmla="*/ 72806 h 501560"/>
              <a:gd name="connsiteX24" fmla="*/ 544439 w 606900"/>
              <a:gd name="connsiteY24" fmla="*/ 29064 h 501560"/>
              <a:gd name="connsiteX25" fmla="*/ 483740 w 606900"/>
              <a:gd name="connsiteY25" fmla="*/ 51334 h 501560"/>
              <a:gd name="connsiteX26" fmla="*/ 454434 w 606900"/>
              <a:gd name="connsiteY26" fmla="*/ 67862 h 501560"/>
              <a:gd name="connsiteX27" fmla="*/ 540074 w 606900"/>
              <a:gd name="connsiteY27" fmla="*/ 150348 h 501560"/>
              <a:gd name="connsiteX28" fmla="*/ 555562 w 606900"/>
              <a:gd name="connsiteY28" fmla="*/ 122903 h 501560"/>
              <a:gd name="connsiteX29" fmla="*/ 573024 w 606900"/>
              <a:gd name="connsiteY29" fmla="*/ 33745 h 501560"/>
              <a:gd name="connsiteX30" fmla="*/ 544439 w 606900"/>
              <a:gd name="connsiteY30" fmla="*/ 29064 h 501560"/>
              <a:gd name="connsiteX31" fmla="*/ 556710 w 606900"/>
              <a:gd name="connsiteY31" fmla="*/ 17 h 501560"/>
              <a:gd name="connsiteX32" fmla="*/ 593067 w 606900"/>
              <a:gd name="connsiteY32" fmla="*/ 13882 h 501560"/>
              <a:gd name="connsiteX33" fmla="*/ 554195 w 606900"/>
              <a:gd name="connsiteY33" fmla="*/ 180826 h 501560"/>
              <a:gd name="connsiteX34" fmla="*/ 285737 w 606900"/>
              <a:gd name="connsiteY34" fmla="*/ 448906 h 501560"/>
              <a:gd name="connsiteX35" fmla="*/ 118406 w 606900"/>
              <a:gd name="connsiteY35" fmla="*/ 487723 h 501560"/>
              <a:gd name="connsiteX36" fmla="*/ 159252 w 606900"/>
              <a:gd name="connsiteY36" fmla="*/ 317747 h 501560"/>
              <a:gd name="connsiteX37" fmla="*/ 422699 w 606900"/>
              <a:gd name="connsiteY37" fmla="*/ 54519 h 501560"/>
              <a:gd name="connsiteX38" fmla="*/ 556710 w 606900"/>
              <a:gd name="connsiteY38" fmla="*/ 17 h 50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6900" h="501560">
                <a:moveTo>
                  <a:pt x="172462" y="349437"/>
                </a:moveTo>
                <a:cubicBezTo>
                  <a:pt x="166237" y="359596"/>
                  <a:pt x="160770" y="369300"/>
                  <a:pt x="155911" y="378701"/>
                </a:cubicBezTo>
                <a:cubicBezTo>
                  <a:pt x="129035" y="430407"/>
                  <a:pt x="129339" y="458610"/>
                  <a:pt x="138449" y="467859"/>
                </a:cubicBezTo>
                <a:cubicBezTo>
                  <a:pt x="147560" y="476957"/>
                  <a:pt x="175803" y="477109"/>
                  <a:pt x="227733" y="450270"/>
                </a:cubicBezTo>
                <a:cubicBezTo>
                  <a:pt x="236540" y="445721"/>
                  <a:pt x="245650" y="440566"/>
                  <a:pt x="255065" y="434804"/>
                </a:cubicBezTo>
                <a:cubicBezTo>
                  <a:pt x="220293" y="415244"/>
                  <a:pt x="190987" y="385070"/>
                  <a:pt x="172462" y="349437"/>
                </a:cubicBezTo>
                <a:close/>
                <a:moveTo>
                  <a:pt x="533696" y="210393"/>
                </a:moveTo>
                <a:cubicBezTo>
                  <a:pt x="476452" y="289392"/>
                  <a:pt x="393849" y="371726"/>
                  <a:pt x="315346" y="428587"/>
                </a:cubicBezTo>
                <a:cubicBezTo>
                  <a:pt x="446539" y="460278"/>
                  <a:pt x="565583" y="342159"/>
                  <a:pt x="533696" y="210393"/>
                </a:cubicBezTo>
                <a:close/>
                <a:moveTo>
                  <a:pt x="59522" y="119601"/>
                </a:moveTo>
                <a:cubicBezTo>
                  <a:pt x="41908" y="119601"/>
                  <a:pt x="28242" y="133849"/>
                  <a:pt x="28242" y="150825"/>
                </a:cubicBezTo>
                <a:cubicBezTo>
                  <a:pt x="28242" y="167801"/>
                  <a:pt x="41908" y="182049"/>
                  <a:pt x="59522" y="182049"/>
                </a:cubicBezTo>
                <a:cubicBezTo>
                  <a:pt x="77135" y="182049"/>
                  <a:pt x="90802" y="167649"/>
                  <a:pt x="90802" y="150825"/>
                </a:cubicBezTo>
                <a:cubicBezTo>
                  <a:pt x="90802" y="133849"/>
                  <a:pt x="77135" y="119601"/>
                  <a:pt x="59522" y="119601"/>
                </a:cubicBezTo>
                <a:close/>
                <a:moveTo>
                  <a:pt x="59522" y="91409"/>
                </a:moveTo>
                <a:cubicBezTo>
                  <a:pt x="92320" y="91409"/>
                  <a:pt x="119044" y="118086"/>
                  <a:pt x="119044" y="150825"/>
                </a:cubicBezTo>
                <a:cubicBezTo>
                  <a:pt x="119044" y="184019"/>
                  <a:pt x="91865" y="210241"/>
                  <a:pt x="59522" y="210241"/>
                </a:cubicBezTo>
                <a:cubicBezTo>
                  <a:pt x="27179" y="210241"/>
                  <a:pt x="0" y="184019"/>
                  <a:pt x="0" y="150825"/>
                </a:cubicBezTo>
                <a:cubicBezTo>
                  <a:pt x="0" y="117631"/>
                  <a:pt x="27179" y="91409"/>
                  <a:pt x="59522" y="91409"/>
                </a:cubicBezTo>
                <a:close/>
                <a:moveTo>
                  <a:pt x="347929" y="72806"/>
                </a:moveTo>
                <a:cubicBezTo>
                  <a:pt x="305609" y="75060"/>
                  <a:pt x="263530" y="92104"/>
                  <a:pt x="230162" y="125481"/>
                </a:cubicBezTo>
                <a:cubicBezTo>
                  <a:pt x="141486" y="213881"/>
                  <a:pt x="167755" y="364448"/>
                  <a:pt x="282548" y="417215"/>
                </a:cubicBezTo>
                <a:cubicBezTo>
                  <a:pt x="369554" y="357625"/>
                  <a:pt x="463241" y="263767"/>
                  <a:pt x="522308" y="177641"/>
                </a:cubicBezTo>
                <a:cubicBezTo>
                  <a:pt x="489662" y="106376"/>
                  <a:pt x="418462" y="69049"/>
                  <a:pt x="347929" y="72806"/>
                </a:cubicBezTo>
                <a:close/>
                <a:moveTo>
                  <a:pt x="544439" y="29064"/>
                </a:moveTo>
                <a:cubicBezTo>
                  <a:pt x="529749" y="31243"/>
                  <a:pt x="509705" y="37915"/>
                  <a:pt x="483740" y="51334"/>
                </a:cubicBezTo>
                <a:cubicBezTo>
                  <a:pt x="474326" y="56035"/>
                  <a:pt x="464608" y="61645"/>
                  <a:pt x="454434" y="67862"/>
                </a:cubicBezTo>
                <a:cubicBezTo>
                  <a:pt x="490118" y="86209"/>
                  <a:pt x="520486" y="115777"/>
                  <a:pt x="540074" y="150348"/>
                </a:cubicBezTo>
                <a:cubicBezTo>
                  <a:pt x="545844" y="140947"/>
                  <a:pt x="551007" y="131698"/>
                  <a:pt x="555562" y="122903"/>
                </a:cubicBezTo>
                <a:cubicBezTo>
                  <a:pt x="582286" y="71198"/>
                  <a:pt x="582134" y="42995"/>
                  <a:pt x="573024" y="33745"/>
                </a:cubicBezTo>
                <a:cubicBezTo>
                  <a:pt x="568469" y="29196"/>
                  <a:pt x="559130" y="26884"/>
                  <a:pt x="544439" y="29064"/>
                </a:cubicBezTo>
                <a:close/>
                <a:moveTo>
                  <a:pt x="556710" y="17"/>
                </a:moveTo>
                <a:cubicBezTo>
                  <a:pt x="570945" y="302"/>
                  <a:pt x="583539" y="4367"/>
                  <a:pt x="593067" y="13882"/>
                </a:cubicBezTo>
                <a:cubicBezTo>
                  <a:pt x="630572" y="51334"/>
                  <a:pt x="583045" y="136701"/>
                  <a:pt x="554195" y="180826"/>
                </a:cubicBezTo>
                <a:cubicBezTo>
                  <a:pt x="616147" y="348679"/>
                  <a:pt x="451701" y="510012"/>
                  <a:pt x="285737" y="448906"/>
                </a:cubicBezTo>
                <a:cubicBezTo>
                  <a:pt x="241399" y="477867"/>
                  <a:pt x="155911" y="525175"/>
                  <a:pt x="118406" y="487723"/>
                </a:cubicBezTo>
                <a:cubicBezTo>
                  <a:pt x="80445" y="449664"/>
                  <a:pt x="129642" y="362629"/>
                  <a:pt x="159252" y="317747"/>
                </a:cubicBezTo>
                <a:cubicBezTo>
                  <a:pt x="106410" y="155655"/>
                  <a:pt x="260683" y="1903"/>
                  <a:pt x="422699" y="54519"/>
                </a:cubicBezTo>
                <a:cubicBezTo>
                  <a:pt x="456522" y="32343"/>
                  <a:pt x="514004" y="-836"/>
                  <a:pt x="556710" y="17"/>
                </a:cubicBezTo>
                <a:close/>
              </a:path>
            </a:pathLst>
          </a:custGeom>
          <a:solidFill>
            <a:schemeClr val="bg1"/>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endParaRPr>
          </a:p>
        </p:txBody>
      </p:sp>
      <p:sp>
        <p:nvSpPr>
          <p:cNvPr id="41" name="图钉 868"/>
          <p:cNvSpPr/>
          <p:nvPr/>
        </p:nvSpPr>
        <p:spPr>
          <a:xfrm>
            <a:off x="9253220" y="2116193"/>
            <a:ext cx="789305" cy="788019"/>
          </a:xfrm>
          <a:custGeom>
            <a:avLst/>
            <a:gdLst>
              <a:gd name="connsiteX0" fmla="*/ 102503 w 606580"/>
              <a:gd name="connsiteY0" fmla="*/ 364886 h 605592"/>
              <a:gd name="connsiteX1" fmla="*/ 43824 w 606580"/>
              <a:gd name="connsiteY1" fmla="*/ 466285 h 605592"/>
              <a:gd name="connsiteX2" fmla="*/ 102503 w 606580"/>
              <a:gd name="connsiteY2" fmla="*/ 567776 h 605592"/>
              <a:gd name="connsiteX3" fmla="*/ 219769 w 606580"/>
              <a:gd name="connsiteY3" fmla="*/ 567776 h 605592"/>
              <a:gd name="connsiteX4" fmla="*/ 278448 w 606580"/>
              <a:gd name="connsiteY4" fmla="*/ 466285 h 605592"/>
              <a:gd name="connsiteX5" fmla="*/ 219769 w 606580"/>
              <a:gd name="connsiteY5" fmla="*/ 364886 h 605592"/>
              <a:gd name="connsiteX6" fmla="*/ 80591 w 606580"/>
              <a:gd name="connsiteY6" fmla="*/ 327070 h 605592"/>
              <a:gd name="connsiteX7" fmla="*/ 241681 w 606580"/>
              <a:gd name="connsiteY7" fmla="*/ 327070 h 605592"/>
              <a:gd name="connsiteX8" fmla="*/ 322272 w 606580"/>
              <a:gd name="connsiteY8" fmla="*/ 466285 h 605592"/>
              <a:gd name="connsiteX9" fmla="*/ 241681 w 606580"/>
              <a:gd name="connsiteY9" fmla="*/ 605592 h 605592"/>
              <a:gd name="connsiteX10" fmla="*/ 80591 w 606580"/>
              <a:gd name="connsiteY10" fmla="*/ 605592 h 605592"/>
              <a:gd name="connsiteX11" fmla="*/ 0 w 606580"/>
              <a:gd name="connsiteY11" fmla="*/ 466285 h 605592"/>
              <a:gd name="connsiteX12" fmla="*/ 386796 w 606580"/>
              <a:gd name="connsiteY12" fmla="*/ 201322 h 605592"/>
              <a:gd name="connsiteX13" fmla="*/ 328112 w 606580"/>
              <a:gd name="connsiteY13" fmla="*/ 302831 h 605592"/>
              <a:gd name="connsiteX14" fmla="*/ 386796 w 606580"/>
              <a:gd name="connsiteY14" fmla="*/ 404248 h 605592"/>
              <a:gd name="connsiteX15" fmla="*/ 504163 w 606580"/>
              <a:gd name="connsiteY15" fmla="*/ 404248 h 605592"/>
              <a:gd name="connsiteX16" fmla="*/ 562846 w 606580"/>
              <a:gd name="connsiteY16" fmla="*/ 302831 h 605592"/>
              <a:gd name="connsiteX17" fmla="*/ 504163 w 606580"/>
              <a:gd name="connsiteY17" fmla="*/ 201322 h 605592"/>
              <a:gd name="connsiteX18" fmla="*/ 364882 w 606580"/>
              <a:gd name="connsiteY18" fmla="*/ 163500 h 605592"/>
              <a:gd name="connsiteX19" fmla="*/ 526076 w 606580"/>
              <a:gd name="connsiteY19" fmla="*/ 163500 h 605592"/>
              <a:gd name="connsiteX20" fmla="*/ 606580 w 606580"/>
              <a:gd name="connsiteY20" fmla="*/ 302831 h 605592"/>
              <a:gd name="connsiteX21" fmla="*/ 526076 w 606580"/>
              <a:gd name="connsiteY21" fmla="*/ 442163 h 605592"/>
              <a:gd name="connsiteX22" fmla="*/ 364882 w 606580"/>
              <a:gd name="connsiteY22" fmla="*/ 442163 h 605592"/>
              <a:gd name="connsiteX23" fmla="*/ 284378 w 606580"/>
              <a:gd name="connsiteY23" fmla="*/ 302831 h 605592"/>
              <a:gd name="connsiteX24" fmla="*/ 102503 w 606580"/>
              <a:gd name="connsiteY24" fmla="*/ 37822 h 605592"/>
              <a:gd name="connsiteX25" fmla="*/ 43731 w 606580"/>
              <a:gd name="connsiteY25" fmla="*/ 139331 h 605592"/>
              <a:gd name="connsiteX26" fmla="*/ 102503 w 606580"/>
              <a:gd name="connsiteY26" fmla="*/ 240748 h 605592"/>
              <a:gd name="connsiteX27" fmla="*/ 219769 w 606580"/>
              <a:gd name="connsiteY27" fmla="*/ 240748 h 605592"/>
              <a:gd name="connsiteX28" fmla="*/ 278448 w 606580"/>
              <a:gd name="connsiteY28" fmla="*/ 139331 h 605592"/>
              <a:gd name="connsiteX29" fmla="*/ 219769 w 606580"/>
              <a:gd name="connsiteY29" fmla="*/ 37822 h 605592"/>
              <a:gd name="connsiteX30" fmla="*/ 80591 w 606580"/>
              <a:gd name="connsiteY30" fmla="*/ 0 h 605592"/>
              <a:gd name="connsiteX31" fmla="*/ 241681 w 606580"/>
              <a:gd name="connsiteY31" fmla="*/ 0 h 605592"/>
              <a:gd name="connsiteX32" fmla="*/ 322272 w 606580"/>
              <a:gd name="connsiteY32" fmla="*/ 139331 h 605592"/>
              <a:gd name="connsiteX33" fmla="*/ 241681 w 606580"/>
              <a:gd name="connsiteY33" fmla="*/ 278663 h 605592"/>
              <a:gd name="connsiteX34" fmla="*/ 80591 w 606580"/>
              <a:gd name="connsiteY34" fmla="*/ 278663 h 605592"/>
              <a:gd name="connsiteX35" fmla="*/ 0 w 606580"/>
              <a:gd name="connsiteY35" fmla="*/ 139331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06580" h="605592">
                <a:moveTo>
                  <a:pt x="102503" y="364886"/>
                </a:moveTo>
                <a:lnTo>
                  <a:pt x="43824" y="466285"/>
                </a:lnTo>
                <a:lnTo>
                  <a:pt x="102503" y="567776"/>
                </a:lnTo>
                <a:lnTo>
                  <a:pt x="219769" y="567776"/>
                </a:lnTo>
                <a:lnTo>
                  <a:pt x="278448" y="466285"/>
                </a:lnTo>
                <a:lnTo>
                  <a:pt x="219769" y="364886"/>
                </a:lnTo>
                <a:close/>
                <a:moveTo>
                  <a:pt x="80591" y="327070"/>
                </a:moveTo>
                <a:lnTo>
                  <a:pt x="241681" y="327070"/>
                </a:lnTo>
                <a:lnTo>
                  <a:pt x="322272" y="466285"/>
                </a:lnTo>
                <a:lnTo>
                  <a:pt x="241681" y="605592"/>
                </a:lnTo>
                <a:lnTo>
                  <a:pt x="80591" y="605592"/>
                </a:lnTo>
                <a:lnTo>
                  <a:pt x="0" y="466285"/>
                </a:lnTo>
                <a:close/>
                <a:moveTo>
                  <a:pt x="386796" y="201322"/>
                </a:moveTo>
                <a:lnTo>
                  <a:pt x="328112" y="302831"/>
                </a:lnTo>
                <a:lnTo>
                  <a:pt x="386796" y="404248"/>
                </a:lnTo>
                <a:lnTo>
                  <a:pt x="504163" y="404248"/>
                </a:lnTo>
                <a:lnTo>
                  <a:pt x="562846" y="302831"/>
                </a:lnTo>
                <a:lnTo>
                  <a:pt x="504163" y="201322"/>
                </a:lnTo>
                <a:close/>
                <a:moveTo>
                  <a:pt x="364882" y="163500"/>
                </a:moveTo>
                <a:lnTo>
                  <a:pt x="526076" y="163500"/>
                </a:lnTo>
                <a:lnTo>
                  <a:pt x="606580" y="302831"/>
                </a:lnTo>
                <a:lnTo>
                  <a:pt x="526076" y="442163"/>
                </a:lnTo>
                <a:lnTo>
                  <a:pt x="364882" y="442163"/>
                </a:lnTo>
                <a:lnTo>
                  <a:pt x="284378" y="302831"/>
                </a:lnTo>
                <a:close/>
                <a:moveTo>
                  <a:pt x="102503" y="37822"/>
                </a:moveTo>
                <a:lnTo>
                  <a:pt x="43731" y="139331"/>
                </a:lnTo>
                <a:lnTo>
                  <a:pt x="102503" y="240748"/>
                </a:lnTo>
                <a:lnTo>
                  <a:pt x="219769" y="240748"/>
                </a:lnTo>
                <a:lnTo>
                  <a:pt x="278448" y="139331"/>
                </a:lnTo>
                <a:lnTo>
                  <a:pt x="219769" y="37822"/>
                </a:lnTo>
                <a:close/>
                <a:moveTo>
                  <a:pt x="80591" y="0"/>
                </a:moveTo>
                <a:lnTo>
                  <a:pt x="241681" y="0"/>
                </a:lnTo>
                <a:lnTo>
                  <a:pt x="322272" y="139331"/>
                </a:lnTo>
                <a:lnTo>
                  <a:pt x="241681" y="278663"/>
                </a:lnTo>
                <a:lnTo>
                  <a:pt x="80591" y="278663"/>
                </a:lnTo>
                <a:lnTo>
                  <a:pt x="0" y="139331"/>
                </a:lnTo>
                <a:close/>
              </a:path>
            </a:pathLst>
          </a:custGeom>
          <a:solidFill>
            <a:schemeClr val="bg1"/>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endParaRPr>
          </a:p>
        </p:txBody>
      </p:sp>
      <p:sp>
        <p:nvSpPr>
          <p:cNvPr id="42" name="文本框 20"/>
          <p:cNvSpPr txBox="1"/>
          <p:nvPr/>
        </p:nvSpPr>
        <p:spPr>
          <a:xfrm flipH="1">
            <a:off x="1431290" y="3052890"/>
            <a:ext cx="1660525" cy="276999"/>
          </a:xfrm>
          <a:prstGeom prst="rect">
            <a:avLst/>
          </a:prstGeom>
          <a:noFill/>
          <a:ln w="9525">
            <a:noFill/>
            <a:miter/>
          </a:ln>
          <a:effectLst>
            <a:outerShdw sx="999" sy="999" algn="ctr" rotWithShape="0">
              <a:srgbClr val="000000"/>
            </a:outerShdw>
          </a:effectLst>
        </p:spPr>
        <p:txBody>
          <a:bodyPr wrap="square" lIns="0" tIns="0" rIns="0" bIns="0" anchor="t">
            <a:spAutoFit/>
          </a:bodyPr>
          <a:lstStyle/>
          <a:p>
            <a:pPr lvl="0" algn="ctr"/>
            <a:r>
              <a:rPr lang="en-US" altLang="zh-CN">
                <a:solidFill>
                  <a:schemeClr val="bg1"/>
                </a:solidFill>
                <a:latin typeface="微软雅黑" panose="020B0503020204020204" pitchFamily="34" charset="-122"/>
                <a:ea typeface="微软雅黑" panose="020B0503020204020204" pitchFamily="34" charset="-122"/>
                <a:sym typeface="Arial" panose="020B0604020202020204" pitchFamily="34" charset="0"/>
              </a:rPr>
              <a:t>PART 01</a:t>
            </a:r>
            <a:endParaRPr lang="en-US" altLang="zh-CN"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3" name="文本框 20"/>
          <p:cNvSpPr txBox="1"/>
          <p:nvPr/>
        </p:nvSpPr>
        <p:spPr>
          <a:xfrm flipH="1">
            <a:off x="3853180" y="3052890"/>
            <a:ext cx="1660525" cy="276999"/>
          </a:xfrm>
          <a:prstGeom prst="rect">
            <a:avLst/>
          </a:prstGeom>
          <a:noFill/>
          <a:ln w="9525">
            <a:noFill/>
            <a:miter/>
          </a:ln>
          <a:effectLst>
            <a:outerShdw sx="999" sy="999" algn="ctr" rotWithShape="0">
              <a:srgbClr val="000000"/>
            </a:outerShdw>
          </a:effectLst>
        </p:spPr>
        <p:txBody>
          <a:bodyPr wrap="square" lIns="0" tIns="0" rIns="0" bIns="0" anchor="t">
            <a:spAutoFit/>
          </a:bodyPr>
          <a:lstStyle/>
          <a:p>
            <a:pPr lvl="0" algn="ctr"/>
            <a:r>
              <a:rPr lang="en-US" altLang="zh-CN">
                <a:solidFill>
                  <a:schemeClr val="bg1"/>
                </a:solidFill>
                <a:latin typeface="微软雅黑" panose="020B0503020204020204" pitchFamily="34" charset="-122"/>
                <a:ea typeface="微软雅黑" panose="020B0503020204020204" pitchFamily="34" charset="-122"/>
                <a:sym typeface="Arial" panose="020B0604020202020204" pitchFamily="34" charset="0"/>
              </a:rPr>
              <a:t>PART 02</a:t>
            </a:r>
            <a:endParaRPr lang="en-US" altLang="zh-CN"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4" name="文本框 20"/>
          <p:cNvSpPr txBox="1"/>
          <p:nvPr/>
        </p:nvSpPr>
        <p:spPr>
          <a:xfrm flipH="1">
            <a:off x="6244590" y="3052890"/>
            <a:ext cx="1660525" cy="276999"/>
          </a:xfrm>
          <a:prstGeom prst="rect">
            <a:avLst/>
          </a:prstGeom>
          <a:noFill/>
          <a:ln w="9525">
            <a:noFill/>
            <a:miter/>
          </a:ln>
          <a:effectLst>
            <a:outerShdw sx="999" sy="999" algn="ctr" rotWithShape="0">
              <a:srgbClr val="000000"/>
            </a:outerShdw>
          </a:effectLst>
        </p:spPr>
        <p:txBody>
          <a:bodyPr wrap="square" lIns="0" tIns="0" rIns="0" bIns="0" anchor="t">
            <a:spAutoFit/>
          </a:bodyPr>
          <a:lstStyle/>
          <a:p>
            <a:pPr lvl="0" algn="ctr"/>
            <a:r>
              <a:rPr lang="en-US" altLang="zh-CN">
                <a:solidFill>
                  <a:schemeClr val="bg1"/>
                </a:solidFill>
                <a:latin typeface="微软雅黑" panose="020B0503020204020204" pitchFamily="34" charset="-122"/>
                <a:ea typeface="微软雅黑" panose="020B0503020204020204" pitchFamily="34" charset="-122"/>
                <a:sym typeface="Arial" panose="020B0604020202020204" pitchFamily="34" charset="0"/>
              </a:rPr>
              <a:t>PART 03</a:t>
            </a:r>
            <a:endParaRPr lang="en-US" altLang="zh-CN"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5" name="文本框 20"/>
          <p:cNvSpPr txBox="1"/>
          <p:nvPr/>
        </p:nvSpPr>
        <p:spPr>
          <a:xfrm flipH="1">
            <a:off x="8661399" y="3052890"/>
            <a:ext cx="1660525" cy="276999"/>
          </a:xfrm>
          <a:prstGeom prst="rect">
            <a:avLst/>
          </a:prstGeom>
          <a:noFill/>
          <a:ln w="9525">
            <a:noFill/>
            <a:miter/>
          </a:ln>
          <a:effectLst>
            <a:outerShdw sx="999" sy="999" algn="ctr" rotWithShape="0">
              <a:srgbClr val="000000"/>
            </a:outerShdw>
          </a:effectLst>
        </p:spPr>
        <p:txBody>
          <a:bodyPr wrap="square" lIns="0" tIns="0" rIns="0" bIns="0" anchor="t">
            <a:spAutoFit/>
          </a:bodyPr>
          <a:lstStyle/>
          <a:p>
            <a:pPr lvl="0" algn="ctr"/>
            <a:r>
              <a:rPr lang="en-US" altLang="zh-CN">
                <a:solidFill>
                  <a:schemeClr val="bg1"/>
                </a:solidFill>
                <a:latin typeface="微软雅黑" panose="020B0503020204020204" pitchFamily="34" charset="-122"/>
                <a:ea typeface="微软雅黑" panose="020B0503020204020204" pitchFamily="34" charset="-122"/>
                <a:sym typeface="Arial" panose="020B0604020202020204" pitchFamily="34" charset="0"/>
              </a:rPr>
              <a:t>PART 04</a:t>
            </a:r>
            <a:endParaRPr lang="en-US" altLang="zh-CN"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6" name="箭头: 手杖形 45"/>
          <p:cNvSpPr/>
          <p:nvPr/>
        </p:nvSpPr>
        <p:spPr>
          <a:xfrm>
            <a:off x="3119031" y="1583202"/>
            <a:ext cx="710654" cy="384314"/>
          </a:xfrm>
          <a:prstGeom prst="uturnArrow">
            <a:avLst>
              <a:gd name="adj1" fmla="val 27767"/>
              <a:gd name="adj2" fmla="val 22233"/>
              <a:gd name="adj3" fmla="val 27766"/>
              <a:gd name="adj4" fmla="val 47234"/>
              <a:gd name="adj5" fmla="val 100000"/>
            </a:avLst>
          </a:pr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prstClr val="white"/>
              </a:solidFill>
              <a:latin typeface="微软雅黑" panose="020B0503020204020204" pitchFamily="34" charset="-122"/>
              <a:ea typeface="微软雅黑" panose="020B0503020204020204" pitchFamily="34" charset="-122"/>
            </a:endParaRPr>
          </a:p>
        </p:txBody>
      </p:sp>
      <p:sp>
        <p:nvSpPr>
          <p:cNvPr id="47" name="箭头: 手杖形 46"/>
          <p:cNvSpPr/>
          <p:nvPr/>
        </p:nvSpPr>
        <p:spPr>
          <a:xfrm>
            <a:off x="5489350" y="1583202"/>
            <a:ext cx="710654" cy="384314"/>
          </a:xfrm>
          <a:prstGeom prst="uturnArrow">
            <a:avLst>
              <a:gd name="adj1" fmla="val 27767"/>
              <a:gd name="adj2" fmla="val 22233"/>
              <a:gd name="adj3" fmla="val 27766"/>
              <a:gd name="adj4" fmla="val 47234"/>
              <a:gd name="adj5" fmla="val 100000"/>
            </a:avLst>
          </a:pr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prstClr val="white"/>
              </a:solidFill>
              <a:latin typeface="微软雅黑" panose="020B0503020204020204" pitchFamily="34" charset="-122"/>
              <a:ea typeface="微软雅黑" panose="020B0503020204020204" pitchFamily="34" charset="-122"/>
            </a:endParaRPr>
          </a:p>
        </p:txBody>
      </p:sp>
      <p:sp>
        <p:nvSpPr>
          <p:cNvPr id="48" name="箭头: 手杖形 47"/>
          <p:cNvSpPr/>
          <p:nvPr/>
        </p:nvSpPr>
        <p:spPr>
          <a:xfrm>
            <a:off x="7859669" y="1583202"/>
            <a:ext cx="710654" cy="384314"/>
          </a:xfrm>
          <a:prstGeom prst="uturnArrow">
            <a:avLst>
              <a:gd name="adj1" fmla="val 27767"/>
              <a:gd name="adj2" fmla="val 22233"/>
              <a:gd name="adj3" fmla="val 27766"/>
              <a:gd name="adj4" fmla="val 47234"/>
              <a:gd name="adj5" fmla="val 100000"/>
            </a:avLst>
          </a:pr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prstClr val="white"/>
              </a:solidFill>
              <a:latin typeface="微软雅黑" panose="020B0503020204020204" pitchFamily="34" charset="-122"/>
              <a:ea typeface="微软雅黑" panose="020B0503020204020204" pitchFamily="34" charset="-122"/>
            </a:endParaRPr>
          </a:p>
        </p:txBody>
      </p:sp>
      <p:sp>
        <p:nvSpPr>
          <p:cNvPr id="50" name="文本框 49"/>
          <p:cNvSpPr txBox="1"/>
          <p:nvPr/>
        </p:nvSpPr>
        <p:spPr>
          <a:xfrm>
            <a:off x="597535" y="439042"/>
            <a:ext cx="5498465" cy="523220"/>
          </a:xfrm>
          <a:prstGeom prst="rect">
            <a:avLst/>
          </a:prstGeom>
          <a:noFill/>
        </p:spPr>
        <p:txBody>
          <a:bodyPr wrap="square" rtlCol="0">
            <a:spAutoFit/>
          </a:bodyPr>
          <a:lstStyle>
            <a:defPPr>
              <a:defRPr lang="zh-CN"/>
            </a:defPPr>
            <a:lvl1pPr>
              <a:defRPr sz="2800" b="1">
                <a:solidFill>
                  <a:schemeClr val="bg2">
                    <a:lumMod val="25000"/>
                  </a:schemeClr>
                </a:solidFill>
                <a:latin typeface="微软雅黑" panose="020B0503020204020204" pitchFamily="34" charset="-122"/>
                <a:ea typeface="微软雅黑" panose="020B0503020204020204" pitchFamily="34" charset="-122"/>
                <a:cs typeface="方正黑体_GBK" panose="03000509000000000000" charset="-122"/>
              </a:defRPr>
            </a:lvl1pPr>
          </a:lstStyle>
          <a:p>
            <a:r>
              <a:rPr lang="zh-CN" altLang="en-US">
                <a:sym typeface="+mn-lt"/>
              </a:rPr>
              <a:t>论文总结与致谢</a:t>
            </a:r>
            <a:endParaRPr lang="zh-CN" altLang="en-US" dirty="0">
              <a:sym typeface="+mn-lt"/>
            </a:endParaRPr>
          </a:p>
        </p:txBody>
      </p:sp>
      <p:cxnSp>
        <p:nvCxnSpPr>
          <p:cNvPr id="8" name="直接连接符 7"/>
          <p:cNvCxnSpPr/>
          <p:nvPr/>
        </p:nvCxnSpPr>
        <p:spPr>
          <a:xfrm>
            <a:off x="3423605" y="4136571"/>
            <a:ext cx="0" cy="272142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5874507" y="4164397"/>
            <a:ext cx="0" cy="272142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8214996" y="4164397"/>
            <a:ext cx="0" cy="272142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anim calcmode="lin" valueType="num">
                                      <p:cBhvr>
                                        <p:cTn id="23" dur="1000" fill="hold"/>
                                        <p:tgtEl>
                                          <p:spTgt spid="38"/>
                                        </p:tgtEl>
                                        <p:attrNameLst>
                                          <p:attrName>ppt_x</p:attrName>
                                        </p:attrNameLst>
                                      </p:cBhvr>
                                      <p:tavLst>
                                        <p:tav tm="0">
                                          <p:val>
                                            <p:strVal val="#ppt_x"/>
                                          </p:val>
                                        </p:tav>
                                        <p:tav tm="100000">
                                          <p:val>
                                            <p:strVal val="#ppt_x"/>
                                          </p:val>
                                        </p:tav>
                                      </p:tavLst>
                                    </p:anim>
                                    <p:anim calcmode="lin" valueType="num">
                                      <p:cBhvr>
                                        <p:cTn id="24" dur="1000" fill="hold"/>
                                        <p:tgtEl>
                                          <p:spTgt spid="3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1000"/>
                                        <p:tgtEl>
                                          <p:spTgt spid="39"/>
                                        </p:tgtEl>
                                      </p:cBhvr>
                                    </p:animEffect>
                                    <p:anim calcmode="lin" valueType="num">
                                      <p:cBhvr>
                                        <p:cTn id="28" dur="1000" fill="hold"/>
                                        <p:tgtEl>
                                          <p:spTgt spid="39"/>
                                        </p:tgtEl>
                                        <p:attrNameLst>
                                          <p:attrName>ppt_x</p:attrName>
                                        </p:attrNameLst>
                                      </p:cBhvr>
                                      <p:tavLst>
                                        <p:tav tm="0">
                                          <p:val>
                                            <p:strVal val="#ppt_x"/>
                                          </p:val>
                                        </p:tav>
                                        <p:tav tm="100000">
                                          <p:val>
                                            <p:strVal val="#ppt_x"/>
                                          </p:val>
                                        </p:tav>
                                      </p:tavLst>
                                    </p:anim>
                                    <p:anim calcmode="lin" valueType="num">
                                      <p:cBhvr>
                                        <p:cTn id="29" dur="1000" fill="hold"/>
                                        <p:tgtEl>
                                          <p:spTgt spid="3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1000"/>
                                        <p:tgtEl>
                                          <p:spTgt spid="40"/>
                                        </p:tgtEl>
                                      </p:cBhvr>
                                    </p:animEffect>
                                    <p:anim calcmode="lin" valueType="num">
                                      <p:cBhvr>
                                        <p:cTn id="33" dur="1000" fill="hold"/>
                                        <p:tgtEl>
                                          <p:spTgt spid="40"/>
                                        </p:tgtEl>
                                        <p:attrNameLst>
                                          <p:attrName>ppt_x</p:attrName>
                                        </p:attrNameLst>
                                      </p:cBhvr>
                                      <p:tavLst>
                                        <p:tav tm="0">
                                          <p:val>
                                            <p:strVal val="#ppt_x"/>
                                          </p:val>
                                        </p:tav>
                                        <p:tav tm="100000">
                                          <p:val>
                                            <p:strVal val="#ppt_x"/>
                                          </p:val>
                                        </p:tav>
                                      </p:tavLst>
                                    </p:anim>
                                    <p:anim calcmode="lin" valueType="num">
                                      <p:cBhvr>
                                        <p:cTn id="34" dur="1000" fill="hold"/>
                                        <p:tgtEl>
                                          <p:spTgt spid="4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1000"/>
                                        <p:tgtEl>
                                          <p:spTgt spid="41"/>
                                        </p:tgtEl>
                                      </p:cBhvr>
                                    </p:animEffect>
                                    <p:anim calcmode="lin" valueType="num">
                                      <p:cBhvr>
                                        <p:cTn id="38" dur="1000" fill="hold"/>
                                        <p:tgtEl>
                                          <p:spTgt spid="41"/>
                                        </p:tgtEl>
                                        <p:attrNameLst>
                                          <p:attrName>ppt_x</p:attrName>
                                        </p:attrNameLst>
                                      </p:cBhvr>
                                      <p:tavLst>
                                        <p:tav tm="0">
                                          <p:val>
                                            <p:strVal val="#ppt_x"/>
                                          </p:val>
                                        </p:tav>
                                        <p:tav tm="100000">
                                          <p:val>
                                            <p:strVal val="#ppt_x"/>
                                          </p:val>
                                        </p:tav>
                                      </p:tavLst>
                                    </p:anim>
                                    <p:anim calcmode="lin" valueType="num">
                                      <p:cBhvr>
                                        <p:cTn id="39" dur="1000" fill="hold"/>
                                        <p:tgtEl>
                                          <p:spTgt spid="4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1000"/>
                                        <p:tgtEl>
                                          <p:spTgt spid="42"/>
                                        </p:tgtEl>
                                      </p:cBhvr>
                                    </p:animEffect>
                                    <p:anim calcmode="lin" valueType="num">
                                      <p:cBhvr>
                                        <p:cTn id="43" dur="1000" fill="hold"/>
                                        <p:tgtEl>
                                          <p:spTgt spid="42"/>
                                        </p:tgtEl>
                                        <p:attrNameLst>
                                          <p:attrName>ppt_x</p:attrName>
                                        </p:attrNameLst>
                                      </p:cBhvr>
                                      <p:tavLst>
                                        <p:tav tm="0">
                                          <p:val>
                                            <p:strVal val="#ppt_x"/>
                                          </p:val>
                                        </p:tav>
                                        <p:tav tm="100000">
                                          <p:val>
                                            <p:strVal val="#ppt_x"/>
                                          </p:val>
                                        </p:tav>
                                      </p:tavLst>
                                    </p:anim>
                                    <p:anim calcmode="lin" valueType="num">
                                      <p:cBhvr>
                                        <p:cTn id="44" dur="1000" fill="hold"/>
                                        <p:tgtEl>
                                          <p:spTgt spid="4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1000"/>
                                        <p:tgtEl>
                                          <p:spTgt spid="43"/>
                                        </p:tgtEl>
                                      </p:cBhvr>
                                    </p:animEffect>
                                    <p:anim calcmode="lin" valueType="num">
                                      <p:cBhvr>
                                        <p:cTn id="48" dur="1000" fill="hold"/>
                                        <p:tgtEl>
                                          <p:spTgt spid="43"/>
                                        </p:tgtEl>
                                        <p:attrNameLst>
                                          <p:attrName>ppt_x</p:attrName>
                                        </p:attrNameLst>
                                      </p:cBhvr>
                                      <p:tavLst>
                                        <p:tav tm="0">
                                          <p:val>
                                            <p:strVal val="#ppt_x"/>
                                          </p:val>
                                        </p:tav>
                                        <p:tav tm="100000">
                                          <p:val>
                                            <p:strVal val="#ppt_x"/>
                                          </p:val>
                                        </p:tav>
                                      </p:tavLst>
                                    </p:anim>
                                    <p:anim calcmode="lin" valueType="num">
                                      <p:cBhvr>
                                        <p:cTn id="49" dur="1000" fill="hold"/>
                                        <p:tgtEl>
                                          <p:spTgt spid="4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fade">
                                      <p:cBhvr>
                                        <p:cTn id="52" dur="1000"/>
                                        <p:tgtEl>
                                          <p:spTgt spid="44"/>
                                        </p:tgtEl>
                                      </p:cBhvr>
                                    </p:animEffect>
                                    <p:anim calcmode="lin" valueType="num">
                                      <p:cBhvr>
                                        <p:cTn id="53" dur="1000" fill="hold"/>
                                        <p:tgtEl>
                                          <p:spTgt spid="44"/>
                                        </p:tgtEl>
                                        <p:attrNameLst>
                                          <p:attrName>ppt_x</p:attrName>
                                        </p:attrNameLst>
                                      </p:cBhvr>
                                      <p:tavLst>
                                        <p:tav tm="0">
                                          <p:val>
                                            <p:strVal val="#ppt_x"/>
                                          </p:val>
                                        </p:tav>
                                        <p:tav tm="100000">
                                          <p:val>
                                            <p:strVal val="#ppt_x"/>
                                          </p:val>
                                        </p:tav>
                                      </p:tavLst>
                                    </p:anim>
                                    <p:anim calcmode="lin" valueType="num">
                                      <p:cBhvr>
                                        <p:cTn id="54" dur="1000" fill="hold"/>
                                        <p:tgtEl>
                                          <p:spTgt spid="44"/>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1000"/>
                                        <p:tgtEl>
                                          <p:spTgt spid="45"/>
                                        </p:tgtEl>
                                      </p:cBhvr>
                                    </p:animEffect>
                                    <p:anim calcmode="lin" valueType="num">
                                      <p:cBhvr>
                                        <p:cTn id="58" dur="1000" fill="hold"/>
                                        <p:tgtEl>
                                          <p:spTgt spid="45"/>
                                        </p:tgtEl>
                                        <p:attrNameLst>
                                          <p:attrName>ppt_x</p:attrName>
                                        </p:attrNameLst>
                                      </p:cBhvr>
                                      <p:tavLst>
                                        <p:tav tm="0">
                                          <p:val>
                                            <p:strVal val="#ppt_x"/>
                                          </p:val>
                                        </p:tav>
                                        <p:tav tm="100000">
                                          <p:val>
                                            <p:strVal val="#ppt_x"/>
                                          </p:val>
                                        </p:tav>
                                      </p:tavLst>
                                    </p:anim>
                                    <p:anim calcmode="lin" valueType="num">
                                      <p:cBhvr>
                                        <p:cTn id="59" dur="1000" fill="hold"/>
                                        <p:tgtEl>
                                          <p:spTgt spid="45"/>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fade">
                                      <p:cBhvr>
                                        <p:cTn id="62" dur="1000"/>
                                        <p:tgtEl>
                                          <p:spTgt spid="46"/>
                                        </p:tgtEl>
                                      </p:cBhvr>
                                    </p:animEffect>
                                    <p:anim calcmode="lin" valueType="num">
                                      <p:cBhvr>
                                        <p:cTn id="63" dur="1000" fill="hold"/>
                                        <p:tgtEl>
                                          <p:spTgt spid="46"/>
                                        </p:tgtEl>
                                        <p:attrNameLst>
                                          <p:attrName>ppt_x</p:attrName>
                                        </p:attrNameLst>
                                      </p:cBhvr>
                                      <p:tavLst>
                                        <p:tav tm="0">
                                          <p:val>
                                            <p:strVal val="#ppt_x"/>
                                          </p:val>
                                        </p:tav>
                                        <p:tav tm="100000">
                                          <p:val>
                                            <p:strVal val="#ppt_x"/>
                                          </p:val>
                                        </p:tav>
                                      </p:tavLst>
                                    </p:anim>
                                    <p:anim calcmode="lin" valueType="num">
                                      <p:cBhvr>
                                        <p:cTn id="64" dur="1000" fill="hold"/>
                                        <p:tgtEl>
                                          <p:spTgt spid="46"/>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animEffect transition="in" filter="fade">
                                      <p:cBhvr>
                                        <p:cTn id="72" dur="1000"/>
                                        <p:tgtEl>
                                          <p:spTgt spid="48"/>
                                        </p:tgtEl>
                                      </p:cBhvr>
                                    </p:animEffect>
                                    <p:anim calcmode="lin" valueType="num">
                                      <p:cBhvr>
                                        <p:cTn id="73" dur="1000" fill="hold"/>
                                        <p:tgtEl>
                                          <p:spTgt spid="48"/>
                                        </p:tgtEl>
                                        <p:attrNameLst>
                                          <p:attrName>ppt_x</p:attrName>
                                        </p:attrNameLst>
                                      </p:cBhvr>
                                      <p:tavLst>
                                        <p:tav tm="0">
                                          <p:val>
                                            <p:strVal val="#ppt_x"/>
                                          </p:val>
                                        </p:tav>
                                        <p:tav tm="100000">
                                          <p:val>
                                            <p:strVal val="#ppt_x"/>
                                          </p:val>
                                        </p:tav>
                                      </p:tavLst>
                                    </p:anim>
                                    <p:anim calcmode="lin" valueType="num">
                                      <p:cBhvr>
                                        <p:cTn id="74" dur="1000" fill="hold"/>
                                        <p:tgtEl>
                                          <p:spTgt spid="48"/>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1000"/>
                                        <p:tgtEl>
                                          <p:spTgt spid="29"/>
                                        </p:tgtEl>
                                      </p:cBhvr>
                                    </p:animEffect>
                                    <p:anim calcmode="lin" valueType="num">
                                      <p:cBhvr>
                                        <p:cTn id="78" dur="1000" fill="hold"/>
                                        <p:tgtEl>
                                          <p:spTgt spid="29"/>
                                        </p:tgtEl>
                                        <p:attrNameLst>
                                          <p:attrName>ppt_x</p:attrName>
                                        </p:attrNameLst>
                                      </p:cBhvr>
                                      <p:tavLst>
                                        <p:tav tm="0">
                                          <p:val>
                                            <p:strVal val="#ppt_x"/>
                                          </p:val>
                                        </p:tav>
                                        <p:tav tm="100000">
                                          <p:val>
                                            <p:strVal val="#ppt_x"/>
                                          </p:val>
                                        </p:tav>
                                      </p:tavLst>
                                    </p:anim>
                                    <p:anim calcmode="lin" valueType="num">
                                      <p:cBhvr>
                                        <p:cTn id="7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nodeType="clickEffect">
                                  <p:stCondLst>
                                    <p:cond delay="0"/>
                                  </p:stCondLst>
                                  <p:childTnLst>
                                    <p:set>
                                      <p:cBhvr>
                                        <p:cTn id="83" dur="1" fill="hold">
                                          <p:stCondLst>
                                            <p:cond delay="0"/>
                                          </p:stCondLst>
                                        </p:cTn>
                                        <p:tgtEl>
                                          <p:spTgt spid="8"/>
                                        </p:tgtEl>
                                        <p:attrNameLst>
                                          <p:attrName>style.visibility</p:attrName>
                                        </p:attrNameLst>
                                      </p:cBhvr>
                                      <p:to>
                                        <p:strVal val="visible"/>
                                      </p:to>
                                    </p:set>
                                    <p:animEffect transition="in" filter="wipe(down)">
                                      <p:cBhvr>
                                        <p:cTn id="84" dur="500"/>
                                        <p:tgtEl>
                                          <p:spTgt spid="8"/>
                                        </p:tgtEl>
                                      </p:cBhvr>
                                    </p:animEffect>
                                  </p:childTnLst>
                                </p:cTn>
                              </p:par>
                              <p:par>
                                <p:cTn id="85" presetID="22" presetClass="entr" presetSubtype="4" fill="hold" nodeType="withEffect">
                                  <p:stCondLst>
                                    <p:cond delay="0"/>
                                  </p:stCondLst>
                                  <p:childTnLst>
                                    <p:set>
                                      <p:cBhvr>
                                        <p:cTn id="86" dur="1" fill="hold">
                                          <p:stCondLst>
                                            <p:cond delay="0"/>
                                          </p:stCondLst>
                                        </p:cTn>
                                        <p:tgtEl>
                                          <p:spTgt spid="52"/>
                                        </p:tgtEl>
                                        <p:attrNameLst>
                                          <p:attrName>style.visibility</p:attrName>
                                        </p:attrNameLst>
                                      </p:cBhvr>
                                      <p:to>
                                        <p:strVal val="visible"/>
                                      </p:to>
                                    </p:set>
                                    <p:animEffect transition="in" filter="wipe(down)">
                                      <p:cBhvr>
                                        <p:cTn id="87" dur="500"/>
                                        <p:tgtEl>
                                          <p:spTgt spid="52"/>
                                        </p:tgtEl>
                                      </p:cBhvr>
                                    </p:animEffect>
                                  </p:childTnLst>
                                </p:cTn>
                              </p:par>
                              <p:par>
                                <p:cTn id="88" presetID="22" presetClass="entr" presetSubtype="4" fill="hold" nodeType="withEffect">
                                  <p:stCondLst>
                                    <p:cond delay="0"/>
                                  </p:stCondLst>
                                  <p:childTnLst>
                                    <p:set>
                                      <p:cBhvr>
                                        <p:cTn id="89" dur="1" fill="hold">
                                          <p:stCondLst>
                                            <p:cond delay="0"/>
                                          </p:stCondLst>
                                        </p:cTn>
                                        <p:tgtEl>
                                          <p:spTgt spid="53"/>
                                        </p:tgtEl>
                                        <p:attrNameLst>
                                          <p:attrName>style.visibility</p:attrName>
                                        </p:attrNameLst>
                                      </p:cBhvr>
                                      <p:to>
                                        <p:strVal val="visible"/>
                                      </p:to>
                                    </p:set>
                                    <p:animEffect transition="in" filter="wipe(down)">
                                      <p:cBhvr>
                                        <p:cTn id="90" dur="500"/>
                                        <p:tgtEl>
                                          <p:spTgt spid="53"/>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15"/>
                                        </p:tgtEl>
                                        <p:attrNameLst>
                                          <p:attrName>style.visibility</p:attrName>
                                        </p:attrNameLst>
                                      </p:cBhvr>
                                      <p:to>
                                        <p:strVal val="visible"/>
                                      </p:to>
                                    </p:set>
                                    <p:anim calcmode="lin" valueType="num">
                                      <p:cBhvr additive="base">
                                        <p:cTn id="95" dur="500" fill="hold"/>
                                        <p:tgtEl>
                                          <p:spTgt spid="15"/>
                                        </p:tgtEl>
                                        <p:attrNameLst>
                                          <p:attrName>ppt_x</p:attrName>
                                        </p:attrNameLst>
                                      </p:cBhvr>
                                      <p:tavLst>
                                        <p:tav tm="0">
                                          <p:val>
                                            <p:strVal val="#ppt_x"/>
                                          </p:val>
                                        </p:tav>
                                        <p:tav tm="100000">
                                          <p:val>
                                            <p:strVal val="#ppt_x"/>
                                          </p:val>
                                        </p:tav>
                                      </p:tavLst>
                                    </p:anim>
                                    <p:anim calcmode="lin" valueType="num">
                                      <p:cBhvr additive="base">
                                        <p:cTn id="96" dur="500" fill="hold"/>
                                        <p:tgtEl>
                                          <p:spTgt spid="15"/>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16"/>
                                        </p:tgtEl>
                                        <p:attrNameLst>
                                          <p:attrName>style.visibility</p:attrName>
                                        </p:attrNameLst>
                                      </p:cBhvr>
                                      <p:to>
                                        <p:strVal val="visible"/>
                                      </p:to>
                                    </p:set>
                                    <p:anim calcmode="lin" valueType="num">
                                      <p:cBhvr additive="base">
                                        <p:cTn id="99" dur="500" fill="hold"/>
                                        <p:tgtEl>
                                          <p:spTgt spid="16"/>
                                        </p:tgtEl>
                                        <p:attrNameLst>
                                          <p:attrName>ppt_x</p:attrName>
                                        </p:attrNameLst>
                                      </p:cBhvr>
                                      <p:tavLst>
                                        <p:tav tm="0">
                                          <p:val>
                                            <p:strVal val="#ppt_x"/>
                                          </p:val>
                                        </p:tav>
                                        <p:tav tm="100000">
                                          <p:val>
                                            <p:strVal val="#ppt_x"/>
                                          </p:val>
                                        </p:tav>
                                      </p:tavLst>
                                    </p:anim>
                                    <p:anim calcmode="lin" valueType="num">
                                      <p:cBhvr additive="base">
                                        <p:cTn id="10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18"/>
                                        </p:tgtEl>
                                        <p:attrNameLst>
                                          <p:attrName>style.visibility</p:attrName>
                                        </p:attrNameLst>
                                      </p:cBhvr>
                                      <p:to>
                                        <p:strVal val="visible"/>
                                      </p:to>
                                    </p:set>
                                    <p:anim calcmode="lin" valueType="num">
                                      <p:cBhvr additive="base">
                                        <p:cTn id="105" dur="500" fill="hold"/>
                                        <p:tgtEl>
                                          <p:spTgt spid="18"/>
                                        </p:tgtEl>
                                        <p:attrNameLst>
                                          <p:attrName>ppt_x</p:attrName>
                                        </p:attrNameLst>
                                      </p:cBhvr>
                                      <p:tavLst>
                                        <p:tav tm="0">
                                          <p:val>
                                            <p:strVal val="#ppt_x"/>
                                          </p:val>
                                        </p:tav>
                                        <p:tav tm="100000">
                                          <p:val>
                                            <p:strVal val="#ppt_x"/>
                                          </p:val>
                                        </p:tav>
                                      </p:tavLst>
                                    </p:anim>
                                    <p:anim calcmode="lin" valueType="num">
                                      <p:cBhvr additive="base">
                                        <p:cTn id="106" dur="500" fill="hold"/>
                                        <p:tgtEl>
                                          <p:spTgt spid="18"/>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25"/>
                                        </p:tgtEl>
                                        <p:attrNameLst>
                                          <p:attrName>style.visibility</p:attrName>
                                        </p:attrNameLst>
                                      </p:cBhvr>
                                      <p:to>
                                        <p:strVal val="visible"/>
                                      </p:to>
                                    </p:set>
                                    <p:anim calcmode="lin" valueType="num">
                                      <p:cBhvr additive="base">
                                        <p:cTn id="109" dur="500" fill="hold"/>
                                        <p:tgtEl>
                                          <p:spTgt spid="25"/>
                                        </p:tgtEl>
                                        <p:attrNameLst>
                                          <p:attrName>ppt_x</p:attrName>
                                        </p:attrNameLst>
                                      </p:cBhvr>
                                      <p:tavLst>
                                        <p:tav tm="0">
                                          <p:val>
                                            <p:strVal val="#ppt_x"/>
                                          </p:val>
                                        </p:tav>
                                        <p:tav tm="100000">
                                          <p:val>
                                            <p:strVal val="#ppt_x"/>
                                          </p:val>
                                        </p:tav>
                                      </p:tavLst>
                                    </p:anim>
                                    <p:anim calcmode="lin" valueType="num">
                                      <p:cBhvr additive="base">
                                        <p:cTn id="11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35"/>
                                        </p:tgtEl>
                                        <p:attrNameLst>
                                          <p:attrName>style.visibility</p:attrName>
                                        </p:attrNameLst>
                                      </p:cBhvr>
                                      <p:to>
                                        <p:strVal val="visible"/>
                                      </p:to>
                                    </p:set>
                                    <p:anim calcmode="lin" valueType="num">
                                      <p:cBhvr additive="base">
                                        <p:cTn id="115" dur="500" fill="hold"/>
                                        <p:tgtEl>
                                          <p:spTgt spid="35"/>
                                        </p:tgtEl>
                                        <p:attrNameLst>
                                          <p:attrName>ppt_x</p:attrName>
                                        </p:attrNameLst>
                                      </p:cBhvr>
                                      <p:tavLst>
                                        <p:tav tm="0">
                                          <p:val>
                                            <p:strVal val="#ppt_x"/>
                                          </p:val>
                                        </p:tav>
                                        <p:tav tm="100000">
                                          <p:val>
                                            <p:strVal val="#ppt_x"/>
                                          </p:val>
                                        </p:tav>
                                      </p:tavLst>
                                    </p:anim>
                                    <p:anim calcmode="lin" valueType="num">
                                      <p:cBhvr additive="base">
                                        <p:cTn id="116" dur="500" fill="hold"/>
                                        <p:tgtEl>
                                          <p:spTgt spid="35"/>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36"/>
                                        </p:tgtEl>
                                        <p:attrNameLst>
                                          <p:attrName>style.visibility</p:attrName>
                                        </p:attrNameLst>
                                      </p:cBhvr>
                                      <p:to>
                                        <p:strVal val="visible"/>
                                      </p:to>
                                    </p:set>
                                    <p:anim calcmode="lin" valueType="num">
                                      <p:cBhvr additive="base">
                                        <p:cTn id="119" dur="500" fill="hold"/>
                                        <p:tgtEl>
                                          <p:spTgt spid="36"/>
                                        </p:tgtEl>
                                        <p:attrNameLst>
                                          <p:attrName>ppt_x</p:attrName>
                                        </p:attrNameLst>
                                      </p:cBhvr>
                                      <p:tavLst>
                                        <p:tav tm="0">
                                          <p:val>
                                            <p:strVal val="#ppt_x"/>
                                          </p:val>
                                        </p:tav>
                                        <p:tav tm="100000">
                                          <p:val>
                                            <p:strVal val="#ppt_x"/>
                                          </p:val>
                                        </p:tav>
                                      </p:tavLst>
                                    </p:anim>
                                    <p:anim calcmode="lin" valueType="num">
                                      <p:cBhvr additive="base">
                                        <p:cTn id="12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grpId="0" nodeType="clickEffect">
                                  <p:stCondLst>
                                    <p:cond delay="0"/>
                                  </p:stCondLst>
                                  <p:childTnLst>
                                    <p:set>
                                      <p:cBhvr>
                                        <p:cTn id="124" dur="1" fill="hold">
                                          <p:stCondLst>
                                            <p:cond delay="0"/>
                                          </p:stCondLst>
                                        </p:cTn>
                                        <p:tgtEl>
                                          <p:spTgt spid="27"/>
                                        </p:tgtEl>
                                        <p:attrNameLst>
                                          <p:attrName>style.visibility</p:attrName>
                                        </p:attrNameLst>
                                      </p:cBhvr>
                                      <p:to>
                                        <p:strVal val="visible"/>
                                      </p:to>
                                    </p:set>
                                    <p:anim calcmode="lin" valueType="num">
                                      <p:cBhvr additive="base">
                                        <p:cTn id="125" dur="500" fill="hold"/>
                                        <p:tgtEl>
                                          <p:spTgt spid="27"/>
                                        </p:tgtEl>
                                        <p:attrNameLst>
                                          <p:attrName>ppt_x</p:attrName>
                                        </p:attrNameLst>
                                      </p:cBhvr>
                                      <p:tavLst>
                                        <p:tav tm="0">
                                          <p:val>
                                            <p:strVal val="#ppt_x"/>
                                          </p:val>
                                        </p:tav>
                                        <p:tav tm="100000">
                                          <p:val>
                                            <p:strVal val="#ppt_x"/>
                                          </p:val>
                                        </p:tav>
                                      </p:tavLst>
                                    </p:anim>
                                    <p:anim calcmode="lin" valueType="num">
                                      <p:cBhvr additive="base">
                                        <p:cTn id="126" dur="500" fill="hold"/>
                                        <p:tgtEl>
                                          <p:spTgt spid="27"/>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33"/>
                                        </p:tgtEl>
                                        <p:attrNameLst>
                                          <p:attrName>style.visibility</p:attrName>
                                        </p:attrNameLst>
                                      </p:cBhvr>
                                      <p:to>
                                        <p:strVal val="visible"/>
                                      </p:to>
                                    </p:set>
                                    <p:anim calcmode="lin" valueType="num">
                                      <p:cBhvr additive="base">
                                        <p:cTn id="129" dur="500" fill="hold"/>
                                        <p:tgtEl>
                                          <p:spTgt spid="33"/>
                                        </p:tgtEl>
                                        <p:attrNameLst>
                                          <p:attrName>ppt_x</p:attrName>
                                        </p:attrNameLst>
                                      </p:cBhvr>
                                      <p:tavLst>
                                        <p:tav tm="0">
                                          <p:val>
                                            <p:strVal val="#ppt_x"/>
                                          </p:val>
                                        </p:tav>
                                        <p:tav tm="100000">
                                          <p:val>
                                            <p:strVal val="#ppt_x"/>
                                          </p:val>
                                        </p:tav>
                                      </p:tavLst>
                                    </p:anim>
                                    <p:anim calcmode="lin" valueType="num">
                                      <p:cBhvr additive="base">
                                        <p:cTn id="13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25" grpId="0"/>
      <p:bldP spid="27" grpId="0"/>
      <p:bldP spid="33" grpId="0"/>
      <p:bldP spid="35" grpId="0"/>
      <p:bldP spid="36" grpId="0"/>
      <p:bldP spid="29" grpId="0" animBg="1"/>
      <p:bldP spid="30" grpId="0" animBg="1"/>
      <p:bldP spid="31" grpId="0" animBg="1"/>
      <p:bldP spid="37" grpId="0" animBg="1"/>
      <p:bldP spid="38" grpId="0" animBg="1"/>
      <p:bldP spid="39" grpId="0" animBg="1"/>
      <p:bldP spid="40" grpId="0" animBg="1"/>
      <p:bldP spid="41" grpId="0" animBg="1"/>
      <p:bldP spid="42" grpId="0"/>
      <p:bldP spid="43" grpId="0"/>
      <p:bldP spid="44" grpId="0"/>
      <p:bldP spid="45" grpId="0"/>
      <p:bldP spid="46" grpId="0" animBg="1"/>
      <p:bldP spid="47" grpId="0" animBg="1"/>
      <p:bldP spid="4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3"/>
          <p:cNvSpPr txBox="1"/>
          <p:nvPr/>
        </p:nvSpPr>
        <p:spPr>
          <a:xfrm>
            <a:off x="597535" y="2068655"/>
            <a:ext cx="4480995" cy="743986"/>
          </a:xfrm>
          <a:prstGeom prst="rect">
            <a:avLst/>
          </a:prstGeom>
          <a:noFill/>
          <a:ln w="9525" cap="flat" cmpd="sng">
            <a:noFill/>
            <a:prstDash val="solid"/>
            <a:round/>
            <a:headEnd type="none" w="med" len="med"/>
            <a:tailEnd type="none" w="med" len="med"/>
          </a:ln>
          <a:extLst>
            <a:ext uri="{909E8E84-426E-40DD-AFC4-6F175D3DCCD1}">
              <a14:hiddenFill xmlns:a14="http://schemas.microsoft.com/office/drawing/2010/main">
                <a:solidFill>
                  <a:srgbClr val="BC1A21"/>
                </a:solidFill>
              </a14:hiddenFill>
            </a:ext>
          </a:extLst>
        </p:spPr>
        <p:txBody>
          <a:bodyPr wrap="square" anchor="t">
            <a:spAutoFit/>
          </a:bodyPr>
          <a:lstStyle>
            <a:defPPr>
              <a:defRPr lang="zh-CN"/>
            </a:defPPr>
            <a:lvl1pPr eaLnBrk="0" hangingPunct="0">
              <a:lnSpc>
                <a:spcPct val="150000"/>
              </a:lnSpc>
              <a:defRPr sz="3200" b="1">
                <a:gradFill>
                  <a:gsLst>
                    <a:gs pos="0">
                      <a:srgbClr val="F84D4D"/>
                    </a:gs>
                    <a:gs pos="100000">
                      <a:srgbClr val="FF6B42"/>
                    </a:gs>
                  </a:gsLst>
                  <a:lin ang="16200000" scaled="1"/>
                </a:gradFill>
                <a:effectLst>
                  <a:outerShdw blurRad="38100" dist="38100" dir="2700000" algn="tl">
                    <a:srgbClr val="000000">
                      <a:alpha val="11000"/>
                    </a:srgbClr>
                  </a:outerShdw>
                </a:effectLst>
                <a:latin typeface="微软雅黑" panose="020B0503020204020204" pitchFamily="34" charset="-122"/>
                <a:ea typeface="微软雅黑" panose="020B0503020204020204" pitchFamily="34" charset="-122"/>
                <a:cs typeface="方正黑体_GBK" panose="03000509000000000000" charset="-122"/>
              </a:defRPr>
            </a:lvl1pPr>
          </a:lstStyle>
          <a:p>
            <a:r>
              <a:rPr lang="zh-CN" altLang="en-US" dirty="0">
                <a:sym typeface="+mn-lt"/>
              </a:rPr>
              <a:t>信息化建设的应有价值</a:t>
            </a:r>
          </a:p>
        </p:txBody>
      </p:sp>
      <p:sp>
        <p:nvSpPr>
          <p:cNvPr id="5" name="TextBox 24"/>
          <p:cNvSpPr txBox="1"/>
          <p:nvPr/>
        </p:nvSpPr>
        <p:spPr>
          <a:xfrm>
            <a:off x="597535" y="3019769"/>
            <a:ext cx="4272888" cy="1346506"/>
          </a:xfrm>
          <a:prstGeom prst="rect">
            <a:avLst/>
          </a:prstGeom>
          <a:noFill/>
        </p:spPr>
        <p:txBody>
          <a:bodyPr wrap="square" lIns="91423" tIns="45712" rIns="91423" bIns="45712" rtlCol="0">
            <a:spAutoFit/>
          </a:bodyPr>
          <a:lstStyle/>
          <a:p>
            <a:pPr defTabSz="1217930">
              <a:lnSpc>
                <a:spcPct val="150000"/>
              </a:lnSpc>
              <a:defRPr/>
            </a:pPr>
            <a:r>
              <a:rPr lang="zh-CN" altLang="en-US" sz="1400" dirty="0">
                <a:solidFill>
                  <a:srgbClr val="E7E6E6">
                    <a:lumMod val="10000"/>
                  </a:srgbClr>
                </a:solidFill>
                <a:latin typeface="Arial" panose="020B0604020202020204"/>
                <a:ea typeface="微软雅黑" panose="020B0503020204020204" pitchFamily="34" charset="-122"/>
                <a:cs typeface="+mn-ea"/>
                <a:sym typeface="+mn-lt"/>
              </a:rPr>
              <a:t>更好地为人民进行服务，从而提高事业单位的整体服务质量。同时，事业单位的财务管理人员在完成预算目标的制定，对员工进行绩效考核时，需要严格执行绩效考核制度，将有关数据作为参考。</a:t>
            </a:r>
          </a:p>
        </p:txBody>
      </p:sp>
      <p:graphicFrame>
        <p:nvGraphicFramePr>
          <p:cNvPr id="16" name="Chart 9"/>
          <p:cNvGraphicFramePr/>
          <p:nvPr/>
        </p:nvGraphicFramePr>
        <p:xfrm>
          <a:off x="5650694" y="1746035"/>
          <a:ext cx="5867744" cy="4436627"/>
        </p:xfrm>
        <a:graphic>
          <a:graphicData uri="http://schemas.openxmlformats.org/drawingml/2006/chart">
            <c:chart xmlns:c="http://schemas.openxmlformats.org/drawingml/2006/chart" xmlns:r="http://schemas.openxmlformats.org/officeDocument/2006/relationships" r:id="rId3"/>
          </a:graphicData>
        </a:graphic>
      </p:graphicFrame>
      <p:sp>
        <p:nvSpPr>
          <p:cNvPr id="17" name="文本框 16"/>
          <p:cNvSpPr txBox="1"/>
          <p:nvPr/>
        </p:nvSpPr>
        <p:spPr>
          <a:xfrm>
            <a:off x="597535" y="439042"/>
            <a:ext cx="5498465" cy="523220"/>
          </a:xfrm>
          <a:prstGeom prst="rect">
            <a:avLst/>
          </a:prstGeom>
          <a:noFill/>
        </p:spPr>
        <p:txBody>
          <a:bodyPr wrap="square" rtlCol="0">
            <a:spAutoFit/>
          </a:bodyPr>
          <a:lstStyle>
            <a:defPPr>
              <a:defRPr lang="zh-CN"/>
            </a:defPPr>
            <a:lvl1pPr>
              <a:defRPr sz="2800" b="1">
                <a:solidFill>
                  <a:schemeClr val="bg2">
                    <a:lumMod val="25000"/>
                  </a:schemeClr>
                </a:solidFill>
                <a:latin typeface="微软雅黑" panose="020B0503020204020204" pitchFamily="34" charset="-122"/>
                <a:ea typeface="微软雅黑" panose="020B0503020204020204" pitchFamily="34" charset="-122"/>
                <a:cs typeface="方正黑体_GBK" panose="03000509000000000000" charset="-122"/>
              </a:defRPr>
            </a:lvl1pPr>
          </a:lstStyle>
          <a:p>
            <a:r>
              <a:rPr lang="zh-CN" altLang="en-US">
                <a:sym typeface="+mn-lt"/>
              </a:rPr>
              <a:t>论文总结与致谢</a:t>
            </a:r>
            <a:endParaRPr lang="zh-CN" altLang="en-US" dirty="0">
              <a:sym typeface="+mn-lt"/>
            </a:endParaRPr>
          </a:p>
        </p:txBody>
      </p:sp>
      <p:grpSp>
        <p:nvGrpSpPr>
          <p:cNvPr id="3" name="组合 2"/>
          <p:cNvGrpSpPr/>
          <p:nvPr/>
        </p:nvGrpSpPr>
        <p:grpSpPr>
          <a:xfrm>
            <a:off x="597535" y="4573403"/>
            <a:ext cx="4480995" cy="1525739"/>
            <a:chOff x="597535" y="4573403"/>
            <a:chExt cx="4480995" cy="1525739"/>
          </a:xfrm>
        </p:grpSpPr>
        <p:sp>
          <p:nvSpPr>
            <p:cNvPr id="7" name="TextBox 24"/>
            <p:cNvSpPr txBox="1"/>
            <p:nvPr/>
          </p:nvSpPr>
          <p:spPr>
            <a:xfrm>
              <a:off x="701588" y="4652439"/>
              <a:ext cx="4272888" cy="1346506"/>
            </a:xfrm>
            <a:prstGeom prst="rect">
              <a:avLst/>
            </a:prstGeom>
            <a:noFill/>
          </p:spPr>
          <p:txBody>
            <a:bodyPr wrap="square" lIns="91423" tIns="45712" rIns="91423" bIns="45712" rtlCol="0">
              <a:spAutoFit/>
            </a:bodyPr>
            <a:lstStyle/>
            <a:p>
              <a:pPr defTabSz="1217930">
                <a:lnSpc>
                  <a:spcPct val="150000"/>
                </a:lnSpc>
                <a:defRPr/>
              </a:pPr>
              <a:r>
                <a:rPr lang="zh-CN" altLang="en-US" sz="1400" dirty="0">
                  <a:solidFill>
                    <a:srgbClr val="E7E6E6">
                      <a:lumMod val="10000"/>
                    </a:srgbClr>
                  </a:solidFill>
                  <a:latin typeface="Arial" panose="020B0604020202020204"/>
                  <a:ea typeface="微软雅黑" panose="020B0503020204020204" pitchFamily="34" charset="-122"/>
                  <a:cs typeface="+mn-ea"/>
                  <a:sym typeface="+mn-lt"/>
                </a:rPr>
                <a:t>获得真实、合法、完整的会计信息，是会计信息使用者的基本权利。因此，对于高校财务会计工作，也将面临着非常明显的机遇和挑战。必须做到与时俱进、提升水平，合理决策、防范风险。</a:t>
              </a:r>
            </a:p>
          </p:txBody>
        </p:sp>
        <p:sp>
          <p:nvSpPr>
            <p:cNvPr id="19" name="矩形: 圆角 18"/>
            <p:cNvSpPr/>
            <p:nvPr/>
          </p:nvSpPr>
          <p:spPr>
            <a:xfrm>
              <a:off x="597535" y="4573403"/>
              <a:ext cx="4480995" cy="1525739"/>
            </a:xfrm>
            <a:prstGeom prst="round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Graphic spid="16"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
          <p:cNvSpPr/>
          <p:nvPr/>
        </p:nvSpPr>
        <p:spPr>
          <a:xfrm>
            <a:off x="-24130" y="-12065"/>
            <a:ext cx="1439183" cy="2169795"/>
          </a:xfrm>
          <a:custGeom>
            <a:avLst/>
            <a:gdLst>
              <a:gd name="connsiteX0" fmla="*/ 0 w 2266"/>
              <a:gd name="connsiteY0" fmla="*/ 0 h 3417"/>
              <a:gd name="connsiteX1" fmla="*/ 2079 w 2266"/>
              <a:gd name="connsiteY1" fmla="*/ 21 h 3417"/>
              <a:gd name="connsiteX2" fmla="*/ 1279 w 2266"/>
              <a:gd name="connsiteY2" fmla="*/ 1740 h 3417"/>
              <a:gd name="connsiteX3" fmla="*/ 6 w 2266"/>
              <a:gd name="connsiteY3" fmla="*/ 3417 h 3417"/>
              <a:gd name="connsiteX4" fmla="*/ 0 w 2266"/>
              <a:gd name="connsiteY4" fmla="*/ 0 h 3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 h="3417">
                <a:moveTo>
                  <a:pt x="0" y="0"/>
                </a:moveTo>
                <a:lnTo>
                  <a:pt x="2079" y="21"/>
                </a:lnTo>
                <a:cubicBezTo>
                  <a:pt x="2819" y="966"/>
                  <a:pt x="1118" y="1334"/>
                  <a:pt x="1279" y="1740"/>
                </a:cubicBezTo>
                <a:cubicBezTo>
                  <a:pt x="1445" y="2857"/>
                  <a:pt x="645" y="3283"/>
                  <a:pt x="6" y="3417"/>
                </a:cubicBezTo>
                <a:lnTo>
                  <a:pt x="0" y="0"/>
                </a:lnTo>
                <a:close/>
              </a:path>
            </a:pathLst>
          </a:custGeom>
          <a:gradFill flip="none" rotWithShape="1">
            <a:gsLst>
              <a:gs pos="0">
                <a:srgbClr val="F84D4D"/>
              </a:gs>
              <a:gs pos="100000">
                <a:srgbClr val="FF6B42"/>
              </a:gs>
            </a:gsLst>
            <a:lin ang="0" scaled="1"/>
            <a:tileRect/>
          </a:gradFill>
          <a:ln w="12700" cap="flat" cmpd="sng" algn="ctr">
            <a:noFill/>
            <a:prstDash val="solid"/>
            <a:miter lim="800000"/>
          </a:ln>
          <a:effectLst/>
        </p:spPr>
        <p:txBody>
          <a:bodyPr rtlCol="0" anchor="ctr"/>
          <a:lstStyle/>
          <a:p>
            <a:pPr algn="ctr"/>
            <a:endParaRPr lang="zh-CN" altLang="en-US" kern="0">
              <a:solidFill>
                <a:prstClr val="white"/>
              </a:solidFill>
              <a:latin typeface="Calibri" panose="020F0502020204030204"/>
            </a:endParaRPr>
          </a:p>
        </p:txBody>
      </p:sp>
      <p:sp>
        <p:nvSpPr>
          <p:cNvPr id="4" name="任意多边形 14"/>
          <p:cNvSpPr/>
          <p:nvPr/>
        </p:nvSpPr>
        <p:spPr>
          <a:xfrm rot="5400000">
            <a:off x="-49530" y="6246495"/>
            <a:ext cx="636905" cy="586105"/>
          </a:xfrm>
          <a:custGeom>
            <a:avLst/>
            <a:gdLst>
              <a:gd name="connsiteX0" fmla="*/ 705 w 1951"/>
              <a:gd name="connsiteY0" fmla="*/ 267 h 1354"/>
              <a:gd name="connsiteX1" fmla="*/ 1952 w 1951"/>
              <a:gd name="connsiteY1" fmla="*/ 9 h 1354"/>
              <a:gd name="connsiteX2" fmla="*/ 1952 w 1951"/>
              <a:gd name="connsiteY2" fmla="*/ 1354 h 1354"/>
              <a:gd name="connsiteX3" fmla="*/ 3 w 1951"/>
              <a:gd name="connsiteY3" fmla="*/ 1354 h 1354"/>
              <a:gd name="connsiteX4" fmla="*/ 705 w 1951"/>
              <a:gd name="connsiteY4" fmla="*/ 267 h 1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 h="1354">
                <a:moveTo>
                  <a:pt x="705" y="267"/>
                </a:moveTo>
                <a:cubicBezTo>
                  <a:pt x="1095" y="-2"/>
                  <a:pt x="1562" y="-18"/>
                  <a:pt x="1952" y="9"/>
                </a:cubicBezTo>
                <a:lnTo>
                  <a:pt x="1952" y="1354"/>
                </a:lnTo>
                <a:lnTo>
                  <a:pt x="3" y="1354"/>
                </a:lnTo>
                <a:cubicBezTo>
                  <a:pt x="-36" y="1085"/>
                  <a:pt x="315" y="536"/>
                  <a:pt x="705" y="267"/>
                </a:cubicBezTo>
                <a:close/>
              </a:path>
            </a:pathLst>
          </a:custGeom>
          <a:gradFill flip="none" rotWithShape="1">
            <a:gsLst>
              <a:gs pos="0">
                <a:srgbClr val="F84D4D"/>
              </a:gs>
              <a:gs pos="100000">
                <a:srgbClr val="FF6B42"/>
              </a:gs>
            </a:gsLst>
            <a:lin ang="0" scaled="1"/>
            <a:tileRect/>
          </a:gradFill>
          <a:ln w="12700" cap="flat" cmpd="sng" algn="ctr">
            <a:noFill/>
            <a:prstDash val="solid"/>
            <a:miter lim="800000"/>
          </a:ln>
          <a:effectLst/>
        </p:spPr>
        <p:txBody>
          <a:bodyPr rtlCol="0" anchor="ctr"/>
          <a:lstStyle/>
          <a:p>
            <a:pPr algn="ctr"/>
            <a:endParaRPr lang="zh-CN" altLang="en-US" kern="0">
              <a:solidFill>
                <a:prstClr val="white"/>
              </a:solidFill>
              <a:latin typeface="Calibri" panose="020F0502020204030204"/>
            </a:endParaRPr>
          </a:p>
        </p:txBody>
      </p:sp>
      <p:grpSp>
        <p:nvGrpSpPr>
          <p:cNvPr id="12" name="组合 11"/>
          <p:cNvGrpSpPr/>
          <p:nvPr/>
        </p:nvGrpSpPr>
        <p:grpSpPr>
          <a:xfrm>
            <a:off x="6096000" y="0"/>
            <a:ext cx="6096000" cy="6936106"/>
            <a:chOff x="6096000" y="0"/>
            <a:chExt cx="6096000" cy="6936106"/>
          </a:xfrm>
        </p:grpSpPr>
        <p:sp>
          <p:nvSpPr>
            <p:cNvPr id="11" name="任意多边形 2"/>
            <p:cNvSpPr/>
            <p:nvPr/>
          </p:nvSpPr>
          <p:spPr>
            <a:xfrm rot="10800000">
              <a:off x="6096000" y="1"/>
              <a:ext cx="5843905" cy="6936105"/>
            </a:xfrm>
            <a:custGeom>
              <a:avLst/>
              <a:gdLst>
                <a:gd name="connsiteX0" fmla="*/ 0 w 9592"/>
                <a:gd name="connsiteY0" fmla="*/ 0 h 10797"/>
                <a:gd name="connsiteX1" fmla="*/ 5692 w 9592"/>
                <a:gd name="connsiteY1" fmla="*/ 48 h 10797"/>
                <a:gd name="connsiteX2" fmla="*/ 5380 w 9592"/>
                <a:gd name="connsiteY2" fmla="*/ 4278 h 10797"/>
                <a:gd name="connsiteX3" fmla="*/ 9415 w 9592"/>
                <a:gd name="connsiteY3" fmla="*/ 8215 h 10797"/>
                <a:gd name="connsiteX4" fmla="*/ 8323 w 9592"/>
                <a:gd name="connsiteY4" fmla="*/ 10797 h 10797"/>
                <a:gd name="connsiteX5" fmla="*/ 0 w 9592"/>
                <a:gd name="connsiteY5" fmla="*/ 10797 h 10797"/>
                <a:gd name="connsiteX6" fmla="*/ 0 w 9592"/>
                <a:gd name="connsiteY6" fmla="*/ 0 h 1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93" h="10797">
                  <a:moveTo>
                    <a:pt x="0" y="0"/>
                  </a:moveTo>
                  <a:lnTo>
                    <a:pt x="5692" y="48"/>
                  </a:lnTo>
                  <a:cubicBezTo>
                    <a:pt x="7719" y="2231"/>
                    <a:pt x="5400" y="2251"/>
                    <a:pt x="5380" y="4278"/>
                  </a:cubicBezTo>
                  <a:cubicBezTo>
                    <a:pt x="5360" y="6305"/>
                    <a:pt x="8970" y="7278"/>
                    <a:pt x="9415" y="8215"/>
                  </a:cubicBezTo>
                  <a:cubicBezTo>
                    <a:pt x="9860" y="9152"/>
                    <a:pt x="9460" y="10412"/>
                    <a:pt x="8323" y="10797"/>
                  </a:cubicBezTo>
                  <a:lnTo>
                    <a:pt x="0" y="10797"/>
                  </a:lnTo>
                  <a:lnTo>
                    <a:pt x="0" y="0"/>
                  </a:lnTo>
                  <a:close/>
                </a:path>
              </a:pathLst>
            </a:custGeom>
            <a:gradFill flip="none" rotWithShape="1">
              <a:gsLst>
                <a:gs pos="0">
                  <a:srgbClr val="F84D4D"/>
                </a:gs>
                <a:gs pos="100000">
                  <a:srgbClr val="FF6B42"/>
                </a:gs>
              </a:gsLst>
              <a:lin ang="0" scaled="1"/>
              <a:tileRect/>
            </a:gradFill>
            <a:ln w="12700" cap="flat" cmpd="sng" algn="ctr">
              <a:noFill/>
              <a:prstDash val="solid"/>
              <a:miter lim="800000"/>
            </a:ln>
            <a:effectLst/>
          </p:spPr>
          <p:txBody>
            <a:bodyPr rtlCol="0" anchor="ctr"/>
            <a:lstStyle/>
            <a:p>
              <a:pPr algn="ctr"/>
              <a:endParaRPr lang="zh-CN" altLang="en-US" kern="0">
                <a:solidFill>
                  <a:prstClr val="white"/>
                </a:solidFill>
                <a:latin typeface="Calibri" panose="020F0502020204030204"/>
              </a:endParaRPr>
            </a:p>
          </p:txBody>
        </p:sp>
        <p:sp>
          <p:nvSpPr>
            <p:cNvPr id="2" name="任意多边形 2"/>
            <p:cNvSpPr/>
            <p:nvPr/>
          </p:nvSpPr>
          <p:spPr>
            <a:xfrm rot="10800000">
              <a:off x="6348095" y="0"/>
              <a:ext cx="5843905" cy="6936105"/>
            </a:xfrm>
            <a:custGeom>
              <a:avLst/>
              <a:gdLst>
                <a:gd name="connsiteX0" fmla="*/ 0 w 9592"/>
                <a:gd name="connsiteY0" fmla="*/ 0 h 10797"/>
                <a:gd name="connsiteX1" fmla="*/ 5692 w 9592"/>
                <a:gd name="connsiteY1" fmla="*/ 48 h 10797"/>
                <a:gd name="connsiteX2" fmla="*/ 5380 w 9592"/>
                <a:gd name="connsiteY2" fmla="*/ 4278 h 10797"/>
                <a:gd name="connsiteX3" fmla="*/ 9415 w 9592"/>
                <a:gd name="connsiteY3" fmla="*/ 8215 h 10797"/>
                <a:gd name="connsiteX4" fmla="*/ 8323 w 9592"/>
                <a:gd name="connsiteY4" fmla="*/ 10797 h 10797"/>
                <a:gd name="connsiteX5" fmla="*/ 0 w 9592"/>
                <a:gd name="connsiteY5" fmla="*/ 10797 h 10797"/>
                <a:gd name="connsiteX6" fmla="*/ 0 w 9592"/>
                <a:gd name="connsiteY6" fmla="*/ 0 h 1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93" h="10797">
                  <a:moveTo>
                    <a:pt x="0" y="0"/>
                  </a:moveTo>
                  <a:lnTo>
                    <a:pt x="5692" y="48"/>
                  </a:lnTo>
                  <a:cubicBezTo>
                    <a:pt x="7719" y="2231"/>
                    <a:pt x="5400" y="2251"/>
                    <a:pt x="5380" y="4278"/>
                  </a:cubicBezTo>
                  <a:cubicBezTo>
                    <a:pt x="5360" y="6305"/>
                    <a:pt x="8970" y="7278"/>
                    <a:pt x="9415" y="8215"/>
                  </a:cubicBezTo>
                  <a:cubicBezTo>
                    <a:pt x="9860" y="9152"/>
                    <a:pt x="9460" y="10412"/>
                    <a:pt x="8323" y="10797"/>
                  </a:cubicBezTo>
                  <a:lnTo>
                    <a:pt x="0" y="10797"/>
                  </a:lnTo>
                  <a:lnTo>
                    <a:pt x="0" y="0"/>
                  </a:lnTo>
                  <a:close/>
                </a:path>
              </a:pathLst>
            </a:custGeom>
            <a:blipFill dpi="0" rotWithShape="0">
              <a:blip r:embed="rId3"/>
              <a:srcRect/>
              <a:stretch>
                <a:fillRect l="-25000" r="-21000"/>
              </a:stretch>
            </a:blipFill>
            <a:ln w="28575" cap="flat" cmpd="sng" algn="ctr">
              <a:solidFill>
                <a:schemeClr val="bg1"/>
              </a:solidFill>
              <a:prstDash val="solid"/>
              <a:miter lim="800000"/>
            </a:ln>
            <a:effectLst/>
          </p:spPr>
          <p:txBody>
            <a:bodyPr rtlCol="0" anchor="ctr"/>
            <a:lstStyle/>
            <a:p>
              <a:pPr algn="ctr"/>
              <a:endParaRPr lang="zh-CN" altLang="en-US" kern="0">
                <a:solidFill>
                  <a:prstClr val="white"/>
                </a:solidFill>
                <a:latin typeface="微软雅黑" panose="020B0503020204020204" pitchFamily="34" charset="-122"/>
                <a:ea typeface="微软雅黑" panose="020B0503020204020204" pitchFamily="34" charset="-122"/>
              </a:endParaRPr>
            </a:p>
          </p:txBody>
        </p:sp>
      </p:grpSp>
      <p:sp>
        <p:nvSpPr>
          <p:cNvPr id="13" name="文本框 12"/>
          <p:cNvSpPr txBox="1"/>
          <p:nvPr/>
        </p:nvSpPr>
        <p:spPr>
          <a:xfrm>
            <a:off x="1133294" y="3385442"/>
            <a:ext cx="5498465" cy="923330"/>
          </a:xfrm>
          <a:prstGeom prst="rect">
            <a:avLst/>
          </a:prstGeom>
          <a:noFill/>
        </p:spPr>
        <p:txBody>
          <a:bodyPr wrap="square" rtlCol="0">
            <a:spAutoFit/>
          </a:bodyPr>
          <a:lstStyle>
            <a:defPPr>
              <a:defRPr lang="zh-CN"/>
            </a:defPPr>
            <a:lvl1pPr>
              <a:defRPr sz="5400" b="1">
                <a:solidFill>
                  <a:schemeClr val="bg2">
                    <a:lumMod val="25000"/>
                  </a:schemeClr>
                </a:solidFill>
                <a:latin typeface="微软雅黑" panose="020B0503020204020204" pitchFamily="34" charset="-122"/>
                <a:ea typeface="微软雅黑" panose="020B0503020204020204" pitchFamily="34" charset="-122"/>
                <a:cs typeface="方正黑体_GBK" panose="03000509000000000000" charset="-122"/>
              </a:defRPr>
            </a:lvl1pPr>
          </a:lstStyle>
          <a:p>
            <a:r>
              <a:rPr lang="zh-CN" altLang="en-US">
                <a:sym typeface="+mn-lt"/>
              </a:rPr>
              <a:t>总结分析与结论</a:t>
            </a:r>
            <a:endParaRPr lang="zh-CN" altLang="en-US" dirty="0">
              <a:sym typeface="+mn-lt"/>
            </a:endParaRPr>
          </a:p>
        </p:txBody>
      </p:sp>
      <p:sp>
        <p:nvSpPr>
          <p:cNvPr id="15" name="文本框 25"/>
          <p:cNvSpPr txBox="1"/>
          <p:nvPr/>
        </p:nvSpPr>
        <p:spPr>
          <a:xfrm>
            <a:off x="1131389" y="2071236"/>
            <a:ext cx="4293870" cy="1314206"/>
          </a:xfrm>
          <a:prstGeom prst="rect">
            <a:avLst/>
          </a:prstGeom>
          <a:noFill/>
          <a:ln w="9525" cap="flat" cmpd="sng">
            <a:noFill/>
            <a:prstDash val="solid"/>
            <a:round/>
            <a:headEnd type="none" w="med" len="med"/>
            <a:tailEnd type="none" w="med" len="med"/>
          </a:ln>
          <a:extLst>
            <a:ext uri="{909E8E84-426E-40DD-AFC4-6F175D3DCCD1}">
              <a14:hiddenFill xmlns:a14="http://schemas.microsoft.com/office/drawing/2010/main">
                <a:solidFill>
                  <a:srgbClr val="BC1A21"/>
                </a:solidFill>
              </a14:hiddenFill>
            </a:ext>
          </a:extLst>
        </p:spPr>
        <p:txBody>
          <a:bodyPr wrap="square" anchor="t">
            <a:spAutoFit/>
          </a:bodyPr>
          <a:lstStyle>
            <a:defPPr>
              <a:defRPr lang="zh-CN"/>
            </a:defPPr>
            <a:lvl1pPr eaLnBrk="0" hangingPunct="0">
              <a:lnSpc>
                <a:spcPct val="150000"/>
              </a:lnSpc>
              <a:defRPr sz="6000" b="1">
                <a:gradFill>
                  <a:gsLst>
                    <a:gs pos="0">
                      <a:srgbClr val="F84D4D"/>
                    </a:gs>
                    <a:gs pos="100000">
                      <a:srgbClr val="FF6B42"/>
                    </a:gs>
                  </a:gsLst>
                  <a:lin ang="16200000" scaled="1"/>
                </a:gradFill>
                <a:effectLst>
                  <a:outerShdw blurRad="38100" dist="38100" dir="2700000" algn="tl">
                    <a:srgbClr val="000000">
                      <a:alpha val="11000"/>
                    </a:srgbClr>
                  </a:outerShdw>
                </a:effectLst>
                <a:latin typeface="微软雅黑" panose="020B0503020204020204" pitchFamily="34" charset="-122"/>
                <a:ea typeface="微软雅黑" panose="020B0503020204020204" pitchFamily="34" charset="-122"/>
                <a:cs typeface="方正黑体_GBK" panose="03000509000000000000" charset="-122"/>
              </a:defRPr>
            </a:lvl1pPr>
          </a:lstStyle>
          <a:p>
            <a:r>
              <a:rPr lang="en-US" altLang="zh-CN"/>
              <a:t>PART 04</a:t>
            </a:r>
            <a:endParaRPr lang="en-US" altLang="zh-CN" dirty="0"/>
          </a:p>
        </p:txBody>
      </p:sp>
      <p:sp>
        <p:nvSpPr>
          <p:cNvPr id="17" name="文本框 16"/>
          <p:cNvSpPr txBox="1"/>
          <p:nvPr/>
        </p:nvSpPr>
        <p:spPr>
          <a:xfrm>
            <a:off x="1131389" y="4308772"/>
            <a:ext cx="5663111" cy="1023357"/>
          </a:xfrm>
          <a:prstGeom prst="rect">
            <a:avLst/>
          </a:prstGeom>
          <a:noFill/>
          <a:ln>
            <a:noFill/>
          </a:ln>
          <a:effectLst/>
        </p:spPr>
        <p:txBody>
          <a:bodyPr wrap="square" rtlCol="0">
            <a:spAutoFit/>
          </a:bodyPr>
          <a:lstStyle>
            <a:defPPr>
              <a:defRPr lang="zh-CN"/>
            </a:defPPr>
            <a:lvl1pPr>
              <a:lnSpc>
                <a:spcPct val="140000"/>
              </a:lnSpc>
              <a:spcBef>
                <a:spcPts val="300"/>
              </a:spcBef>
              <a:defRPr sz="1400">
                <a:solidFill>
                  <a:schemeClr val="bg2">
                    <a:lumMod val="50000"/>
                  </a:schemeClr>
                </a:solidFill>
                <a:latin typeface="微软雅黑" panose="020B0503020204020204" pitchFamily="34" charset="-122"/>
                <a:ea typeface="微软雅黑" panose="020B0503020204020204" pitchFamily="34" charset="-122"/>
                <a:cs typeface="Poppins" panose="00000500000000000000" pitchFamily="50" charset="0"/>
              </a:defRPr>
            </a:lvl1pPr>
          </a:lstStyle>
          <a:p>
            <a:r>
              <a:rPr lang="zh-CN" altLang="en-US">
                <a:sym typeface="+mn-lt"/>
              </a:rPr>
              <a:t>提升事业单位的工作效率通过新事业单位会计制度可以使成本核算方法更加规范，增加了事业单位财务信息的可靠度，为政府有关政策的制定奠定了一定的基础</a:t>
            </a:r>
            <a:r>
              <a:rPr lang="en-US" altLang="zh-CN">
                <a:sym typeface="+mn-lt"/>
              </a:rPr>
              <a:t>;</a:t>
            </a:r>
            <a:r>
              <a:rPr lang="zh-CN" altLang="en-US">
                <a:sym typeface="+mn-lt"/>
              </a:rPr>
              <a:t>从另一方面来看，新事业单位</a:t>
            </a:r>
            <a:endParaRPr lang="zh-CN" altLang="en-US" dirty="0">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strVal val="#ppt_w+.3"/>
                                          </p:val>
                                        </p:tav>
                                        <p:tav tm="100000">
                                          <p:val>
                                            <p:strVal val="#ppt_w"/>
                                          </p:val>
                                        </p:tav>
                                      </p:tavLst>
                                    </p:anim>
                                    <p:anim calcmode="lin" valueType="num">
                                      <p:cBhvr>
                                        <p:cTn id="32" dur="1000" fill="hold"/>
                                        <p:tgtEl>
                                          <p:spTgt spid="13"/>
                                        </p:tgtEl>
                                        <p:attrNameLst>
                                          <p:attrName>ppt_h</p:attrName>
                                        </p:attrNameLst>
                                      </p:cBhvr>
                                      <p:tavLst>
                                        <p:tav tm="0">
                                          <p:val>
                                            <p:strVal val="#ppt_h"/>
                                          </p:val>
                                        </p:tav>
                                        <p:tav tm="100000">
                                          <p:val>
                                            <p:strVal val="#ppt_h"/>
                                          </p:val>
                                        </p:tav>
                                      </p:tavLst>
                                    </p:anim>
                                    <p:animEffect transition="in" filter="fade">
                                      <p:cBhvr>
                                        <p:cTn id="33" dur="1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3" grpId="0"/>
      <p:bldP spid="15"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2"/>
          <p:cNvSpPr/>
          <p:nvPr/>
        </p:nvSpPr>
        <p:spPr>
          <a:xfrm rot="16200000">
            <a:off x="5541211" y="376396"/>
            <a:ext cx="922655" cy="12513310"/>
          </a:xfrm>
          <a:custGeom>
            <a:avLst/>
            <a:gdLst>
              <a:gd name="connsiteX0" fmla="*/ 0 w 6516"/>
              <a:gd name="connsiteY0" fmla="*/ 0 h 19706"/>
              <a:gd name="connsiteX1" fmla="*/ 2975 w 6516"/>
              <a:gd name="connsiteY1" fmla="*/ 59 h 19706"/>
              <a:gd name="connsiteX2" fmla="*/ 3014 w 6516"/>
              <a:gd name="connsiteY2" fmla="*/ 7796 h 19706"/>
              <a:gd name="connsiteX3" fmla="*/ 6464 w 6516"/>
              <a:gd name="connsiteY3" fmla="*/ 12962 h 19706"/>
              <a:gd name="connsiteX4" fmla="*/ 4729 w 6516"/>
              <a:gd name="connsiteY4" fmla="*/ 16178 h 19706"/>
              <a:gd name="connsiteX5" fmla="*/ 5294 w 6516"/>
              <a:gd name="connsiteY5" fmla="*/ 19706 h 19706"/>
              <a:gd name="connsiteX6" fmla="*/ 0 w 6516"/>
              <a:gd name="connsiteY6" fmla="*/ 19616 h 19706"/>
              <a:gd name="connsiteX7" fmla="*/ 0 w 6516"/>
              <a:gd name="connsiteY7" fmla="*/ 0 h 19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 h="19706">
                <a:moveTo>
                  <a:pt x="0" y="0"/>
                </a:moveTo>
                <a:lnTo>
                  <a:pt x="2975" y="59"/>
                </a:lnTo>
                <a:cubicBezTo>
                  <a:pt x="4456" y="2221"/>
                  <a:pt x="3028" y="4114"/>
                  <a:pt x="3014" y="7796"/>
                </a:cubicBezTo>
                <a:cubicBezTo>
                  <a:pt x="3118" y="9656"/>
                  <a:pt x="7009" y="10330"/>
                  <a:pt x="6464" y="12962"/>
                </a:cubicBezTo>
                <a:cubicBezTo>
                  <a:pt x="5918" y="14424"/>
                  <a:pt x="4523" y="14783"/>
                  <a:pt x="4729" y="16178"/>
                </a:cubicBezTo>
                <a:cubicBezTo>
                  <a:pt x="5044" y="17880"/>
                  <a:pt x="6099" y="19007"/>
                  <a:pt x="5294" y="19706"/>
                </a:cubicBezTo>
                <a:lnTo>
                  <a:pt x="0" y="19616"/>
                </a:lnTo>
                <a:lnTo>
                  <a:pt x="0" y="0"/>
                </a:lnTo>
                <a:close/>
              </a:path>
            </a:pathLst>
          </a:custGeom>
          <a:gradFill flip="none" rotWithShape="1">
            <a:gsLst>
              <a:gs pos="0">
                <a:srgbClr val="F84D4D"/>
              </a:gs>
              <a:gs pos="100000">
                <a:srgbClr val="FF6B42"/>
              </a:gs>
            </a:gsLst>
            <a:lin ang="0" scaled="1"/>
            <a:tileRect/>
          </a:gradFill>
          <a:ln w="12700" cap="flat" cmpd="sng" algn="ctr">
            <a:noFill/>
            <a:prstDash val="solid"/>
            <a:miter lim="800000"/>
          </a:ln>
          <a:effectLst/>
        </p:spPr>
        <p:txBody>
          <a:bodyPr rtlCol="0" anchor="ctr"/>
          <a:lstStyle/>
          <a:p>
            <a:pPr algn="ctr"/>
            <a:endParaRPr lang="zh-CN" altLang="en-US" kern="0">
              <a:solidFill>
                <a:prstClr val="white"/>
              </a:solidFill>
              <a:latin typeface="Calibri" panose="020F0502020204030204"/>
            </a:endParaRPr>
          </a:p>
        </p:txBody>
      </p:sp>
      <p:grpSp>
        <p:nvGrpSpPr>
          <p:cNvPr id="66" name="组合 65"/>
          <p:cNvGrpSpPr/>
          <p:nvPr/>
        </p:nvGrpSpPr>
        <p:grpSpPr>
          <a:xfrm>
            <a:off x="-918" y="2066925"/>
            <a:ext cx="12203027" cy="2952750"/>
            <a:chOff x="-918" y="2066925"/>
            <a:chExt cx="12203027" cy="2952750"/>
          </a:xfrm>
        </p:grpSpPr>
        <p:sp>
          <p:nvSpPr>
            <p:cNvPr id="41" name="矩形 2"/>
            <p:cNvSpPr/>
            <p:nvPr/>
          </p:nvSpPr>
          <p:spPr>
            <a:xfrm flipH="1">
              <a:off x="9191" y="2066925"/>
              <a:ext cx="12192918" cy="2952750"/>
            </a:xfrm>
            <a:prstGeom prst="rect">
              <a:avLst/>
            </a:prstGeom>
            <a:blipFill rotWithShape="1">
              <a:blip r:embed="rId2"/>
              <a:stretch>
                <a:fillRect t="-77000" b="-30000"/>
              </a:stretch>
            </a:blipFill>
            <a:ln w="12700">
              <a:miter lim="400000"/>
            </a:ln>
          </p:spPr>
          <p:txBody>
            <a:bodyPr lIns="45719" rIns="45719" anchor="ctr"/>
            <a:lstStyle/>
            <a:p>
              <a:pPr algn="ctr">
                <a:defRPr sz="2400">
                  <a:solidFill>
                    <a:srgbClr val="FFFFFF"/>
                  </a:solidFill>
                </a:defRPr>
              </a:pPr>
              <a:endParaRPr sz="2400">
                <a:solidFill>
                  <a:srgbClr val="FFFFFF"/>
                </a:solidFill>
                <a:latin typeface="微软雅黑" panose="020B0503020204020204" pitchFamily="34" charset="-122"/>
                <a:ea typeface="微软雅黑" panose="020B0503020204020204" pitchFamily="34" charset="-122"/>
              </a:endParaRPr>
            </a:p>
          </p:txBody>
        </p:sp>
        <p:sp>
          <p:nvSpPr>
            <p:cNvPr id="42" name="矩形 1"/>
            <p:cNvSpPr/>
            <p:nvPr/>
          </p:nvSpPr>
          <p:spPr>
            <a:xfrm flipH="1">
              <a:off x="-918" y="2066925"/>
              <a:ext cx="12192918" cy="2952750"/>
            </a:xfrm>
            <a:prstGeom prst="rect">
              <a:avLst/>
            </a:prstGeom>
            <a:gradFill>
              <a:gsLst>
                <a:gs pos="0">
                  <a:srgbClr val="F84D4D"/>
                </a:gs>
                <a:gs pos="100000">
                  <a:srgbClr val="FF6B42">
                    <a:alpha val="87000"/>
                  </a:srgbClr>
                </a:gs>
              </a:gsLst>
              <a:lin ang="8100000" scaled="1"/>
            </a:gradFill>
            <a:ln w="12700" cap="flat" cmpd="sng" algn="ctr">
              <a:noFill/>
              <a:prstDash val="solid"/>
              <a:miter lim="800000"/>
            </a:ln>
            <a:effectLst/>
          </p:spPr>
          <p:txBody>
            <a:bodyPr vertOverflow="overflow" horzOverflow="overflow" vert="horz" wrap="square" lIns="91440" rIns="9144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mn-ea"/>
              </a:endParaRPr>
            </a:p>
          </p:txBody>
        </p:sp>
      </p:grpSp>
      <p:sp>
        <p:nvSpPr>
          <p:cNvPr id="43" name="文本框 6"/>
          <p:cNvSpPr txBox="1"/>
          <p:nvPr/>
        </p:nvSpPr>
        <p:spPr>
          <a:xfrm>
            <a:off x="3068320" y="775140"/>
            <a:ext cx="6055360" cy="691315"/>
          </a:xfrm>
          <a:prstGeom prst="rect">
            <a:avLst/>
          </a:prstGeom>
        </p:spPr>
        <p:txBody>
          <a:bodyPr vert="horz" wrap="square"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dist"/>
            <a:r>
              <a:rPr lang="zh-CN" altLang="en-US" sz="4400" b="1" spc="-150" dirty="0">
                <a:solidFill>
                  <a:schemeClr val="tx1">
                    <a:lumMod val="75000"/>
                    <a:lumOff val="25000"/>
                  </a:schemeClr>
                </a:solidFill>
                <a:latin typeface="微软雅黑" panose="020B0503020204020204" pitchFamily="34" charset="-122"/>
                <a:ea typeface="微软雅黑" panose="020B0503020204020204" pitchFamily="34" charset="-122"/>
                <a:cs typeface="汉仪旗黑-75S" panose="00020600040101010101" charset="-122"/>
              </a:rPr>
              <a:t>目录</a:t>
            </a:r>
            <a:r>
              <a:rPr lang="en-US" altLang="zh-CN" sz="4400" b="1" spc="-150" dirty="0">
                <a:solidFill>
                  <a:schemeClr val="tx1">
                    <a:lumMod val="75000"/>
                    <a:lumOff val="25000"/>
                  </a:schemeClr>
                </a:solidFill>
                <a:latin typeface="微软雅黑" panose="020B0503020204020204" pitchFamily="34" charset="-122"/>
                <a:ea typeface="微软雅黑" panose="020B0503020204020204" pitchFamily="34" charset="-122"/>
                <a:cs typeface="汉仪旗黑-75S" panose="00020600040101010101" charset="-122"/>
              </a:rPr>
              <a:t>CONTENTS</a:t>
            </a:r>
          </a:p>
        </p:txBody>
      </p:sp>
      <p:sp>
        <p:nvSpPr>
          <p:cNvPr id="45" name="文本框 4"/>
          <p:cNvSpPr/>
          <p:nvPr/>
        </p:nvSpPr>
        <p:spPr>
          <a:xfrm>
            <a:off x="1939408" y="4130123"/>
            <a:ext cx="1829200" cy="430887"/>
          </a:xfrm>
          <a:prstGeom prst="rect">
            <a:avLst/>
          </a:prstGeom>
          <a:ln w="12700">
            <a:miter lim="400000"/>
          </a:ln>
        </p:spPr>
        <p:txBody>
          <a:bodyPr lIns="60960" tIns="60960" rIns="60960" bIns="60960">
            <a:spAutoFit/>
          </a:bodyPr>
          <a:lstStyle/>
          <a:p>
            <a:pPr algn="ctr">
              <a:spcBef>
                <a:spcPts val="300"/>
              </a:spcBef>
              <a:defRPr sz="1400">
                <a:solidFill>
                  <a:srgbClr val="A6A6A6"/>
                </a:solidFill>
              </a:defRPr>
            </a:pPr>
            <a:r>
              <a:rPr lang="en-US" sz="1000">
                <a:solidFill>
                  <a:srgbClr val="FFFFFF"/>
                </a:solidFill>
                <a:latin typeface="微软雅黑" panose="020B0503020204020204" pitchFamily="34" charset="-122"/>
                <a:ea typeface="微软雅黑" panose="020B0503020204020204" pitchFamily="34" charset="-122"/>
                <a:cs typeface="Poppins" panose="00000500000000000000" pitchFamily="50" charset="0"/>
              </a:rPr>
              <a:t>Enter your subtitleEnter your subtitle</a:t>
            </a:r>
            <a:endParaRPr sz="1000" dirty="0">
              <a:solidFill>
                <a:srgbClr val="FFFFFF"/>
              </a:solidFill>
              <a:latin typeface="微软雅黑" panose="020B0503020204020204" pitchFamily="34" charset="-122"/>
              <a:ea typeface="微软雅黑" panose="020B0503020204020204" pitchFamily="34" charset="-122"/>
              <a:cs typeface="Poppins" panose="00000500000000000000" pitchFamily="50" charset="0"/>
            </a:endParaRPr>
          </a:p>
        </p:txBody>
      </p:sp>
      <p:sp>
        <p:nvSpPr>
          <p:cNvPr id="46" name="椭圆 1"/>
          <p:cNvSpPr/>
          <p:nvPr/>
        </p:nvSpPr>
        <p:spPr>
          <a:xfrm>
            <a:off x="2427605" y="2713990"/>
            <a:ext cx="914400" cy="9144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47" name="椭圆 46"/>
          <p:cNvSpPr/>
          <p:nvPr/>
        </p:nvSpPr>
        <p:spPr>
          <a:xfrm>
            <a:off x="4630420" y="2713990"/>
            <a:ext cx="914400" cy="9144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48" name="椭圆 47"/>
          <p:cNvSpPr/>
          <p:nvPr/>
        </p:nvSpPr>
        <p:spPr>
          <a:xfrm>
            <a:off x="6779260" y="2713990"/>
            <a:ext cx="914400" cy="9144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49" name="椭圆 48"/>
          <p:cNvSpPr/>
          <p:nvPr/>
        </p:nvSpPr>
        <p:spPr>
          <a:xfrm>
            <a:off x="9032240" y="2713990"/>
            <a:ext cx="914400" cy="9144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50" name="任意形状 14"/>
          <p:cNvSpPr/>
          <p:nvPr/>
        </p:nvSpPr>
        <p:spPr>
          <a:xfrm>
            <a:off x="7014407" y="2994107"/>
            <a:ext cx="456935" cy="365161"/>
          </a:xfrm>
          <a:custGeom>
            <a:avLst/>
            <a:gdLst/>
            <a:ahLst/>
            <a:cxnLst>
              <a:cxn ang="0">
                <a:pos x="wd2" y="hd2"/>
              </a:cxn>
              <a:cxn ang="5400000">
                <a:pos x="wd2" y="hd2"/>
              </a:cxn>
              <a:cxn ang="10800000">
                <a:pos x="wd2" y="hd2"/>
              </a:cxn>
              <a:cxn ang="16200000">
                <a:pos x="wd2" y="hd2"/>
              </a:cxn>
            </a:cxnLst>
            <a:rect l="0" t="0" r="r" b="b"/>
            <a:pathLst>
              <a:path w="21600" h="21600" extrusionOk="0">
                <a:moveTo>
                  <a:pt x="10800" y="8100"/>
                </a:moveTo>
                <a:cubicBezTo>
                  <a:pt x="9018" y="8100"/>
                  <a:pt x="7560" y="9922"/>
                  <a:pt x="7560" y="12150"/>
                </a:cubicBezTo>
                <a:cubicBezTo>
                  <a:pt x="7560" y="14378"/>
                  <a:pt x="9018" y="16200"/>
                  <a:pt x="10800" y="16200"/>
                </a:cubicBezTo>
                <a:cubicBezTo>
                  <a:pt x="12582" y="16200"/>
                  <a:pt x="14040" y="14378"/>
                  <a:pt x="14040" y="12150"/>
                </a:cubicBezTo>
                <a:cubicBezTo>
                  <a:pt x="14040" y="9922"/>
                  <a:pt x="12582" y="8100"/>
                  <a:pt x="10800" y="8100"/>
                </a:cubicBezTo>
                <a:close/>
                <a:moveTo>
                  <a:pt x="19440" y="4050"/>
                </a:moveTo>
                <a:cubicBezTo>
                  <a:pt x="16848" y="4050"/>
                  <a:pt x="16848" y="4050"/>
                  <a:pt x="16848" y="4050"/>
                </a:cubicBezTo>
                <a:cubicBezTo>
                  <a:pt x="16470" y="4050"/>
                  <a:pt x="16092" y="3713"/>
                  <a:pt x="15984" y="3308"/>
                </a:cubicBezTo>
                <a:cubicBezTo>
                  <a:pt x="15336" y="742"/>
                  <a:pt x="15336" y="742"/>
                  <a:pt x="15336" y="742"/>
                </a:cubicBezTo>
                <a:cubicBezTo>
                  <a:pt x="15174" y="337"/>
                  <a:pt x="14796" y="0"/>
                  <a:pt x="14472" y="0"/>
                </a:cubicBezTo>
                <a:cubicBezTo>
                  <a:pt x="7128" y="0"/>
                  <a:pt x="7128" y="0"/>
                  <a:pt x="7128" y="0"/>
                </a:cubicBezTo>
                <a:cubicBezTo>
                  <a:pt x="6750" y="0"/>
                  <a:pt x="6372" y="337"/>
                  <a:pt x="6264" y="742"/>
                </a:cubicBezTo>
                <a:cubicBezTo>
                  <a:pt x="5616" y="3308"/>
                  <a:pt x="5616" y="3308"/>
                  <a:pt x="5616" y="3308"/>
                </a:cubicBezTo>
                <a:cubicBezTo>
                  <a:pt x="5454" y="3713"/>
                  <a:pt x="5076" y="4050"/>
                  <a:pt x="4752" y="4050"/>
                </a:cubicBezTo>
                <a:cubicBezTo>
                  <a:pt x="2160" y="4050"/>
                  <a:pt x="2160" y="4050"/>
                  <a:pt x="2160" y="4050"/>
                </a:cubicBezTo>
                <a:cubicBezTo>
                  <a:pt x="972" y="4050"/>
                  <a:pt x="0" y="5265"/>
                  <a:pt x="0" y="6750"/>
                </a:cubicBezTo>
                <a:cubicBezTo>
                  <a:pt x="0" y="18900"/>
                  <a:pt x="0" y="18900"/>
                  <a:pt x="0" y="18900"/>
                </a:cubicBezTo>
                <a:cubicBezTo>
                  <a:pt x="0" y="20385"/>
                  <a:pt x="972" y="21600"/>
                  <a:pt x="2160" y="21600"/>
                </a:cubicBezTo>
                <a:cubicBezTo>
                  <a:pt x="19440" y="21600"/>
                  <a:pt x="19440" y="21600"/>
                  <a:pt x="19440" y="21600"/>
                </a:cubicBezTo>
                <a:cubicBezTo>
                  <a:pt x="20628" y="21600"/>
                  <a:pt x="21600" y="20385"/>
                  <a:pt x="21600" y="18900"/>
                </a:cubicBezTo>
                <a:cubicBezTo>
                  <a:pt x="21600" y="6750"/>
                  <a:pt x="21600" y="6750"/>
                  <a:pt x="21600" y="6750"/>
                </a:cubicBezTo>
                <a:cubicBezTo>
                  <a:pt x="21600" y="5265"/>
                  <a:pt x="20628" y="4050"/>
                  <a:pt x="19440" y="4050"/>
                </a:cubicBezTo>
                <a:close/>
                <a:moveTo>
                  <a:pt x="10800" y="18900"/>
                </a:moveTo>
                <a:cubicBezTo>
                  <a:pt x="7830" y="18900"/>
                  <a:pt x="5400" y="15862"/>
                  <a:pt x="5400" y="12150"/>
                </a:cubicBezTo>
                <a:cubicBezTo>
                  <a:pt x="5400" y="8437"/>
                  <a:pt x="7830" y="5400"/>
                  <a:pt x="10800" y="5400"/>
                </a:cubicBezTo>
                <a:cubicBezTo>
                  <a:pt x="13770" y="5400"/>
                  <a:pt x="16200" y="8437"/>
                  <a:pt x="16200" y="12150"/>
                </a:cubicBezTo>
                <a:cubicBezTo>
                  <a:pt x="16200" y="15862"/>
                  <a:pt x="13770" y="18900"/>
                  <a:pt x="10800" y="18900"/>
                </a:cubicBezTo>
                <a:close/>
                <a:moveTo>
                  <a:pt x="18684" y="8640"/>
                </a:moveTo>
                <a:cubicBezTo>
                  <a:pt x="18252" y="8640"/>
                  <a:pt x="17928" y="8235"/>
                  <a:pt x="17928" y="7695"/>
                </a:cubicBezTo>
                <a:cubicBezTo>
                  <a:pt x="17928" y="7155"/>
                  <a:pt x="18252" y="6750"/>
                  <a:pt x="18684" y="6750"/>
                </a:cubicBezTo>
                <a:cubicBezTo>
                  <a:pt x="19116" y="6750"/>
                  <a:pt x="19440" y="7155"/>
                  <a:pt x="19440" y="7695"/>
                </a:cubicBezTo>
                <a:cubicBezTo>
                  <a:pt x="19440" y="8235"/>
                  <a:pt x="19116" y="8640"/>
                  <a:pt x="18684" y="8640"/>
                </a:cubicBezTo>
                <a:close/>
              </a:path>
            </a:pathLst>
          </a:custGeom>
          <a:gradFill>
            <a:gsLst>
              <a:gs pos="0">
                <a:srgbClr val="F84D4D"/>
              </a:gs>
              <a:gs pos="100000">
                <a:srgbClr val="FF6B42"/>
              </a:gs>
            </a:gsLst>
            <a:lin ang="8100000" scaled="0"/>
          </a:gradFill>
          <a:ln w="12700" cap="flat">
            <a:noFill/>
            <a:miter lim="400000"/>
          </a:ln>
          <a:effectLst/>
        </p:spPr>
        <p:txBody>
          <a:bodyPr wrap="square" lIns="45719" tIns="45719" rIns="45719" bIns="45719" numCol="1" anchor="ctr">
            <a:noAutofit/>
          </a:bodyPr>
          <a:lstStyle/>
          <a:p>
            <a:pPr algn="ctr" defTabSz="228600"/>
            <a:endParaRPr sz="1500" kern="0">
              <a:solidFill>
                <a:srgbClr val="FFFFFF"/>
              </a:solidFill>
              <a:effectLst>
                <a:outerShdw blurRad="38100" dist="38100" dir="2700000" rotWithShape="0">
                  <a:srgbClr val="000000"/>
                </a:outerShdw>
              </a:effectLst>
              <a:latin typeface="微软雅黑" panose="020B0503020204020204" pitchFamily="34" charset="-122"/>
              <a:ea typeface="微软雅黑" panose="020B0503020204020204" pitchFamily="34" charset="-122"/>
            </a:endParaRPr>
          </a:p>
        </p:txBody>
      </p:sp>
      <p:sp>
        <p:nvSpPr>
          <p:cNvPr id="51" name="任意形状 13"/>
          <p:cNvSpPr/>
          <p:nvPr/>
        </p:nvSpPr>
        <p:spPr>
          <a:xfrm>
            <a:off x="2709539" y="2994662"/>
            <a:ext cx="364499" cy="364483"/>
          </a:xfrm>
          <a:custGeom>
            <a:avLst/>
            <a:gdLst/>
            <a:ahLst/>
            <a:cxnLst>
              <a:cxn ang="0">
                <a:pos x="wd2" y="hd2"/>
              </a:cxn>
              <a:cxn ang="5400000">
                <a:pos x="wd2" y="hd2"/>
              </a:cxn>
              <a:cxn ang="10800000">
                <a:pos x="wd2" y="hd2"/>
              </a:cxn>
              <a:cxn ang="16200000">
                <a:pos x="wd2" y="hd2"/>
              </a:cxn>
            </a:cxnLst>
            <a:rect l="0" t="0" r="r" b="b"/>
            <a:pathLst>
              <a:path w="575" h="575">
                <a:moveTo>
                  <a:pt x="194" y="520"/>
                </a:moveTo>
                <a:cubicBezTo>
                  <a:pt x="94" y="484"/>
                  <a:pt x="34" y="374"/>
                  <a:pt x="36" y="287"/>
                </a:cubicBezTo>
                <a:cubicBezTo>
                  <a:pt x="30" y="146"/>
                  <a:pt x="169" y="29"/>
                  <a:pt x="287" y="36"/>
                </a:cubicBezTo>
                <a:cubicBezTo>
                  <a:pt x="428" y="30"/>
                  <a:pt x="545" y="169"/>
                  <a:pt x="538" y="287"/>
                </a:cubicBezTo>
                <a:cubicBezTo>
                  <a:pt x="544" y="428"/>
                  <a:pt x="405" y="545"/>
                  <a:pt x="287" y="538"/>
                </a:cubicBezTo>
                <a:cubicBezTo>
                  <a:pt x="257" y="539"/>
                  <a:pt x="213" y="529"/>
                  <a:pt x="194" y="520"/>
                </a:cubicBezTo>
                <a:close/>
                <a:moveTo>
                  <a:pt x="394" y="21"/>
                </a:moveTo>
                <a:cubicBezTo>
                  <a:pt x="360" y="6"/>
                  <a:pt x="310" y="-1"/>
                  <a:pt x="287" y="0"/>
                </a:cubicBezTo>
                <a:cubicBezTo>
                  <a:pt x="136" y="-10"/>
                  <a:pt x="-6" y="143"/>
                  <a:pt x="0" y="287"/>
                </a:cubicBezTo>
                <a:cubicBezTo>
                  <a:pt x="-10" y="438"/>
                  <a:pt x="143" y="580"/>
                  <a:pt x="287" y="574"/>
                </a:cubicBezTo>
                <a:cubicBezTo>
                  <a:pt x="438" y="584"/>
                  <a:pt x="580" y="431"/>
                  <a:pt x="574" y="287"/>
                </a:cubicBezTo>
                <a:cubicBezTo>
                  <a:pt x="578" y="173"/>
                  <a:pt x="494" y="57"/>
                  <a:pt x="394" y="21"/>
                </a:cubicBezTo>
                <a:close/>
                <a:moveTo>
                  <a:pt x="280" y="304"/>
                </a:moveTo>
                <a:cubicBezTo>
                  <a:pt x="273" y="301"/>
                  <a:pt x="268" y="292"/>
                  <a:pt x="269" y="286"/>
                </a:cubicBezTo>
                <a:cubicBezTo>
                  <a:pt x="268" y="276"/>
                  <a:pt x="281" y="268"/>
                  <a:pt x="288" y="269"/>
                </a:cubicBezTo>
                <a:cubicBezTo>
                  <a:pt x="298" y="268"/>
                  <a:pt x="306" y="281"/>
                  <a:pt x="305" y="288"/>
                </a:cubicBezTo>
                <a:cubicBezTo>
                  <a:pt x="305" y="298"/>
                  <a:pt x="293" y="306"/>
                  <a:pt x="286" y="305"/>
                </a:cubicBezTo>
                <a:lnTo>
                  <a:pt x="285" y="305"/>
                </a:lnTo>
                <a:lnTo>
                  <a:pt x="284" y="305"/>
                </a:lnTo>
                <a:lnTo>
                  <a:pt x="283" y="304"/>
                </a:lnTo>
                <a:lnTo>
                  <a:pt x="282" y="304"/>
                </a:lnTo>
                <a:lnTo>
                  <a:pt x="280" y="304"/>
                </a:lnTo>
                <a:close/>
                <a:moveTo>
                  <a:pt x="300" y="254"/>
                </a:moveTo>
                <a:cubicBezTo>
                  <a:pt x="296" y="252"/>
                  <a:pt x="290" y="251"/>
                  <a:pt x="287" y="251"/>
                </a:cubicBezTo>
                <a:cubicBezTo>
                  <a:pt x="268" y="249"/>
                  <a:pt x="250" y="269"/>
                  <a:pt x="251" y="287"/>
                </a:cubicBezTo>
                <a:cubicBezTo>
                  <a:pt x="249" y="306"/>
                  <a:pt x="269" y="324"/>
                  <a:pt x="287" y="323"/>
                </a:cubicBezTo>
                <a:cubicBezTo>
                  <a:pt x="306" y="325"/>
                  <a:pt x="324" y="305"/>
                  <a:pt x="323" y="287"/>
                </a:cubicBezTo>
                <a:cubicBezTo>
                  <a:pt x="324" y="273"/>
                  <a:pt x="313" y="258"/>
                  <a:pt x="300" y="254"/>
                </a:cubicBezTo>
                <a:close/>
                <a:moveTo>
                  <a:pt x="260" y="354"/>
                </a:moveTo>
                <a:cubicBezTo>
                  <a:pt x="232" y="343"/>
                  <a:pt x="214" y="312"/>
                  <a:pt x="215" y="287"/>
                </a:cubicBezTo>
                <a:cubicBezTo>
                  <a:pt x="213" y="247"/>
                  <a:pt x="253" y="213"/>
                  <a:pt x="287" y="215"/>
                </a:cubicBezTo>
                <a:cubicBezTo>
                  <a:pt x="327" y="213"/>
                  <a:pt x="361" y="253"/>
                  <a:pt x="359" y="287"/>
                </a:cubicBezTo>
                <a:cubicBezTo>
                  <a:pt x="361" y="327"/>
                  <a:pt x="321" y="361"/>
                  <a:pt x="287" y="359"/>
                </a:cubicBezTo>
                <a:cubicBezTo>
                  <a:pt x="278" y="359"/>
                  <a:pt x="266" y="356"/>
                  <a:pt x="260" y="354"/>
                </a:cubicBezTo>
                <a:close/>
                <a:moveTo>
                  <a:pt x="327" y="187"/>
                </a:moveTo>
                <a:cubicBezTo>
                  <a:pt x="314" y="181"/>
                  <a:pt x="295" y="179"/>
                  <a:pt x="287" y="179"/>
                </a:cubicBezTo>
                <a:cubicBezTo>
                  <a:pt x="230" y="175"/>
                  <a:pt x="177" y="233"/>
                  <a:pt x="179" y="287"/>
                </a:cubicBezTo>
                <a:cubicBezTo>
                  <a:pt x="175" y="344"/>
                  <a:pt x="233" y="397"/>
                  <a:pt x="287" y="395"/>
                </a:cubicBezTo>
                <a:cubicBezTo>
                  <a:pt x="344" y="399"/>
                  <a:pt x="397" y="341"/>
                  <a:pt x="395" y="287"/>
                </a:cubicBezTo>
                <a:cubicBezTo>
                  <a:pt x="397" y="244"/>
                  <a:pt x="365" y="201"/>
                  <a:pt x="327" y="187"/>
                </a:cubicBezTo>
                <a:close/>
                <a:moveTo>
                  <a:pt x="411" y="335"/>
                </a:moveTo>
                <a:lnTo>
                  <a:pt x="412" y="334"/>
                </a:lnTo>
                <a:lnTo>
                  <a:pt x="412" y="333"/>
                </a:lnTo>
                <a:lnTo>
                  <a:pt x="412" y="332"/>
                </a:lnTo>
                <a:cubicBezTo>
                  <a:pt x="412" y="329"/>
                  <a:pt x="410" y="326"/>
                  <a:pt x="410" y="326"/>
                </a:cubicBezTo>
                <a:lnTo>
                  <a:pt x="409" y="325"/>
                </a:lnTo>
                <a:lnTo>
                  <a:pt x="408" y="324"/>
                </a:lnTo>
                <a:lnTo>
                  <a:pt x="406" y="324"/>
                </a:lnTo>
                <a:lnTo>
                  <a:pt x="405" y="323"/>
                </a:lnTo>
                <a:lnTo>
                  <a:pt x="404" y="323"/>
                </a:lnTo>
                <a:lnTo>
                  <a:pt x="403" y="323"/>
                </a:lnTo>
                <a:lnTo>
                  <a:pt x="401" y="323"/>
                </a:lnTo>
                <a:lnTo>
                  <a:pt x="400" y="323"/>
                </a:lnTo>
                <a:lnTo>
                  <a:pt x="399" y="324"/>
                </a:lnTo>
                <a:lnTo>
                  <a:pt x="398" y="325"/>
                </a:lnTo>
                <a:lnTo>
                  <a:pt x="397" y="325"/>
                </a:lnTo>
                <a:lnTo>
                  <a:pt x="396" y="326"/>
                </a:lnTo>
                <a:lnTo>
                  <a:pt x="395" y="327"/>
                </a:lnTo>
                <a:lnTo>
                  <a:pt x="395" y="329"/>
                </a:lnTo>
                <a:lnTo>
                  <a:pt x="395" y="329"/>
                </a:lnTo>
                <a:cubicBezTo>
                  <a:pt x="383" y="361"/>
                  <a:pt x="355" y="387"/>
                  <a:pt x="328" y="398"/>
                </a:cubicBezTo>
                <a:lnTo>
                  <a:pt x="327" y="398"/>
                </a:lnTo>
                <a:lnTo>
                  <a:pt x="326" y="399"/>
                </a:lnTo>
                <a:lnTo>
                  <a:pt x="325" y="400"/>
                </a:lnTo>
                <a:lnTo>
                  <a:pt x="325" y="401"/>
                </a:lnTo>
                <a:lnTo>
                  <a:pt x="324" y="402"/>
                </a:lnTo>
                <a:lnTo>
                  <a:pt x="323" y="403"/>
                </a:lnTo>
                <a:lnTo>
                  <a:pt x="323" y="404"/>
                </a:lnTo>
                <a:lnTo>
                  <a:pt x="323" y="406"/>
                </a:lnTo>
                <a:lnTo>
                  <a:pt x="323" y="407"/>
                </a:lnTo>
                <a:lnTo>
                  <a:pt x="323" y="408"/>
                </a:lnTo>
                <a:lnTo>
                  <a:pt x="324" y="410"/>
                </a:lnTo>
                <a:lnTo>
                  <a:pt x="324" y="411"/>
                </a:lnTo>
                <a:lnTo>
                  <a:pt x="325" y="412"/>
                </a:lnTo>
                <a:lnTo>
                  <a:pt x="326" y="413"/>
                </a:lnTo>
                <a:lnTo>
                  <a:pt x="327" y="413"/>
                </a:lnTo>
                <a:lnTo>
                  <a:pt x="328" y="414"/>
                </a:lnTo>
                <a:lnTo>
                  <a:pt x="329" y="415"/>
                </a:lnTo>
                <a:lnTo>
                  <a:pt x="330" y="415"/>
                </a:lnTo>
                <a:lnTo>
                  <a:pt x="332" y="415"/>
                </a:lnTo>
                <a:lnTo>
                  <a:pt x="333" y="415"/>
                </a:lnTo>
                <a:lnTo>
                  <a:pt x="334" y="415"/>
                </a:lnTo>
                <a:lnTo>
                  <a:pt x="335" y="414"/>
                </a:lnTo>
                <a:lnTo>
                  <a:pt x="336" y="414"/>
                </a:lnTo>
                <a:lnTo>
                  <a:pt x="336" y="414"/>
                </a:lnTo>
                <a:lnTo>
                  <a:pt x="337" y="413"/>
                </a:lnTo>
                <a:cubicBezTo>
                  <a:pt x="370" y="399"/>
                  <a:pt x="399" y="368"/>
                  <a:pt x="411" y="335"/>
                </a:cubicBezTo>
                <a:lnTo>
                  <a:pt x="411" y="335"/>
                </a:lnTo>
                <a:close/>
                <a:moveTo>
                  <a:pt x="481" y="360"/>
                </a:moveTo>
                <a:lnTo>
                  <a:pt x="480" y="359"/>
                </a:lnTo>
                <a:lnTo>
                  <a:pt x="479" y="359"/>
                </a:lnTo>
                <a:lnTo>
                  <a:pt x="477" y="359"/>
                </a:lnTo>
                <a:cubicBezTo>
                  <a:pt x="475" y="359"/>
                  <a:pt x="472" y="361"/>
                  <a:pt x="472" y="361"/>
                </a:cubicBezTo>
                <a:lnTo>
                  <a:pt x="471" y="362"/>
                </a:lnTo>
                <a:lnTo>
                  <a:pt x="470" y="363"/>
                </a:lnTo>
                <a:lnTo>
                  <a:pt x="470" y="365"/>
                </a:lnTo>
                <a:lnTo>
                  <a:pt x="469" y="367"/>
                </a:lnTo>
                <a:cubicBezTo>
                  <a:pt x="449" y="417"/>
                  <a:pt x="405" y="456"/>
                  <a:pt x="363" y="473"/>
                </a:cubicBezTo>
                <a:lnTo>
                  <a:pt x="362" y="473"/>
                </a:lnTo>
                <a:lnTo>
                  <a:pt x="361" y="474"/>
                </a:lnTo>
                <a:lnTo>
                  <a:pt x="360" y="475"/>
                </a:lnTo>
                <a:lnTo>
                  <a:pt x="360" y="476"/>
                </a:lnTo>
                <a:lnTo>
                  <a:pt x="359" y="477"/>
                </a:lnTo>
                <a:lnTo>
                  <a:pt x="358" y="478"/>
                </a:lnTo>
                <a:lnTo>
                  <a:pt x="358" y="479"/>
                </a:lnTo>
                <a:lnTo>
                  <a:pt x="358" y="481"/>
                </a:lnTo>
                <a:lnTo>
                  <a:pt x="358" y="482"/>
                </a:lnTo>
                <a:lnTo>
                  <a:pt x="358" y="483"/>
                </a:lnTo>
                <a:lnTo>
                  <a:pt x="359" y="485"/>
                </a:lnTo>
                <a:lnTo>
                  <a:pt x="359" y="486"/>
                </a:lnTo>
                <a:lnTo>
                  <a:pt x="360" y="487"/>
                </a:lnTo>
                <a:lnTo>
                  <a:pt x="361" y="488"/>
                </a:lnTo>
                <a:lnTo>
                  <a:pt x="362" y="488"/>
                </a:lnTo>
                <a:lnTo>
                  <a:pt x="363" y="489"/>
                </a:lnTo>
                <a:lnTo>
                  <a:pt x="364" y="490"/>
                </a:lnTo>
                <a:lnTo>
                  <a:pt x="365" y="490"/>
                </a:lnTo>
                <a:lnTo>
                  <a:pt x="367" y="490"/>
                </a:lnTo>
                <a:lnTo>
                  <a:pt x="368" y="490"/>
                </a:lnTo>
                <a:lnTo>
                  <a:pt x="369" y="490"/>
                </a:lnTo>
                <a:lnTo>
                  <a:pt x="371" y="489"/>
                </a:lnTo>
                <a:lnTo>
                  <a:pt x="371" y="489"/>
                </a:lnTo>
                <a:lnTo>
                  <a:pt x="371" y="489"/>
                </a:lnTo>
                <a:lnTo>
                  <a:pt x="374" y="488"/>
                </a:lnTo>
                <a:cubicBezTo>
                  <a:pt x="424" y="468"/>
                  <a:pt x="469" y="417"/>
                  <a:pt x="487" y="370"/>
                </a:cubicBezTo>
                <a:lnTo>
                  <a:pt x="487" y="369"/>
                </a:lnTo>
                <a:lnTo>
                  <a:pt x="487" y="367"/>
                </a:lnTo>
                <a:lnTo>
                  <a:pt x="487" y="366"/>
                </a:lnTo>
                <a:lnTo>
                  <a:pt x="486" y="365"/>
                </a:lnTo>
                <a:lnTo>
                  <a:pt x="486" y="364"/>
                </a:lnTo>
                <a:lnTo>
                  <a:pt x="485" y="363"/>
                </a:lnTo>
                <a:lnTo>
                  <a:pt x="485" y="362"/>
                </a:lnTo>
                <a:lnTo>
                  <a:pt x="484" y="361"/>
                </a:lnTo>
                <a:lnTo>
                  <a:pt x="483" y="360"/>
                </a:lnTo>
                <a:lnTo>
                  <a:pt x="481" y="360"/>
                </a:lnTo>
                <a:close/>
                <a:moveTo>
                  <a:pt x="444" y="342"/>
                </a:moveTo>
                <a:lnTo>
                  <a:pt x="443" y="341"/>
                </a:lnTo>
                <a:lnTo>
                  <a:pt x="442" y="341"/>
                </a:lnTo>
                <a:lnTo>
                  <a:pt x="441" y="341"/>
                </a:lnTo>
                <a:lnTo>
                  <a:pt x="439" y="341"/>
                </a:lnTo>
                <a:lnTo>
                  <a:pt x="438" y="341"/>
                </a:lnTo>
                <a:lnTo>
                  <a:pt x="437" y="342"/>
                </a:lnTo>
                <a:lnTo>
                  <a:pt x="436" y="343"/>
                </a:lnTo>
                <a:lnTo>
                  <a:pt x="435" y="343"/>
                </a:lnTo>
                <a:lnTo>
                  <a:pt x="434" y="344"/>
                </a:lnTo>
                <a:lnTo>
                  <a:pt x="433" y="345"/>
                </a:lnTo>
                <a:lnTo>
                  <a:pt x="433" y="347"/>
                </a:lnTo>
                <a:cubicBezTo>
                  <a:pt x="417" y="388"/>
                  <a:pt x="381" y="421"/>
                  <a:pt x="346" y="435"/>
                </a:cubicBezTo>
                <a:lnTo>
                  <a:pt x="346" y="435"/>
                </a:lnTo>
                <a:lnTo>
                  <a:pt x="345" y="435"/>
                </a:lnTo>
                <a:lnTo>
                  <a:pt x="344" y="436"/>
                </a:lnTo>
                <a:lnTo>
                  <a:pt x="343" y="437"/>
                </a:lnTo>
                <a:lnTo>
                  <a:pt x="343" y="438"/>
                </a:lnTo>
                <a:lnTo>
                  <a:pt x="342" y="439"/>
                </a:lnTo>
                <a:lnTo>
                  <a:pt x="341" y="440"/>
                </a:lnTo>
                <a:lnTo>
                  <a:pt x="341" y="442"/>
                </a:lnTo>
                <a:lnTo>
                  <a:pt x="341" y="443"/>
                </a:lnTo>
                <a:lnTo>
                  <a:pt x="341" y="444"/>
                </a:lnTo>
                <a:lnTo>
                  <a:pt x="341" y="445"/>
                </a:lnTo>
                <a:lnTo>
                  <a:pt x="342" y="447"/>
                </a:lnTo>
                <a:lnTo>
                  <a:pt x="342" y="448"/>
                </a:lnTo>
                <a:lnTo>
                  <a:pt x="343" y="449"/>
                </a:lnTo>
                <a:lnTo>
                  <a:pt x="344" y="450"/>
                </a:lnTo>
                <a:cubicBezTo>
                  <a:pt x="346" y="451"/>
                  <a:pt x="349" y="452"/>
                  <a:pt x="350" y="452"/>
                </a:cubicBezTo>
                <a:lnTo>
                  <a:pt x="351" y="452"/>
                </a:lnTo>
                <a:lnTo>
                  <a:pt x="352" y="452"/>
                </a:lnTo>
                <a:lnTo>
                  <a:pt x="354" y="451"/>
                </a:lnTo>
                <a:lnTo>
                  <a:pt x="354" y="451"/>
                </a:lnTo>
                <a:lnTo>
                  <a:pt x="354" y="451"/>
                </a:lnTo>
                <a:lnTo>
                  <a:pt x="356" y="450"/>
                </a:lnTo>
                <a:cubicBezTo>
                  <a:pt x="398" y="433"/>
                  <a:pt x="435" y="392"/>
                  <a:pt x="450" y="352"/>
                </a:cubicBezTo>
                <a:lnTo>
                  <a:pt x="450" y="351"/>
                </a:lnTo>
                <a:lnTo>
                  <a:pt x="450" y="349"/>
                </a:lnTo>
                <a:lnTo>
                  <a:pt x="450" y="348"/>
                </a:lnTo>
                <a:lnTo>
                  <a:pt x="450" y="347"/>
                </a:lnTo>
                <a:lnTo>
                  <a:pt x="449" y="346"/>
                </a:lnTo>
                <a:lnTo>
                  <a:pt x="448" y="345"/>
                </a:lnTo>
                <a:lnTo>
                  <a:pt x="448" y="344"/>
                </a:lnTo>
                <a:lnTo>
                  <a:pt x="447" y="343"/>
                </a:lnTo>
                <a:lnTo>
                  <a:pt x="446" y="342"/>
                </a:lnTo>
                <a:lnTo>
                  <a:pt x="444" y="342"/>
                </a:lnTo>
                <a:close/>
                <a:moveTo>
                  <a:pt x="250" y="167"/>
                </a:moveTo>
                <a:lnTo>
                  <a:pt x="250" y="166"/>
                </a:lnTo>
                <a:lnTo>
                  <a:pt x="249" y="165"/>
                </a:lnTo>
                <a:lnTo>
                  <a:pt x="248" y="164"/>
                </a:lnTo>
                <a:cubicBezTo>
                  <a:pt x="246" y="163"/>
                  <a:pt x="243" y="162"/>
                  <a:pt x="242" y="162"/>
                </a:cubicBezTo>
                <a:lnTo>
                  <a:pt x="241" y="162"/>
                </a:lnTo>
                <a:lnTo>
                  <a:pt x="240" y="162"/>
                </a:lnTo>
                <a:lnTo>
                  <a:pt x="238" y="163"/>
                </a:lnTo>
                <a:lnTo>
                  <a:pt x="238" y="163"/>
                </a:lnTo>
                <a:lnTo>
                  <a:pt x="238" y="163"/>
                </a:lnTo>
                <a:lnTo>
                  <a:pt x="237" y="164"/>
                </a:lnTo>
                <a:cubicBezTo>
                  <a:pt x="204" y="177"/>
                  <a:pt x="174" y="208"/>
                  <a:pt x="162" y="241"/>
                </a:cubicBezTo>
                <a:lnTo>
                  <a:pt x="162" y="241"/>
                </a:lnTo>
                <a:lnTo>
                  <a:pt x="161" y="242"/>
                </a:lnTo>
                <a:lnTo>
                  <a:pt x="161" y="243"/>
                </a:lnTo>
                <a:lnTo>
                  <a:pt x="161" y="245"/>
                </a:lnTo>
                <a:lnTo>
                  <a:pt x="161" y="246"/>
                </a:lnTo>
                <a:lnTo>
                  <a:pt x="162" y="247"/>
                </a:lnTo>
                <a:lnTo>
                  <a:pt x="162" y="248"/>
                </a:lnTo>
                <a:lnTo>
                  <a:pt x="163" y="249"/>
                </a:lnTo>
                <a:lnTo>
                  <a:pt x="163" y="250"/>
                </a:lnTo>
                <a:lnTo>
                  <a:pt x="164" y="251"/>
                </a:lnTo>
                <a:lnTo>
                  <a:pt x="165" y="252"/>
                </a:lnTo>
                <a:lnTo>
                  <a:pt x="167" y="252"/>
                </a:lnTo>
                <a:lnTo>
                  <a:pt x="168" y="253"/>
                </a:lnTo>
                <a:lnTo>
                  <a:pt x="169" y="253"/>
                </a:lnTo>
                <a:lnTo>
                  <a:pt x="170" y="253"/>
                </a:lnTo>
                <a:lnTo>
                  <a:pt x="172" y="253"/>
                </a:lnTo>
                <a:lnTo>
                  <a:pt x="173" y="252"/>
                </a:lnTo>
                <a:lnTo>
                  <a:pt x="174" y="252"/>
                </a:lnTo>
                <a:lnTo>
                  <a:pt x="175" y="251"/>
                </a:lnTo>
                <a:lnTo>
                  <a:pt x="176" y="251"/>
                </a:lnTo>
                <a:lnTo>
                  <a:pt x="177" y="250"/>
                </a:lnTo>
                <a:lnTo>
                  <a:pt x="178" y="249"/>
                </a:lnTo>
                <a:lnTo>
                  <a:pt x="178" y="247"/>
                </a:lnTo>
                <a:lnTo>
                  <a:pt x="178" y="247"/>
                </a:lnTo>
                <a:cubicBezTo>
                  <a:pt x="191" y="215"/>
                  <a:pt x="219" y="190"/>
                  <a:pt x="246" y="179"/>
                </a:cubicBezTo>
                <a:lnTo>
                  <a:pt x="247" y="178"/>
                </a:lnTo>
                <a:lnTo>
                  <a:pt x="248" y="178"/>
                </a:lnTo>
                <a:lnTo>
                  <a:pt x="249" y="177"/>
                </a:lnTo>
                <a:lnTo>
                  <a:pt x="249" y="176"/>
                </a:lnTo>
                <a:lnTo>
                  <a:pt x="250" y="175"/>
                </a:lnTo>
                <a:lnTo>
                  <a:pt x="251" y="174"/>
                </a:lnTo>
                <a:lnTo>
                  <a:pt x="251" y="172"/>
                </a:lnTo>
                <a:lnTo>
                  <a:pt x="251" y="171"/>
                </a:lnTo>
                <a:lnTo>
                  <a:pt x="251" y="170"/>
                </a:lnTo>
                <a:lnTo>
                  <a:pt x="251" y="169"/>
                </a:lnTo>
                <a:lnTo>
                  <a:pt x="250" y="167"/>
                </a:lnTo>
                <a:close/>
                <a:moveTo>
                  <a:pt x="217" y="95"/>
                </a:moveTo>
                <a:lnTo>
                  <a:pt x="217" y="94"/>
                </a:lnTo>
                <a:lnTo>
                  <a:pt x="216" y="93"/>
                </a:lnTo>
                <a:lnTo>
                  <a:pt x="215" y="92"/>
                </a:lnTo>
                <a:lnTo>
                  <a:pt x="214" y="92"/>
                </a:lnTo>
                <a:lnTo>
                  <a:pt x="213" y="91"/>
                </a:lnTo>
                <a:lnTo>
                  <a:pt x="212" y="90"/>
                </a:lnTo>
                <a:lnTo>
                  <a:pt x="211" y="90"/>
                </a:lnTo>
                <a:lnTo>
                  <a:pt x="209" y="90"/>
                </a:lnTo>
                <a:lnTo>
                  <a:pt x="208" y="90"/>
                </a:lnTo>
                <a:lnTo>
                  <a:pt x="207" y="90"/>
                </a:lnTo>
                <a:lnTo>
                  <a:pt x="206" y="91"/>
                </a:lnTo>
                <a:lnTo>
                  <a:pt x="205" y="91"/>
                </a:lnTo>
                <a:lnTo>
                  <a:pt x="205" y="91"/>
                </a:lnTo>
                <a:cubicBezTo>
                  <a:pt x="154" y="111"/>
                  <a:pt x="108" y="162"/>
                  <a:pt x="90" y="210"/>
                </a:cubicBezTo>
                <a:lnTo>
                  <a:pt x="90" y="211"/>
                </a:lnTo>
                <a:lnTo>
                  <a:pt x="90" y="212"/>
                </a:lnTo>
                <a:lnTo>
                  <a:pt x="90" y="214"/>
                </a:lnTo>
                <a:lnTo>
                  <a:pt x="91" y="215"/>
                </a:lnTo>
                <a:lnTo>
                  <a:pt x="91" y="216"/>
                </a:lnTo>
                <a:lnTo>
                  <a:pt x="92" y="217"/>
                </a:lnTo>
                <a:lnTo>
                  <a:pt x="92" y="218"/>
                </a:lnTo>
                <a:lnTo>
                  <a:pt x="93" y="219"/>
                </a:lnTo>
                <a:lnTo>
                  <a:pt x="94" y="220"/>
                </a:lnTo>
                <a:lnTo>
                  <a:pt x="96" y="220"/>
                </a:lnTo>
                <a:lnTo>
                  <a:pt x="97" y="221"/>
                </a:lnTo>
                <a:lnTo>
                  <a:pt x="98" y="221"/>
                </a:lnTo>
                <a:lnTo>
                  <a:pt x="99" y="221"/>
                </a:lnTo>
                <a:lnTo>
                  <a:pt x="101" y="221"/>
                </a:lnTo>
                <a:lnTo>
                  <a:pt x="102" y="220"/>
                </a:lnTo>
                <a:lnTo>
                  <a:pt x="103" y="220"/>
                </a:lnTo>
                <a:lnTo>
                  <a:pt x="104" y="219"/>
                </a:lnTo>
                <a:lnTo>
                  <a:pt x="105" y="219"/>
                </a:lnTo>
                <a:lnTo>
                  <a:pt x="106" y="218"/>
                </a:lnTo>
                <a:lnTo>
                  <a:pt x="107" y="217"/>
                </a:lnTo>
                <a:lnTo>
                  <a:pt x="107" y="215"/>
                </a:lnTo>
                <a:lnTo>
                  <a:pt x="108" y="213"/>
                </a:lnTo>
                <a:cubicBezTo>
                  <a:pt x="128" y="163"/>
                  <a:pt x="171" y="124"/>
                  <a:pt x="213" y="107"/>
                </a:cubicBezTo>
                <a:lnTo>
                  <a:pt x="214" y="107"/>
                </a:lnTo>
                <a:lnTo>
                  <a:pt x="215" y="106"/>
                </a:lnTo>
                <a:lnTo>
                  <a:pt x="216" y="105"/>
                </a:lnTo>
                <a:lnTo>
                  <a:pt x="216" y="104"/>
                </a:lnTo>
                <a:lnTo>
                  <a:pt x="217" y="103"/>
                </a:lnTo>
                <a:lnTo>
                  <a:pt x="218" y="102"/>
                </a:lnTo>
                <a:lnTo>
                  <a:pt x="218" y="100"/>
                </a:lnTo>
                <a:lnTo>
                  <a:pt x="218" y="99"/>
                </a:lnTo>
                <a:lnTo>
                  <a:pt x="218" y="98"/>
                </a:lnTo>
                <a:lnTo>
                  <a:pt x="218" y="97"/>
                </a:lnTo>
                <a:lnTo>
                  <a:pt x="217" y="95"/>
                </a:lnTo>
                <a:close/>
                <a:moveTo>
                  <a:pt x="230" y="142"/>
                </a:moveTo>
                <a:lnTo>
                  <a:pt x="231" y="142"/>
                </a:lnTo>
                <a:lnTo>
                  <a:pt x="232" y="141"/>
                </a:lnTo>
                <a:lnTo>
                  <a:pt x="233" y="140"/>
                </a:lnTo>
                <a:lnTo>
                  <a:pt x="233" y="139"/>
                </a:lnTo>
                <a:lnTo>
                  <a:pt x="234" y="138"/>
                </a:lnTo>
                <a:lnTo>
                  <a:pt x="235" y="137"/>
                </a:lnTo>
                <a:lnTo>
                  <a:pt x="235" y="136"/>
                </a:lnTo>
                <a:lnTo>
                  <a:pt x="235" y="134"/>
                </a:lnTo>
                <a:lnTo>
                  <a:pt x="235" y="133"/>
                </a:lnTo>
                <a:lnTo>
                  <a:pt x="235" y="132"/>
                </a:lnTo>
                <a:lnTo>
                  <a:pt x="234" y="130"/>
                </a:lnTo>
                <a:lnTo>
                  <a:pt x="234" y="129"/>
                </a:lnTo>
                <a:lnTo>
                  <a:pt x="233" y="128"/>
                </a:lnTo>
                <a:lnTo>
                  <a:pt x="232" y="127"/>
                </a:lnTo>
                <a:lnTo>
                  <a:pt x="231" y="127"/>
                </a:lnTo>
                <a:lnTo>
                  <a:pt x="230" y="126"/>
                </a:lnTo>
                <a:lnTo>
                  <a:pt x="229" y="125"/>
                </a:lnTo>
                <a:lnTo>
                  <a:pt x="228" y="125"/>
                </a:lnTo>
                <a:lnTo>
                  <a:pt x="226" y="125"/>
                </a:lnTo>
                <a:lnTo>
                  <a:pt x="225" y="125"/>
                </a:lnTo>
                <a:lnTo>
                  <a:pt x="224" y="125"/>
                </a:lnTo>
                <a:lnTo>
                  <a:pt x="223" y="126"/>
                </a:lnTo>
                <a:lnTo>
                  <a:pt x="222" y="126"/>
                </a:lnTo>
                <a:lnTo>
                  <a:pt x="222" y="126"/>
                </a:lnTo>
                <a:lnTo>
                  <a:pt x="220" y="127"/>
                </a:lnTo>
                <a:cubicBezTo>
                  <a:pt x="178" y="144"/>
                  <a:pt x="141" y="186"/>
                  <a:pt x="126" y="226"/>
                </a:cubicBezTo>
                <a:lnTo>
                  <a:pt x="126" y="227"/>
                </a:lnTo>
                <a:lnTo>
                  <a:pt x="126" y="228"/>
                </a:lnTo>
                <a:lnTo>
                  <a:pt x="126" y="230"/>
                </a:lnTo>
                <a:lnTo>
                  <a:pt x="127" y="231"/>
                </a:lnTo>
                <a:lnTo>
                  <a:pt x="127" y="232"/>
                </a:lnTo>
                <a:lnTo>
                  <a:pt x="128" y="233"/>
                </a:lnTo>
                <a:lnTo>
                  <a:pt x="128" y="234"/>
                </a:lnTo>
                <a:lnTo>
                  <a:pt x="129" y="235"/>
                </a:lnTo>
                <a:lnTo>
                  <a:pt x="130" y="236"/>
                </a:lnTo>
                <a:lnTo>
                  <a:pt x="132" y="236"/>
                </a:lnTo>
                <a:lnTo>
                  <a:pt x="133" y="237"/>
                </a:lnTo>
                <a:lnTo>
                  <a:pt x="134" y="237"/>
                </a:lnTo>
                <a:lnTo>
                  <a:pt x="135" y="237"/>
                </a:lnTo>
                <a:lnTo>
                  <a:pt x="137" y="237"/>
                </a:lnTo>
                <a:lnTo>
                  <a:pt x="138" y="236"/>
                </a:lnTo>
                <a:lnTo>
                  <a:pt x="139" y="236"/>
                </a:lnTo>
                <a:lnTo>
                  <a:pt x="140" y="235"/>
                </a:lnTo>
                <a:lnTo>
                  <a:pt x="141" y="235"/>
                </a:lnTo>
                <a:lnTo>
                  <a:pt x="142" y="234"/>
                </a:lnTo>
                <a:lnTo>
                  <a:pt x="143" y="233"/>
                </a:lnTo>
                <a:lnTo>
                  <a:pt x="143" y="231"/>
                </a:lnTo>
                <a:cubicBezTo>
                  <a:pt x="159" y="190"/>
                  <a:pt x="195" y="157"/>
                  <a:pt x="230" y="142"/>
                </a:cubicBezTo>
                <a:lnTo>
                  <a:pt x="230" y="142"/>
                </a:lnTo>
                <a:close/>
              </a:path>
            </a:pathLst>
          </a:custGeom>
          <a:gradFill>
            <a:gsLst>
              <a:gs pos="0">
                <a:srgbClr val="F84D4D"/>
              </a:gs>
              <a:gs pos="100000">
                <a:srgbClr val="FF6B42"/>
              </a:gs>
            </a:gsLst>
            <a:lin ang="8100000" scaled="0"/>
          </a:gradFill>
          <a:ln w="12700" cap="flat">
            <a:noFill/>
            <a:miter lim="400000"/>
          </a:ln>
          <a:effectLst/>
        </p:spPr>
        <p:txBody>
          <a:bodyPr wrap="square" lIns="45719" tIns="45719" rIns="45719" bIns="45719" numCol="1" anchor="ctr">
            <a:noAutofit/>
          </a:bodyPr>
          <a:lstStyle/>
          <a:p>
            <a:pPr marL="0" marR="0" lvl="0" indent="0" algn="ctr" defTabSz="228600" eaLnBrk="1" fontAlgn="auto" latinLnBrk="0" hangingPunct="1">
              <a:lnSpc>
                <a:spcPct val="100000"/>
              </a:lnSpc>
              <a:spcBef>
                <a:spcPts val="0"/>
              </a:spcBef>
              <a:spcAft>
                <a:spcPts val="0"/>
              </a:spcAft>
              <a:buClrTx/>
              <a:buSzTx/>
              <a:buFontTx/>
              <a:buNone/>
              <a:defRPr sz="1500">
                <a:solidFill>
                  <a:srgbClr val="FFFFFF"/>
                </a:solidFill>
                <a:effectLst>
                  <a:outerShdw blurRad="38100" dist="38100" dir="2700000" rotWithShape="0">
                    <a:srgbClr val="000000"/>
                  </a:outerShdw>
                </a:effectLst>
                <a:latin typeface="Gill Sans" panose="020B0502020104020203"/>
                <a:ea typeface="Gill Sans" panose="020B0502020104020203"/>
                <a:cs typeface="Gill Sans" panose="020B0502020104020203"/>
                <a:sym typeface="Gill Sans" panose="020B0502020104020203"/>
              </a:defRPr>
            </a:pPr>
            <a:endParaRPr kumimoji="0" sz="1500" b="0" i="0" u="none" strike="noStrike" kern="0" cap="none" spc="0" normalizeH="0" baseline="0" noProof="0">
              <a:ln>
                <a:noFill/>
              </a:ln>
              <a:solidFill>
                <a:srgbClr val="FFFFFF"/>
              </a:solidFill>
              <a:effectLst>
                <a:outerShdw blurRad="38100" dist="38100" dir="2700000" rotWithShape="0">
                  <a:srgbClr val="000000"/>
                </a:outerShdw>
              </a:effectLst>
              <a:uLnTx/>
              <a:uFillTx/>
              <a:latin typeface="微软雅黑" panose="020B0503020204020204" pitchFamily="34" charset="-122"/>
              <a:ea typeface="微软雅黑" panose="020B0503020204020204" pitchFamily="34" charset="-122"/>
              <a:cs typeface="Gill Sans" panose="020B0502020104020203"/>
              <a:sym typeface="Gill Sans" panose="020B0502020104020203"/>
            </a:endParaRPr>
          </a:p>
        </p:txBody>
      </p:sp>
      <p:sp>
        <p:nvSpPr>
          <p:cNvPr id="52" name="任意形状 12"/>
          <p:cNvSpPr/>
          <p:nvPr/>
        </p:nvSpPr>
        <p:spPr>
          <a:xfrm>
            <a:off x="4866829" y="2992303"/>
            <a:ext cx="335948" cy="366213"/>
          </a:xfrm>
          <a:custGeom>
            <a:avLst/>
            <a:gdLst/>
            <a:ahLst/>
            <a:cxnLst>
              <a:cxn ang="0">
                <a:pos x="wd2" y="hd2"/>
              </a:cxn>
              <a:cxn ang="5400000">
                <a:pos x="wd2" y="hd2"/>
              </a:cxn>
              <a:cxn ang="10800000">
                <a:pos x="wd2" y="hd2"/>
              </a:cxn>
              <a:cxn ang="16200000">
                <a:pos x="wd2" y="hd2"/>
              </a:cxn>
            </a:cxnLst>
            <a:rect l="0" t="0" r="r" b="b"/>
            <a:pathLst>
              <a:path w="21543" h="21600" extrusionOk="0">
                <a:moveTo>
                  <a:pt x="16978" y="19987"/>
                </a:moveTo>
                <a:lnTo>
                  <a:pt x="11228" y="17681"/>
                </a:lnTo>
                <a:cubicBezTo>
                  <a:pt x="11090" y="17627"/>
                  <a:pt x="10948" y="17609"/>
                  <a:pt x="10808" y="17601"/>
                </a:cubicBezTo>
                <a:lnTo>
                  <a:pt x="19662" y="3837"/>
                </a:lnTo>
                <a:cubicBezTo>
                  <a:pt x="19662" y="3837"/>
                  <a:pt x="16978" y="19987"/>
                  <a:pt x="16978" y="19987"/>
                </a:cubicBezTo>
                <a:close/>
                <a:moveTo>
                  <a:pt x="6860" y="16245"/>
                </a:moveTo>
                <a:cubicBezTo>
                  <a:pt x="6859" y="16243"/>
                  <a:pt x="6856" y="16241"/>
                  <a:pt x="6855" y="16239"/>
                </a:cubicBezTo>
                <a:lnTo>
                  <a:pt x="19608" y="2552"/>
                </a:lnTo>
                <a:lnTo>
                  <a:pt x="8736" y="19537"/>
                </a:lnTo>
                <a:cubicBezTo>
                  <a:pt x="8736" y="19537"/>
                  <a:pt x="6860" y="16245"/>
                  <a:pt x="6860" y="16245"/>
                </a:cubicBezTo>
                <a:close/>
                <a:moveTo>
                  <a:pt x="2112" y="14025"/>
                </a:moveTo>
                <a:lnTo>
                  <a:pt x="17714" y="3595"/>
                </a:lnTo>
                <a:lnTo>
                  <a:pt x="6370" y="15771"/>
                </a:lnTo>
                <a:cubicBezTo>
                  <a:pt x="6310" y="15735"/>
                  <a:pt x="6257" y="15688"/>
                  <a:pt x="6191" y="15661"/>
                </a:cubicBezTo>
                <a:cubicBezTo>
                  <a:pt x="6191" y="15661"/>
                  <a:pt x="2112" y="14025"/>
                  <a:pt x="2112" y="14025"/>
                </a:cubicBezTo>
                <a:close/>
                <a:moveTo>
                  <a:pt x="21236" y="108"/>
                </a:moveTo>
                <a:cubicBezTo>
                  <a:pt x="21125" y="35"/>
                  <a:pt x="20998" y="0"/>
                  <a:pt x="20870" y="0"/>
                </a:cubicBezTo>
                <a:cubicBezTo>
                  <a:pt x="20740" y="0"/>
                  <a:pt x="20610" y="36"/>
                  <a:pt x="20497" y="113"/>
                </a:cubicBezTo>
                <a:lnTo>
                  <a:pt x="300" y="13614"/>
                </a:lnTo>
                <a:cubicBezTo>
                  <a:pt x="92" y="13752"/>
                  <a:pt x="-22" y="13996"/>
                  <a:pt x="4" y="14245"/>
                </a:cubicBezTo>
                <a:cubicBezTo>
                  <a:pt x="29" y="14495"/>
                  <a:pt x="191" y="14709"/>
                  <a:pt x="423" y="14802"/>
                </a:cubicBezTo>
                <a:lnTo>
                  <a:pt x="5690" y="16915"/>
                </a:lnTo>
                <a:lnTo>
                  <a:pt x="8167" y="21260"/>
                </a:lnTo>
                <a:cubicBezTo>
                  <a:pt x="8285" y="21469"/>
                  <a:pt x="8506" y="21598"/>
                  <a:pt x="8744" y="21600"/>
                </a:cubicBezTo>
                <a:lnTo>
                  <a:pt x="8752" y="21600"/>
                </a:lnTo>
                <a:cubicBezTo>
                  <a:pt x="8988" y="21600"/>
                  <a:pt x="9207" y="21475"/>
                  <a:pt x="9329" y="21272"/>
                </a:cubicBezTo>
                <a:lnTo>
                  <a:pt x="10727" y="18935"/>
                </a:lnTo>
                <a:lnTo>
                  <a:pt x="17255" y="21552"/>
                </a:lnTo>
                <a:cubicBezTo>
                  <a:pt x="17334" y="21585"/>
                  <a:pt x="17420" y="21600"/>
                  <a:pt x="17504" y="21600"/>
                </a:cubicBezTo>
                <a:cubicBezTo>
                  <a:pt x="17619" y="21600"/>
                  <a:pt x="17733" y="21572"/>
                  <a:pt x="17834" y="21513"/>
                </a:cubicBezTo>
                <a:cubicBezTo>
                  <a:pt x="18012" y="21413"/>
                  <a:pt x="18135" y="21239"/>
                  <a:pt x="18169" y="21036"/>
                </a:cubicBezTo>
                <a:lnTo>
                  <a:pt x="21535" y="785"/>
                </a:lnTo>
                <a:cubicBezTo>
                  <a:pt x="21578" y="520"/>
                  <a:pt x="21461" y="254"/>
                  <a:pt x="21236" y="108"/>
                </a:cubicBezTo>
              </a:path>
            </a:pathLst>
          </a:custGeom>
          <a:gradFill>
            <a:gsLst>
              <a:gs pos="0">
                <a:srgbClr val="F84D4D"/>
              </a:gs>
              <a:gs pos="100000">
                <a:srgbClr val="FF6B42"/>
              </a:gs>
            </a:gsLst>
            <a:lin ang="8100000" scaled="0"/>
          </a:gradFill>
          <a:ln w="12700" cap="flat">
            <a:noFill/>
            <a:miter lim="400000"/>
          </a:ln>
          <a:effectLst/>
        </p:spPr>
        <p:txBody>
          <a:bodyPr wrap="square" lIns="45719" tIns="45719" rIns="45719" bIns="45719" numCol="1" anchor="ctr">
            <a:noAutofit/>
          </a:bodyPr>
          <a:lstStyle/>
          <a:p>
            <a:pPr algn="ctr" defTabSz="228600"/>
            <a:endParaRPr sz="1500" kern="0">
              <a:solidFill>
                <a:srgbClr val="FFFFFF"/>
              </a:solidFill>
              <a:effectLst>
                <a:outerShdw blurRad="38100" dist="38100" dir="2700000" rotWithShape="0">
                  <a:srgbClr val="000000"/>
                </a:outerShdw>
              </a:effectLst>
              <a:latin typeface="微软雅黑" panose="020B0503020204020204" pitchFamily="34" charset="-122"/>
              <a:ea typeface="微软雅黑" panose="020B0503020204020204" pitchFamily="34" charset="-122"/>
              <a:sym typeface="Gill Sans" panose="020B0502020104020203"/>
            </a:endParaRPr>
          </a:p>
        </p:txBody>
      </p:sp>
      <p:sp>
        <p:nvSpPr>
          <p:cNvPr id="53" name="任意形状 11"/>
          <p:cNvSpPr/>
          <p:nvPr/>
        </p:nvSpPr>
        <p:spPr>
          <a:xfrm>
            <a:off x="9321550" y="2987788"/>
            <a:ext cx="335948" cy="366212"/>
          </a:xfrm>
          <a:custGeom>
            <a:avLst/>
            <a:gdLst/>
            <a:ahLst/>
            <a:cxnLst>
              <a:cxn ang="0">
                <a:pos x="wd2" y="hd2"/>
              </a:cxn>
              <a:cxn ang="5400000">
                <a:pos x="wd2" y="hd2"/>
              </a:cxn>
              <a:cxn ang="10800000">
                <a:pos x="wd2" y="hd2"/>
              </a:cxn>
              <a:cxn ang="16200000">
                <a:pos x="wd2" y="hd2"/>
              </a:cxn>
            </a:cxnLst>
            <a:rect l="0" t="0" r="r" b="b"/>
            <a:pathLst>
              <a:path w="21543" h="21600" extrusionOk="0">
                <a:moveTo>
                  <a:pt x="16978" y="19987"/>
                </a:moveTo>
                <a:lnTo>
                  <a:pt x="11228" y="17681"/>
                </a:lnTo>
                <a:cubicBezTo>
                  <a:pt x="11090" y="17627"/>
                  <a:pt x="10948" y="17609"/>
                  <a:pt x="10808" y="17601"/>
                </a:cubicBezTo>
                <a:lnTo>
                  <a:pt x="19662" y="3837"/>
                </a:lnTo>
                <a:cubicBezTo>
                  <a:pt x="19662" y="3837"/>
                  <a:pt x="16978" y="19987"/>
                  <a:pt x="16978" y="19987"/>
                </a:cubicBezTo>
                <a:close/>
                <a:moveTo>
                  <a:pt x="6860" y="16245"/>
                </a:moveTo>
                <a:cubicBezTo>
                  <a:pt x="6859" y="16243"/>
                  <a:pt x="6856" y="16241"/>
                  <a:pt x="6855" y="16239"/>
                </a:cubicBezTo>
                <a:lnTo>
                  <a:pt x="19608" y="2552"/>
                </a:lnTo>
                <a:lnTo>
                  <a:pt x="8736" y="19537"/>
                </a:lnTo>
                <a:cubicBezTo>
                  <a:pt x="8736" y="19537"/>
                  <a:pt x="6860" y="16245"/>
                  <a:pt x="6860" y="16245"/>
                </a:cubicBezTo>
                <a:close/>
                <a:moveTo>
                  <a:pt x="2112" y="14025"/>
                </a:moveTo>
                <a:lnTo>
                  <a:pt x="17714" y="3595"/>
                </a:lnTo>
                <a:lnTo>
                  <a:pt x="6370" y="15771"/>
                </a:lnTo>
                <a:cubicBezTo>
                  <a:pt x="6310" y="15735"/>
                  <a:pt x="6257" y="15688"/>
                  <a:pt x="6191" y="15661"/>
                </a:cubicBezTo>
                <a:cubicBezTo>
                  <a:pt x="6191" y="15661"/>
                  <a:pt x="2112" y="14025"/>
                  <a:pt x="2112" y="14025"/>
                </a:cubicBezTo>
                <a:close/>
                <a:moveTo>
                  <a:pt x="21236" y="108"/>
                </a:moveTo>
                <a:cubicBezTo>
                  <a:pt x="21125" y="35"/>
                  <a:pt x="20998" y="0"/>
                  <a:pt x="20870" y="0"/>
                </a:cubicBezTo>
                <a:cubicBezTo>
                  <a:pt x="20740" y="0"/>
                  <a:pt x="20610" y="36"/>
                  <a:pt x="20497" y="113"/>
                </a:cubicBezTo>
                <a:lnTo>
                  <a:pt x="300" y="13614"/>
                </a:lnTo>
                <a:cubicBezTo>
                  <a:pt x="92" y="13752"/>
                  <a:pt x="-22" y="13996"/>
                  <a:pt x="4" y="14245"/>
                </a:cubicBezTo>
                <a:cubicBezTo>
                  <a:pt x="29" y="14495"/>
                  <a:pt x="191" y="14709"/>
                  <a:pt x="423" y="14802"/>
                </a:cubicBezTo>
                <a:lnTo>
                  <a:pt x="5690" y="16915"/>
                </a:lnTo>
                <a:lnTo>
                  <a:pt x="8167" y="21260"/>
                </a:lnTo>
                <a:cubicBezTo>
                  <a:pt x="8285" y="21469"/>
                  <a:pt x="8506" y="21598"/>
                  <a:pt x="8744" y="21600"/>
                </a:cubicBezTo>
                <a:lnTo>
                  <a:pt x="8752" y="21600"/>
                </a:lnTo>
                <a:cubicBezTo>
                  <a:pt x="8988" y="21600"/>
                  <a:pt x="9207" y="21475"/>
                  <a:pt x="9329" y="21272"/>
                </a:cubicBezTo>
                <a:lnTo>
                  <a:pt x="10727" y="18935"/>
                </a:lnTo>
                <a:lnTo>
                  <a:pt x="17255" y="21552"/>
                </a:lnTo>
                <a:cubicBezTo>
                  <a:pt x="17334" y="21585"/>
                  <a:pt x="17420" y="21600"/>
                  <a:pt x="17504" y="21600"/>
                </a:cubicBezTo>
                <a:cubicBezTo>
                  <a:pt x="17619" y="21600"/>
                  <a:pt x="17733" y="21572"/>
                  <a:pt x="17834" y="21513"/>
                </a:cubicBezTo>
                <a:cubicBezTo>
                  <a:pt x="18012" y="21413"/>
                  <a:pt x="18135" y="21239"/>
                  <a:pt x="18169" y="21036"/>
                </a:cubicBezTo>
                <a:lnTo>
                  <a:pt x="21535" y="785"/>
                </a:lnTo>
                <a:cubicBezTo>
                  <a:pt x="21578" y="520"/>
                  <a:pt x="21461" y="254"/>
                  <a:pt x="21236" y="108"/>
                </a:cubicBezTo>
              </a:path>
            </a:pathLst>
          </a:custGeom>
          <a:gradFill>
            <a:gsLst>
              <a:gs pos="0">
                <a:srgbClr val="F84D4D"/>
              </a:gs>
              <a:gs pos="100000">
                <a:srgbClr val="FF6B42"/>
              </a:gs>
            </a:gsLst>
            <a:lin ang="8100000" scaled="0"/>
          </a:gradFill>
          <a:ln w="12700" cap="flat">
            <a:noFill/>
            <a:miter lim="400000"/>
          </a:ln>
          <a:effectLst/>
        </p:spPr>
        <p:txBody>
          <a:bodyPr wrap="square" lIns="45719" tIns="45719" rIns="45719" bIns="45719" numCol="1" anchor="ctr">
            <a:noAutofit/>
          </a:bodyPr>
          <a:lstStyle/>
          <a:p>
            <a:pPr algn="ctr" defTabSz="228600"/>
            <a:endParaRPr sz="1500" kern="0">
              <a:solidFill>
                <a:srgbClr val="FFFFFF"/>
              </a:solidFill>
              <a:effectLst>
                <a:outerShdw blurRad="38100" dist="38100" dir="2700000" rotWithShape="0">
                  <a:srgbClr val="000000"/>
                </a:outerShdw>
              </a:effectLst>
              <a:latin typeface="微软雅黑" panose="020B0503020204020204" pitchFamily="34" charset="-122"/>
              <a:ea typeface="微软雅黑" panose="020B0503020204020204" pitchFamily="34" charset="-122"/>
              <a:sym typeface="Gill Sans" panose="020B0502020104020203"/>
            </a:endParaRPr>
          </a:p>
        </p:txBody>
      </p:sp>
      <p:sp>
        <p:nvSpPr>
          <p:cNvPr id="54" name="文本框 53"/>
          <p:cNvSpPr txBox="1"/>
          <p:nvPr/>
        </p:nvSpPr>
        <p:spPr>
          <a:xfrm>
            <a:off x="1960245" y="3761740"/>
            <a:ext cx="1787525" cy="368300"/>
          </a:xfrm>
          <a:prstGeom prst="rect">
            <a:avLst/>
          </a:prstGeom>
          <a:noFill/>
        </p:spPr>
        <p:txBody>
          <a:bodyPr wrap="none" rtlCol="0" anchor="t">
            <a:spAutoFit/>
          </a:bodyPr>
          <a:lstStyle>
            <a:defPPr>
              <a:defRPr lang="zh-CN"/>
            </a:defPPr>
            <a:lvl1pPr algn="ctr">
              <a:defRPr b="1">
                <a:solidFill>
                  <a:srgbClr val="FFFFFF"/>
                </a:solidFill>
                <a:latin typeface="微软雅黑" panose="020B0503020204020204" pitchFamily="34" charset="-122"/>
                <a:ea typeface="微软雅黑" panose="020B0503020204020204" pitchFamily="34" charset="-122"/>
                <a:cs typeface="Poppins" panose="00000500000000000000" pitchFamily="50" charset="0"/>
              </a:defRPr>
            </a:lvl1pPr>
          </a:lstStyle>
          <a:p>
            <a:r>
              <a:rPr lang="zh-CN" altLang="en-US">
                <a:sym typeface="+mn-lt"/>
              </a:rPr>
              <a:t>结论及发展方向</a:t>
            </a:r>
            <a:endParaRPr lang="zh-CN" altLang="en-US" dirty="0">
              <a:sym typeface="+mn-lt"/>
            </a:endParaRPr>
          </a:p>
        </p:txBody>
      </p:sp>
      <p:sp>
        <p:nvSpPr>
          <p:cNvPr id="55" name="文本框 3"/>
          <p:cNvSpPr/>
          <p:nvPr/>
        </p:nvSpPr>
        <p:spPr>
          <a:xfrm>
            <a:off x="4173338" y="4130123"/>
            <a:ext cx="1829200" cy="430887"/>
          </a:xfrm>
          <a:prstGeom prst="rect">
            <a:avLst/>
          </a:prstGeom>
          <a:ln w="12700">
            <a:miter lim="400000"/>
          </a:ln>
        </p:spPr>
        <p:txBody>
          <a:bodyPr lIns="60960" tIns="60960" rIns="60960" bIns="60960">
            <a:spAutoFit/>
          </a:bodyPr>
          <a:lstStyle/>
          <a:p>
            <a:pPr algn="ctr">
              <a:spcBef>
                <a:spcPts val="300"/>
              </a:spcBef>
              <a:defRPr sz="1400">
                <a:solidFill>
                  <a:srgbClr val="A6A6A6"/>
                </a:solidFill>
              </a:defRPr>
            </a:pPr>
            <a:r>
              <a:rPr lang="en-US" altLang="zh-CN" sz="1000">
                <a:solidFill>
                  <a:srgbClr val="FFFFFF"/>
                </a:solidFill>
                <a:latin typeface="微软雅黑" panose="020B0503020204020204" pitchFamily="34" charset="-122"/>
                <a:ea typeface="微软雅黑" panose="020B0503020204020204" pitchFamily="34" charset="-122"/>
                <a:cs typeface="Poppins" panose="00000500000000000000" pitchFamily="50" charset="0"/>
              </a:rPr>
              <a:t>Enter your subtitleEnter your subtitle</a:t>
            </a:r>
            <a:endParaRPr lang="en-US" altLang="zh-CN" sz="1000" dirty="0">
              <a:solidFill>
                <a:srgbClr val="FFFFFF"/>
              </a:solidFill>
              <a:latin typeface="微软雅黑" panose="020B0503020204020204" pitchFamily="34" charset="-122"/>
              <a:ea typeface="微软雅黑" panose="020B0503020204020204" pitchFamily="34" charset="-122"/>
              <a:cs typeface="Poppins" panose="00000500000000000000" pitchFamily="50" charset="0"/>
            </a:endParaRPr>
          </a:p>
        </p:txBody>
      </p:sp>
      <p:sp>
        <p:nvSpPr>
          <p:cNvPr id="56" name="文本框 55"/>
          <p:cNvSpPr txBox="1"/>
          <p:nvPr/>
        </p:nvSpPr>
        <p:spPr>
          <a:xfrm>
            <a:off x="4194175" y="3761740"/>
            <a:ext cx="1787525" cy="368300"/>
          </a:xfrm>
          <a:prstGeom prst="rect">
            <a:avLst/>
          </a:prstGeom>
          <a:noFill/>
        </p:spPr>
        <p:txBody>
          <a:bodyPr wrap="none" rtlCol="0" anchor="t">
            <a:spAutoFit/>
          </a:bodyPr>
          <a:lstStyle>
            <a:defPPr>
              <a:defRPr lang="zh-CN"/>
            </a:defPPr>
            <a:lvl1pPr algn="ctr">
              <a:defRPr b="1">
                <a:solidFill>
                  <a:srgbClr val="FFFFFF"/>
                </a:solidFill>
                <a:latin typeface="微软雅黑" panose="020B0503020204020204" pitchFamily="34" charset="-122"/>
                <a:ea typeface="微软雅黑" panose="020B0503020204020204" pitchFamily="34" charset="-122"/>
                <a:cs typeface="Poppins" panose="00000500000000000000" pitchFamily="50" charset="0"/>
              </a:defRPr>
            </a:lvl1pPr>
          </a:lstStyle>
          <a:p>
            <a:r>
              <a:rPr lang="zh-CN" altLang="en-US">
                <a:sym typeface="+mn-lt"/>
              </a:rPr>
              <a:t>研究思路与方法</a:t>
            </a:r>
            <a:endParaRPr lang="zh-CN" altLang="en-US" dirty="0">
              <a:sym typeface="+mn-lt"/>
            </a:endParaRPr>
          </a:p>
        </p:txBody>
      </p:sp>
      <p:sp>
        <p:nvSpPr>
          <p:cNvPr id="57" name="文本框 2"/>
          <p:cNvSpPr/>
          <p:nvPr/>
        </p:nvSpPr>
        <p:spPr>
          <a:xfrm>
            <a:off x="6322178" y="4130123"/>
            <a:ext cx="1829200" cy="430887"/>
          </a:xfrm>
          <a:prstGeom prst="rect">
            <a:avLst/>
          </a:prstGeom>
          <a:ln w="12700">
            <a:miter lim="400000"/>
          </a:ln>
        </p:spPr>
        <p:txBody>
          <a:bodyPr lIns="60960" tIns="60960" rIns="60960" bIns="60960">
            <a:spAutoFit/>
          </a:bodyPr>
          <a:lstStyle/>
          <a:p>
            <a:pPr algn="ctr">
              <a:spcBef>
                <a:spcPts val="300"/>
              </a:spcBef>
              <a:defRPr sz="1400">
                <a:solidFill>
                  <a:srgbClr val="A6A6A6"/>
                </a:solidFill>
              </a:defRPr>
            </a:pPr>
            <a:r>
              <a:rPr lang="en-US" altLang="zh-CN" sz="1000">
                <a:solidFill>
                  <a:srgbClr val="FFFFFF"/>
                </a:solidFill>
                <a:latin typeface="微软雅黑" panose="020B0503020204020204" pitchFamily="34" charset="-122"/>
                <a:ea typeface="微软雅黑" panose="020B0503020204020204" pitchFamily="34" charset="-122"/>
                <a:cs typeface="Poppins" panose="00000500000000000000" pitchFamily="50" charset="0"/>
              </a:rPr>
              <a:t>Enter your subtitleEnter your subtitle</a:t>
            </a:r>
            <a:endParaRPr lang="en-US" altLang="zh-CN" sz="1000" dirty="0">
              <a:solidFill>
                <a:srgbClr val="FFFFFF"/>
              </a:solidFill>
              <a:latin typeface="微软雅黑" panose="020B0503020204020204" pitchFamily="34" charset="-122"/>
              <a:ea typeface="微软雅黑" panose="020B0503020204020204" pitchFamily="34" charset="-122"/>
              <a:cs typeface="Poppins" panose="00000500000000000000" pitchFamily="50" charset="0"/>
            </a:endParaRPr>
          </a:p>
        </p:txBody>
      </p:sp>
      <p:sp>
        <p:nvSpPr>
          <p:cNvPr id="58" name="文本框 57"/>
          <p:cNvSpPr txBox="1"/>
          <p:nvPr/>
        </p:nvSpPr>
        <p:spPr>
          <a:xfrm>
            <a:off x="6343015" y="3761740"/>
            <a:ext cx="1787525" cy="368300"/>
          </a:xfrm>
          <a:prstGeom prst="rect">
            <a:avLst/>
          </a:prstGeom>
          <a:noFill/>
        </p:spPr>
        <p:txBody>
          <a:bodyPr wrap="none" rtlCol="0" anchor="t">
            <a:spAutoFit/>
          </a:bodyPr>
          <a:lstStyle>
            <a:defPPr>
              <a:defRPr lang="zh-CN"/>
            </a:defPPr>
            <a:lvl1pPr algn="ctr">
              <a:defRPr b="1">
                <a:solidFill>
                  <a:srgbClr val="FFFFFF"/>
                </a:solidFill>
                <a:latin typeface="微软雅黑" panose="020B0503020204020204" pitchFamily="34" charset="-122"/>
                <a:ea typeface="微软雅黑" panose="020B0503020204020204" pitchFamily="34" charset="-122"/>
                <a:cs typeface="Poppins" panose="00000500000000000000" pitchFamily="50" charset="0"/>
              </a:defRPr>
            </a:lvl1pPr>
          </a:lstStyle>
          <a:p>
            <a:r>
              <a:rPr lang="zh-CN" altLang="en-US">
                <a:sym typeface="+mn-lt"/>
              </a:rPr>
              <a:t>论文总结与致谢</a:t>
            </a:r>
            <a:endParaRPr lang="zh-CN" altLang="en-US" dirty="0">
              <a:sym typeface="+mn-lt"/>
            </a:endParaRPr>
          </a:p>
        </p:txBody>
      </p:sp>
      <p:sp>
        <p:nvSpPr>
          <p:cNvPr id="59" name="文本框 1"/>
          <p:cNvSpPr/>
          <p:nvPr/>
        </p:nvSpPr>
        <p:spPr>
          <a:xfrm>
            <a:off x="8575158" y="4130123"/>
            <a:ext cx="1829200" cy="430887"/>
          </a:xfrm>
          <a:prstGeom prst="rect">
            <a:avLst/>
          </a:prstGeom>
          <a:ln w="12700">
            <a:miter lim="400000"/>
          </a:ln>
        </p:spPr>
        <p:txBody>
          <a:bodyPr lIns="60960" tIns="60960" rIns="60960" bIns="60960">
            <a:spAutoFit/>
          </a:bodyPr>
          <a:lstStyle/>
          <a:p>
            <a:pPr algn="ctr">
              <a:spcBef>
                <a:spcPts val="300"/>
              </a:spcBef>
              <a:defRPr sz="1400">
                <a:solidFill>
                  <a:srgbClr val="A6A6A6"/>
                </a:solidFill>
              </a:defRPr>
            </a:pPr>
            <a:r>
              <a:rPr lang="en-US" altLang="zh-CN" sz="1000">
                <a:solidFill>
                  <a:srgbClr val="FFFFFF"/>
                </a:solidFill>
                <a:latin typeface="微软雅黑" panose="020B0503020204020204" pitchFamily="34" charset="-122"/>
                <a:ea typeface="微软雅黑" panose="020B0503020204020204" pitchFamily="34" charset="-122"/>
                <a:cs typeface="Poppins" panose="00000500000000000000" pitchFamily="50" charset="0"/>
              </a:rPr>
              <a:t>Enter your subtitleEnter your subtitle</a:t>
            </a:r>
            <a:endParaRPr lang="en-US" altLang="zh-CN" sz="1000" dirty="0">
              <a:solidFill>
                <a:srgbClr val="FFFFFF"/>
              </a:solidFill>
              <a:latin typeface="微软雅黑" panose="020B0503020204020204" pitchFamily="34" charset="-122"/>
              <a:ea typeface="微软雅黑" panose="020B0503020204020204" pitchFamily="34" charset="-122"/>
              <a:cs typeface="Poppins" panose="00000500000000000000" pitchFamily="50" charset="0"/>
            </a:endParaRPr>
          </a:p>
        </p:txBody>
      </p:sp>
      <p:sp>
        <p:nvSpPr>
          <p:cNvPr id="60" name="文本框 59"/>
          <p:cNvSpPr txBox="1"/>
          <p:nvPr/>
        </p:nvSpPr>
        <p:spPr>
          <a:xfrm>
            <a:off x="8595995" y="3761740"/>
            <a:ext cx="1787525" cy="368300"/>
          </a:xfrm>
          <a:prstGeom prst="rect">
            <a:avLst/>
          </a:prstGeom>
          <a:noFill/>
        </p:spPr>
        <p:txBody>
          <a:bodyPr wrap="none" rtlCol="0" anchor="t">
            <a:spAutoFit/>
          </a:bodyPr>
          <a:lstStyle>
            <a:defPPr>
              <a:defRPr lang="zh-CN"/>
            </a:defPPr>
            <a:lvl1pPr algn="ctr">
              <a:defRPr b="1">
                <a:solidFill>
                  <a:srgbClr val="FFFFFF"/>
                </a:solidFill>
                <a:latin typeface="微软雅黑" panose="020B0503020204020204" pitchFamily="34" charset="-122"/>
                <a:ea typeface="微软雅黑" panose="020B0503020204020204" pitchFamily="34" charset="-122"/>
                <a:cs typeface="Poppins" panose="00000500000000000000" pitchFamily="50" charset="0"/>
              </a:defRPr>
            </a:lvl1pPr>
          </a:lstStyle>
          <a:p>
            <a:r>
              <a:rPr lang="zh-CN" altLang="en-US">
                <a:sym typeface="+mn-lt"/>
              </a:rPr>
              <a:t>总结分析与结论</a:t>
            </a:r>
            <a:endParaRPr lang="zh-CN" altLang="en-US" dirty="0">
              <a:sym typeface="+mn-lt"/>
            </a:endParaRPr>
          </a:p>
        </p:txBody>
      </p:sp>
      <p:sp>
        <p:nvSpPr>
          <p:cNvPr id="65" name="任意多边形 14"/>
          <p:cNvSpPr/>
          <p:nvPr/>
        </p:nvSpPr>
        <p:spPr>
          <a:xfrm rot="10800000">
            <a:off x="0" y="0"/>
            <a:ext cx="649605" cy="450850"/>
          </a:xfrm>
          <a:custGeom>
            <a:avLst/>
            <a:gdLst>
              <a:gd name="connsiteX0" fmla="*/ 705 w 1951"/>
              <a:gd name="connsiteY0" fmla="*/ 267 h 1354"/>
              <a:gd name="connsiteX1" fmla="*/ 1952 w 1951"/>
              <a:gd name="connsiteY1" fmla="*/ 9 h 1354"/>
              <a:gd name="connsiteX2" fmla="*/ 1952 w 1951"/>
              <a:gd name="connsiteY2" fmla="*/ 1354 h 1354"/>
              <a:gd name="connsiteX3" fmla="*/ 3 w 1951"/>
              <a:gd name="connsiteY3" fmla="*/ 1354 h 1354"/>
              <a:gd name="connsiteX4" fmla="*/ 705 w 1951"/>
              <a:gd name="connsiteY4" fmla="*/ 267 h 1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 h="1354">
                <a:moveTo>
                  <a:pt x="705" y="267"/>
                </a:moveTo>
                <a:cubicBezTo>
                  <a:pt x="1095" y="-2"/>
                  <a:pt x="1562" y="-18"/>
                  <a:pt x="1952" y="9"/>
                </a:cubicBezTo>
                <a:lnTo>
                  <a:pt x="1952" y="1354"/>
                </a:lnTo>
                <a:lnTo>
                  <a:pt x="3" y="1354"/>
                </a:lnTo>
                <a:cubicBezTo>
                  <a:pt x="-36" y="1085"/>
                  <a:pt x="315" y="536"/>
                  <a:pt x="705" y="267"/>
                </a:cubicBezTo>
                <a:close/>
              </a:path>
            </a:pathLst>
          </a:custGeom>
          <a:gradFill flip="none" rotWithShape="1">
            <a:gsLst>
              <a:gs pos="0">
                <a:srgbClr val="F84D4D"/>
              </a:gs>
              <a:gs pos="100000">
                <a:srgbClr val="FF6B42"/>
              </a:gs>
            </a:gsLst>
            <a:lin ang="0" scaled="1"/>
            <a:tileRect/>
          </a:gradFill>
          <a:ln w="12700" cap="flat" cmpd="sng" algn="ctr">
            <a:noFill/>
            <a:prstDash val="solid"/>
            <a:miter lim="800000"/>
          </a:ln>
          <a:effectLst/>
        </p:spPr>
        <p:txBody>
          <a:bodyPr rtlCol="0" anchor="ctr"/>
          <a:lstStyle/>
          <a:p>
            <a:pPr algn="ctr"/>
            <a:endParaRPr lang="zh-CN" altLang="en-US" kern="0">
              <a:solidFill>
                <a:prstClr val="white"/>
              </a:solidFill>
              <a:latin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wipe(down)">
                                      <p:cBhvr>
                                        <p:cTn id="10" dur="500"/>
                                        <p:tgtEl>
                                          <p:spTgt spid="6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barn(inVertical)">
                                      <p:cBhvr>
                                        <p:cTn id="15" dur="500"/>
                                        <p:tgtEl>
                                          <p:spTgt spid="4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6"/>
                                        </p:tgtEl>
                                        <p:attrNameLst>
                                          <p:attrName>style.visibility</p:attrName>
                                        </p:attrNameLst>
                                      </p:cBhvr>
                                      <p:to>
                                        <p:strVal val="visible"/>
                                      </p:to>
                                    </p:set>
                                    <p:animEffect transition="in" filter="wipe(left)">
                                      <p:cBhvr>
                                        <p:cTn id="20" dur="500"/>
                                        <p:tgtEl>
                                          <p:spTgt spid="6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p:cTn id="25" dur="500" fill="hold"/>
                                        <p:tgtEl>
                                          <p:spTgt spid="45"/>
                                        </p:tgtEl>
                                        <p:attrNameLst>
                                          <p:attrName>ppt_w</p:attrName>
                                        </p:attrNameLst>
                                      </p:cBhvr>
                                      <p:tavLst>
                                        <p:tav tm="0">
                                          <p:val>
                                            <p:fltVal val="0"/>
                                          </p:val>
                                        </p:tav>
                                        <p:tav tm="100000">
                                          <p:val>
                                            <p:strVal val="#ppt_w"/>
                                          </p:val>
                                        </p:tav>
                                      </p:tavLst>
                                    </p:anim>
                                    <p:anim calcmode="lin" valueType="num">
                                      <p:cBhvr>
                                        <p:cTn id="26" dur="500" fill="hold"/>
                                        <p:tgtEl>
                                          <p:spTgt spid="45"/>
                                        </p:tgtEl>
                                        <p:attrNameLst>
                                          <p:attrName>ppt_h</p:attrName>
                                        </p:attrNameLst>
                                      </p:cBhvr>
                                      <p:tavLst>
                                        <p:tav tm="0">
                                          <p:val>
                                            <p:fltVal val="0"/>
                                          </p:val>
                                        </p:tav>
                                        <p:tav tm="100000">
                                          <p:val>
                                            <p:strVal val="#ppt_h"/>
                                          </p:val>
                                        </p:tav>
                                      </p:tavLst>
                                    </p:anim>
                                    <p:animEffect transition="in" filter="fade">
                                      <p:cBhvr>
                                        <p:cTn id="27" dur="500"/>
                                        <p:tgtEl>
                                          <p:spTgt spid="45"/>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46"/>
                                        </p:tgtEl>
                                        <p:attrNameLst>
                                          <p:attrName>style.visibility</p:attrName>
                                        </p:attrNameLst>
                                      </p:cBhvr>
                                      <p:to>
                                        <p:strVal val="visible"/>
                                      </p:to>
                                    </p:set>
                                    <p:anim calcmode="lin" valueType="num">
                                      <p:cBhvr>
                                        <p:cTn id="30" dur="500" fill="hold"/>
                                        <p:tgtEl>
                                          <p:spTgt spid="46"/>
                                        </p:tgtEl>
                                        <p:attrNameLst>
                                          <p:attrName>ppt_w</p:attrName>
                                        </p:attrNameLst>
                                      </p:cBhvr>
                                      <p:tavLst>
                                        <p:tav tm="0">
                                          <p:val>
                                            <p:fltVal val="0"/>
                                          </p:val>
                                        </p:tav>
                                        <p:tav tm="100000">
                                          <p:val>
                                            <p:strVal val="#ppt_w"/>
                                          </p:val>
                                        </p:tav>
                                      </p:tavLst>
                                    </p:anim>
                                    <p:anim calcmode="lin" valueType="num">
                                      <p:cBhvr>
                                        <p:cTn id="31" dur="500" fill="hold"/>
                                        <p:tgtEl>
                                          <p:spTgt spid="46"/>
                                        </p:tgtEl>
                                        <p:attrNameLst>
                                          <p:attrName>ppt_h</p:attrName>
                                        </p:attrNameLst>
                                      </p:cBhvr>
                                      <p:tavLst>
                                        <p:tav tm="0">
                                          <p:val>
                                            <p:fltVal val="0"/>
                                          </p:val>
                                        </p:tav>
                                        <p:tav tm="100000">
                                          <p:val>
                                            <p:strVal val="#ppt_h"/>
                                          </p:val>
                                        </p:tav>
                                      </p:tavLst>
                                    </p:anim>
                                    <p:animEffect transition="in" filter="fade">
                                      <p:cBhvr>
                                        <p:cTn id="32" dur="500"/>
                                        <p:tgtEl>
                                          <p:spTgt spid="46"/>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anim calcmode="lin" valueType="num">
                                      <p:cBhvr>
                                        <p:cTn id="35" dur="500" fill="hold"/>
                                        <p:tgtEl>
                                          <p:spTgt spid="51"/>
                                        </p:tgtEl>
                                        <p:attrNameLst>
                                          <p:attrName>ppt_w</p:attrName>
                                        </p:attrNameLst>
                                      </p:cBhvr>
                                      <p:tavLst>
                                        <p:tav tm="0">
                                          <p:val>
                                            <p:fltVal val="0"/>
                                          </p:val>
                                        </p:tav>
                                        <p:tav tm="100000">
                                          <p:val>
                                            <p:strVal val="#ppt_w"/>
                                          </p:val>
                                        </p:tav>
                                      </p:tavLst>
                                    </p:anim>
                                    <p:anim calcmode="lin" valueType="num">
                                      <p:cBhvr>
                                        <p:cTn id="36" dur="500" fill="hold"/>
                                        <p:tgtEl>
                                          <p:spTgt spid="51"/>
                                        </p:tgtEl>
                                        <p:attrNameLst>
                                          <p:attrName>ppt_h</p:attrName>
                                        </p:attrNameLst>
                                      </p:cBhvr>
                                      <p:tavLst>
                                        <p:tav tm="0">
                                          <p:val>
                                            <p:fltVal val="0"/>
                                          </p:val>
                                        </p:tav>
                                        <p:tav tm="100000">
                                          <p:val>
                                            <p:strVal val="#ppt_h"/>
                                          </p:val>
                                        </p:tav>
                                      </p:tavLst>
                                    </p:anim>
                                    <p:animEffect transition="in" filter="fade">
                                      <p:cBhvr>
                                        <p:cTn id="37" dur="500"/>
                                        <p:tgtEl>
                                          <p:spTgt spid="51"/>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54"/>
                                        </p:tgtEl>
                                        <p:attrNameLst>
                                          <p:attrName>style.visibility</p:attrName>
                                        </p:attrNameLst>
                                      </p:cBhvr>
                                      <p:to>
                                        <p:strVal val="visible"/>
                                      </p:to>
                                    </p:set>
                                    <p:anim calcmode="lin" valueType="num">
                                      <p:cBhvr>
                                        <p:cTn id="40" dur="500" fill="hold"/>
                                        <p:tgtEl>
                                          <p:spTgt spid="54"/>
                                        </p:tgtEl>
                                        <p:attrNameLst>
                                          <p:attrName>ppt_w</p:attrName>
                                        </p:attrNameLst>
                                      </p:cBhvr>
                                      <p:tavLst>
                                        <p:tav tm="0">
                                          <p:val>
                                            <p:fltVal val="0"/>
                                          </p:val>
                                        </p:tav>
                                        <p:tav tm="100000">
                                          <p:val>
                                            <p:strVal val="#ppt_w"/>
                                          </p:val>
                                        </p:tav>
                                      </p:tavLst>
                                    </p:anim>
                                    <p:anim calcmode="lin" valueType="num">
                                      <p:cBhvr>
                                        <p:cTn id="41" dur="500" fill="hold"/>
                                        <p:tgtEl>
                                          <p:spTgt spid="54"/>
                                        </p:tgtEl>
                                        <p:attrNameLst>
                                          <p:attrName>ppt_h</p:attrName>
                                        </p:attrNameLst>
                                      </p:cBhvr>
                                      <p:tavLst>
                                        <p:tav tm="0">
                                          <p:val>
                                            <p:fltVal val="0"/>
                                          </p:val>
                                        </p:tav>
                                        <p:tav tm="100000">
                                          <p:val>
                                            <p:strVal val="#ppt_h"/>
                                          </p:val>
                                        </p:tav>
                                      </p:tavLst>
                                    </p:anim>
                                    <p:animEffect transition="in" filter="fade">
                                      <p:cBhvr>
                                        <p:cTn id="42" dur="500"/>
                                        <p:tgtEl>
                                          <p:spTgt spid="54"/>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p:cTn id="47" dur="500" fill="hold"/>
                                        <p:tgtEl>
                                          <p:spTgt spid="47"/>
                                        </p:tgtEl>
                                        <p:attrNameLst>
                                          <p:attrName>ppt_w</p:attrName>
                                        </p:attrNameLst>
                                      </p:cBhvr>
                                      <p:tavLst>
                                        <p:tav tm="0">
                                          <p:val>
                                            <p:fltVal val="0"/>
                                          </p:val>
                                        </p:tav>
                                        <p:tav tm="100000">
                                          <p:val>
                                            <p:strVal val="#ppt_w"/>
                                          </p:val>
                                        </p:tav>
                                      </p:tavLst>
                                    </p:anim>
                                    <p:anim calcmode="lin" valueType="num">
                                      <p:cBhvr>
                                        <p:cTn id="48" dur="500" fill="hold"/>
                                        <p:tgtEl>
                                          <p:spTgt spid="47"/>
                                        </p:tgtEl>
                                        <p:attrNameLst>
                                          <p:attrName>ppt_h</p:attrName>
                                        </p:attrNameLst>
                                      </p:cBhvr>
                                      <p:tavLst>
                                        <p:tav tm="0">
                                          <p:val>
                                            <p:fltVal val="0"/>
                                          </p:val>
                                        </p:tav>
                                        <p:tav tm="100000">
                                          <p:val>
                                            <p:strVal val="#ppt_h"/>
                                          </p:val>
                                        </p:tav>
                                      </p:tavLst>
                                    </p:anim>
                                    <p:animEffect transition="in" filter="fade">
                                      <p:cBhvr>
                                        <p:cTn id="49" dur="500"/>
                                        <p:tgtEl>
                                          <p:spTgt spid="47"/>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52"/>
                                        </p:tgtEl>
                                        <p:attrNameLst>
                                          <p:attrName>style.visibility</p:attrName>
                                        </p:attrNameLst>
                                      </p:cBhvr>
                                      <p:to>
                                        <p:strVal val="visible"/>
                                      </p:to>
                                    </p:set>
                                    <p:anim calcmode="lin" valueType="num">
                                      <p:cBhvr>
                                        <p:cTn id="52" dur="500" fill="hold"/>
                                        <p:tgtEl>
                                          <p:spTgt spid="52"/>
                                        </p:tgtEl>
                                        <p:attrNameLst>
                                          <p:attrName>ppt_w</p:attrName>
                                        </p:attrNameLst>
                                      </p:cBhvr>
                                      <p:tavLst>
                                        <p:tav tm="0">
                                          <p:val>
                                            <p:fltVal val="0"/>
                                          </p:val>
                                        </p:tav>
                                        <p:tav tm="100000">
                                          <p:val>
                                            <p:strVal val="#ppt_w"/>
                                          </p:val>
                                        </p:tav>
                                      </p:tavLst>
                                    </p:anim>
                                    <p:anim calcmode="lin" valueType="num">
                                      <p:cBhvr>
                                        <p:cTn id="53" dur="500" fill="hold"/>
                                        <p:tgtEl>
                                          <p:spTgt spid="52"/>
                                        </p:tgtEl>
                                        <p:attrNameLst>
                                          <p:attrName>ppt_h</p:attrName>
                                        </p:attrNameLst>
                                      </p:cBhvr>
                                      <p:tavLst>
                                        <p:tav tm="0">
                                          <p:val>
                                            <p:fltVal val="0"/>
                                          </p:val>
                                        </p:tav>
                                        <p:tav tm="100000">
                                          <p:val>
                                            <p:strVal val="#ppt_h"/>
                                          </p:val>
                                        </p:tav>
                                      </p:tavLst>
                                    </p:anim>
                                    <p:animEffect transition="in" filter="fade">
                                      <p:cBhvr>
                                        <p:cTn id="54" dur="500"/>
                                        <p:tgtEl>
                                          <p:spTgt spid="52"/>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55"/>
                                        </p:tgtEl>
                                        <p:attrNameLst>
                                          <p:attrName>style.visibility</p:attrName>
                                        </p:attrNameLst>
                                      </p:cBhvr>
                                      <p:to>
                                        <p:strVal val="visible"/>
                                      </p:to>
                                    </p:set>
                                    <p:anim calcmode="lin" valueType="num">
                                      <p:cBhvr>
                                        <p:cTn id="57" dur="500" fill="hold"/>
                                        <p:tgtEl>
                                          <p:spTgt spid="55"/>
                                        </p:tgtEl>
                                        <p:attrNameLst>
                                          <p:attrName>ppt_w</p:attrName>
                                        </p:attrNameLst>
                                      </p:cBhvr>
                                      <p:tavLst>
                                        <p:tav tm="0">
                                          <p:val>
                                            <p:fltVal val="0"/>
                                          </p:val>
                                        </p:tav>
                                        <p:tav tm="100000">
                                          <p:val>
                                            <p:strVal val="#ppt_w"/>
                                          </p:val>
                                        </p:tav>
                                      </p:tavLst>
                                    </p:anim>
                                    <p:anim calcmode="lin" valueType="num">
                                      <p:cBhvr>
                                        <p:cTn id="58" dur="500" fill="hold"/>
                                        <p:tgtEl>
                                          <p:spTgt spid="55"/>
                                        </p:tgtEl>
                                        <p:attrNameLst>
                                          <p:attrName>ppt_h</p:attrName>
                                        </p:attrNameLst>
                                      </p:cBhvr>
                                      <p:tavLst>
                                        <p:tav tm="0">
                                          <p:val>
                                            <p:fltVal val="0"/>
                                          </p:val>
                                        </p:tav>
                                        <p:tav tm="100000">
                                          <p:val>
                                            <p:strVal val="#ppt_h"/>
                                          </p:val>
                                        </p:tav>
                                      </p:tavLst>
                                    </p:anim>
                                    <p:animEffect transition="in" filter="fade">
                                      <p:cBhvr>
                                        <p:cTn id="59" dur="500"/>
                                        <p:tgtEl>
                                          <p:spTgt spid="55"/>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56"/>
                                        </p:tgtEl>
                                        <p:attrNameLst>
                                          <p:attrName>style.visibility</p:attrName>
                                        </p:attrNameLst>
                                      </p:cBhvr>
                                      <p:to>
                                        <p:strVal val="visible"/>
                                      </p:to>
                                    </p:set>
                                    <p:anim calcmode="lin" valueType="num">
                                      <p:cBhvr>
                                        <p:cTn id="62" dur="500" fill="hold"/>
                                        <p:tgtEl>
                                          <p:spTgt spid="56"/>
                                        </p:tgtEl>
                                        <p:attrNameLst>
                                          <p:attrName>ppt_w</p:attrName>
                                        </p:attrNameLst>
                                      </p:cBhvr>
                                      <p:tavLst>
                                        <p:tav tm="0">
                                          <p:val>
                                            <p:fltVal val="0"/>
                                          </p:val>
                                        </p:tav>
                                        <p:tav tm="100000">
                                          <p:val>
                                            <p:strVal val="#ppt_w"/>
                                          </p:val>
                                        </p:tav>
                                      </p:tavLst>
                                    </p:anim>
                                    <p:anim calcmode="lin" valueType="num">
                                      <p:cBhvr>
                                        <p:cTn id="63" dur="500" fill="hold"/>
                                        <p:tgtEl>
                                          <p:spTgt spid="56"/>
                                        </p:tgtEl>
                                        <p:attrNameLst>
                                          <p:attrName>ppt_h</p:attrName>
                                        </p:attrNameLst>
                                      </p:cBhvr>
                                      <p:tavLst>
                                        <p:tav tm="0">
                                          <p:val>
                                            <p:fltVal val="0"/>
                                          </p:val>
                                        </p:tav>
                                        <p:tav tm="100000">
                                          <p:val>
                                            <p:strVal val="#ppt_h"/>
                                          </p:val>
                                        </p:tav>
                                      </p:tavLst>
                                    </p:anim>
                                    <p:animEffect transition="in" filter="fade">
                                      <p:cBhvr>
                                        <p:cTn id="64" dur="500"/>
                                        <p:tgtEl>
                                          <p:spTgt spid="56"/>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48"/>
                                        </p:tgtEl>
                                        <p:attrNameLst>
                                          <p:attrName>style.visibility</p:attrName>
                                        </p:attrNameLst>
                                      </p:cBhvr>
                                      <p:to>
                                        <p:strVal val="visible"/>
                                      </p:to>
                                    </p:set>
                                    <p:anim calcmode="lin" valueType="num">
                                      <p:cBhvr>
                                        <p:cTn id="69" dur="500" fill="hold"/>
                                        <p:tgtEl>
                                          <p:spTgt spid="48"/>
                                        </p:tgtEl>
                                        <p:attrNameLst>
                                          <p:attrName>ppt_w</p:attrName>
                                        </p:attrNameLst>
                                      </p:cBhvr>
                                      <p:tavLst>
                                        <p:tav tm="0">
                                          <p:val>
                                            <p:fltVal val="0"/>
                                          </p:val>
                                        </p:tav>
                                        <p:tav tm="100000">
                                          <p:val>
                                            <p:strVal val="#ppt_w"/>
                                          </p:val>
                                        </p:tav>
                                      </p:tavLst>
                                    </p:anim>
                                    <p:anim calcmode="lin" valueType="num">
                                      <p:cBhvr>
                                        <p:cTn id="70" dur="500" fill="hold"/>
                                        <p:tgtEl>
                                          <p:spTgt spid="48"/>
                                        </p:tgtEl>
                                        <p:attrNameLst>
                                          <p:attrName>ppt_h</p:attrName>
                                        </p:attrNameLst>
                                      </p:cBhvr>
                                      <p:tavLst>
                                        <p:tav tm="0">
                                          <p:val>
                                            <p:fltVal val="0"/>
                                          </p:val>
                                        </p:tav>
                                        <p:tav tm="100000">
                                          <p:val>
                                            <p:strVal val="#ppt_h"/>
                                          </p:val>
                                        </p:tav>
                                      </p:tavLst>
                                    </p:anim>
                                    <p:animEffect transition="in" filter="fade">
                                      <p:cBhvr>
                                        <p:cTn id="71" dur="500"/>
                                        <p:tgtEl>
                                          <p:spTgt spid="48"/>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50"/>
                                        </p:tgtEl>
                                        <p:attrNameLst>
                                          <p:attrName>style.visibility</p:attrName>
                                        </p:attrNameLst>
                                      </p:cBhvr>
                                      <p:to>
                                        <p:strVal val="visible"/>
                                      </p:to>
                                    </p:set>
                                    <p:anim calcmode="lin" valueType="num">
                                      <p:cBhvr>
                                        <p:cTn id="74" dur="500" fill="hold"/>
                                        <p:tgtEl>
                                          <p:spTgt spid="50"/>
                                        </p:tgtEl>
                                        <p:attrNameLst>
                                          <p:attrName>ppt_w</p:attrName>
                                        </p:attrNameLst>
                                      </p:cBhvr>
                                      <p:tavLst>
                                        <p:tav tm="0">
                                          <p:val>
                                            <p:fltVal val="0"/>
                                          </p:val>
                                        </p:tav>
                                        <p:tav tm="100000">
                                          <p:val>
                                            <p:strVal val="#ppt_w"/>
                                          </p:val>
                                        </p:tav>
                                      </p:tavLst>
                                    </p:anim>
                                    <p:anim calcmode="lin" valueType="num">
                                      <p:cBhvr>
                                        <p:cTn id="75" dur="500" fill="hold"/>
                                        <p:tgtEl>
                                          <p:spTgt spid="50"/>
                                        </p:tgtEl>
                                        <p:attrNameLst>
                                          <p:attrName>ppt_h</p:attrName>
                                        </p:attrNameLst>
                                      </p:cBhvr>
                                      <p:tavLst>
                                        <p:tav tm="0">
                                          <p:val>
                                            <p:fltVal val="0"/>
                                          </p:val>
                                        </p:tav>
                                        <p:tav tm="100000">
                                          <p:val>
                                            <p:strVal val="#ppt_h"/>
                                          </p:val>
                                        </p:tav>
                                      </p:tavLst>
                                    </p:anim>
                                    <p:animEffect transition="in" filter="fade">
                                      <p:cBhvr>
                                        <p:cTn id="76" dur="500"/>
                                        <p:tgtEl>
                                          <p:spTgt spid="50"/>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58"/>
                                        </p:tgtEl>
                                        <p:attrNameLst>
                                          <p:attrName>style.visibility</p:attrName>
                                        </p:attrNameLst>
                                      </p:cBhvr>
                                      <p:to>
                                        <p:strVal val="visible"/>
                                      </p:to>
                                    </p:set>
                                    <p:anim calcmode="lin" valueType="num">
                                      <p:cBhvr>
                                        <p:cTn id="79" dur="500" fill="hold"/>
                                        <p:tgtEl>
                                          <p:spTgt spid="58"/>
                                        </p:tgtEl>
                                        <p:attrNameLst>
                                          <p:attrName>ppt_w</p:attrName>
                                        </p:attrNameLst>
                                      </p:cBhvr>
                                      <p:tavLst>
                                        <p:tav tm="0">
                                          <p:val>
                                            <p:fltVal val="0"/>
                                          </p:val>
                                        </p:tav>
                                        <p:tav tm="100000">
                                          <p:val>
                                            <p:strVal val="#ppt_w"/>
                                          </p:val>
                                        </p:tav>
                                      </p:tavLst>
                                    </p:anim>
                                    <p:anim calcmode="lin" valueType="num">
                                      <p:cBhvr>
                                        <p:cTn id="80" dur="500" fill="hold"/>
                                        <p:tgtEl>
                                          <p:spTgt spid="58"/>
                                        </p:tgtEl>
                                        <p:attrNameLst>
                                          <p:attrName>ppt_h</p:attrName>
                                        </p:attrNameLst>
                                      </p:cBhvr>
                                      <p:tavLst>
                                        <p:tav tm="0">
                                          <p:val>
                                            <p:fltVal val="0"/>
                                          </p:val>
                                        </p:tav>
                                        <p:tav tm="100000">
                                          <p:val>
                                            <p:strVal val="#ppt_h"/>
                                          </p:val>
                                        </p:tav>
                                      </p:tavLst>
                                    </p:anim>
                                    <p:animEffect transition="in" filter="fade">
                                      <p:cBhvr>
                                        <p:cTn id="81" dur="500"/>
                                        <p:tgtEl>
                                          <p:spTgt spid="58"/>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57"/>
                                        </p:tgtEl>
                                        <p:attrNameLst>
                                          <p:attrName>style.visibility</p:attrName>
                                        </p:attrNameLst>
                                      </p:cBhvr>
                                      <p:to>
                                        <p:strVal val="visible"/>
                                      </p:to>
                                    </p:set>
                                    <p:anim calcmode="lin" valueType="num">
                                      <p:cBhvr>
                                        <p:cTn id="84" dur="500" fill="hold"/>
                                        <p:tgtEl>
                                          <p:spTgt spid="57"/>
                                        </p:tgtEl>
                                        <p:attrNameLst>
                                          <p:attrName>ppt_w</p:attrName>
                                        </p:attrNameLst>
                                      </p:cBhvr>
                                      <p:tavLst>
                                        <p:tav tm="0">
                                          <p:val>
                                            <p:fltVal val="0"/>
                                          </p:val>
                                        </p:tav>
                                        <p:tav tm="100000">
                                          <p:val>
                                            <p:strVal val="#ppt_w"/>
                                          </p:val>
                                        </p:tav>
                                      </p:tavLst>
                                    </p:anim>
                                    <p:anim calcmode="lin" valueType="num">
                                      <p:cBhvr>
                                        <p:cTn id="85" dur="500" fill="hold"/>
                                        <p:tgtEl>
                                          <p:spTgt spid="57"/>
                                        </p:tgtEl>
                                        <p:attrNameLst>
                                          <p:attrName>ppt_h</p:attrName>
                                        </p:attrNameLst>
                                      </p:cBhvr>
                                      <p:tavLst>
                                        <p:tav tm="0">
                                          <p:val>
                                            <p:fltVal val="0"/>
                                          </p:val>
                                        </p:tav>
                                        <p:tav tm="100000">
                                          <p:val>
                                            <p:strVal val="#ppt_h"/>
                                          </p:val>
                                        </p:tav>
                                      </p:tavLst>
                                    </p:anim>
                                    <p:animEffect transition="in" filter="fade">
                                      <p:cBhvr>
                                        <p:cTn id="86" dur="500"/>
                                        <p:tgtEl>
                                          <p:spTgt spid="57"/>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49"/>
                                        </p:tgtEl>
                                        <p:attrNameLst>
                                          <p:attrName>style.visibility</p:attrName>
                                        </p:attrNameLst>
                                      </p:cBhvr>
                                      <p:to>
                                        <p:strVal val="visible"/>
                                      </p:to>
                                    </p:set>
                                    <p:anim calcmode="lin" valueType="num">
                                      <p:cBhvr>
                                        <p:cTn id="91" dur="500" fill="hold"/>
                                        <p:tgtEl>
                                          <p:spTgt spid="49"/>
                                        </p:tgtEl>
                                        <p:attrNameLst>
                                          <p:attrName>ppt_w</p:attrName>
                                        </p:attrNameLst>
                                      </p:cBhvr>
                                      <p:tavLst>
                                        <p:tav tm="0">
                                          <p:val>
                                            <p:fltVal val="0"/>
                                          </p:val>
                                        </p:tav>
                                        <p:tav tm="100000">
                                          <p:val>
                                            <p:strVal val="#ppt_w"/>
                                          </p:val>
                                        </p:tav>
                                      </p:tavLst>
                                    </p:anim>
                                    <p:anim calcmode="lin" valueType="num">
                                      <p:cBhvr>
                                        <p:cTn id="92" dur="500" fill="hold"/>
                                        <p:tgtEl>
                                          <p:spTgt spid="49"/>
                                        </p:tgtEl>
                                        <p:attrNameLst>
                                          <p:attrName>ppt_h</p:attrName>
                                        </p:attrNameLst>
                                      </p:cBhvr>
                                      <p:tavLst>
                                        <p:tav tm="0">
                                          <p:val>
                                            <p:fltVal val="0"/>
                                          </p:val>
                                        </p:tav>
                                        <p:tav tm="100000">
                                          <p:val>
                                            <p:strVal val="#ppt_h"/>
                                          </p:val>
                                        </p:tav>
                                      </p:tavLst>
                                    </p:anim>
                                    <p:animEffect transition="in" filter="fade">
                                      <p:cBhvr>
                                        <p:cTn id="93" dur="500"/>
                                        <p:tgtEl>
                                          <p:spTgt spid="49"/>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53"/>
                                        </p:tgtEl>
                                        <p:attrNameLst>
                                          <p:attrName>style.visibility</p:attrName>
                                        </p:attrNameLst>
                                      </p:cBhvr>
                                      <p:to>
                                        <p:strVal val="visible"/>
                                      </p:to>
                                    </p:set>
                                    <p:anim calcmode="lin" valueType="num">
                                      <p:cBhvr>
                                        <p:cTn id="96" dur="500" fill="hold"/>
                                        <p:tgtEl>
                                          <p:spTgt spid="53"/>
                                        </p:tgtEl>
                                        <p:attrNameLst>
                                          <p:attrName>ppt_w</p:attrName>
                                        </p:attrNameLst>
                                      </p:cBhvr>
                                      <p:tavLst>
                                        <p:tav tm="0">
                                          <p:val>
                                            <p:fltVal val="0"/>
                                          </p:val>
                                        </p:tav>
                                        <p:tav tm="100000">
                                          <p:val>
                                            <p:strVal val="#ppt_w"/>
                                          </p:val>
                                        </p:tav>
                                      </p:tavLst>
                                    </p:anim>
                                    <p:anim calcmode="lin" valueType="num">
                                      <p:cBhvr>
                                        <p:cTn id="97" dur="500" fill="hold"/>
                                        <p:tgtEl>
                                          <p:spTgt spid="53"/>
                                        </p:tgtEl>
                                        <p:attrNameLst>
                                          <p:attrName>ppt_h</p:attrName>
                                        </p:attrNameLst>
                                      </p:cBhvr>
                                      <p:tavLst>
                                        <p:tav tm="0">
                                          <p:val>
                                            <p:fltVal val="0"/>
                                          </p:val>
                                        </p:tav>
                                        <p:tav tm="100000">
                                          <p:val>
                                            <p:strVal val="#ppt_h"/>
                                          </p:val>
                                        </p:tav>
                                      </p:tavLst>
                                    </p:anim>
                                    <p:animEffect transition="in" filter="fade">
                                      <p:cBhvr>
                                        <p:cTn id="98" dur="500"/>
                                        <p:tgtEl>
                                          <p:spTgt spid="53"/>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59"/>
                                        </p:tgtEl>
                                        <p:attrNameLst>
                                          <p:attrName>style.visibility</p:attrName>
                                        </p:attrNameLst>
                                      </p:cBhvr>
                                      <p:to>
                                        <p:strVal val="visible"/>
                                      </p:to>
                                    </p:set>
                                    <p:anim calcmode="lin" valueType="num">
                                      <p:cBhvr>
                                        <p:cTn id="101" dur="500" fill="hold"/>
                                        <p:tgtEl>
                                          <p:spTgt spid="59"/>
                                        </p:tgtEl>
                                        <p:attrNameLst>
                                          <p:attrName>ppt_w</p:attrName>
                                        </p:attrNameLst>
                                      </p:cBhvr>
                                      <p:tavLst>
                                        <p:tav tm="0">
                                          <p:val>
                                            <p:fltVal val="0"/>
                                          </p:val>
                                        </p:tav>
                                        <p:tav tm="100000">
                                          <p:val>
                                            <p:strVal val="#ppt_w"/>
                                          </p:val>
                                        </p:tav>
                                      </p:tavLst>
                                    </p:anim>
                                    <p:anim calcmode="lin" valueType="num">
                                      <p:cBhvr>
                                        <p:cTn id="102" dur="500" fill="hold"/>
                                        <p:tgtEl>
                                          <p:spTgt spid="59"/>
                                        </p:tgtEl>
                                        <p:attrNameLst>
                                          <p:attrName>ppt_h</p:attrName>
                                        </p:attrNameLst>
                                      </p:cBhvr>
                                      <p:tavLst>
                                        <p:tav tm="0">
                                          <p:val>
                                            <p:fltVal val="0"/>
                                          </p:val>
                                        </p:tav>
                                        <p:tav tm="100000">
                                          <p:val>
                                            <p:strVal val="#ppt_h"/>
                                          </p:val>
                                        </p:tav>
                                      </p:tavLst>
                                    </p:anim>
                                    <p:animEffect transition="in" filter="fade">
                                      <p:cBhvr>
                                        <p:cTn id="103" dur="500"/>
                                        <p:tgtEl>
                                          <p:spTgt spid="59"/>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60"/>
                                        </p:tgtEl>
                                        <p:attrNameLst>
                                          <p:attrName>style.visibility</p:attrName>
                                        </p:attrNameLst>
                                      </p:cBhvr>
                                      <p:to>
                                        <p:strVal val="visible"/>
                                      </p:to>
                                    </p:set>
                                    <p:anim calcmode="lin" valueType="num">
                                      <p:cBhvr>
                                        <p:cTn id="106" dur="500" fill="hold"/>
                                        <p:tgtEl>
                                          <p:spTgt spid="60"/>
                                        </p:tgtEl>
                                        <p:attrNameLst>
                                          <p:attrName>ppt_w</p:attrName>
                                        </p:attrNameLst>
                                      </p:cBhvr>
                                      <p:tavLst>
                                        <p:tav tm="0">
                                          <p:val>
                                            <p:fltVal val="0"/>
                                          </p:val>
                                        </p:tav>
                                        <p:tav tm="100000">
                                          <p:val>
                                            <p:strVal val="#ppt_w"/>
                                          </p:val>
                                        </p:tav>
                                      </p:tavLst>
                                    </p:anim>
                                    <p:anim calcmode="lin" valueType="num">
                                      <p:cBhvr>
                                        <p:cTn id="107" dur="500" fill="hold"/>
                                        <p:tgtEl>
                                          <p:spTgt spid="60"/>
                                        </p:tgtEl>
                                        <p:attrNameLst>
                                          <p:attrName>ppt_h</p:attrName>
                                        </p:attrNameLst>
                                      </p:cBhvr>
                                      <p:tavLst>
                                        <p:tav tm="0">
                                          <p:val>
                                            <p:fltVal val="0"/>
                                          </p:val>
                                        </p:tav>
                                        <p:tav tm="100000">
                                          <p:val>
                                            <p:strVal val="#ppt_h"/>
                                          </p:val>
                                        </p:tav>
                                      </p:tavLst>
                                    </p:anim>
                                    <p:animEffect transition="in" filter="fade">
                                      <p:cBhvr>
                                        <p:cTn id="108"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3" grpId="0"/>
      <p:bldP spid="45" grpId="0" animBg="1"/>
      <p:bldP spid="46" grpId="0" animBg="1"/>
      <p:bldP spid="47" grpId="0" animBg="1"/>
      <p:bldP spid="48" grpId="0" animBg="1"/>
      <p:bldP spid="49" grpId="0" animBg="1"/>
      <p:bldP spid="50" grpId="0" animBg="1"/>
      <p:bldP spid="51" grpId="0" animBg="1"/>
      <p:bldP spid="52" grpId="0" animBg="1"/>
      <p:bldP spid="53" grpId="0" animBg="1"/>
      <p:bldP spid="54" grpId="0"/>
      <p:bldP spid="55" grpId="0" animBg="1"/>
      <p:bldP spid="56" grpId="0"/>
      <p:bldP spid="57" grpId="0" animBg="1"/>
      <p:bldP spid="58" grpId="0"/>
      <p:bldP spid="59" grpId="0" animBg="1"/>
      <p:bldP spid="60" grpId="0"/>
      <p:bldP spid="6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任意多边形 11"/>
          <p:cNvSpPr/>
          <p:nvPr/>
        </p:nvSpPr>
        <p:spPr>
          <a:xfrm>
            <a:off x="0" y="-65938"/>
            <a:ext cx="6438900" cy="4458242"/>
          </a:xfrm>
          <a:custGeom>
            <a:avLst/>
            <a:gdLst>
              <a:gd name="connsiteX0" fmla="*/ 0 w 8065477"/>
              <a:gd name="connsiteY0" fmla="*/ 0 h 5584471"/>
              <a:gd name="connsiteX1" fmla="*/ 7826396 w 8065477"/>
              <a:gd name="connsiteY1" fmla="*/ 0 h 5584471"/>
              <a:gd name="connsiteX2" fmla="*/ 7875213 w 8065477"/>
              <a:gd name="connsiteY2" fmla="*/ 142987 h 5584471"/>
              <a:gd name="connsiteX3" fmla="*/ 8065477 w 8065477"/>
              <a:gd name="connsiteY3" fmla="*/ 1390227 h 5584471"/>
              <a:gd name="connsiteX4" fmla="*/ 3833447 w 8065477"/>
              <a:gd name="connsiteY4" fmla="*/ 5584471 h 5584471"/>
              <a:gd name="connsiteX5" fmla="*/ 112199 w 8065477"/>
              <a:gd name="connsiteY5" fmla="*/ 3389453 h 5584471"/>
              <a:gd name="connsiteX6" fmla="*/ 0 w 8065477"/>
              <a:gd name="connsiteY6" fmla="*/ 3158621 h 5584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65477" h="5584471">
                <a:moveTo>
                  <a:pt x="0" y="0"/>
                </a:moveTo>
                <a:lnTo>
                  <a:pt x="7826396" y="0"/>
                </a:lnTo>
                <a:lnTo>
                  <a:pt x="7875213" y="142987"/>
                </a:lnTo>
                <a:cubicBezTo>
                  <a:pt x="7998865" y="536990"/>
                  <a:pt x="8065477" y="955899"/>
                  <a:pt x="8065477" y="1390227"/>
                </a:cubicBezTo>
                <a:cubicBezTo>
                  <a:pt x="8065477" y="3706644"/>
                  <a:pt x="6170733" y="5584471"/>
                  <a:pt x="3833447" y="5584471"/>
                </a:cubicBezTo>
                <a:cubicBezTo>
                  <a:pt x="2226563" y="5584471"/>
                  <a:pt x="828848" y="4696904"/>
                  <a:pt x="112199" y="3389453"/>
                </a:cubicBezTo>
                <a:lnTo>
                  <a:pt x="0" y="3158621"/>
                </a:lnTo>
                <a:close/>
              </a:path>
            </a:pathLst>
          </a:cu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4404724" y="4237373"/>
            <a:ext cx="3100976" cy="743986"/>
          </a:xfrm>
          <a:prstGeom prst="rect">
            <a:avLst/>
          </a:prstGeom>
          <a:noFill/>
          <a:ln w="9525" cap="flat" cmpd="sng">
            <a:noFill/>
            <a:prstDash val="solid"/>
            <a:round/>
            <a:headEnd type="none" w="med" len="med"/>
            <a:tailEnd type="none" w="med" len="med"/>
          </a:ln>
          <a:extLst>
            <a:ext uri="{909E8E84-426E-40DD-AFC4-6F175D3DCCD1}">
              <a14:hiddenFill xmlns:a14="http://schemas.microsoft.com/office/drawing/2010/main">
                <a:solidFill>
                  <a:srgbClr val="BC1A21"/>
                </a:solidFill>
              </a14:hiddenFill>
            </a:ext>
          </a:extLst>
        </p:spPr>
        <p:txBody>
          <a:bodyPr wrap="square" anchor="t">
            <a:spAutoFit/>
          </a:bodyPr>
          <a:lstStyle>
            <a:defPPr>
              <a:defRPr lang="zh-CN"/>
            </a:defPPr>
            <a:lvl1pPr eaLnBrk="0" hangingPunct="0">
              <a:lnSpc>
                <a:spcPct val="150000"/>
              </a:lnSpc>
              <a:defRPr sz="3200" b="1">
                <a:gradFill>
                  <a:gsLst>
                    <a:gs pos="0">
                      <a:srgbClr val="F84D4D"/>
                    </a:gs>
                    <a:gs pos="100000">
                      <a:srgbClr val="FF6B42"/>
                    </a:gs>
                  </a:gsLst>
                  <a:lin ang="16200000" scaled="1"/>
                </a:gradFill>
                <a:effectLst>
                  <a:outerShdw blurRad="38100" dist="38100" dir="2700000" algn="tl">
                    <a:srgbClr val="000000">
                      <a:alpha val="11000"/>
                    </a:srgbClr>
                  </a:outerShdw>
                </a:effectLst>
                <a:latin typeface="微软雅黑" panose="020B0503020204020204" pitchFamily="34" charset="-122"/>
                <a:ea typeface="微软雅黑" panose="020B0503020204020204" pitchFamily="34" charset="-122"/>
                <a:cs typeface="方正黑体_GBK" panose="03000509000000000000" charset="-122"/>
              </a:defRPr>
            </a:lvl1pPr>
          </a:lstStyle>
          <a:p>
            <a:r>
              <a:rPr lang="zh-CN" altLang="en-US" dirty="0">
                <a:sym typeface="+mn-lt"/>
              </a:rPr>
              <a:t>简化工作流程</a:t>
            </a:r>
          </a:p>
        </p:txBody>
      </p:sp>
      <p:sp>
        <p:nvSpPr>
          <p:cNvPr id="32" name="文本框 31"/>
          <p:cNvSpPr txBox="1"/>
          <p:nvPr/>
        </p:nvSpPr>
        <p:spPr>
          <a:xfrm>
            <a:off x="4385674" y="5062792"/>
            <a:ext cx="7463426" cy="1334148"/>
          </a:xfrm>
          <a:prstGeom prst="rect">
            <a:avLst/>
          </a:prstGeom>
          <a:noFill/>
        </p:spPr>
        <p:txBody>
          <a:bodyPr wrap="square" rtlCol="0">
            <a:spAutoFit/>
          </a:bodyPr>
          <a:lstStyle/>
          <a:p>
            <a:pPr defTabSz="1217930">
              <a:lnSpc>
                <a:spcPct val="150000"/>
              </a:lnSpc>
              <a:defRPr/>
            </a:pPr>
            <a:r>
              <a:rPr lang="zh-CN" altLang="en-US" sz="1865" dirty="0">
                <a:solidFill>
                  <a:schemeClr val="tx1">
                    <a:lumMod val="85000"/>
                    <a:lumOff val="15000"/>
                  </a:schemeClr>
                </a:solidFill>
                <a:latin typeface="Arial" panose="020B0604020202020204"/>
                <a:ea typeface="微软雅黑" panose="020B0503020204020204" pitchFamily="34" charset="-122"/>
                <a:cs typeface="+mn-ea"/>
                <a:sym typeface="+mn-lt"/>
              </a:rPr>
              <a:t>为了在事业单位中建立具有良好约束利于激励效应的管理机制，推动事业单位运营监管工作的顺利进行，政府开始尝试在事业单位中进行财务会计制度的改革。加强了对于事业单位的监管力度</a:t>
            </a:r>
          </a:p>
        </p:txBody>
      </p:sp>
      <p:sp>
        <p:nvSpPr>
          <p:cNvPr id="29" name="任意多边形 14"/>
          <p:cNvSpPr/>
          <p:nvPr/>
        </p:nvSpPr>
        <p:spPr>
          <a:xfrm>
            <a:off x="10984524" y="984737"/>
            <a:ext cx="1207477" cy="2414954"/>
          </a:xfrm>
          <a:custGeom>
            <a:avLst/>
            <a:gdLst>
              <a:gd name="connsiteX0" fmla="*/ 1207477 w 1207477"/>
              <a:gd name="connsiteY0" fmla="*/ 0 h 2414954"/>
              <a:gd name="connsiteX1" fmla="*/ 1207477 w 1207477"/>
              <a:gd name="connsiteY1" fmla="*/ 2414954 h 2414954"/>
              <a:gd name="connsiteX2" fmla="*/ 0 w 1207477"/>
              <a:gd name="connsiteY2" fmla="*/ 1207477 h 2414954"/>
              <a:gd name="connsiteX3" fmla="*/ 1207477 w 1207477"/>
              <a:gd name="connsiteY3" fmla="*/ 0 h 2414954"/>
            </a:gdLst>
            <a:ahLst/>
            <a:cxnLst>
              <a:cxn ang="0">
                <a:pos x="connsiteX0" y="connsiteY0"/>
              </a:cxn>
              <a:cxn ang="0">
                <a:pos x="connsiteX1" y="connsiteY1"/>
              </a:cxn>
              <a:cxn ang="0">
                <a:pos x="connsiteX2" y="connsiteY2"/>
              </a:cxn>
              <a:cxn ang="0">
                <a:pos x="connsiteX3" y="connsiteY3"/>
              </a:cxn>
            </a:cxnLst>
            <a:rect l="l" t="t" r="r" b="b"/>
            <a:pathLst>
              <a:path w="1207477" h="2414954">
                <a:moveTo>
                  <a:pt x="1207477" y="0"/>
                </a:moveTo>
                <a:lnTo>
                  <a:pt x="1207477" y="2414954"/>
                </a:lnTo>
                <a:cubicBezTo>
                  <a:pt x="540606" y="2414954"/>
                  <a:pt x="0" y="1874348"/>
                  <a:pt x="0" y="1207477"/>
                </a:cubicBezTo>
                <a:cubicBezTo>
                  <a:pt x="0" y="540606"/>
                  <a:pt x="540606" y="0"/>
                  <a:pt x="1207477" y="0"/>
                </a:cubicBezTo>
                <a:close/>
              </a:path>
            </a:pathLst>
          </a:cu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prstClr val="white"/>
              </a:solidFill>
              <a:latin typeface="微软雅黑" panose="020B0503020204020204" pitchFamily="34" charset="-122"/>
              <a:ea typeface="微软雅黑" panose="020B0503020204020204" pitchFamily="34" charset="-122"/>
            </a:endParaRPr>
          </a:p>
        </p:txBody>
      </p:sp>
      <p:sp>
        <p:nvSpPr>
          <p:cNvPr id="33" name="quotation-mark_32371"/>
          <p:cNvSpPr>
            <a:spLocks noChangeAspect="1"/>
          </p:cNvSpPr>
          <p:nvPr/>
        </p:nvSpPr>
        <p:spPr bwMode="auto">
          <a:xfrm>
            <a:off x="7924825" y="2596173"/>
            <a:ext cx="2224406" cy="2065608"/>
          </a:xfrm>
          <a:custGeom>
            <a:avLst/>
            <a:gdLst>
              <a:gd name="T0" fmla="*/ 2004 w 4654"/>
              <a:gd name="T1" fmla="*/ 191 h 4326"/>
              <a:gd name="T2" fmla="*/ 2004 w 4654"/>
              <a:gd name="T3" fmla="*/ 968 h 4326"/>
              <a:gd name="T4" fmla="*/ 1813 w 4654"/>
              <a:gd name="T5" fmla="*/ 1158 h 4326"/>
              <a:gd name="T6" fmla="*/ 1205 w 4654"/>
              <a:gd name="T7" fmla="*/ 2305 h 4326"/>
              <a:gd name="T8" fmla="*/ 1813 w 4654"/>
              <a:gd name="T9" fmla="*/ 2305 h 4326"/>
              <a:gd name="T10" fmla="*/ 2004 w 4654"/>
              <a:gd name="T11" fmla="*/ 2495 h 4326"/>
              <a:gd name="T12" fmla="*/ 2004 w 4654"/>
              <a:gd name="T13" fmla="*/ 4135 h 4326"/>
              <a:gd name="T14" fmla="*/ 1813 w 4654"/>
              <a:gd name="T15" fmla="*/ 4326 h 4326"/>
              <a:gd name="T16" fmla="*/ 191 w 4654"/>
              <a:gd name="T17" fmla="*/ 4326 h 4326"/>
              <a:gd name="T18" fmla="*/ 0 w 4654"/>
              <a:gd name="T19" fmla="*/ 4135 h 4326"/>
              <a:gd name="T20" fmla="*/ 0 w 4654"/>
              <a:gd name="T21" fmla="*/ 2495 h 4326"/>
              <a:gd name="T22" fmla="*/ 109 w 4654"/>
              <a:gd name="T23" fmla="*/ 1501 h 4326"/>
              <a:gd name="T24" fmla="*/ 448 w 4654"/>
              <a:gd name="T25" fmla="*/ 713 h 4326"/>
              <a:gd name="T26" fmla="*/ 1023 w 4654"/>
              <a:gd name="T27" fmla="*/ 187 h 4326"/>
              <a:gd name="T28" fmla="*/ 1813 w 4654"/>
              <a:gd name="T29" fmla="*/ 0 h 4326"/>
              <a:gd name="T30" fmla="*/ 2004 w 4654"/>
              <a:gd name="T31" fmla="*/ 191 h 4326"/>
              <a:gd name="T32" fmla="*/ 4464 w 4654"/>
              <a:gd name="T33" fmla="*/ 1158 h 4326"/>
              <a:gd name="T34" fmla="*/ 4654 w 4654"/>
              <a:gd name="T35" fmla="*/ 968 h 4326"/>
              <a:gd name="T36" fmla="*/ 4654 w 4654"/>
              <a:gd name="T37" fmla="*/ 191 h 4326"/>
              <a:gd name="T38" fmla="*/ 4464 w 4654"/>
              <a:gd name="T39" fmla="*/ 0 h 4326"/>
              <a:gd name="T40" fmla="*/ 3674 w 4654"/>
              <a:gd name="T41" fmla="*/ 187 h 4326"/>
              <a:gd name="T42" fmla="*/ 3098 w 4654"/>
              <a:gd name="T43" fmla="*/ 713 h 4326"/>
              <a:gd name="T44" fmla="*/ 2759 w 4654"/>
              <a:gd name="T45" fmla="*/ 1501 h 4326"/>
              <a:gd name="T46" fmla="*/ 2650 w 4654"/>
              <a:gd name="T47" fmla="*/ 2495 h 4326"/>
              <a:gd name="T48" fmla="*/ 2650 w 4654"/>
              <a:gd name="T49" fmla="*/ 4135 h 4326"/>
              <a:gd name="T50" fmla="*/ 2841 w 4654"/>
              <a:gd name="T51" fmla="*/ 4326 h 4326"/>
              <a:gd name="T52" fmla="*/ 4464 w 4654"/>
              <a:gd name="T53" fmla="*/ 4326 h 4326"/>
              <a:gd name="T54" fmla="*/ 4654 w 4654"/>
              <a:gd name="T55" fmla="*/ 4135 h 4326"/>
              <a:gd name="T56" fmla="*/ 4654 w 4654"/>
              <a:gd name="T57" fmla="*/ 2495 h 4326"/>
              <a:gd name="T58" fmla="*/ 4464 w 4654"/>
              <a:gd name="T59" fmla="*/ 2305 h 4326"/>
              <a:gd name="T60" fmla="*/ 3864 w 4654"/>
              <a:gd name="T61" fmla="*/ 2305 h 4326"/>
              <a:gd name="T62" fmla="*/ 4464 w 4654"/>
              <a:gd name="T63" fmla="*/ 1158 h 4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54" h="4326">
                <a:moveTo>
                  <a:pt x="2004" y="191"/>
                </a:moveTo>
                <a:lnTo>
                  <a:pt x="2004" y="968"/>
                </a:lnTo>
                <a:cubicBezTo>
                  <a:pt x="2004" y="1073"/>
                  <a:pt x="1919" y="1158"/>
                  <a:pt x="1813" y="1158"/>
                </a:cubicBezTo>
                <a:cubicBezTo>
                  <a:pt x="1437" y="1158"/>
                  <a:pt x="1233" y="1544"/>
                  <a:pt x="1205" y="2305"/>
                </a:cubicBezTo>
                <a:lnTo>
                  <a:pt x="1813" y="2305"/>
                </a:lnTo>
                <a:cubicBezTo>
                  <a:pt x="1919" y="2305"/>
                  <a:pt x="2004" y="2390"/>
                  <a:pt x="2004" y="2495"/>
                </a:cubicBezTo>
                <a:lnTo>
                  <a:pt x="2004" y="4135"/>
                </a:lnTo>
                <a:cubicBezTo>
                  <a:pt x="2004" y="4241"/>
                  <a:pt x="1919" y="4326"/>
                  <a:pt x="1813" y="4326"/>
                </a:cubicBezTo>
                <a:lnTo>
                  <a:pt x="191" y="4326"/>
                </a:lnTo>
                <a:cubicBezTo>
                  <a:pt x="85" y="4326"/>
                  <a:pt x="0" y="4241"/>
                  <a:pt x="0" y="4135"/>
                </a:cubicBezTo>
                <a:lnTo>
                  <a:pt x="0" y="2495"/>
                </a:lnTo>
                <a:cubicBezTo>
                  <a:pt x="0" y="2131"/>
                  <a:pt x="37" y="1796"/>
                  <a:pt x="109" y="1501"/>
                </a:cubicBezTo>
                <a:cubicBezTo>
                  <a:pt x="183" y="1198"/>
                  <a:pt x="297" y="933"/>
                  <a:pt x="448" y="713"/>
                </a:cubicBezTo>
                <a:cubicBezTo>
                  <a:pt x="602" y="488"/>
                  <a:pt x="796" y="311"/>
                  <a:pt x="1023" y="187"/>
                </a:cubicBezTo>
                <a:cubicBezTo>
                  <a:pt x="1252" y="63"/>
                  <a:pt x="1518" y="0"/>
                  <a:pt x="1813" y="0"/>
                </a:cubicBezTo>
                <a:cubicBezTo>
                  <a:pt x="1919" y="0"/>
                  <a:pt x="2004" y="86"/>
                  <a:pt x="2004" y="191"/>
                </a:cubicBezTo>
                <a:close/>
                <a:moveTo>
                  <a:pt x="4464" y="1158"/>
                </a:moveTo>
                <a:cubicBezTo>
                  <a:pt x="4569" y="1158"/>
                  <a:pt x="4654" y="1073"/>
                  <a:pt x="4654" y="968"/>
                </a:cubicBezTo>
                <a:lnTo>
                  <a:pt x="4654" y="191"/>
                </a:lnTo>
                <a:cubicBezTo>
                  <a:pt x="4654" y="86"/>
                  <a:pt x="4569" y="0"/>
                  <a:pt x="4464" y="0"/>
                </a:cubicBezTo>
                <a:cubicBezTo>
                  <a:pt x="4168" y="0"/>
                  <a:pt x="3902" y="63"/>
                  <a:pt x="3674" y="187"/>
                </a:cubicBezTo>
                <a:cubicBezTo>
                  <a:pt x="3447" y="311"/>
                  <a:pt x="3253" y="488"/>
                  <a:pt x="3098" y="713"/>
                </a:cubicBezTo>
                <a:cubicBezTo>
                  <a:pt x="2948" y="933"/>
                  <a:pt x="2834" y="1198"/>
                  <a:pt x="2759" y="1501"/>
                </a:cubicBezTo>
                <a:cubicBezTo>
                  <a:pt x="2687" y="1796"/>
                  <a:pt x="2650" y="2131"/>
                  <a:pt x="2650" y="2495"/>
                </a:cubicBezTo>
                <a:lnTo>
                  <a:pt x="2650" y="4135"/>
                </a:lnTo>
                <a:cubicBezTo>
                  <a:pt x="2650" y="4241"/>
                  <a:pt x="2736" y="4326"/>
                  <a:pt x="2841" y="4326"/>
                </a:cubicBezTo>
                <a:lnTo>
                  <a:pt x="4464" y="4326"/>
                </a:lnTo>
                <a:cubicBezTo>
                  <a:pt x="4569" y="4326"/>
                  <a:pt x="4654" y="4241"/>
                  <a:pt x="4654" y="4135"/>
                </a:cubicBezTo>
                <a:lnTo>
                  <a:pt x="4654" y="2495"/>
                </a:lnTo>
                <a:cubicBezTo>
                  <a:pt x="4654" y="2390"/>
                  <a:pt x="4569" y="2305"/>
                  <a:pt x="4464" y="2305"/>
                </a:cubicBezTo>
                <a:lnTo>
                  <a:pt x="3864" y="2305"/>
                </a:lnTo>
                <a:cubicBezTo>
                  <a:pt x="3892" y="1544"/>
                  <a:pt x="4093" y="1158"/>
                  <a:pt x="4464" y="1158"/>
                </a:cubicBezTo>
                <a:close/>
              </a:path>
            </a:pathLst>
          </a:cu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p/>
        </p:txBody>
      </p:sp>
      <p:sp>
        <p:nvSpPr>
          <p:cNvPr id="36" name="任意多边形 14"/>
          <p:cNvSpPr/>
          <p:nvPr/>
        </p:nvSpPr>
        <p:spPr>
          <a:xfrm rot="16200000">
            <a:off x="-27329" y="-603738"/>
            <a:ext cx="1207477" cy="2414954"/>
          </a:xfrm>
          <a:custGeom>
            <a:avLst/>
            <a:gdLst>
              <a:gd name="connsiteX0" fmla="*/ 1207477 w 1207477"/>
              <a:gd name="connsiteY0" fmla="*/ 0 h 2414954"/>
              <a:gd name="connsiteX1" fmla="*/ 1207477 w 1207477"/>
              <a:gd name="connsiteY1" fmla="*/ 2414954 h 2414954"/>
              <a:gd name="connsiteX2" fmla="*/ 0 w 1207477"/>
              <a:gd name="connsiteY2" fmla="*/ 1207477 h 2414954"/>
              <a:gd name="connsiteX3" fmla="*/ 1207477 w 1207477"/>
              <a:gd name="connsiteY3" fmla="*/ 0 h 2414954"/>
            </a:gdLst>
            <a:ahLst/>
            <a:cxnLst>
              <a:cxn ang="0">
                <a:pos x="connsiteX0" y="connsiteY0"/>
              </a:cxn>
              <a:cxn ang="0">
                <a:pos x="connsiteX1" y="connsiteY1"/>
              </a:cxn>
              <a:cxn ang="0">
                <a:pos x="connsiteX2" y="connsiteY2"/>
              </a:cxn>
              <a:cxn ang="0">
                <a:pos x="connsiteX3" y="connsiteY3"/>
              </a:cxn>
            </a:cxnLst>
            <a:rect l="l" t="t" r="r" b="b"/>
            <a:pathLst>
              <a:path w="1207477" h="2414954">
                <a:moveTo>
                  <a:pt x="1207477" y="0"/>
                </a:moveTo>
                <a:lnTo>
                  <a:pt x="1207477" y="2414954"/>
                </a:lnTo>
                <a:cubicBezTo>
                  <a:pt x="540606" y="2414954"/>
                  <a:pt x="0" y="1874348"/>
                  <a:pt x="0" y="1207477"/>
                </a:cubicBezTo>
                <a:cubicBezTo>
                  <a:pt x="0" y="540606"/>
                  <a:pt x="540606" y="0"/>
                  <a:pt x="1207477" y="0"/>
                </a:cubicBezTo>
                <a:close/>
              </a:path>
            </a:pathLst>
          </a:cu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prstClr val="white"/>
              </a:solidFill>
              <a:latin typeface="微软雅黑" panose="020B0503020204020204" pitchFamily="34" charset="-122"/>
              <a:ea typeface="微软雅黑" panose="020B0503020204020204" pitchFamily="34" charset="-122"/>
            </a:endParaRPr>
          </a:p>
        </p:txBody>
      </p:sp>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p:cTn id="22" dur="500" fill="hold"/>
                                        <p:tgtEl>
                                          <p:spTgt spid="33"/>
                                        </p:tgtEl>
                                        <p:attrNameLst>
                                          <p:attrName>ppt_w</p:attrName>
                                        </p:attrNameLst>
                                      </p:cBhvr>
                                      <p:tavLst>
                                        <p:tav tm="0">
                                          <p:val>
                                            <p:fltVal val="0"/>
                                          </p:val>
                                        </p:tav>
                                        <p:tav tm="100000">
                                          <p:val>
                                            <p:strVal val="#ppt_w"/>
                                          </p:val>
                                        </p:tav>
                                      </p:tavLst>
                                    </p:anim>
                                    <p:anim calcmode="lin" valueType="num">
                                      <p:cBhvr>
                                        <p:cTn id="23" dur="500" fill="hold"/>
                                        <p:tgtEl>
                                          <p:spTgt spid="33"/>
                                        </p:tgtEl>
                                        <p:attrNameLst>
                                          <p:attrName>ppt_h</p:attrName>
                                        </p:attrNameLst>
                                      </p:cBhvr>
                                      <p:tavLst>
                                        <p:tav tm="0">
                                          <p:val>
                                            <p:fltVal val="0"/>
                                          </p:val>
                                        </p:tav>
                                        <p:tav tm="100000">
                                          <p:val>
                                            <p:strVal val="#ppt_h"/>
                                          </p:val>
                                        </p:tav>
                                      </p:tavLst>
                                    </p:anim>
                                    <p:animEffect transition="in" filter="fade">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000"/>
                                        <p:tgtEl>
                                          <p:spTgt spid="30"/>
                                        </p:tgtEl>
                                      </p:cBhvr>
                                    </p:animEffect>
                                    <p:anim calcmode="lin" valueType="num">
                                      <p:cBhvr>
                                        <p:cTn id="30" dur="1000" fill="hold"/>
                                        <p:tgtEl>
                                          <p:spTgt spid="30"/>
                                        </p:tgtEl>
                                        <p:attrNameLst>
                                          <p:attrName>ppt_x</p:attrName>
                                        </p:attrNameLst>
                                      </p:cBhvr>
                                      <p:tavLst>
                                        <p:tav tm="0">
                                          <p:val>
                                            <p:strVal val="#ppt_x"/>
                                          </p:val>
                                        </p:tav>
                                        <p:tav tm="100000">
                                          <p:val>
                                            <p:strVal val="#ppt_x"/>
                                          </p:val>
                                        </p:tav>
                                      </p:tavLst>
                                    </p:anim>
                                    <p:anim calcmode="lin" valueType="num">
                                      <p:cBhvr>
                                        <p:cTn id="31" dur="1000" fill="hold"/>
                                        <p:tgtEl>
                                          <p:spTgt spid="3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1000"/>
                                        <p:tgtEl>
                                          <p:spTgt spid="32"/>
                                        </p:tgtEl>
                                      </p:cBhvr>
                                    </p:animEffect>
                                    <p:anim calcmode="lin" valueType="num">
                                      <p:cBhvr>
                                        <p:cTn id="35" dur="1000" fill="hold"/>
                                        <p:tgtEl>
                                          <p:spTgt spid="32"/>
                                        </p:tgtEl>
                                        <p:attrNameLst>
                                          <p:attrName>ppt_x</p:attrName>
                                        </p:attrNameLst>
                                      </p:cBhvr>
                                      <p:tavLst>
                                        <p:tav tm="0">
                                          <p:val>
                                            <p:strVal val="#ppt_x"/>
                                          </p:val>
                                        </p:tav>
                                        <p:tav tm="100000">
                                          <p:val>
                                            <p:strVal val="#ppt_x"/>
                                          </p:val>
                                        </p:tav>
                                      </p:tavLst>
                                    </p:anim>
                                    <p:anim calcmode="lin" valueType="num">
                                      <p:cBhvr>
                                        <p:cTn id="3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0" grpId="0"/>
      <p:bldP spid="32" grpId="0"/>
      <p:bldP spid="29" grpId="0" animBg="1"/>
      <p:bldP spid="3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7798979" y="2561866"/>
            <a:ext cx="3639547" cy="904855"/>
          </a:xfrm>
          <a:prstGeom prst="rect">
            <a:avLst/>
          </a:prstGeom>
        </p:spPr>
        <p:txBody>
          <a:bodyPr wrap="square" lIns="91433" tIns="45716" rIns="91433" bIns="45716">
            <a:spAutoFit/>
          </a:bodyPr>
          <a:lstStyle/>
          <a:p>
            <a:pPr defTabSz="609600">
              <a:lnSpc>
                <a:spcPct val="130000"/>
              </a:lnSpc>
            </a:pPr>
            <a:r>
              <a:rPr lang="zh-CN" altLang="en-US" sz="1400" dirty="0">
                <a:solidFill>
                  <a:srgbClr val="E7E6E6">
                    <a:lumMod val="10000"/>
                  </a:srgbClr>
                </a:solidFill>
                <a:latin typeface="Arial" panose="020B0604020202020204"/>
                <a:ea typeface="微软雅黑" panose="020B0503020204020204" pitchFamily="34" charset="-122"/>
                <a:cs typeface="+mn-ea"/>
                <a:sym typeface="+mn-lt"/>
              </a:rPr>
              <a:t>在新财务会计制度实施背景下，中职院校的会计管理工作必须要进行改变与创新，确保学习的管</a:t>
            </a:r>
          </a:p>
        </p:txBody>
      </p:sp>
      <p:sp>
        <p:nvSpPr>
          <p:cNvPr id="27" name="矩形 26"/>
          <p:cNvSpPr/>
          <p:nvPr/>
        </p:nvSpPr>
        <p:spPr>
          <a:xfrm>
            <a:off x="7798979" y="2141310"/>
            <a:ext cx="3618091" cy="420556"/>
          </a:xfrm>
          <a:prstGeom prst="rect">
            <a:avLst/>
          </a:prstGeom>
        </p:spPr>
        <p:txBody>
          <a:bodyPr wrap="square" lIns="91433" tIns="45716" rIns="91433" bIns="45716">
            <a:spAutoFit/>
          </a:bodyPr>
          <a:lstStyle/>
          <a:p>
            <a:pPr defTabSz="914400">
              <a:defRPr/>
            </a:pPr>
            <a:r>
              <a:rPr lang="zh-CN" altLang="en-US" sz="2135" b="1">
                <a:solidFill>
                  <a:srgbClr val="E7E6E6">
                    <a:lumMod val="10000"/>
                  </a:srgbClr>
                </a:solidFill>
                <a:latin typeface="Arial" panose="020B0604020202020204"/>
                <a:ea typeface="微软雅黑" panose="020B0503020204020204" pitchFamily="34" charset="-122"/>
                <a:cs typeface="+mn-ea"/>
                <a:sym typeface="+mn-lt"/>
              </a:rPr>
              <a:t>新的政府会计制度</a:t>
            </a:r>
            <a:endParaRPr lang="zh-CN" altLang="en-US" sz="2135" b="1" dirty="0">
              <a:solidFill>
                <a:srgbClr val="E7E6E6">
                  <a:lumMod val="10000"/>
                </a:srgbClr>
              </a:solidFill>
              <a:latin typeface="Arial" panose="020B0604020202020204"/>
              <a:ea typeface="微软雅黑" panose="020B0503020204020204" pitchFamily="34" charset="-122"/>
              <a:cs typeface="+mn-ea"/>
              <a:sym typeface="+mn-lt"/>
            </a:endParaRPr>
          </a:p>
        </p:txBody>
      </p:sp>
      <p:sp>
        <p:nvSpPr>
          <p:cNvPr id="28" name="矩形 27"/>
          <p:cNvSpPr/>
          <p:nvPr/>
        </p:nvSpPr>
        <p:spPr>
          <a:xfrm>
            <a:off x="7820435" y="4990741"/>
            <a:ext cx="3618091" cy="904855"/>
          </a:xfrm>
          <a:prstGeom prst="rect">
            <a:avLst/>
          </a:prstGeom>
        </p:spPr>
        <p:txBody>
          <a:bodyPr wrap="square" lIns="91433" tIns="45716" rIns="91433" bIns="45716">
            <a:spAutoFit/>
          </a:bodyPr>
          <a:lstStyle/>
          <a:p>
            <a:pPr defTabSz="609600">
              <a:lnSpc>
                <a:spcPct val="130000"/>
              </a:lnSpc>
            </a:pPr>
            <a:r>
              <a:rPr lang="zh-CN" altLang="en-US" sz="1400">
                <a:solidFill>
                  <a:srgbClr val="E7E6E6">
                    <a:lumMod val="10000"/>
                  </a:srgbClr>
                </a:solidFill>
                <a:latin typeface="Arial" panose="020B0604020202020204"/>
                <a:ea typeface="微软雅黑" panose="020B0503020204020204" pitchFamily="34" charset="-122"/>
                <a:cs typeface="+mn-ea"/>
                <a:sym typeface="+mn-lt"/>
              </a:rPr>
              <a:t>加快财务信息化建设，提升服务效率。财务管理信息化建设符合时代发展趋势，高校的财务服务</a:t>
            </a:r>
            <a:endParaRPr lang="zh-CN" altLang="en-US" sz="1400" dirty="0">
              <a:solidFill>
                <a:srgbClr val="E7E6E6">
                  <a:lumMod val="10000"/>
                </a:srgbClr>
              </a:solidFill>
              <a:latin typeface="Arial" panose="020B0604020202020204"/>
              <a:ea typeface="微软雅黑" panose="020B0503020204020204" pitchFamily="34" charset="-122"/>
              <a:cs typeface="+mn-ea"/>
              <a:sym typeface="+mn-lt"/>
            </a:endParaRPr>
          </a:p>
        </p:txBody>
      </p:sp>
      <p:sp>
        <p:nvSpPr>
          <p:cNvPr id="29" name="矩形 28"/>
          <p:cNvSpPr/>
          <p:nvPr/>
        </p:nvSpPr>
        <p:spPr>
          <a:xfrm>
            <a:off x="7820435" y="4570185"/>
            <a:ext cx="3618091" cy="420556"/>
          </a:xfrm>
          <a:prstGeom prst="rect">
            <a:avLst/>
          </a:prstGeom>
        </p:spPr>
        <p:txBody>
          <a:bodyPr wrap="square" lIns="91433" tIns="45716" rIns="91433" bIns="45716">
            <a:spAutoFit/>
          </a:bodyPr>
          <a:lstStyle/>
          <a:p>
            <a:pPr defTabSz="914400">
              <a:defRPr/>
            </a:pPr>
            <a:r>
              <a:rPr lang="zh-CN" altLang="en-US" sz="2135" b="1" dirty="0">
                <a:solidFill>
                  <a:srgbClr val="E7E6E6">
                    <a:lumMod val="10000"/>
                  </a:srgbClr>
                </a:solidFill>
                <a:latin typeface="Arial" panose="020B0604020202020204"/>
                <a:ea typeface="微软雅黑" panose="020B0503020204020204" pitchFamily="34" charset="-122"/>
                <a:cs typeface="+mn-ea"/>
                <a:sym typeface="+mn-lt"/>
              </a:rPr>
              <a:t>政府会计准则</a:t>
            </a:r>
            <a:r>
              <a:rPr lang="en-US" altLang="zh-CN" sz="2135" b="1" dirty="0">
                <a:solidFill>
                  <a:srgbClr val="E7E6E6">
                    <a:lumMod val="10000"/>
                  </a:srgbClr>
                </a:solidFill>
                <a:latin typeface="Arial" panose="020B0604020202020204"/>
                <a:ea typeface="微软雅黑" panose="020B0503020204020204" pitchFamily="34" charset="-122"/>
                <a:cs typeface="+mn-ea"/>
                <a:sym typeface="+mn-lt"/>
              </a:rPr>
              <a:t>—</a:t>
            </a:r>
            <a:r>
              <a:rPr lang="zh-CN" altLang="en-US" sz="2135" b="1" dirty="0">
                <a:solidFill>
                  <a:srgbClr val="E7E6E6">
                    <a:lumMod val="10000"/>
                  </a:srgbClr>
                </a:solidFill>
                <a:latin typeface="Arial" panose="020B0604020202020204"/>
                <a:ea typeface="微软雅黑" panose="020B0503020204020204" pitchFamily="34" charset="-122"/>
                <a:cs typeface="+mn-ea"/>
                <a:sym typeface="+mn-lt"/>
              </a:rPr>
              <a:t>基本准则</a:t>
            </a:r>
          </a:p>
        </p:txBody>
      </p:sp>
      <p:sp>
        <p:nvSpPr>
          <p:cNvPr id="30" name="矩形 29"/>
          <p:cNvSpPr/>
          <p:nvPr/>
        </p:nvSpPr>
        <p:spPr>
          <a:xfrm>
            <a:off x="824766" y="5042820"/>
            <a:ext cx="3143029" cy="904855"/>
          </a:xfrm>
          <a:prstGeom prst="rect">
            <a:avLst/>
          </a:prstGeom>
        </p:spPr>
        <p:txBody>
          <a:bodyPr wrap="square" lIns="91433" tIns="45716" rIns="91433" bIns="45716">
            <a:spAutoFit/>
          </a:bodyPr>
          <a:lstStyle/>
          <a:p>
            <a:pPr algn="r" defTabSz="609600">
              <a:lnSpc>
                <a:spcPct val="130000"/>
              </a:lnSpc>
            </a:pPr>
            <a:r>
              <a:rPr lang="zh-CN" altLang="en-US" sz="1400" dirty="0">
                <a:solidFill>
                  <a:srgbClr val="E7E6E6">
                    <a:lumMod val="10000"/>
                  </a:srgbClr>
                </a:solidFill>
                <a:latin typeface="Arial" panose="020B0604020202020204"/>
                <a:ea typeface="微软雅黑" panose="020B0503020204020204" pitchFamily="34" charset="-122"/>
                <a:cs typeface="+mn-ea"/>
                <a:sym typeface="+mn-lt"/>
              </a:rPr>
              <a:t>更好地为人民进行服务，从而提高事业单位的整体服务质量。同时，事业单位的财务管理人员在</a:t>
            </a:r>
          </a:p>
        </p:txBody>
      </p:sp>
      <p:sp>
        <p:nvSpPr>
          <p:cNvPr id="31" name="矩形 30"/>
          <p:cNvSpPr/>
          <p:nvPr/>
        </p:nvSpPr>
        <p:spPr>
          <a:xfrm>
            <a:off x="1174450" y="4622264"/>
            <a:ext cx="2802621" cy="420556"/>
          </a:xfrm>
          <a:prstGeom prst="rect">
            <a:avLst/>
          </a:prstGeom>
        </p:spPr>
        <p:txBody>
          <a:bodyPr wrap="square" lIns="91433" tIns="45716" rIns="91433" bIns="45716">
            <a:spAutoFit/>
          </a:bodyPr>
          <a:lstStyle/>
          <a:p>
            <a:pPr algn="r" defTabSz="914400">
              <a:defRPr/>
            </a:pPr>
            <a:r>
              <a:rPr lang="zh-CN" altLang="en-US" sz="2135" b="1">
                <a:solidFill>
                  <a:srgbClr val="E7E6E6">
                    <a:lumMod val="10000"/>
                  </a:srgbClr>
                </a:solidFill>
                <a:latin typeface="Arial" panose="020B0604020202020204"/>
                <a:ea typeface="微软雅黑" panose="020B0503020204020204" pitchFamily="34" charset="-122"/>
                <a:cs typeface="+mn-ea"/>
                <a:sym typeface="+mn-lt"/>
              </a:rPr>
              <a:t>财务会计、预算会计</a:t>
            </a:r>
            <a:endParaRPr lang="zh-CN" altLang="en-US" sz="2135" b="1" dirty="0">
              <a:solidFill>
                <a:srgbClr val="E7E6E6">
                  <a:lumMod val="10000"/>
                </a:srgbClr>
              </a:solidFill>
              <a:latin typeface="Arial" panose="020B0604020202020204"/>
              <a:ea typeface="微软雅黑" panose="020B0503020204020204" pitchFamily="34" charset="-122"/>
              <a:cs typeface="+mn-ea"/>
              <a:sym typeface="+mn-lt"/>
            </a:endParaRPr>
          </a:p>
        </p:txBody>
      </p:sp>
      <p:sp>
        <p:nvSpPr>
          <p:cNvPr id="32" name="矩形 31"/>
          <p:cNvSpPr/>
          <p:nvPr/>
        </p:nvSpPr>
        <p:spPr>
          <a:xfrm>
            <a:off x="824766" y="2561867"/>
            <a:ext cx="3143029" cy="904855"/>
          </a:xfrm>
          <a:prstGeom prst="rect">
            <a:avLst/>
          </a:prstGeom>
        </p:spPr>
        <p:txBody>
          <a:bodyPr wrap="square" lIns="91433" tIns="45716" rIns="91433" bIns="45716">
            <a:spAutoFit/>
          </a:bodyPr>
          <a:lstStyle/>
          <a:p>
            <a:pPr algn="r" defTabSz="609600">
              <a:lnSpc>
                <a:spcPct val="130000"/>
              </a:lnSpc>
              <a:defRPr/>
            </a:pPr>
            <a:r>
              <a:rPr lang="zh-CN" altLang="en-US" sz="1400" dirty="0">
                <a:solidFill>
                  <a:srgbClr val="E7E6E6">
                    <a:lumMod val="10000"/>
                  </a:srgbClr>
                </a:solidFill>
                <a:latin typeface="Arial" panose="020B0604020202020204"/>
                <a:ea typeface="微软雅黑" panose="020B0503020204020204" pitchFamily="34" charset="-122"/>
                <a:cs typeface="+mn-ea"/>
                <a:sym typeface="+mn-lt"/>
              </a:rPr>
              <a:t>提升事业单位的工作效率通过新事业单位会计制度可以使成本核算方法更加规范，增加了事业单</a:t>
            </a:r>
          </a:p>
        </p:txBody>
      </p:sp>
      <p:sp>
        <p:nvSpPr>
          <p:cNvPr id="33" name="矩形 32"/>
          <p:cNvSpPr/>
          <p:nvPr/>
        </p:nvSpPr>
        <p:spPr>
          <a:xfrm>
            <a:off x="1174450" y="2082533"/>
            <a:ext cx="2802621" cy="420556"/>
          </a:xfrm>
          <a:prstGeom prst="rect">
            <a:avLst/>
          </a:prstGeom>
        </p:spPr>
        <p:txBody>
          <a:bodyPr wrap="square" lIns="91433" tIns="45716" rIns="91433" bIns="45716">
            <a:spAutoFit/>
          </a:bodyPr>
          <a:lstStyle/>
          <a:p>
            <a:pPr algn="r" defTabSz="914400">
              <a:defRPr/>
            </a:pPr>
            <a:r>
              <a:rPr lang="zh-CN" altLang="en-US" sz="2135" b="1" dirty="0">
                <a:solidFill>
                  <a:srgbClr val="E7E6E6">
                    <a:lumMod val="10000"/>
                  </a:srgbClr>
                </a:solidFill>
                <a:latin typeface="Arial" panose="020B0604020202020204"/>
                <a:ea typeface="微软雅黑" panose="020B0503020204020204" pitchFamily="34" charset="-122"/>
                <a:cs typeface="+mn-ea"/>
                <a:sym typeface="+mn-lt"/>
              </a:rPr>
              <a:t>互联网</a:t>
            </a:r>
            <a:r>
              <a:rPr lang="en-US" altLang="zh-CN" sz="2135" b="1" dirty="0">
                <a:solidFill>
                  <a:srgbClr val="E7E6E6">
                    <a:lumMod val="10000"/>
                  </a:srgbClr>
                </a:solidFill>
                <a:latin typeface="Arial" panose="020B0604020202020204"/>
                <a:ea typeface="微软雅黑" panose="020B0503020204020204" pitchFamily="34" charset="-122"/>
                <a:cs typeface="+mn-ea"/>
                <a:sym typeface="+mn-lt"/>
              </a:rPr>
              <a:t>+</a:t>
            </a:r>
            <a:r>
              <a:rPr lang="zh-CN" altLang="en-US" sz="2135" b="1" dirty="0">
                <a:solidFill>
                  <a:srgbClr val="E7E6E6">
                    <a:lumMod val="10000"/>
                  </a:srgbClr>
                </a:solidFill>
                <a:latin typeface="Arial" panose="020B0604020202020204"/>
                <a:ea typeface="微软雅黑" panose="020B0503020204020204" pitchFamily="34" charset="-122"/>
                <a:cs typeface="+mn-ea"/>
                <a:sym typeface="+mn-lt"/>
              </a:rPr>
              <a:t>财务</a:t>
            </a:r>
          </a:p>
        </p:txBody>
      </p:sp>
      <p:sp>
        <p:nvSpPr>
          <p:cNvPr id="51" name="文本框 50"/>
          <p:cNvSpPr txBox="1"/>
          <p:nvPr/>
        </p:nvSpPr>
        <p:spPr>
          <a:xfrm>
            <a:off x="597535" y="439042"/>
            <a:ext cx="5498465" cy="523220"/>
          </a:xfrm>
          <a:prstGeom prst="rect">
            <a:avLst/>
          </a:prstGeom>
          <a:noFill/>
        </p:spPr>
        <p:txBody>
          <a:bodyPr wrap="square" rtlCol="0">
            <a:spAutoFit/>
          </a:bodyPr>
          <a:lstStyle>
            <a:defPPr>
              <a:defRPr lang="zh-CN"/>
            </a:defPPr>
            <a:lvl1pPr>
              <a:defRPr sz="2800" b="1">
                <a:solidFill>
                  <a:schemeClr val="bg2">
                    <a:lumMod val="25000"/>
                  </a:schemeClr>
                </a:solidFill>
                <a:latin typeface="微软雅黑" panose="020B0503020204020204" pitchFamily="34" charset="-122"/>
                <a:ea typeface="微软雅黑" panose="020B0503020204020204" pitchFamily="34" charset="-122"/>
                <a:cs typeface="方正黑体_GBK" panose="03000509000000000000" charset="-122"/>
              </a:defRPr>
            </a:lvl1pPr>
          </a:lstStyle>
          <a:p>
            <a:r>
              <a:rPr lang="zh-CN" altLang="en-US">
                <a:sym typeface="+mn-lt"/>
              </a:rPr>
              <a:t>总结分析与结论</a:t>
            </a:r>
            <a:endParaRPr lang="zh-CN" altLang="en-US" dirty="0">
              <a:sym typeface="+mn-lt"/>
            </a:endParaRPr>
          </a:p>
        </p:txBody>
      </p:sp>
      <p:grpSp>
        <p:nvGrpSpPr>
          <p:cNvPr id="34" name="组合 33"/>
          <p:cNvGrpSpPr/>
          <p:nvPr/>
        </p:nvGrpSpPr>
        <p:grpSpPr>
          <a:xfrm>
            <a:off x="4305299" y="2287905"/>
            <a:ext cx="3165452" cy="2986222"/>
            <a:chOff x="4305299" y="2287905"/>
            <a:chExt cx="3165452" cy="2986222"/>
          </a:xfrm>
        </p:grpSpPr>
        <p:sp>
          <p:nvSpPr>
            <p:cNvPr id="54" name="矩形 53"/>
            <p:cNvSpPr/>
            <p:nvPr/>
          </p:nvSpPr>
          <p:spPr>
            <a:xfrm>
              <a:off x="6062867" y="3866243"/>
              <a:ext cx="1407884" cy="1407884"/>
            </a:xfrm>
            <a:prstGeom prst="rect">
              <a:avLst/>
            </a:pr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prstClr val="white"/>
                </a:solidFill>
                <a:latin typeface="微软雅黑" panose="020B0503020204020204" pitchFamily="34" charset="-122"/>
                <a:ea typeface="微软雅黑" panose="020B0503020204020204" pitchFamily="34" charset="-122"/>
              </a:endParaRPr>
            </a:p>
          </p:txBody>
        </p:sp>
        <p:sp>
          <p:nvSpPr>
            <p:cNvPr id="52" name="矩形 51"/>
            <p:cNvSpPr/>
            <p:nvPr/>
          </p:nvSpPr>
          <p:spPr>
            <a:xfrm>
              <a:off x="4305299" y="2287905"/>
              <a:ext cx="1429340" cy="1429340"/>
            </a:xfrm>
            <a:prstGeom prst="rect">
              <a:avLst/>
            </a:pr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prstClr val="white"/>
                </a:solidFill>
                <a:latin typeface="微软雅黑" panose="020B0503020204020204" pitchFamily="34" charset="-122"/>
                <a:ea typeface="微软雅黑" panose="020B0503020204020204" pitchFamily="34" charset="-122"/>
              </a:endParaRPr>
            </a:p>
          </p:txBody>
        </p:sp>
        <p:sp>
          <p:nvSpPr>
            <p:cNvPr id="53" name="矩形 52"/>
            <p:cNvSpPr/>
            <p:nvPr/>
          </p:nvSpPr>
          <p:spPr>
            <a:xfrm>
              <a:off x="6062867" y="2287905"/>
              <a:ext cx="1407884" cy="1407884"/>
            </a:xfrm>
            <a:prstGeom prst="rect">
              <a:avLst/>
            </a:pr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dirty="0">
                <a:solidFill>
                  <a:prstClr val="white"/>
                </a:solidFill>
                <a:latin typeface="微软雅黑" panose="020B0503020204020204" pitchFamily="34" charset="-122"/>
                <a:ea typeface="微软雅黑" panose="020B0503020204020204" pitchFamily="34" charset="-122"/>
              </a:endParaRPr>
            </a:p>
          </p:txBody>
        </p:sp>
        <p:sp>
          <p:nvSpPr>
            <p:cNvPr id="55" name="矩形 54"/>
            <p:cNvSpPr/>
            <p:nvPr/>
          </p:nvSpPr>
          <p:spPr>
            <a:xfrm>
              <a:off x="4305299" y="3866243"/>
              <a:ext cx="1407884" cy="1407884"/>
            </a:xfrm>
            <a:prstGeom prst="rect">
              <a:avLst/>
            </a:pr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prstClr val="white"/>
                </a:solidFill>
                <a:latin typeface="微软雅黑" panose="020B0503020204020204" pitchFamily="34" charset="-122"/>
                <a:ea typeface="微软雅黑" panose="020B0503020204020204" pitchFamily="34" charset="-122"/>
              </a:endParaRPr>
            </a:p>
          </p:txBody>
        </p:sp>
        <p:sp>
          <p:nvSpPr>
            <p:cNvPr id="56" name="椭圆 55"/>
            <p:cNvSpPr/>
            <p:nvPr/>
          </p:nvSpPr>
          <p:spPr>
            <a:xfrm>
              <a:off x="5260123" y="3162301"/>
              <a:ext cx="1277257" cy="1277257"/>
            </a:xfrm>
            <a:prstGeom prst="ellipse">
              <a:avLst/>
            </a:pr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prstClr val="white"/>
                </a:solidFill>
                <a:latin typeface="微软雅黑" panose="020B0503020204020204" pitchFamily="34" charset="-122"/>
                <a:ea typeface="微软雅黑" panose="020B0503020204020204" pitchFamily="34" charset="-122"/>
              </a:endParaRPr>
            </a:p>
          </p:txBody>
        </p:sp>
        <p:pic>
          <p:nvPicPr>
            <p:cNvPr id="57" name="图片 56"/>
            <p:cNvPicPr>
              <a:picLocks noChangeAspect="1"/>
            </p:cNvPicPr>
            <p:nvPr/>
          </p:nvPicPr>
          <p:blipFill>
            <a:blip r:embed="rId3"/>
            <a:stretch>
              <a:fillRect/>
            </a:stretch>
          </p:blipFill>
          <p:spPr>
            <a:xfrm>
              <a:off x="4760009" y="2663824"/>
              <a:ext cx="498464" cy="498477"/>
            </a:xfrm>
            <a:prstGeom prst="rect">
              <a:avLst/>
            </a:prstGeom>
          </p:spPr>
        </p:pic>
        <p:pic>
          <p:nvPicPr>
            <p:cNvPr id="58" name="图片 57"/>
            <p:cNvPicPr>
              <a:picLocks noChangeAspect="1"/>
            </p:cNvPicPr>
            <p:nvPr/>
          </p:nvPicPr>
          <p:blipFill>
            <a:blip r:embed="rId4"/>
            <a:stretch>
              <a:fillRect/>
            </a:stretch>
          </p:blipFill>
          <p:spPr>
            <a:xfrm>
              <a:off x="6579891" y="2722847"/>
              <a:ext cx="458549" cy="439454"/>
            </a:xfrm>
            <a:prstGeom prst="rect">
              <a:avLst/>
            </a:prstGeom>
          </p:spPr>
        </p:pic>
        <p:pic>
          <p:nvPicPr>
            <p:cNvPr id="59" name="图片 58"/>
            <p:cNvPicPr>
              <a:picLocks noChangeAspect="1"/>
            </p:cNvPicPr>
            <p:nvPr/>
          </p:nvPicPr>
          <p:blipFill>
            <a:blip r:embed="rId5"/>
            <a:stretch>
              <a:fillRect/>
            </a:stretch>
          </p:blipFill>
          <p:spPr>
            <a:xfrm>
              <a:off x="4744432" y="4358365"/>
              <a:ext cx="529618" cy="498477"/>
            </a:xfrm>
            <a:prstGeom prst="rect">
              <a:avLst/>
            </a:prstGeom>
          </p:spPr>
        </p:pic>
        <p:pic>
          <p:nvPicPr>
            <p:cNvPr id="60" name="图片 59"/>
            <p:cNvPicPr>
              <a:picLocks noChangeAspect="1"/>
            </p:cNvPicPr>
            <p:nvPr/>
          </p:nvPicPr>
          <p:blipFill>
            <a:blip r:embed="rId6"/>
            <a:stretch>
              <a:fillRect/>
            </a:stretch>
          </p:blipFill>
          <p:spPr>
            <a:xfrm>
              <a:off x="6555589" y="4349678"/>
              <a:ext cx="482851" cy="482864"/>
            </a:xfrm>
            <a:prstGeom prst="rect">
              <a:avLst/>
            </a:prstGeom>
          </p:spPr>
        </p:pic>
        <p:pic>
          <p:nvPicPr>
            <p:cNvPr id="61" name="图片 60"/>
            <p:cNvPicPr>
              <a:picLocks noChangeAspect="1"/>
            </p:cNvPicPr>
            <p:nvPr/>
          </p:nvPicPr>
          <p:blipFill>
            <a:blip r:embed="rId7"/>
            <a:stretch>
              <a:fillRect/>
            </a:stretch>
          </p:blipFill>
          <p:spPr>
            <a:xfrm>
              <a:off x="5654736" y="3568898"/>
              <a:ext cx="509490" cy="509503"/>
            </a:xfrm>
            <a:prstGeom prst="rect">
              <a:avLst/>
            </a:prstGeom>
          </p:spPr>
        </p:pic>
      </p:grpSp>
    </p:spTree>
  </p:cSld>
  <p:clrMapOvr>
    <a:masterClrMapping/>
  </p:clrMapOvr>
  <p:transition spd="slow" advTm="0">
    <p:comb/>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9"/>
          <p:cNvSpPr/>
          <p:nvPr/>
        </p:nvSpPr>
        <p:spPr>
          <a:xfrm>
            <a:off x="289536" y="2494127"/>
            <a:ext cx="3546295" cy="904855"/>
          </a:xfrm>
          <a:prstGeom prst="rect">
            <a:avLst/>
          </a:prstGeom>
        </p:spPr>
        <p:txBody>
          <a:bodyPr wrap="square" lIns="91433" tIns="45716" rIns="91433" bIns="45716">
            <a:spAutoFit/>
          </a:bodyPr>
          <a:lstStyle/>
          <a:p>
            <a:pPr algn="r" defTabSz="609600">
              <a:lnSpc>
                <a:spcPct val="130000"/>
              </a:lnSpc>
            </a:pPr>
            <a:r>
              <a:rPr lang="zh-CN" altLang="en-US" sz="1400" dirty="0">
                <a:solidFill>
                  <a:srgbClr val="E7E6E6">
                    <a:lumMod val="10000"/>
                  </a:srgbClr>
                </a:solidFill>
                <a:latin typeface="Arial" panose="020B0604020202020204"/>
                <a:ea typeface="微软雅黑" panose="020B0503020204020204" pitchFamily="34" charset="-122"/>
                <a:cs typeface="+mn-ea"/>
                <a:sym typeface="+mn-lt"/>
              </a:rPr>
              <a:t>财务信息化建设的影响新财务会计制度背景下，中职学校必须要发挥互联网平台的优势，积极的</a:t>
            </a:r>
          </a:p>
        </p:txBody>
      </p:sp>
      <p:sp>
        <p:nvSpPr>
          <p:cNvPr id="18" name="Rectangle 30"/>
          <p:cNvSpPr/>
          <p:nvPr/>
        </p:nvSpPr>
        <p:spPr>
          <a:xfrm>
            <a:off x="144914" y="2114019"/>
            <a:ext cx="3781389" cy="420556"/>
          </a:xfrm>
          <a:prstGeom prst="rect">
            <a:avLst/>
          </a:prstGeom>
        </p:spPr>
        <p:txBody>
          <a:bodyPr wrap="square" lIns="91433" tIns="45716" rIns="91433" bIns="45716">
            <a:spAutoFit/>
          </a:bodyPr>
          <a:lstStyle/>
          <a:p>
            <a:pPr algn="r" defTabSz="914400"/>
            <a:r>
              <a:rPr lang="zh-CN" altLang="en-US" sz="2135" b="1" dirty="0">
                <a:solidFill>
                  <a:srgbClr val="E7E6E6">
                    <a:lumMod val="10000"/>
                  </a:srgbClr>
                </a:solidFill>
                <a:latin typeface="Arial" panose="020B0604020202020204"/>
                <a:ea typeface="微软雅黑" panose="020B0503020204020204" pitchFamily="34" charset="-122"/>
                <a:cs typeface="+mn-ea"/>
                <a:sym typeface="+mn-lt"/>
              </a:rPr>
              <a:t>政府</a:t>
            </a:r>
            <a:r>
              <a:rPr lang="zh-CN" altLang="en-US" sz="2135" b="1">
                <a:solidFill>
                  <a:srgbClr val="E7E6E6">
                    <a:lumMod val="10000"/>
                  </a:srgbClr>
                </a:solidFill>
                <a:latin typeface="Arial" panose="020B0604020202020204"/>
                <a:ea typeface="微软雅黑" panose="020B0503020204020204" pitchFamily="34" charset="-122"/>
                <a:cs typeface="+mn-ea"/>
                <a:sym typeface="+mn-lt"/>
              </a:rPr>
              <a:t>会计准则</a:t>
            </a:r>
            <a:r>
              <a:rPr lang="en-US" altLang="zh-CN" sz="2135" b="1">
                <a:solidFill>
                  <a:srgbClr val="E7E6E6">
                    <a:lumMod val="10000"/>
                  </a:srgbClr>
                </a:solidFill>
                <a:latin typeface="Arial" panose="020B0604020202020204"/>
                <a:ea typeface="微软雅黑" panose="020B0503020204020204" pitchFamily="34" charset="-122"/>
                <a:cs typeface="+mn-ea"/>
                <a:sym typeface="+mn-lt"/>
              </a:rPr>
              <a:t>—</a:t>
            </a:r>
            <a:r>
              <a:rPr lang="zh-CN" altLang="en-US" sz="2135" b="1" dirty="0">
                <a:solidFill>
                  <a:srgbClr val="E7E6E6">
                    <a:lumMod val="10000"/>
                  </a:srgbClr>
                </a:solidFill>
                <a:latin typeface="Arial" panose="020B0604020202020204"/>
                <a:ea typeface="微软雅黑" panose="020B0503020204020204" pitchFamily="34" charset="-122"/>
                <a:cs typeface="+mn-ea"/>
                <a:sym typeface="+mn-lt"/>
              </a:rPr>
              <a:t>基本准则</a:t>
            </a:r>
          </a:p>
        </p:txBody>
      </p:sp>
      <p:sp>
        <p:nvSpPr>
          <p:cNvPr id="19" name="Rectangle 29"/>
          <p:cNvSpPr/>
          <p:nvPr/>
        </p:nvSpPr>
        <p:spPr>
          <a:xfrm>
            <a:off x="8715088" y="3506557"/>
            <a:ext cx="2731003" cy="904863"/>
          </a:xfrm>
          <a:prstGeom prst="rect">
            <a:avLst/>
          </a:prstGeom>
        </p:spPr>
        <p:txBody>
          <a:bodyPr wrap="square" lIns="91433" tIns="45716" rIns="91433" bIns="45716">
            <a:spAutoFit/>
          </a:bodyPr>
          <a:lstStyle/>
          <a:p>
            <a:pPr defTabSz="609600">
              <a:lnSpc>
                <a:spcPct val="130000"/>
              </a:lnSpc>
            </a:pPr>
            <a:r>
              <a:rPr lang="zh-CN" altLang="en-US" sz="1400" dirty="0">
                <a:solidFill>
                  <a:srgbClr val="E7E6E6">
                    <a:lumMod val="10000"/>
                  </a:srgbClr>
                </a:solidFill>
                <a:latin typeface="Arial" panose="020B0604020202020204"/>
                <a:ea typeface="微软雅黑" panose="020B0503020204020204" pitchFamily="34" charset="-122"/>
                <a:cs typeface="+mn-ea"/>
                <a:sym typeface="+mn-lt"/>
              </a:rPr>
              <a:t>加快财务信息化建设，提升服务效率。财务管理信息化建设符合时代发展趋</a:t>
            </a:r>
          </a:p>
        </p:txBody>
      </p:sp>
      <p:sp>
        <p:nvSpPr>
          <p:cNvPr id="20" name="Rectangle 30"/>
          <p:cNvSpPr/>
          <p:nvPr/>
        </p:nvSpPr>
        <p:spPr>
          <a:xfrm>
            <a:off x="7699148" y="3129286"/>
            <a:ext cx="2806547" cy="420564"/>
          </a:xfrm>
          <a:prstGeom prst="rect">
            <a:avLst/>
          </a:prstGeom>
        </p:spPr>
        <p:txBody>
          <a:bodyPr wrap="square" lIns="91433" tIns="45716" rIns="91433" bIns="45716">
            <a:spAutoFit/>
          </a:bodyPr>
          <a:lstStyle/>
          <a:p>
            <a:pPr algn="r" defTabSz="914400"/>
            <a:r>
              <a:rPr lang="zh-CN" altLang="en-US" sz="2135" b="1" dirty="0">
                <a:solidFill>
                  <a:srgbClr val="E7E6E6">
                    <a:lumMod val="10000"/>
                  </a:srgbClr>
                </a:solidFill>
                <a:latin typeface="Arial" panose="020B0604020202020204"/>
                <a:ea typeface="微软雅黑" panose="020B0503020204020204" pitchFamily="34" charset="-122"/>
                <a:cs typeface="+mn-ea"/>
                <a:sym typeface="+mn-lt"/>
              </a:rPr>
              <a:t>重要考核内容</a:t>
            </a:r>
          </a:p>
        </p:txBody>
      </p:sp>
      <p:sp>
        <p:nvSpPr>
          <p:cNvPr id="21" name="Rectangle 29"/>
          <p:cNvSpPr/>
          <p:nvPr/>
        </p:nvSpPr>
        <p:spPr>
          <a:xfrm>
            <a:off x="289536" y="4734950"/>
            <a:ext cx="3611695" cy="624778"/>
          </a:xfrm>
          <a:prstGeom prst="rect">
            <a:avLst/>
          </a:prstGeom>
        </p:spPr>
        <p:txBody>
          <a:bodyPr wrap="square" lIns="91433" tIns="45716" rIns="91433" bIns="45716">
            <a:spAutoFit/>
          </a:bodyPr>
          <a:lstStyle/>
          <a:p>
            <a:pPr algn="r" defTabSz="609600">
              <a:lnSpc>
                <a:spcPct val="130000"/>
              </a:lnSpc>
            </a:pPr>
            <a:r>
              <a:rPr lang="zh-CN" altLang="en-US" sz="1400" dirty="0">
                <a:solidFill>
                  <a:srgbClr val="E7E6E6">
                    <a:lumMod val="10000"/>
                  </a:srgbClr>
                </a:solidFill>
                <a:latin typeface="Arial" panose="020B0604020202020204"/>
                <a:ea typeface="微软雅黑" panose="020B0503020204020204" pitchFamily="34" charset="-122"/>
                <a:cs typeface="+mn-ea"/>
                <a:sym typeface="+mn-lt"/>
              </a:rPr>
              <a:t>加快财务信息化建设，提升服务效率。财务管理信息化建设符合时代发展趋势。</a:t>
            </a:r>
          </a:p>
        </p:txBody>
      </p:sp>
      <p:sp>
        <p:nvSpPr>
          <p:cNvPr id="22" name="Rectangle 30"/>
          <p:cNvSpPr/>
          <p:nvPr/>
        </p:nvSpPr>
        <p:spPr>
          <a:xfrm>
            <a:off x="1094684" y="4270019"/>
            <a:ext cx="2806547" cy="420564"/>
          </a:xfrm>
          <a:prstGeom prst="rect">
            <a:avLst/>
          </a:prstGeom>
        </p:spPr>
        <p:txBody>
          <a:bodyPr wrap="square" lIns="91433" tIns="45716" rIns="91433" bIns="45716">
            <a:spAutoFit/>
          </a:bodyPr>
          <a:lstStyle/>
          <a:p>
            <a:pPr algn="r" defTabSz="914400"/>
            <a:r>
              <a:rPr lang="zh-CN" altLang="en-US" sz="2135" b="1" dirty="0">
                <a:solidFill>
                  <a:srgbClr val="E7E6E6">
                    <a:lumMod val="10000"/>
                  </a:srgbClr>
                </a:solidFill>
                <a:latin typeface="Arial" panose="020B0604020202020204"/>
                <a:ea typeface="微软雅黑" panose="020B0503020204020204" pitchFamily="34" charset="-122"/>
                <a:cs typeface="+mn-ea"/>
                <a:sym typeface="+mn-lt"/>
              </a:rPr>
              <a:t>可行的办法和措施</a:t>
            </a:r>
          </a:p>
        </p:txBody>
      </p:sp>
      <p:sp>
        <p:nvSpPr>
          <p:cNvPr id="45" name="任意形状 15"/>
          <p:cNvSpPr/>
          <p:nvPr/>
        </p:nvSpPr>
        <p:spPr>
          <a:xfrm rot="5400000">
            <a:off x="2823210" y="3310255"/>
            <a:ext cx="6833235" cy="240030"/>
          </a:xfrm>
          <a:prstGeom prst="chevron">
            <a:avLst>
              <a:gd name="adj" fmla="val 0"/>
            </a:avLst>
          </a:prstGeom>
          <a:solidFill>
            <a:sysClr val="window" lastClr="FFFFFF">
              <a:lumMod val="85000"/>
            </a:sysClr>
          </a:solidFill>
          <a:ln w="12700" cap="flat">
            <a:noFill/>
            <a:miter lim="4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grpSp>
        <p:nvGrpSpPr>
          <p:cNvPr id="5" name="组合 4"/>
          <p:cNvGrpSpPr/>
          <p:nvPr/>
        </p:nvGrpSpPr>
        <p:grpSpPr>
          <a:xfrm>
            <a:off x="3951535" y="2160850"/>
            <a:ext cx="2167714" cy="925939"/>
            <a:chOff x="3951535" y="2160850"/>
            <a:chExt cx="2167714" cy="925939"/>
          </a:xfrm>
        </p:grpSpPr>
        <p:sp>
          <p:nvSpPr>
            <p:cNvPr id="43" name="任意形状 17"/>
            <p:cNvSpPr/>
            <p:nvPr/>
          </p:nvSpPr>
          <p:spPr bwMode="auto">
            <a:xfrm flipH="1">
              <a:off x="3951535" y="2160850"/>
              <a:ext cx="2167714" cy="925939"/>
            </a:xfrm>
            <a:custGeom>
              <a:avLst/>
              <a:gdLst/>
              <a:ahLst/>
              <a:cxnLst>
                <a:cxn ang="3">
                  <a:pos x="hc" y="t"/>
                </a:cxn>
                <a:cxn ang="cd2">
                  <a:pos x="l" y="vc"/>
                </a:cxn>
                <a:cxn ang="cd4">
                  <a:pos x="hc" y="b"/>
                </a:cxn>
                <a:cxn ang="0">
                  <a:pos x="r" y="vc"/>
                </a:cxn>
              </a:cxnLst>
              <a:rect l="l" t="t" r="r" b="b"/>
              <a:pathLst>
                <a:path w="3414" h="1459">
                  <a:moveTo>
                    <a:pt x="0" y="294"/>
                  </a:moveTo>
                  <a:lnTo>
                    <a:pt x="2101" y="294"/>
                  </a:lnTo>
                  <a:cubicBezTo>
                    <a:pt x="2227" y="108"/>
                    <a:pt x="2489" y="-7"/>
                    <a:pt x="2688" y="0"/>
                  </a:cubicBezTo>
                  <a:cubicBezTo>
                    <a:pt x="3105" y="-10"/>
                    <a:pt x="3428" y="377"/>
                    <a:pt x="3414" y="732"/>
                  </a:cubicBezTo>
                  <a:cubicBezTo>
                    <a:pt x="3424" y="1149"/>
                    <a:pt x="3037" y="1472"/>
                    <a:pt x="2682" y="1458"/>
                  </a:cubicBezTo>
                  <a:cubicBezTo>
                    <a:pt x="2491" y="1471"/>
                    <a:pt x="2258" y="1341"/>
                    <a:pt x="2179" y="1253"/>
                  </a:cubicBezTo>
                  <a:lnTo>
                    <a:pt x="0" y="1253"/>
                  </a:lnTo>
                  <a:lnTo>
                    <a:pt x="0" y="294"/>
                  </a:lnTo>
                  <a:close/>
                </a:path>
              </a:pathLst>
            </a:cu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kern="0">
                <a:solidFill>
                  <a:prstClr val="white"/>
                </a:solidFill>
                <a:latin typeface="微软雅黑" panose="020B0503020204020204" pitchFamily="34" charset="-122"/>
                <a:ea typeface="微软雅黑" panose="020B0503020204020204" pitchFamily="34" charset="-122"/>
                <a:sym typeface="+mn-ea"/>
              </a:endParaRPr>
            </a:p>
          </p:txBody>
        </p:sp>
        <p:sp>
          <p:nvSpPr>
            <p:cNvPr id="47" name="任意形状 14"/>
            <p:cNvSpPr/>
            <p:nvPr/>
          </p:nvSpPr>
          <p:spPr>
            <a:xfrm>
              <a:off x="4216361" y="2397328"/>
              <a:ext cx="424014" cy="433492"/>
            </a:xfrm>
            <a:custGeom>
              <a:avLst/>
              <a:gdLst/>
              <a:ahLst/>
              <a:cxnLst>
                <a:cxn ang="0">
                  <a:pos x="wd2" y="hd2"/>
                </a:cxn>
                <a:cxn ang="5400000">
                  <a:pos x="wd2" y="hd2"/>
                </a:cxn>
                <a:cxn ang="10800000">
                  <a:pos x="wd2" y="hd2"/>
                </a:cxn>
                <a:cxn ang="16200000">
                  <a:pos x="wd2" y="hd2"/>
                </a:cxn>
              </a:cxnLst>
              <a:rect l="0" t="0" r="r" b="b"/>
              <a:pathLst>
                <a:path w="21600" h="21600" extrusionOk="0">
                  <a:moveTo>
                    <a:pt x="12180" y="15907"/>
                  </a:moveTo>
                  <a:cubicBezTo>
                    <a:pt x="12180" y="14204"/>
                    <a:pt x="13500" y="13265"/>
                    <a:pt x="15660" y="11857"/>
                  </a:cubicBezTo>
                  <a:cubicBezTo>
                    <a:pt x="18300" y="10154"/>
                    <a:pt x="21600" y="8041"/>
                    <a:pt x="21600" y="2993"/>
                  </a:cubicBezTo>
                  <a:cubicBezTo>
                    <a:pt x="21600" y="2524"/>
                    <a:pt x="21180" y="2172"/>
                    <a:pt x="20760" y="2172"/>
                  </a:cubicBezTo>
                  <a:cubicBezTo>
                    <a:pt x="16620" y="2172"/>
                    <a:pt x="16620" y="2172"/>
                    <a:pt x="16620" y="2172"/>
                  </a:cubicBezTo>
                  <a:cubicBezTo>
                    <a:pt x="16020" y="1115"/>
                    <a:pt x="14280" y="0"/>
                    <a:pt x="10800" y="0"/>
                  </a:cubicBezTo>
                  <a:cubicBezTo>
                    <a:pt x="7260" y="0"/>
                    <a:pt x="5520" y="1115"/>
                    <a:pt x="4980" y="2172"/>
                  </a:cubicBezTo>
                  <a:cubicBezTo>
                    <a:pt x="840" y="2172"/>
                    <a:pt x="840" y="2172"/>
                    <a:pt x="840" y="2172"/>
                  </a:cubicBezTo>
                  <a:cubicBezTo>
                    <a:pt x="360" y="2172"/>
                    <a:pt x="0" y="2524"/>
                    <a:pt x="0" y="2993"/>
                  </a:cubicBezTo>
                  <a:cubicBezTo>
                    <a:pt x="0" y="8041"/>
                    <a:pt x="3240" y="10154"/>
                    <a:pt x="5880" y="11857"/>
                  </a:cubicBezTo>
                  <a:cubicBezTo>
                    <a:pt x="8040" y="13265"/>
                    <a:pt x="9360" y="14204"/>
                    <a:pt x="9360" y="15907"/>
                  </a:cubicBezTo>
                  <a:cubicBezTo>
                    <a:pt x="9360" y="17433"/>
                    <a:pt x="9360" y="17433"/>
                    <a:pt x="9360" y="17433"/>
                  </a:cubicBezTo>
                  <a:cubicBezTo>
                    <a:pt x="7080" y="17667"/>
                    <a:pt x="5460" y="18489"/>
                    <a:pt x="5460" y="19487"/>
                  </a:cubicBezTo>
                  <a:cubicBezTo>
                    <a:pt x="5460" y="20661"/>
                    <a:pt x="7860" y="21600"/>
                    <a:pt x="10800" y="21600"/>
                  </a:cubicBezTo>
                  <a:cubicBezTo>
                    <a:pt x="13740" y="21600"/>
                    <a:pt x="16140" y="20661"/>
                    <a:pt x="16140" y="19487"/>
                  </a:cubicBezTo>
                  <a:cubicBezTo>
                    <a:pt x="16140" y="18489"/>
                    <a:pt x="14460" y="17667"/>
                    <a:pt x="12180" y="17433"/>
                  </a:cubicBezTo>
                  <a:lnTo>
                    <a:pt x="12180" y="15907"/>
                  </a:lnTo>
                  <a:close/>
                  <a:moveTo>
                    <a:pt x="15540" y="9978"/>
                  </a:moveTo>
                  <a:cubicBezTo>
                    <a:pt x="16200" y="8570"/>
                    <a:pt x="16740" y="6633"/>
                    <a:pt x="16860" y="3815"/>
                  </a:cubicBezTo>
                  <a:cubicBezTo>
                    <a:pt x="19860" y="3815"/>
                    <a:pt x="19860" y="3815"/>
                    <a:pt x="19860" y="3815"/>
                  </a:cubicBezTo>
                  <a:cubicBezTo>
                    <a:pt x="19560" y="6985"/>
                    <a:pt x="17640" y="8570"/>
                    <a:pt x="15540" y="9978"/>
                  </a:cubicBezTo>
                  <a:close/>
                  <a:moveTo>
                    <a:pt x="10800" y="1409"/>
                  </a:moveTo>
                  <a:cubicBezTo>
                    <a:pt x="14040" y="1409"/>
                    <a:pt x="15360" y="2759"/>
                    <a:pt x="15360" y="3228"/>
                  </a:cubicBezTo>
                  <a:cubicBezTo>
                    <a:pt x="15360" y="3698"/>
                    <a:pt x="14040" y="5048"/>
                    <a:pt x="10800" y="5048"/>
                  </a:cubicBezTo>
                  <a:cubicBezTo>
                    <a:pt x="7500" y="5048"/>
                    <a:pt x="6240" y="3698"/>
                    <a:pt x="6240" y="3228"/>
                  </a:cubicBezTo>
                  <a:cubicBezTo>
                    <a:pt x="6240" y="2759"/>
                    <a:pt x="7500" y="1409"/>
                    <a:pt x="10800" y="1409"/>
                  </a:cubicBezTo>
                  <a:close/>
                  <a:moveTo>
                    <a:pt x="1740" y="3815"/>
                  </a:moveTo>
                  <a:cubicBezTo>
                    <a:pt x="4740" y="3815"/>
                    <a:pt x="4740" y="3815"/>
                    <a:pt x="4740" y="3815"/>
                  </a:cubicBezTo>
                  <a:cubicBezTo>
                    <a:pt x="4800" y="6633"/>
                    <a:pt x="5340" y="8570"/>
                    <a:pt x="6060" y="9978"/>
                  </a:cubicBezTo>
                  <a:cubicBezTo>
                    <a:pt x="3960" y="8570"/>
                    <a:pt x="1980" y="6985"/>
                    <a:pt x="1740" y="3815"/>
                  </a:cubicBezTo>
                  <a:close/>
                </a:path>
              </a:pathLst>
            </a:custGeom>
            <a:solidFill>
              <a:sysClr val="window" lastClr="FFFFFF"/>
            </a:solidFill>
            <a:ln w="12700" cap="flat">
              <a:noFill/>
              <a:miter lim="400000"/>
            </a:ln>
            <a:effectLst/>
          </p:spPr>
          <p:txBody>
            <a:bodyPr wrap="square" lIns="45719" tIns="45719" rIns="45719" bIns="45719" numCol="1" anchor="ctr">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0" name="文本框 13"/>
            <p:cNvSpPr/>
            <p:nvPr/>
          </p:nvSpPr>
          <p:spPr>
            <a:xfrm>
              <a:off x="5220490" y="2462476"/>
              <a:ext cx="470640" cy="461663"/>
            </a:xfrm>
            <a:prstGeom prst="rect">
              <a:avLst/>
            </a:prstGeom>
            <a:noFill/>
            <a:ln w="12700" cap="flat">
              <a:noFill/>
              <a:miter lim="400000"/>
            </a:ln>
            <a:effectLst/>
          </p:spPr>
          <p:txBody>
            <a:bodyPr wrap="none" lIns="45719" tIns="45719" rIns="45719" bIns="45719" numCol="1" anchor="t">
              <a:spAutoFit/>
            </a:bodyPr>
            <a:lstStyle/>
            <a:p>
              <a:pPr algn="ctr"/>
              <a:r>
                <a:rPr lang="en-US" sz="2400" b="1" dirty="0">
                  <a:solidFill>
                    <a:prstClr val="white"/>
                  </a:solidFill>
                  <a:latin typeface="微软雅黑" panose="020B0503020204020204" pitchFamily="34" charset="-122"/>
                  <a:ea typeface="微软雅黑" panose="020B0503020204020204" pitchFamily="34" charset="-122"/>
                  <a:cs typeface="Poppins" panose="00000500000000000000" pitchFamily="50" charset="0"/>
                </a:rPr>
                <a:t>01</a:t>
              </a:r>
            </a:p>
          </p:txBody>
        </p:sp>
      </p:grpSp>
      <p:grpSp>
        <p:nvGrpSpPr>
          <p:cNvPr id="6" name="组合 5"/>
          <p:cNvGrpSpPr/>
          <p:nvPr/>
        </p:nvGrpSpPr>
        <p:grpSpPr>
          <a:xfrm>
            <a:off x="6363543" y="3282888"/>
            <a:ext cx="2174729" cy="925320"/>
            <a:chOff x="6363543" y="3282888"/>
            <a:chExt cx="2174729" cy="925320"/>
          </a:xfrm>
        </p:grpSpPr>
        <p:sp>
          <p:nvSpPr>
            <p:cNvPr id="44" name="任意形状 16"/>
            <p:cNvSpPr/>
            <p:nvPr/>
          </p:nvSpPr>
          <p:spPr bwMode="auto">
            <a:xfrm>
              <a:off x="6363543" y="3282888"/>
              <a:ext cx="2174729" cy="925320"/>
            </a:xfrm>
            <a:custGeom>
              <a:avLst/>
              <a:gdLst/>
              <a:ahLst/>
              <a:cxnLst>
                <a:cxn ang="3">
                  <a:pos x="hc" y="t"/>
                </a:cxn>
                <a:cxn ang="cd2">
                  <a:pos x="l" y="vc"/>
                </a:cxn>
                <a:cxn ang="cd4">
                  <a:pos x="hc" y="b"/>
                </a:cxn>
                <a:cxn ang="0">
                  <a:pos x="r" y="vc"/>
                </a:cxn>
              </a:cxnLst>
              <a:rect l="l" t="t" r="r" b="b"/>
              <a:pathLst>
                <a:path w="3425" h="1459">
                  <a:moveTo>
                    <a:pt x="0" y="357"/>
                  </a:moveTo>
                  <a:lnTo>
                    <a:pt x="2070" y="357"/>
                  </a:lnTo>
                  <a:cubicBezTo>
                    <a:pt x="2164" y="164"/>
                    <a:pt x="2464" y="-14"/>
                    <a:pt x="2693" y="0"/>
                  </a:cubicBezTo>
                  <a:cubicBezTo>
                    <a:pt x="3090" y="-18"/>
                    <a:pt x="3434" y="352"/>
                    <a:pt x="3425" y="726"/>
                  </a:cubicBezTo>
                  <a:cubicBezTo>
                    <a:pt x="3442" y="1122"/>
                    <a:pt x="3073" y="1466"/>
                    <a:pt x="2699" y="1457"/>
                  </a:cubicBezTo>
                  <a:cubicBezTo>
                    <a:pt x="2543" y="1466"/>
                    <a:pt x="2352" y="1385"/>
                    <a:pt x="2266" y="1316"/>
                  </a:cubicBezTo>
                  <a:lnTo>
                    <a:pt x="0" y="1316"/>
                  </a:lnTo>
                  <a:lnTo>
                    <a:pt x="0" y="357"/>
                  </a:lnTo>
                  <a:close/>
                </a:path>
              </a:pathLst>
            </a:cu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kern="0">
                <a:solidFill>
                  <a:prstClr val="white"/>
                </a:solidFill>
                <a:latin typeface="微软雅黑" panose="020B0503020204020204" pitchFamily="34" charset="-122"/>
                <a:ea typeface="微软雅黑" panose="020B0503020204020204" pitchFamily="34" charset="-122"/>
                <a:sym typeface="+mn-ea"/>
              </a:endParaRPr>
            </a:p>
          </p:txBody>
        </p:sp>
        <p:sp>
          <p:nvSpPr>
            <p:cNvPr id="48" name="任意形状 13"/>
            <p:cNvSpPr/>
            <p:nvPr/>
          </p:nvSpPr>
          <p:spPr>
            <a:xfrm>
              <a:off x="7875964" y="3518432"/>
              <a:ext cx="369952" cy="369314"/>
            </a:xfrm>
            <a:custGeom>
              <a:avLst/>
              <a:gdLst/>
              <a:ahLst/>
              <a:cxnLst>
                <a:cxn ang="0">
                  <a:pos x="wd2" y="hd2"/>
                </a:cxn>
                <a:cxn ang="5400000">
                  <a:pos x="wd2" y="hd2"/>
                </a:cxn>
                <a:cxn ang="10800000">
                  <a:pos x="wd2" y="hd2"/>
                </a:cxn>
                <a:cxn ang="16200000">
                  <a:pos x="wd2" y="hd2"/>
                </a:cxn>
              </a:cxnLst>
              <a:rect l="0" t="0" r="r" b="b"/>
              <a:pathLst>
                <a:path w="21543" h="21600" extrusionOk="0">
                  <a:moveTo>
                    <a:pt x="16978" y="19987"/>
                  </a:moveTo>
                  <a:lnTo>
                    <a:pt x="11228" y="17681"/>
                  </a:lnTo>
                  <a:cubicBezTo>
                    <a:pt x="11090" y="17627"/>
                    <a:pt x="10948" y="17609"/>
                    <a:pt x="10808" y="17601"/>
                  </a:cubicBezTo>
                  <a:lnTo>
                    <a:pt x="19662" y="3837"/>
                  </a:lnTo>
                  <a:cubicBezTo>
                    <a:pt x="19662" y="3837"/>
                    <a:pt x="16978" y="19987"/>
                    <a:pt x="16978" y="19987"/>
                  </a:cubicBezTo>
                  <a:close/>
                  <a:moveTo>
                    <a:pt x="6860" y="16245"/>
                  </a:moveTo>
                  <a:cubicBezTo>
                    <a:pt x="6859" y="16243"/>
                    <a:pt x="6856" y="16241"/>
                    <a:pt x="6855" y="16239"/>
                  </a:cubicBezTo>
                  <a:lnTo>
                    <a:pt x="19608" y="2552"/>
                  </a:lnTo>
                  <a:lnTo>
                    <a:pt x="8736" y="19537"/>
                  </a:lnTo>
                  <a:cubicBezTo>
                    <a:pt x="8736" y="19537"/>
                    <a:pt x="6860" y="16245"/>
                    <a:pt x="6860" y="16245"/>
                  </a:cubicBezTo>
                  <a:close/>
                  <a:moveTo>
                    <a:pt x="2112" y="14025"/>
                  </a:moveTo>
                  <a:lnTo>
                    <a:pt x="17714" y="3595"/>
                  </a:lnTo>
                  <a:lnTo>
                    <a:pt x="6370" y="15771"/>
                  </a:lnTo>
                  <a:cubicBezTo>
                    <a:pt x="6310" y="15735"/>
                    <a:pt x="6257" y="15688"/>
                    <a:pt x="6191" y="15661"/>
                  </a:cubicBezTo>
                  <a:cubicBezTo>
                    <a:pt x="6191" y="15661"/>
                    <a:pt x="2112" y="14025"/>
                    <a:pt x="2112" y="14025"/>
                  </a:cubicBezTo>
                  <a:close/>
                  <a:moveTo>
                    <a:pt x="21236" y="108"/>
                  </a:moveTo>
                  <a:cubicBezTo>
                    <a:pt x="21125" y="35"/>
                    <a:pt x="20998" y="0"/>
                    <a:pt x="20870" y="0"/>
                  </a:cubicBezTo>
                  <a:cubicBezTo>
                    <a:pt x="20740" y="0"/>
                    <a:pt x="20610" y="36"/>
                    <a:pt x="20497" y="113"/>
                  </a:cubicBezTo>
                  <a:lnTo>
                    <a:pt x="300" y="13614"/>
                  </a:lnTo>
                  <a:cubicBezTo>
                    <a:pt x="92" y="13752"/>
                    <a:pt x="-22" y="13996"/>
                    <a:pt x="4" y="14245"/>
                  </a:cubicBezTo>
                  <a:cubicBezTo>
                    <a:pt x="29" y="14495"/>
                    <a:pt x="191" y="14709"/>
                    <a:pt x="423" y="14802"/>
                  </a:cubicBezTo>
                  <a:lnTo>
                    <a:pt x="5690" y="16915"/>
                  </a:lnTo>
                  <a:lnTo>
                    <a:pt x="8167" y="21260"/>
                  </a:lnTo>
                  <a:cubicBezTo>
                    <a:pt x="8285" y="21469"/>
                    <a:pt x="8506" y="21598"/>
                    <a:pt x="8744" y="21600"/>
                  </a:cubicBezTo>
                  <a:lnTo>
                    <a:pt x="8752" y="21600"/>
                  </a:lnTo>
                  <a:cubicBezTo>
                    <a:pt x="8988" y="21600"/>
                    <a:pt x="9207" y="21475"/>
                    <a:pt x="9329" y="21272"/>
                  </a:cubicBezTo>
                  <a:lnTo>
                    <a:pt x="10727" y="18935"/>
                  </a:lnTo>
                  <a:lnTo>
                    <a:pt x="17255" y="21552"/>
                  </a:lnTo>
                  <a:cubicBezTo>
                    <a:pt x="17334" y="21585"/>
                    <a:pt x="17420" y="21600"/>
                    <a:pt x="17504" y="21600"/>
                  </a:cubicBezTo>
                  <a:cubicBezTo>
                    <a:pt x="17619" y="21600"/>
                    <a:pt x="17733" y="21572"/>
                    <a:pt x="17834" y="21513"/>
                  </a:cubicBezTo>
                  <a:cubicBezTo>
                    <a:pt x="18012" y="21413"/>
                    <a:pt x="18135" y="21239"/>
                    <a:pt x="18169" y="21036"/>
                  </a:cubicBezTo>
                  <a:lnTo>
                    <a:pt x="21535" y="785"/>
                  </a:lnTo>
                  <a:cubicBezTo>
                    <a:pt x="21578" y="520"/>
                    <a:pt x="21461" y="254"/>
                    <a:pt x="21236" y="108"/>
                  </a:cubicBezTo>
                </a:path>
              </a:pathLst>
            </a:custGeom>
            <a:solidFill>
              <a:sysClr val="window" lastClr="FFFFFF"/>
            </a:solidFill>
            <a:ln w="12700" cap="flat">
              <a:noFill/>
              <a:miter lim="400000"/>
            </a:ln>
            <a:effectLst/>
          </p:spPr>
          <p:txBody>
            <a:bodyPr wrap="square" lIns="45719" tIns="45719" rIns="45719" bIns="45719" numCol="1" anchor="ctr">
              <a:noAutofit/>
            </a:bodyPr>
            <a:lstStyle/>
            <a:p>
              <a:pPr marL="0" marR="0" lvl="0" indent="0" algn="ctr" defTabSz="228600" eaLnBrk="1" fontAlgn="auto" latinLnBrk="0" hangingPunct="1">
                <a:lnSpc>
                  <a:spcPct val="100000"/>
                </a:lnSpc>
                <a:spcBef>
                  <a:spcPts val="0"/>
                </a:spcBef>
                <a:spcAft>
                  <a:spcPts val="0"/>
                </a:spcAft>
                <a:buClrTx/>
                <a:buSzTx/>
                <a:buFontTx/>
                <a:buNone/>
                <a:defRPr sz="1500">
                  <a:solidFill>
                    <a:srgbClr val="FFFFFF"/>
                  </a:solidFill>
                  <a:effectLst>
                    <a:outerShdw blurRad="38100" dist="38100" dir="2700000" rotWithShape="0">
                      <a:srgbClr val="000000"/>
                    </a:outerShdw>
                  </a:effectLst>
                  <a:latin typeface="Gill Sans" panose="020B0502020104020203"/>
                  <a:ea typeface="Gill Sans" panose="020B0502020104020203"/>
                  <a:cs typeface="Gill Sans" panose="020B0502020104020203"/>
                  <a:sym typeface="Gill Sans" panose="020B0502020104020203"/>
                </a:defRPr>
              </a:pPr>
              <a:endParaRPr kumimoji="0" sz="1500" b="0" i="0" u="none" strike="noStrike" kern="0" cap="none" spc="0" normalizeH="0" baseline="0" noProof="0">
                <a:ln>
                  <a:noFill/>
                </a:ln>
                <a:solidFill>
                  <a:srgbClr val="FFFFFF"/>
                </a:solidFill>
                <a:effectLst>
                  <a:outerShdw blurRad="38100" dist="38100" dir="2700000" rotWithShape="0">
                    <a:srgbClr val="000000"/>
                  </a:outerShdw>
                </a:effectLst>
                <a:uLnTx/>
                <a:uFillTx/>
                <a:latin typeface="微软雅黑" panose="020B0503020204020204" pitchFamily="34" charset="-122"/>
                <a:ea typeface="微软雅黑" panose="020B0503020204020204" pitchFamily="34" charset="-122"/>
                <a:cs typeface="Gill Sans" panose="020B0502020104020203"/>
                <a:sym typeface="Gill Sans" panose="020B0502020104020203"/>
              </a:endParaRPr>
            </a:p>
          </p:txBody>
        </p:sp>
        <p:sp>
          <p:nvSpPr>
            <p:cNvPr id="51" name="文本框 12"/>
            <p:cNvSpPr/>
            <p:nvPr/>
          </p:nvSpPr>
          <p:spPr>
            <a:xfrm>
              <a:off x="6759570" y="3578629"/>
              <a:ext cx="470640" cy="461663"/>
            </a:xfrm>
            <a:prstGeom prst="rect">
              <a:avLst/>
            </a:prstGeom>
            <a:noFill/>
            <a:ln w="12700" cap="flat">
              <a:noFill/>
              <a:miter lim="400000"/>
            </a:ln>
            <a:effectLst/>
          </p:spPr>
          <p:txBody>
            <a:bodyPr wrap="none" lIns="45719" tIns="45719" rIns="45719" bIns="45719" numCol="1" anchor="t">
              <a:spAutoFit/>
            </a:bodyPr>
            <a:lstStyle/>
            <a:p>
              <a:pPr algn="ctr"/>
              <a:r>
                <a:rPr lang="en-US" sz="2400" b="1" dirty="0">
                  <a:solidFill>
                    <a:prstClr val="white"/>
                  </a:solidFill>
                  <a:latin typeface="微软雅黑" panose="020B0503020204020204" pitchFamily="34" charset="-122"/>
                  <a:ea typeface="微软雅黑" panose="020B0503020204020204" pitchFamily="34" charset="-122"/>
                  <a:cs typeface="Poppins" panose="00000500000000000000" pitchFamily="50" charset="0"/>
                </a:rPr>
                <a:t>02</a:t>
              </a:r>
            </a:p>
          </p:txBody>
        </p:sp>
      </p:grpSp>
      <p:grpSp>
        <p:nvGrpSpPr>
          <p:cNvPr id="9" name="组合 8"/>
          <p:cNvGrpSpPr/>
          <p:nvPr/>
        </p:nvGrpSpPr>
        <p:grpSpPr>
          <a:xfrm>
            <a:off x="3989639" y="4379529"/>
            <a:ext cx="2133805" cy="982477"/>
            <a:chOff x="3989639" y="4379529"/>
            <a:chExt cx="2133805" cy="982477"/>
          </a:xfrm>
        </p:grpSpPr>
        <p:sp>
          <p:nvSpPr>
            <p:cNvPr id="46" name="任意形状 12"/>
            <p:cNvSpPr/>
            <p:nvPr/>
          </p:nvSpPr>
          <p:spPr bwMode="auto">
            <a:xfrm flipH="1">
              <a:off x="3989639" y="4379529"/>
              <a:ext cx="2133805" cy="982477"/>
            </a:xfrm>
            <a:custGeom>
              <a:avLst/>
              <a:gdLst/>
              <a:ahLst/>
              <a:cxnLst>
                <a:cxn ang="3">
                  <a:pos x="hc" y="t"/>
                </a:cxn>
                <a:cxn ang="cd2">
                  <a:pos x="l" y="vc"/>
                </a:cxn>
                <a:cxn ang="cd4">
                  <a:pos x="hc" y="b"/>
                </a:cxn>
                <a:cxn ang="0">
                  <a:pos x="r" y="vc"/>
                </a:cxn>
              </a:cxnLst>
              <a:rect l="l" t="t" r="r" b="b"/>
              <a:pathLst>
                <a:path w="3361" h="1549">
                  <a:moveTo>
                    <a:pt x="0" y="349"/>
                  </a:moveTo>
                  <a:lnTo>
                    <a:pt x="1940" y="349"/>
                  </a:lnTo>
                  <a:cubicBezTo>
                    <a:pt x="2056" y="146"/>
                    <a:pt x="2362" y="-14"/>
                    <a:pt x="2590" y="0"/>
                  </a:cubicBezTo>
                  <a:cubicBezTo>
                    <a:pt x="3033" y="-11"/>
                    <a:pt x="3375" y="400"/>
                    <a:pt x="3360" y="777"/>
                  </a:cubicBezTo>
                  <a:cubicBezTo>
                    <a:pt x="3371" y="1219"/>
                    <a:pt x="2960" y="1562"/>
                    <a:pt x="2584" y="1547"/>
                  </a:cubicBezTo>
                  <a:cubicBezTo>
                    <a:pt x="2369" y="1556"/>
                    <a:pt x="2131" y="1426"/>
                    <a:pt x="2028" y="1309"/>
                  </a:cubicBezTo>
                  <a:lnTo>
                    <a:pt x="0" y="1309"/>
                  </a:lnTo>
                  <a:lnTo>
                    <a:pt x="0" y="349"/>
                  </a:lnTo>
                  <a:close/>
                </a:path>
              </a:pathLst>
            </a:cu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kern="0">
                <a:solidFill>
                  <a:prstClr val="white"/>
                </a:solidFill>
                <a:latin typeface="微软雅黑" panose="020B0503020204020204" pitchFamily="34" charset="-122"/>
                <a:ea typeface="微软雅黑" panose="020B0503020204020204" pitchFamily="34" charset="-122"/>
                <a:sym typeface="+mn-ea"/>
              </a:endParaRPr>
            </a:p>
          </p:txBody>
        </p:sp>
        <p:sp>
          <p:nvSpPr>
            <p:cNvPr id="49" name="任意形状 11"/>
            <p:cNvSpPr/>
            <p:nvPr/>
          </p:nvSpPr>
          <p:spPr>
            <a:xfrm>
              <a:off x="4283728" y="4718696"/>
              <a:ext cx="394313" cy="346066"/>
            </a:xfrm>
            <a:custGeom>
              <a:avLst/>
              <a:gdLst/>
              <a:ahLst/>
              <a:cxnLst>
                <a:cxn ang="0">
                  <a:pos x="wd2" y="hd2"/>
                </a:cxn>
                <a:cxn ang="5400000">
                  <a:pos x="wd2" y="hd2"/>
                </a:cxn>
                <a:cxn ang="10800000">
                  <a:pos x="wd2" y="hd2"/>
                </a:cxn>
                <a:cxn ang="16200000">
                  <a:pos x="wd2" y="hd2"/>
                </a:cxn>
              </a:cxnLst>
              <a:rect l="0" t="0" r="r" b="b"/>
              <a:pathLst>
                <a:path w="622" h="550">
                  <a:moveTo>
                    <a:pt x="539" y="287"/>
                  </a:moveTo>
                  <a:lnTo>
                    <a:pt x="324" y="500"/>
                  </a:lnTo>
                  <a:cubicBezTo>
                    <a:pt x="321" y="504"/>
                    <a:pt x="314" y="506"/>
                    <a:pt x="311" y="506"/>
                  </a:cubicBezTo>
                  <a:cubicBezTo>
                    <a:pt x="306" y="507"/>
                    <a:pt x="299" y="503"/>
                    <a:pt x="297" y="500"/>
                  </a:cubicBezTo>
                  <a:lnTo>
                    <a:pt x="82" y="287"/>
                  </a:lnTo>
                  <a:cubicBezTo>
                    <a:pt x="53" y="261"/>
                    <a:pt x="39" y="216"/>
                    <a:pt x="39" y="186"/>
                  </a:cubicBezTo>
                  <a:lnTo>
                    <a:pt x="39" y="183"/>
                  </a:lnTo>
                  <a:cubicBezTo>
                    <a:pt x="34" y="105"/>
                    <a:pt x="118" y="33"/>
                    <a:pt x="184" y="39"/>
                  </a:cubicBezTo>
                  <a:cubicBezTo>
                    <a:pt x="235" y="50"/>
                    <a:pt x="234" y="29"/>
                    <a:pt x="310" y="101"/>
                  </a:cubicBezTo>
                  <a:cubicBezTo>
                    <a:pt x="393" y="23"/>
                    <a:pt x="391" y="52"/>
                    <a:pt x="437" y="39"/>
                  </a:cubicBezTo>
                  <a:cubicBezTo>
                    <a:pt x="511" y="33"/>
                    <a:pt x="586" y="113"/>
                    <a:pt x="582" y="183"/>
                  </a:cubicBezTo>
                  <a:lnTo>
                    <a:pt x="582" y="186"/>
                  </a:lnTo>
                  <a:cubicBezTo>
                    <a:pt x="583" y="222"/>
                    <a:pt x="563" y="265"/>
                    <a:pt x="539" y="287"/>
                  </a:cubicBezTo>
                  <a:close/>
                  <a:moveTo>
                    <a:pt x="567" y="54"/>
                  </a:moveTo>
                  <a:cubicBezTo>
                    <a:pt x="532" y="17"/>
                    <a:pt x="476" y="-1"/>
                    <a:pt x="437" y="0"/>
                  </a:cubicBezTo>
                  <a:cubicBezTo>
                    <a:pt x="393" y="-2"/>
                    <a:pt x="339" y="21"/>
                    <a:pt x="310" y="48"/>
                  </a:cubicBezTo>
                  <a:cubicBezTo>
                    <a:pt x="276" y="15"/>
                    <a:pt x="221" y="-1"/>
                    <a:pt x="184" y="0"/>
                  </a:cubicBezTo>
                  <a:cubicBezTo>
                    <a:pt x="90" y="-8"/>
                    <a:pt x="-6" y="95"/>
                    <a:pt x="0" y="182"/>
                  </a:cubicBezTo>
                  <a:lnTo>
                    <a:pt x="0" y="187"/>
                  </a:lnTo>
                  <a:cubicBezTo>
                    <a:pt x="4" y="330"/>
                    <a:pt x="338" y="587"/>
                    <a:pt x="310" y="545"/>
                  </a:cubicBezTo>
                  <a:lnTo>
                    <a:pt x="311" y="545"/>
                  </a:lnTo>
                  <a:cubicBezTo>
                    <a:pt x="288" y="584"/>
                    <a:pt x="632" y="311"/>
                    <a:pt x="621" y="187"/>
                  </a:cubicBezTo>
                  <a:lnTo>
                    <a:pt x="621" y="182"/>
                  </a:lnTo>
                  <a:cubicBezTo>
                    <a:pt x="623" y="136"/>
                    <a:pt x="597" y="82"/>
                    <a:pt x="567" y="54"/>
                  </a:cubicBezTo>
                  <a:close/>
                  <a:moveTo>
                    <a:pt x="216" y="98"/>
                  </a:moveTo>
                  <a:lnTo>
                    <a:pt x="216" y="98"/>
                  </a:lnTo>
                  <a:lnTo>
                    <a:pt x="214" y="98"/>
                  </a:lnTo>
                  <a:cubicBezTo>
                    <a:pt x="169" y="98"/>
                    <a:pt x="133" y="140"/>
                    <a:pt x="134" y="180"/>
                  </a:cubicBezTo>
                  <a:lnTo>
                    <a:pt x="134" y="182"/>
                  </a:lnTo>
                  <a:lnTo>
                    <a:pt x="135" y="184"/>
                  </a:lnTo>
                  <a:lnTo>
                    <a:pt x="135" y="185"/>
                  </a:lnTo>
                  <a:lnTo>
                    <a:pt x="136" y="187"/>
                  </a:lnTo>
                  <a:lnTo>
                    <a:pt x="137" y="188"/>
                  </a:lnTo>
                  <a:lnTo>
                    <a:pt x="139" y="189"/>
                  </a:lnTo>
                  <a:lnTo>
                    <a:pt x="140" y="189"/>
                  </a:lnTo>
                  <a:lnTo>
                    <a:pt x="142" y="190"/>
                  </a:lnTo>
                  <a:lnTo>
                    <a:pt x="144" y="190"/>
                  </a:lnTo>
                  <a:lnTo>
                    <a:pt x="145" y="190"/>
                  </a:lnTo>
                  <a:lnTo>
                    <a:pt x="147" y="189"/>
                  </a:lnTo>
                  <a:lnTo>
                    <a:pt x="149" y="189"/>
                  </a:lnTo>
                  <a:lnTo>
                    <a:pt x="150" y="188"/>
                  </a:lnTo>
                  <a:lnTo>
                    <a:pt x="151" y="187"/>
                  </a:lnTo>
                  <a:lnTo>
                    <a:pt x="152" y="185"/>
                  </a:lnTo>
                  <a:lnTo>
                    <a:pt x="153" y="184"/>
                  </a:lnTo>
                  <a:lnTo>
                    <a:pt x="153" y="182"/>
                  </a:lnTo>
                  <a:lnTo>
                    <a:pt x="153" y="180"/>
                  </a:lnTo>
                  <a:lnTo>
                    <a:pt x="153" y="180"/>
                  </a:lnTo>
                  <a:cubicBezTo>
                    <a:pt x="152" y="145"/>
                    <a:pt x="185" y="116"/>
                    <a:pt x="216" y="117"/>
                  </a:cubicBezTo>
                  <a:lnTo>
                    <a:pt x="216" y="117"/>
                  </a:lnTo>
                  <a:lnTo>
                    <a:pt x="218" y="117"/>
                  </a:lnTo>
                  <a:lnTo>
                    <a:pt x="220" y="117"/>
                  </a:lnTo>
                  <a:lnTo>
                    <a:pt x="221" y="116"/>
                  </a:lnTo>
                  <a:lnTo>
                    <a:pt x="223" y="115"/>
                  </a:lnTo>
                  <a:lnTo>
                    <a:pt x="224" y="114"/>
                  </a:lnTo>
                  <a:lnTo>
                    <a:pt x="225" y="113"/>
                  </a:lnTo>
                  <a:lnTo>
                    <a:pt x="225" y="111"/>
                  </a:lnTo>
                  <a:lnTo>
                    <a:pt x="226" y="109"/>
                  </a:lnTo>
                  <a:lnTo>
                    <a:pt x="226" y="108"/>
                  </a:lnTo>
                  <a:lnTo>
                    <a:pt x="226" y="106"/>
                  </a:lnTo>
                  <a:lnTo>
                    <a:pt x="225" y="104"/>
                  </a:lnTo>
                  <a:lnTo>
                    <a:pt x="225" y="103"/>
                  </a:lnTo>
                  <a:lnTo>
                    <a:pt x="224" y="101"/>
                  </a:lnTo>
                  <a:lnTo>
                    <a:pt x="223" y="100"/>
                  </a:lnTo>
                  <a:lnTo>
                    <a:pt x="221" y="99"/>
                  </a:lnTo>
                  <a:lnTo>
                    <a:pt x="220" y="99"/>
                  </a:lnTo>
                  <a:lnTo>
                    <a:pt x="218" y="98"/>
                  </a:lnTo>
                  <a:lnTo>
                    <a:pt x="216" y="98"/>
                  </a:lnTo>
                  <a:close/>
                </a:path>
              </a:pathLst>
            </a:custGeom>
            <a:solidFill>
              <a:sysClr val="window" lastClr="FFFFFF"/>
            </a:solidFill>
            <a:ln w="12700" cap="flat">
              <a:noFill/>
              <a:miter lim="400000"/>
            </a:ln>
            <a:effectLst/>
          </p:spPr>
          <p:txBody>
            <a:bodyPr wrap="square" lIns="45719" tIns="45719" rIns="45719" bIns="45719" numCol="1" anchor="ctr">
              <a:noAutofit/>
            </a:bodyPr>
            <a:lstStyle/>
            <a:p>
              <a:pPr marL="0" marR="0" lvl="0" indent="0" algn="ctr" defTabSz="228600" eaLnBrk="1" fontAlgn="auto" latinLnBrk="0" hangingPunct="1">
                <a:lnSpc>
                  <a:spcPct val="100000"/>
                </a:lnSpc>
                <a:spcBef>
                  <a:spcPts val="0"/>
                </a:spcBef>
                <a:spcAft>
                  <a:spcPts val="0"/>
                </a:spcAft>
                <a:buClrTx/>
                <a:buSzTx/>
                <a:buFontTx/>
                <a:buNone/>
                <a:defRPr sz="1500">
                  <a:solidFill>
                    <a:srgbClr val="FFFFFF"/>
                  </a:solidFill>
                  <a:effectLst>
                    <a:outerShdw blurRad="38100" dist="38100" dir="2700000" rotWithShape="0">
                      <a:srgbClr val="000000"/>
                    </a:outerShdw>
                  </a:effectLst>
                  <a:latin typeface="Gill Sans" panose="020B0502020104020203"/>
                  <a:ea typeface="Gill Sans" panose="020B0502020104020203"/>
                  <a:cs typeface="Gill Sans" panose="020B0502020104020203"/>
                  <a:sym typeface="Gill Sans" panose="020B0502020104020203"/>
                </a:defRPr>
              </a:pPr>
              <a:endParaRPr kumimoji="0" sz="1500" b="0" i="0" u="none" strike="noStrike" kern="0" cap="none" spc="0" normalizeH="0" baseline="0" noProof="0">
                <a:ln>
                  <a:noFill/>
                </a:ln>
                <a:solidFill>
                  <a:srgbClr val="FFFFFF"/>
                </a:solidFill>
                <a:effectLst>
                  <a:outerShdw blurRad="38100" dist="38100" dir="2700000" rotWithShape="0">
                    <a:srgbClr val="000000"/>
                  </a:outerShdw>
                </a:effectLst>
                <a:uLnTx/>
                <a:uFillTx/>
                <a:latin typeface="微软雅黑" panose="020B0503020204020204" pitchFamily="34" charset="-122"/>
                <a:ea typeface="微软雅黑" panose="020B0503020204020204" pitchFamily="34" charset="-122"/>
                <a:cs typeface="Gill Sans" panose="020B0502020104020203"/>
                <a:sym typeface="Gill Sans" panose="020B0502020104020203"/>
              </a:endParaRPr>
            </a:p>
          </p:txBody>
        </p:sp>
        <p:sp>
          <p:nvSpPr>
            <p:cNvPr id="52" name="文本框 11"/>
            <p:cNvSpPr/>
            <p:nvPr/>
          </p:nvSpPr>
          <p:spPr>
            <a:xfrm>
              <a:off x="5220490" y="4717383"/>
              <a:ext cx="470640" cy="461663"/>
            </a:xfrm>
            <a:prstGeom prst="rect">
              <a:avLst/>
            </a:prstGeom>
            <a:noFill/>
            <a:ln w="12700" cap="flat">
              <a:noFill/>
              <a:miter lim="400000"/>
            </a:ln>
            <a:effectLst/>
          </p:spPr>
          <p:txBody>
            <a:bodyPr wrap="none" lIns="45719" tIns="45719" rIns="45719" bIns="45719" numCol="1" anchor="t">
              <a:spAutoFit/>
            </a:bodyPr>
            <a:lstStyle/>
            <a:p>
              <a:pPr algn="ctr"/>
              <a:r>
                <a:rPr lang="en-US" sz="2400" b="1" dirty="0">
                  <a:solidFill>
                    <a:prstClr val="white"/>
                  </a:solidFill>
                  <a:latin typeface="微软雅黑" panose="020B0503020204020204" pitchFamily="34" charset="-122"/>
                  <a:ea typeface="微软雅黑" panose="020B0503020204020204" pitchFamily="34" charset="-122"/>
                  <a:cs typeface="Poppins" panose="00000500000000000000" pitchFamily="50" charset="0"/>
                </a:rPr>
                <a:t>03</a:t>
              </a:r>
            </a:p>
          </p:txBody>
        </p:sp>
      </p:grpSp>
      <p:sp>
        <p:nvSpPr>
          <p:cNvPr id="53" name="文本框 52"/>
          <p:cNvSpPr txBox="1"/>
          <p:nvPr/>
        </p:nvSpPr>
        <p:spPr>
          <a:xfrm>
            <a:off x="597535" y="439042"/>
            <a:ext cx="5498465" cy="523220"/>
          </a:xfrm>
          <a:prstGeom prst="rect">
            <a:avLst/>
          </a:prstGeom>
          <a:noFill/>
        </p:spPr>
        <p:txBody>
          <a:bodyPr wrap="square" rtlCol="0">
            <a:spAutoFit/>
          </a:bodyPr>
          <a:lstStyle>
            <a:defPPr>
              <a:defRPr lang="zh-CN"/>
            </a:defPPr>
            <a:lvl1pPr>
              <a:defRPr sz="2800" b="1">
                <a:solidFill>
                  <a:schemeClr val="bg2">
                    <a:lumMod val="25000"/>
                  </a:schemeClr>
                </a:solidFill>
                <a:latin typeface="微软雅黑" panose="020B0503020204020204" pitchFamily="34" charset="-122"/>
                <a:ea typeface="微软雅黑" panose="020B0503020204020204" pitchFamily="34" charset="-122"/>
                <a:cs typeface="方正黑体_GBK" panose="03000509000000000000" charset="-122"/>
              </a:defRPr>
            </a:lvl1pPr>
          </a:lstStyle>
          <a:p>
            <a:r>
              <a:rPr lang="zh-CN" altLang="en-US">
                <a:sym typeface="+mn-lt"/>
              </a:rPr>
              <a:t>总结分析与结论</a:t>
            </a:r>
            <a:endParaRPr lang="zh-CN" altLang="en-US" dirty="0">
              <a:sym typeface="+mn-lt"/>
            </a:endParaRPr>
          </a:p>
        </p:txBody>
      </p:sp>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right)">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4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25" descr="35"/>
          <p:cNvPicPr>
            <a:picLocks noChangeAspect="1"/>
          </p:cNvPicPr>
          <p:nvPr/>
        </p:nvPicPr>
        <p:blipFill rotWithShape="1">
          <a:blip r:embed="rId3"/>
          <a:srcRect t="48524" b="-1"/>
          <a:stretch>
            <a:fillRect/>
          </a:stretch>
        </p:blipFill>
        <p:spPr>
          <a:xfrm>
            <a:off x="210975" y="2300231"/>
            <a:ext cx="10480027" cy="3704813"/>
          </a:xfrm>
          <a:prstGeom prst="rect">
            <a:avLst/>
          </a:prstGeom>
        </p:spPr>
      </p:pic>
      <p:sp>
        <p:nvSpPr>
          <p:cNvPr id="31" name="圆角矩形 7" descr="e7d195523061f1c0c30ee18c1b05f65d12b38e2533cb2ccdAE0CC34CB5CBEBFAEC353FED4DECE97C3E379FD1D933F5E4DC18EF8EA6B7A1130D5F6DE9DD2BE4B0A8C9126ACE5083D1F5A9E323B29CCFC7A096ECAD1D4825B0F838A58C83925B5DC07846AB227E2E481CEF25077FE19C60F274E7997CAF9AA8311953D2E5D67F59AE1E4D41CADA4107"/>
          <p:cNvSpPr/>
          <p:nvPr/>
        </p:nvSpPr>
        <p:spPr>
          <a:xfrm>
            <a:off x="-81053" y="1581490"/>
            <a:ext cx="162106" cy="4715510"/>
          </a:xfrm>
          <a:prstGeom prst="roundRect">
            <a:avLst>
              <a:gd name="adj" fmla="val 2487"/>
            </a:avLst>
          </a:pr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prstClr val="white"/>
              </a:solidFill>
              <a:latin typeface="微软雅黑" panose="020B0503020204020204" pitchFamily="34" charset="-122"/>
              <a:ea typeface="微软雅黑" panose="020B0503020204020204" pitchFamily="34" charset="-122"/>
            </a:endParaRPr>
          </a:p>
        </p:txBody>
      </p:sp>
      <p:sp>
        <p:nvSpPr>
          <p:cNvPr id="32" name="文本框 31"/>
          <p:cNvSpPr txBox="1"/>
          <p:nvPr/>
        </p:nvSpPr>
        <p:spPr>
          <a:xfrm>
            <a:off x="597535" y="439042"/>
            <a:ext cx="5498465" cy="523220"/>
          </a:xfrm>
          <a:prstGeom prst="rect">
            <a:avLst/>
          </a:prstGeom>
          <a:noFill/>
        </p:spPr>
        <p:txBody>
          <a:bodyPr wrap="square" rtlCol="0">
            <a:spAutoFit/>
          </a:bodyPr>
          <a:lstStyle>
            <a:defPPr>
              <a:defRPr lang="zh-CN"/>
            </a:defPPr>
            <a:lvl1pPr>
              <a:defRPr sz="2800" b="1">
                <a:solidFill>
                  <a:schemeClr val="bg2">
                    <a:lumMod val="25000"/>
                  </a:schemeClr>
                </a:solidFill>
                <a:latin typeface="微软雅黑" panose="020B0503020204020204" pitchFamily="34" charset="-122"/>
                <a:ea typeface="微软雅黑" panose="020B0503020204020204" pitchFamily="34" charset="-122"/>
                <a:cs typeface="方正黑体_GBK" panose="03000509000000000000" charset="-122"/>
              </a:defRPr>
            </a:lvl1pPr>
          </a:lstStyle>
          <a:p>
            <a:r>
              <a:rPr lang="zh-CN" altLang="en-US">
                <a:sym typeface="+mn-lt"/>
              </a:rPr>
              <a:t>总结分析与结论</a:t>
            </a:r>
            <a:endParaRPr lang="zh-CN" altLang="en-US" dirty="0">
              <a:sym typeface="+mn-lt"/>
            </a:endParaRPr>
          </a:p>
        </p:txBody>
      </p:sp>
      <p:grpSp>
        <p:nvGrpSpPr>
          <p:cNvPr id="6" name="组合 5"/>
          <p:cNvGrpSpPr/>
          <p:nvPr/>
        </p:nvGrpSpPr>
        <p:grpSpPr>
          <a:xfrm>
            <a:off x="4366351" y="1739051"/>
            <a:ext cx="7201535" cy="3012079"/>
            <a:chOff x="4990465" y="1606890"/>
            <a:chExt cx="7201535" cy="3012079"/>
          </a:xfrm>
        </p:grpSpPr>
        <p:sp>
          <p:nvSpPr>
            <p:cNvPr id="27" name="圆角矩形 7" descr="e7d195523061f1c0c30ee18c1b05f65d12b38e2533cb2ccdAE0CC34CB5CBEBFAEC353FED4DECE97C3E379FD1D933F5E4DC18EF8EA6B7A1130D5F6DE9DD2BE4B0A8C9126ACE5083D1F5A9E323B29CCFC7A096ECAD1D4825B0F838A58C83925B5DC07846AB227E2E481CEF25077FE19C60F274E7997CAF9AA8311953D2E5D67F59AE1E4D41CADA4107"/>
            <p:cNvSpPr/>
            <p:nvPr/>
          </p:nvSpPr>
          <p:spPr>
            <a:xfrm>
              <a:off x="4990465" y="1606890"/>
              <a:ext cx="7201535" cy="3012079"/>
            </a:xfrm>
            <a:prstGeom prst="roundRect">
              <a:avLst>
                <a:gd name="adj" fmla="val 2487"/>
              </a:avLst>
            </a:pr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prstClr val="white"/>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5321303" y="2008413"/>
              <a:ext cx="3170141" cy="666785"/>
            </a:xfrm>
            <a:prstGeom prst="rect">
              <a:avLst/>
            </a:prstGeom>
            <a:noFill/>
          </p:spPr>
          <p:txBody>
            <a:bodyPr wrap="square" rtlCol="0">
              <a:spAutoFit/>
            </a:bodyPr>
            <a:lstStyle/>
            <a:p>
              <a:pPr algn="dist" defTabSz="609600"/>
              <a:r>
                <a:rPr lang="zh-CN" altLang="en-US" sz="3735" b="1" dirty="0">
                  <a:solidFill>
                    <a:prstClr val="white"/>
                  </a:solidFill>
                  <a:latin typeface="Arial" panose="020B0604020202020204"/>
                  <a:ea typeface="微软雅黑" panose="020B0503020204020204" pitchFamily="34" charset="-122"/>
                  <a:cs typeface="+mn-ea"/>
                  <a:sym typeface="+mn-lt"/>
                </a:rPr>
                <a:t>高校财务系统</a:t>
              </a:r>
            </a:p>
          </p:txBody>
        </p:sp>
        <p:sp>
          <p:nvSpPr>
            <p:cNvPr id="29" name="文本框 28"/>
            <p:cNvSpPr txBox="1"/>
            <p:nvPr/>
          </p:nvSpPr>
          <p:spPr>
            <a:xfrm>
              <a:off x="5321303" y="2835218"/>
              <a:ext cx="6559870" cy="1156407"/>
            </a:xfrm>
            <a:prstGeom prst="rect">
              <a:avLst/>
            </a:prstGeom>
            <a:noFill/>
          </p:spPr>
          <p:txBody>
            <a:bodyPr wrap="square" rtlCol="0">
              <a:spAutoFit/>
            </a:bodyPr>
            <a:lstStyle/>
            <a:p>
              <a:pPr defTabSz="1217930">
                <a:lnSpc>
                  <a:spcPct val="150000"/>
                </a:lnSpc>
                <a:defRPr/>
              </a:pPr>
              <a:r>
                <a:rPr lang="zh-CN" altLang="en-US" sz="1600" dirty="0">
                  <a:solidFill>
                    <a:prstClr val="white"/>
                  </a:solidFill>
                  <a:latin typeface="Arial" panose="020B0604020202020204"/>
                  <a:ea typeface="微软雅黑" panose="020B0503020204020204" pitchFamily="34" charset="-122"/>
                  <a:cs typeface="+mn-ea"/>
                  <a:sym typeface="+mn-lt"/>
                </a:rPr>
                <a:t>提高财务预算管理在财务管理中的重要性新财务会计制度背景下，中职学校必须要充分重视财务预算管理的重要性，并使其在财务预算管理中发挥必要的作用，加强财务管理工作人员的预算管</a:t>
              </a:r>
            </a:p>
          </p:txBody>
        </p:sp>
      </p:grpSp>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8"/>
          <p:cNvSpPr/>
          <p:nvPr/>
        </p:nvSpPr>
        <p:spPr>
          <a:xfrm>
            <a:off x="102235" y="1831975"/>
            <a:ext cx="11439525" cy="3911600"/>
          </a:xfrm>
          <a:prstGeom prst="roundRect">
            <a:avLst/>
          </a:prstGeom>
          <a:gradFill flip="none" rotWithShape="1">
            <a:gsLst>
              <a:gs pos="0">
                <a:srgbClr val="F84D4D"/>
              </a:gs>
              <a:gs pos="100000">
                <a:srgbClr val="FF6B42"/>
              </a:gs>
            </a:gsLst>
            <a:lin ang="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文本框 9"/>
          <p:cNvSpPr txBox="1"/>
          <p:nvPr/>
        </p:nvSpPr>
        <p:spPr>
          <a:xfrm>
            <a:off x="5776284" y="2591927"/>
            <a:ext cx="5481955" cy="1200329"/>
          </a:xfrm>
          <a:prstGeom prst="rect">
            <a:avLst/>
          </a:prstGeom>
          <a:noFill/>
        </p:spPr>
        <p:txBody>
          <a:bodyPr wrap="square" rtlCol="0" anchor="t">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7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ea"/>
                <a:sym typeface="+mn-lt"/>
              </a:rPr>
              <a:t>会计类专业</a:t>
            </a:r>
            <a:endParaRPr kumimoji="0" lang="en-US" altLang="zh-CN" sz="7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ea"/>
              <a:sym typeface="+mn-lt"/>
            </a:endParaRPr>
          </a:p>
        </p:txBody>
      </p:sp>
      <p:sp>
        <p:nvSpPr>
          <p:cNvPr id="14" name="任意多边形 14"/>
          <p:cNvSpPr/>
          <p:nvPr/>
        </p:nvSpPr>
        <p:spPr>
          <a:xfrm>
            <a:off x="11555569" y="6459576"/>
            <a:ext cx="649605" cy="450850"/>
          </a:xfrm>
          <a:custGeom>
            <a:avLst/>
            <a:gdLst>
              <a:gd name="connsiteX0" fmla="*/ 705 w 1951"/>
              <a:gd name="connsiteY0" fmla="*/ 267 h 1354"/>
              <a:gd name="connsiteX1" fmla="*/ 1952 w 1951"/>
              <a:gd name="connsiteY1" fmla="*/ 9 h 1354"/>
              <a:gd name="connsiteX2" fmla="*/ 1952 w 1951"/>
              <a:gd name="connsiteY2" fmla="*/ 1354 h 1354"/>
              <a:gd name="connsiteX3" fmla="*/ 3 w 1951"/>
              <a:gd name="connsiteY3" fmla="*/ 1354 h 1354"/>
              <a:gd name="connsiteX4" fmla="*/ 705 w 1951"/>
              <a:gd name="connsiteY4" fmla="*/ 267 h 1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 h="1354">
                <a:moveTo>
                  <a:pt x="705" y="267"/>
                </a:moveTo>
                <a:cubicBezTo>
                  <a:pt x="1095" y="-2"/>
                  <a:pt x="1562" y="-18"/>
                  <a:pt x="1952" y="9"/>
                </a:cubicBezTo>
                <a:lnTo>
                  <a:pt x="1952" y="1354"/>
                </a:lnTo>
                <a:lnTo>
                  <a:pt x="3" y="1354"/>
                </a:lnTo>
                <a:cubicBezTo>
                  <a:pt x="-36" y="1085"/>
                  <a:pt x="315" y="536"/>
                  <a:pt x="705" y="267"/>
                </a:cubicBezTo>
                <a:close/>
              </a:path>
            </a:pathLst>
          </a:custGeom>
          <a:gradFill flip="none" rotWithShape="1">
            <a:gsLst>
              <a:gs pos="0">
                <a:srgbClr val="F84D4D"/>
              </a:gs>
              <a:gs pos="100000">
                <a:srgbClr val="FF6B42"/>
              </a:gs>
            </a:gsLst>
            <a:lin ang="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5" name="任意多边形 16"/>
          <p:cNvSpPr/>
          <p:nvPr/>
        </p:nvSpPr>
        <p:spPr>
          <a:xfrm rot="5400000">
            <a:off x="10400665" y="-365125"/>
            <a:ext cx="1439183" cy="2169795"/>
          </a:xfrm>
          <a:custGeom>
            <a:avLst/>
            <a:gdLst>
              <a:gd name="connsiteX0" fmla="*/ 0 w 2266"/>
              <a:gd name="connsiteY0" fmla="*/ 0 h 3417"/>
              <a:gd name="connsiteX1" fmla="*/ 2079 w 2266"/>
              <a:gd name="connsiteY1" fmla="*/ 21 h 3417"/>
              <a:gd name="connsiteX2" fmla="*/ 1279 w 2266"/>
              <a:gd name="connsiteY2" fmla="*/ 1740 h 3417"/>
              <a:gd name="connsiteX3" fmla="*/ 6 w 2266"/>
              <a:gd name="connsiteY3" fmla="*/ 3417 h 3417"/>
              <a:gd name="connsiteX4" fmla="*/ 0 w 2266"/>
              <a:gd name="connsiteY4" fmla="*/ 0 h 3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 h="3417">
                <a:moveTo>
                  <a:pt x="0" y="0"/>
                </a:moveTo>
                <a:lnTo>
                  <a:pt x="2079" y="21"/>
                </a:lnTo>
                <a:cubicBezTo>
                  <a:pt x="2819" y="966"/>
                  <a:pt x="1118" y="1334"/>
                  <a:pt x="1279" y="1740"/>
                </a:cubicBezTo>
                <a:cubicBezTo>
                  <a:pt x="1445" y="2857"/>
                  <a:pt x="645" y="3283"/>
                  <a:pt x="6" y="3417"/>
                </a:cubicBezTo>
                <a:lnTo>
                  <a:pt x="0" y="0"/>
                </a:lnTo>
                <a:close/>
              </a:path>
            </a:pathLst>
          </a:custGeom>
          <a:gradFill flip="none" rotWithShape="1">
            <a:gsLst>
              <a:gs pos="0">
                <a:srgbClr val="F84D4D"/>
              </a:gs>
              <a:gs pos="100000">
                <a:srgbClr val="FF6B42"/>
              </a:gs>
            </a:gsLst>
            <a:lin ang="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51" name="组合 50"/>
          <p:cNvGrpSpPr/>
          <p:nvPr/>
        </p:nvGrpSpPr>
        <p:grpSpPr>
          <a:xfrm>
            <a:off x="-1455021" y="-85725"/>
            <a:ext cx="7222353" cy="7126938"/>
            <a:chOff x="-1455021" y="-85725"/>
            <a:chExt cx="7222353" cy="7126938"/>
          </a:xfrm>
        </p:grpSpPr>
        <p:sp>
          <p:nvSpPr>
            <p:cNvPr id="6" name="任意多边形 2"/>
            <p:cNvSpPr/>
            <p:nvPr/>
          </p:nvSpPr>
          <p:spPr>
            <a:xfrm>
              <a:off x="-22225" y="-85725"/>
              <a:ext cx="5789557" cy="7113905"/>
            </a:xfrm>
            <a:custGeom>
              <a:avLst/>
              <a:gdLst>
                <a:gd name="connsiteX0" fmla="*/ 0 w 9592"/>
                <a:gd name="connsiteY0" fmla="*/ 0 h 10797"/>
                <a:gd name="connsiteX1" fmla="*/ 5692 w 9592"/>
                <a:gd name="connsiteY1" fmla="*/ 48 h 10797"/>
                <a:gd name="connsiteX2" fmla="*/ 5380 w 9592"/>
                <a:gd name="connsiteY2" fmla="*/ 4278 h 10797"/>
                <a:gd name="connsiteX3" fmla="*/ 9415 w 9592"/>
                <a:gd name="connsiteY3" fmla="*/ 8215 h 10797"/>
                <a:gd name="connsiteX4" fmla="*/ 8323 w 9592"/>
                <a:gd name="connsiteY4" fmla="*/ 10797 h 10797"/>
                <a:gd name="connsiteX5" fmla="*/ 0 w 9592"/>
                <a:gd name="connsiteY5" fmla="*/ 10797 h 10797"/>
                <a:gd name="connsiteX6" fmla="*/ 0 w 9592"/>
                <a:gd name="connsiteY6" fmla="*/ 0 h 10797"/>
                <a:gd name="connsiteX0-1" fmla="*/ 0 w 9907"/>
                <a:gd name="connsiteY0-2" fmla="*/ 0 h 10000"/>
                <a:gd name="connsiteX1-3" fmla="*/ 5933 w 9907"/>
                <a:gd name="connsiteY1-4" fmla="*/ 44 h 10000"/>
                <a:gd name="connsiteX2-5" fmla="*/ 7194 w 9907"/>
                <a:gd name="connsiteY2-6" fmla="*/ 3908 h 10000"/>
                <a:gd name="connsiteX3-7" fmla="*/ 9814 w 9907"/>
                <a:gd name="connsiteY3-8" fmla="*/ 7609 h 10000"/>
                <a:gd name="connsiteX4-9" fmla="*/ 8676 w 9907"/>
                <a:gd name="connsiteY4-10" fmla="*/ 10000 h 10000"/>
                <a:gd name="connsiteX5-11" fmla="*/ 0 w 9907"/>
                <a:gd name="connsiteY5-12" fmla="*/ 10000 h 10000"/>
                <a:gd name="connsiteX6-13" fmla="*/ 0 w 9907"/>
                <a:gd name="connsiteY6-14" fmla="*/ 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9907" h="10000">
                  <a:moveTo>
                    <a:pt x="0" y="0"/>
                  </a:moveTo>
                  <a:lnTo>
                    <a:pt x="5933" y="44"/>
                  </a:lnTo>
                  <a:cubicBezTo>
                    <a:pt x="8046" y="2066"/>
                    <a:pt x="7215" y="2031"/>
                    <a:pt x="7194" y="3908"/>
                  </a:cubicBezTo>
                  <a:cubicBezTo>
                    <a:pt x="7173" y="5786"/>
                    <a:pt x="9567" y="6594"/>
                    <a:pt x="9814" y="7609"/>
                  </a:cubicBezTo>
                  <a:cubicBezTo>
                    <a:pt x="10061" y="8624"/>
                    <a:pt x="9861" y="9643"/>
                    <a:pt x="8676" y="10000"/>
                  </a:cubicBezTo>
                  <a:lnTo>
                    <a:pt x="0" y="10000"/>
                  </a:lnTo>
                  <a:lnTo>
                    <a:pt x="0" y="0"/>
                  </a:lnTo>
                  <a:close/>
                </a:path>
              </a:pathLst>
            </a:custGeom>
            <a:blipFill dpi="0" rotWithShape="1">
              <a:blip r:embed="rId2"/>
              <a:srcRect/>
              <a:stretch>
                <a:fillRect l="-25000" r="-21000"/>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方正黑体_GBK" panose="03000509000000000000" charset="-122"/>
              </a:endParaRPr>
            </a:p>
          </p:txBody>
        </p:sp>
        <p:sp>
          <p:nvSpPr>
            <p:cNvPr id="20" name="任意多边形 16"/>
            <p:cNvSpPr/>
            <p:nvPr/>
          </p:nvSpPr>
          <p:spPr>
            <a:xfrm rot="18370784">
              <a:off x="-1094249" y="3495952"/>
              <a:ext cx="3184489" cy="3906034"/>
            </a:xfrm>
            <a:custGeom>
              <a:avLst/>
              <a:gdLst>
                <a:gd name="connsiteX0" fmla="*/ 0 w 2266"/>
                <a:gd name="connsiteY0" fmla="*/ 0 h 3417"/>
                <a:gd name="connsiteX1" fmla="*/ 2079 w 2266"/>
                <a:gd name="connsiteY1" fmla="*/ 21 h 3417"/>
                <a:gd name="connsiteX2" fmla="*/ 1279 w 2266"/>
                <a:gd name="connsiteY2" fmla="*/ 1740 h 3417"/>
                <a:gd name="connsiteX3" fmla="*/ 6 w 2266"/>
                <a:gd name="connsiteY3" fmla="*/ 3417 h 3417"/>
                <a:gd name="connsiteX4" fmla="*/ 0 w 2266"/>
                <a:gd name="connsiteY4" fmla="*/ 0 h 3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 h="3417">
                  <a:moveTo>
                    <a:pt x="0" y="0"/>
                  </a:moveTo>
                  <a:lnTo>
                    <a:pt x="2079" y="21"/>
                  </a:lnTo>
                  <a:cubicBezTo>
                    <a:pt x="2819" y="966"/>
                    <a:pt x="1118" y="1334"/>
                    <a:pt x="1279" y="1740"/>
                  </a:cubicBezTo>
                  <a:cubicBezTo>
                    <a:pt x="1445" y="2857"/>
                    <a:pt x="645" y="3283"/>
                    <a:pt x="6" y="3417"/>
                  </a:cubicBezTo>
                  <a:lnTo>
                    <a:pt x="0" y="0"/>
                  </a:lnTo>
                  <a:close/>
                </a:path>
              </a:pathLst>
            </a:custGeom>
            <a:gradFill>
              <a:gsLst>
                <a:gs pos="0">
                  <a:srgbClr val="FF6B42"/>
                </a:gs>
                <a:gs pos="100000">
                  <a:srgbClr val="F84D4D"/>
                </a:gs>
              </a:gsLst>
              <a:lin ang="8100000" scaled="1"/>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26" name="文本框 25"/>
          <p:cNvSpPr txBox="1"/>
          <p:nvPr/>
        </p:nvSpPr>
        <p:spPr>
          <a:xfrm>
            <a:off x="6225539" y="4508257"/>
            <a:ext cx="5032699" cy="341184"/>
          </a:xfrm>
          <a:prstGeom prst="rect">
            <a:avLst/>
          </a:prstGeom>
          <a:noFill/>
        </p:spPr>
        <p:txBody>
          <a:bodyPr wrap="square" rtlCol="0">
            <a:spAutoFit/>
          </a:bodyPr>
          <a:lstStyle/>
          <a:p>
            <a:pPr marL="0" marR="0" lvl="0" indent="0" algn="dist" defTabSz="914400" rtl="0" eaLnBrk="1" fontAlgn="auto" latinLnBrk="0" hangingPunct="1">
              <a:lnSpc>
                <a:spcPct val="150000"/>
              </a:lnSpc>
              <a:spcBef>
                <a:spcPts val="0"/>
              </a:spcBef>
              <a:spcAft>
                <a:spcPts val="0"/>
              </a:spcAft>
              <a:buClrTx/>
              <a:buSzTx/>
              <a:buFontTx/>
              <a:buNone/>
              <a:defRPr/>
            </a:pPr>
            <a:r>
              <a:rPr kumimoji="0" lang="en-US" altLang="zh-CN" sz="1200" b="0" i="0" u="none" strike="noStrike" kern="1200" cap="none" spc="0" normalizeH="0" baseline="0" noProof="0" dirty="0">
                <a:ln>
                  <a:noFill/>
                </a:ln>
                <a:solidFill>
                  <a:srgbClr val="FFFFFF"/>
                </a:solidFill>
                <a:effectLst/>
                <a:uLnTx/>
                <a:uFillTx/>
                <a:latin typeface="等线"/>
                <a:ea typeface="等线" panose="02010600030101010101" pitchFamily="2" charset="-122"/>
                <a:cs typeface="+mn-ea"/>
                <a:sym typeface="+mn-lt"/>
              </a:rPr>
              <a:t>Graduation defense of European and American </a:t>
            </a:r>
            <a:r>
              <a:rPr kumimoji="0" lang="en-US" altLang="zh-CN" sz="1200" b="0" i="0" u="none" strike="noStrike" kern="1200" cap="none" spc="0" normalizeH="0" baseline="0" noProof="0" dirty="0" err="1">
                <a:ln>
                  <a:noFill/>
                </a:ln>
                <a:solidFill>
                  <a:srgbClr val="FFFFFF"/>
                </a:solidFill>
                <a:effectLst/>
                <a:uLnTx/>
                <a:uFillTx/>
                <a:latin typeface="等线"/>
                <a:ea typeface="等线" panose="02010600030101010101" pitchFamily="2" charset="-122"/>
                <a:cs typeface="+mn-ea"/>
                <a:sym typeface="+mn-lt"/>
              </a:rPr>
              <a:t>magaazine</a:t>
            </a:r>
            <a:r>
              <a:rPr kumimoji="0" lang="en-US" altLang="zh-CN" sz="1200" b="0" i="0" u="none" strike="noStrike" kern="1200" cap="none" spc="0" normalizeH="0" baseline="0" noProof="0" dirty="0">
                <a:ln>
                  <a:noFill/>
                </a:ln>
                <a:solidFill>
                  <a:srgbClr val="FFFFFF"/>
                </a:solidFill>
                <a:effectLst/>
                <a:uLnTx/>
                <a:uFillTx/>
                <a:latin typeface="等线"/>
                <a:ea typeface="等线" panose="02010600030101010101" pitchFamily="2" charset="-122"/>
                <a:cs typeface="+mn-ea"/>
                <a:sym typeface="+mn-lt"/>
              </a:rPr>
              <a:t> style</a:t>
            </a:r>
            <a:endParaRPr kumimoji="0" lang="zh-CN" altLang="en-US" sz="1200" b="0" i="0" u="none" strike="noStrike" kern="1200" cap="none" spc="0" normalizeH="0" baseline="0" noProof="0" dirty="0">
              <a:ln>
                <a:noFill/>
              </a:ln>
              <a:solidFill>
                <a:srgbClr val="FFFFFF"/>
              </a:solidFill>
              <a:effectLst/>
              <a:uLnTx/>
              <a:uFillTx/>
              <a:latin typeface="等线"/>
              <a:ea typeface="等线" panose="02010600030101010101" pitchFamily="2" charset="-122"/>
              <a:cs typeface="+mn-ea"/>
              <a:sym typeface="+mn-lt"/>
            </a:endParaRPr>
          </a:p>
        </p:txBody>
      </p:sp>
      <p:sp>
        <p:nvSpPr>
          <p:cNvPr id="28" name="文本框 27"/>
          <p:cNvSpPr txBox="1"/>
          <p:nvPr/>
        </p:nvSpPr>
        <p:spPr>
          <a:xfrm>
            <a:off x="5359399" y="3792256"/>
            <a:ext cx="5898839" cy="769441"/>
          </a:xfrm>
          <a:prstGeom prst="rect">
            <a:avLst/>
          </a:prstGeom>
          <a:noFill/>
        </p:spPr>
        <p:txBody>
          <a:bodyPr wrap="square" rtlCol="0" anchor="t">
            <a:spAutoFit/>
          </a:bodyPr>
          <a:lstStyle>
            <a:defPPr>
              <a:defRPr lang="zh-CN"/>
            </a:defPPr>
            <a:lvl1pPr algn="dist">
              <a:defRPr sz="72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defRPr>
            </a:lvl1p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lt"/>
              </a:rPr>
              <a:t>毕业答辩</a:t>
            </a:r>
            <a:r>
              <a:rPr kumimoji="0" lang="en-US" altLang="zh-CN"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lt"/>
              </a:rPr>
              <a:t>PPT</a:t>
            </a:r>
            <a:r>
              <a:rPr kumimoji="0" lang="zh-CN" altLang="en-US"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lt"/>
              </a:rPr>
              <a:t>模板</a:t>
            </a:r>
            <a:endParaRPr kumimoji="0" lang="zh-CN" alt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lt"/>
            </a:endParaRPr>
          </a:p>
        </p:txBody>
      </p:sp>
      <p:sp>
        <p:nvSpPr>
          <p:cNvPr id="30" name="文本框 29"/>
          <p:cNvSpPr txBox="1"/>
          <p:nvPr/>
        </p:nvSpPr>
        <p:spPr>
          <a:xfrm>
            <a:off x="4450711" y="201950"/>
            <a:ext cx="4909189" cy="523220"/>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a:ln>
                  <a:noFill/>
                </a:ln>
                <a:solidFill>
                  <a:srgbClr val="F0F0F0">
                    <a:lumMod val="90000"/>
                    <a:alpha val="24000"/>
                  </a:srgbClr>
                </a:solidFill>
                <a:effectLst/>
                <a:uLnTx/>
                <a:uFillTx/>
                <a:latin typeface="Agency FB" panose="020B0503020202020204" pitchFamily="34" charset="0"/>
                <a:ea typeface="等线" panose="02010600030101010101" pitchFamily="2" charset="-122"/>
                <a:cs typeface="+mn-ea"/>
                <a:sym typeface="+mn-lt"/>
              </a:rPr>
              <a:t>Graduation defense </a:t>
            </a:r>
            <a:endParaRPr kumimoji="0" lang="zh-CN" altLang="en-US" sz="2800" b="0" i="0" u="none" strike="noStrike" kern="1200" cap="none" spc="0" normalizeH="0" baseline="0" noProof="0">
              <a:ln>
                <a:noFill/>
              </a:ln>
              <a:solidFill>
                <a:srgbClr val="F0F0F0">
                  <a:lumMod val="90000"/>
                  <a:alpha val="24000"/>
                </a:srgbClr>
              </a:solidFill>
              <a:effectLst/>
              <a:uLnTx/>
              <a:uFillTx/>
              <a:latin typeface="Agency FB" panose="020B0503020202020204" pitchFamily="34" charset="0"/>
              <a:ea typeface="等线" panose="02010600030101010101" pitchFamily="2" charset="-122"/>
              <a:cs typeface="+mn-cs"/>
            </a:endParaRPr>
          </a:p>
        </p:txBody>
      </p:sp>
      <p:sp>
        <p:nvSpPr>
          <p:cNvPr id="32" name="文本框 31"/>
          <p:cNvSpPr txBox="1"/>
          <p:nvPr/>
        </p:nvSpPr>
        <p:spPr>
          <a:xfrm>
            <a:off x="6238873" y="6197966"/>
            <a:ext cx="4909189" cy="523220"/>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a:ln>
                  <a:noFill/>
                </a:ln>
                <a:solidFill>
                  <a:srgbClr val="F0F0F0">
                    <a:lumMod val="90000"/>
                    <a:alpha val="24000"/>
                  </a:srgbClr>
                </a:solidFill>
                <a:effectLst/>
                <a:uLnTx/>
                <a:uFillTx/>
                <a:latin typeface="Agency FB" panose="020B0503020202020204" pitchFamily="34" charset="0"/>
                <a:ea typeface="等线" panose="02010600030101010101" pitchFamily="2" charset="-122"/>
                <a:cs typeface="+mn-ea"/>
                <a:sym typeface="+mn-lt"/>
              </a:rPr>
              <a:t>Graduation defense </a:t>
            </a:r>
            <a:endParaRPr kumimoji="0" lang="zh-CN" altLang="en-US" sz="2800" b="0" i="0" u="none" strike="noStrike" kern="1200" cap="none" spc="0" normalizeH="0" baseline="0" noProof="0">
              <a:ln>
                <a:noFill/>
              </a:ln>
              <a:solidFill>
                <a:srgbClr val="F0F0F0">
                  <a:lumMod val="90000"/>
                  <a:alpha val="24000"/>
                </a:srgbClr>
              </a:solidFill>
              <a:effectLst/>
              <a:uLnTx/>
              <a:uFillTx/>
              <a:latin typeface="Agency FB" panose="020B0503020202020204" pitchFamily="34" charset="0"/>
              <a:ea typeface="等线" panose="02010600030101010101" pitchFamily="2" charset="-122"/>
              <a:cs typeface="+mn-cs"/>
            </a:endParaRPr>
          </a:p>
        </p:txBody>
      </p:sp>
      <p:grpSp>
        <p:nvGrpSpPr>
          <p:cNvPr id="52" name="组合 51"/>
          <p:cNvGrpSpPr/>
          <p:nvPr/>
        </p:nvGrpSpPr>
        <p:grpSpPr>
          <a:xfrm>
            <a:off x="7301759" y="2024621"/>
            <a:ext cx="3688182" cy="466960"/>
            <a:chOff x="7301759" y="2024621"/>
            <a:chExt cx="3688182" cy="466960"/>
          </a:xfrm>
        </p:grpSpPr>
        <p:grpSp>
          <p:nvGrpSpPr>
            <p:cNvPr id="23" name="组合 22"/>
            <p:cNvGrpSpPr/>
            <p:nvPr/>
          </p:nvGrpSpPr>
          <p:grpSpPr>
            <a:xfrm>
              <a:off x="9222727" y="2338116"/>
              <a:ext cx="1767214" cy="45879"/>
              <a:chOff x="5700390" y="412590"/>
              <a:chExt cx="1767214" cy="45879"/>
            </a:xfrm>
            <a:solidFill>
              <a:schemeClr val="bg1"/>
            </a:solidFill>
            <a:effectLst>
              <a:outerShdw blurRad="12700" dist="38100" dir="2700000" algn="tl" rotWithShape="0">
                <a:prstClr val="black">
                  <a:alpha val="38000"/>
                </a:prstClr>
              </a:outerShdw>
            </a:effectLst>
          </p:grpSpPr>
          <p:sp>
            <p:nvSpPr>
              <p:cNvPr id="12" name="圆角矩形 10"/>
              <p:cNvSpPr/>
              <p:nvPr/>
            </p:nvSpPr>
            <p:spPr>
              <a:xfrm rot="5400000" flipH="1">
                <a:off x="5933754" y="179386"/>
                <a:ext cx="45719" cy="512448"/>
              </a:xfrm>
              <a:prstGeom prst="round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1" name="圆角矩形 10"/>
              <p:cNvSpPr/>
              <p:nvPr/>
            </p:nvSpPr>
            <p:spPr>
              <a:xfrm rot="5400000" flipH="1">
                <a:off x="6561137" y="179226"/>
                <a:ext cx="45719" cy="512448"/>
              </a:xfrm>
              <a:prstGeom prst="round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2" name="圆角矩形 10"/>
              <p:cNvSpPr/>
              <p:nvPr/>
            </p:nvSpPr>
            <p:spPr>
              <a:xfrm rot="5400000" flipH="1">
                <a:off x="7188520" y="179226"/>
                <a:ext cx="45719" cy="512448"/>
              </a:xfrm>
              <a:prstGeom prst="round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34" name="任意形状 14"/>
            <p:cNvSpPr/>
            <p:nvPr/>
          </p:nvSpPr>
          <p:spPr>
            <a:xfrm>
              <a:off x="8589493" y="2024621"/>
              <a:ext cx="424014" cy="433492"/>
            </a:xfrm>
            <a:custGeom>
              <a:avLst/>
              <a:gdLst/>
              <a:ahLst/>
              <a:cxnLst>
                <a:cxn ang="0">
                  <a:pos x="wd2" y="hd2"/>
                </a:cxn>
                <a:cxn ang="5400000">
                  <a:pos x="wd2" y="hd2"/>
                </a:cxn>
                <a:cxn ang="10800000">
                  <a:pos x="wd2" y="hd2"/>
                </a:cxn>
                <a:cxn ang="16200000">
                  <a:pos x="wd2" y="hd2"/>
                </a:cxn>
              </a:cxnLst>
              <a:rect l="0" t="0" r="r" b="b"/>
              <a:pathLst>
                <a:path w="21600" h="21600" extrusionOk="0">
                  <a:moveTo>
                    <a:pt x="12180" y="15907"/>
                  </a:moveTo>
                  <a:cubicBezTo>
                    <a:pt x="12180" y="14204"/>
                    <a:pt x="13500" y="13265"/>
                    <a:pt x="15660" y="11857"/>
                  </a:cubicBezTo>
                  <a:cubicBezTo>
                    <a:pt x="18300" y="10154"/>
                    <a:pt x="21600" y="8041"/>
                    <a:pt x="21600" y="2993"/>
                  </a:cubicBezTo>
                  <a:cubicBezTo>
                    <a:pt x="21600" y="2524"/>
                    <a:pt x="21180" y="2172"/>
                    <a:pt x="20760" y="2172"/>
                  </a:cubicBezTo>
                  <a:cubicBezTo>
                    <a:pt x="16620" y="2172"/>
                    <a:pt x="16620" y="2172"/>
                    <a:pt x="16620" y="2172"/>
                  </a:cubicBezTo>
                  <a:cubicBezTo>
                    <a:pt x="16020" y="1115"/>
                    <a:pt x="14280" y="0"/>
                    <a:pt x="10800" y="0"/>
                  </a:cubicBezTo>
                  <a:cubicBezTo>
                    <a:pt x="7260" y="0"/>
                    <a:pt x="5520" y="1115"/>
                    <a:pt x="4980" y="2172"/>
                  </a:cubicBezTo>
                  <a:cubicBezTo>
                    <a:pt x="840" y="2172"/>
                    <a:pt x="840" y="2172"/>
                    <a:pt x="840" y="2172"/>
                  </a:cubicBezTo>
                  <a:cubicBezTo>
                    <a:pt x="360" y="2172"/>
                    <a:pt x="0" y="2524"/>
                    <a:pt x="0" y="2993"/>
                  </a:cubicBezTo>
                  <a:cubicBezTo>
                    <a:pt x="0" y="8041"/>
                    <a:pt x="3240" y="10154"/>
                    <a:pt x="5880" y="11857"/>
                  </a:cubicBezTo>
                  <a:cubicBezTo>
                    <a:pt x="8040" y="13265"/>
                    <a:pt x="9360" y="14204"/>
                    <a:pt x="9360" y="15907"/>
                  </a:cubicBezTo>
                  <a:cubicBezTo>
                    <a:pt x="9360" y="17433"/>
                    <a:pt x="9360" y="17433"/>
                    <a:pt x="9360" y="17433"/>
                  </a:cubicBezTo>
                  <a:cubicBezTo>
                    <a:pt x="7080" y="17667"/>
                    <a:pt x="5460" y="18489"/>
                    <a:pt x="5460" y="19487"/>
                  </a:cubicBezTo>
                  <a:cubicBezTo>
                    <a:pt x="5460" y="20661"/>
                    <a:pt x="7860" y="21600"/>
                    <a:pt x="10800" y="21600"/>
                  </a:cubicBezTo>
                  <a:cubicBezTo>
                    <a:pt x="13740" y="21600"/>
                    <a:pt x="16140" y="20661"/>
                    <a:pt x="16140" y="19487"/>
                  </a:cubicBezTo>
                  <a:cubicBezTo>
                    <a:pt x="16140" y="18489"/>
                    <a:pt x="14460" y="17667"/>
                    <a:pt x="12180" y="17433"/>
                  </a:cubicBezTo>
                  <a:lnTo>
                    <a:pt x="12180" y="15907"/>
                  </a:lnTo>
                  <a:close/>
                  <a:moveTo>
                    <a:pt x="15540" y="9978"/>
                  </a:moveTo>
                  <a:cubicBezTo>
                    <a:pt x="16200" y="8570"/>
                    <a:pt x="16740" y="6633"/>
                    <a:pt x="16860" y="3815"/>
                  </a:cubicBezTo>
                  <a:cubicBezTo>
                    <a:pt x="19860" y="3815"/>
                    <a:pt x="19860" y="3815"/>
                    <a:pt x="19860" y="3815"/>
                  </a:cubicBezTo>
                  <a:cubicBezTo>
                    <a:pt x="19560" y="6985"/>
                    <a:pt x="17640" y="8570"/>
                    <a:pt x="15540" y="9978"/>
                  </a:cubicBezTo>
                  <a:close/>
                  <a:moveTo>
                    <a:pt x="10800" y="1409"/>
                  </a:moveTo>
                  <a:cubicBezTo>
                    <a:pt x="14040" y="1409"/>
                    <a:pt x="15360" y="2759"/>
                    <a:pt x="15360" y="3228"/>
                  </a:cubicBezTo>
                  <a:cubicBezTo>
                    <a:pt x="15360" y="3698"/>
                    <a:pt x="14040" y="5048"/>
                    <a:pt x="10800" y="5048"/>
                  </a:cubicBezTo>
                  <a:cubicBezTo>
                    <a:pt x="7500" y="5048"/>
                    <a:pt x="6240" y="3698"/>
                    <a:pt x="6240" y="3228"/>
                  </a:cubicBezTo>
                  <a:cubicBezTo>
                    <a:pt x="6240" y="2759"/>
                    <a:pt x="7500" y="1409"/>
                    <a:pt x="10800" y="1409"/>
                  </a:cubicBezTo>
                  <a:close/>
                  <a:moveTo>
                    <a:pt x="1740" y="3815"/>
                  </a:moveTo>
                  <a:cubicBezTo>
                    <a:pt x="4740" y="3815"/>
                    <a:pt x="4740" y="3815"/>
                    <a:pt x="4740" y="3815"/>
                  </a:cubicBezTo>
                  <a:cubicBezTo>
                    <a:pt x="4800" y="6633"/>
                    <a:pt x="5340" y="8570"/>
                    <a:pt x="6060" y="9978"/>
                  </a:cubicBezTo>
                  <a:cubicBezTo>
                    <a:pt x="3960" y="8570"/>
                    <a:pt x="1980" y="6985"/>
                    <a:pt x="1740" y="3815"/>
                  </a:cubicBezTo>
                  <a:close/>
                </a:path>
              </a:pathLst>
            </a:custGeom>
            <a:solidFill>
              <a:schemeClr val="bg1"/>
            </a:solidFill>
            <a:ln w="12700" cap="flat">
              <a:noFill/>
              <a:miter lim="400000"/>
            </a:ln>
            <a:effectLst>
              <a:outerShdw blurRad="12700" dist="38100" dir="2700000" algn="tl" rotWithShape="0">
                <a:prstClr val="black">
                  <a:alpha val="34000"/>
                </a:prstClr>
              </a:outerShdw>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等线"/>
                <a:ea typeface="+mn-ea"/>
                <a:cs typeface="+mn-cs"/>
              </a:endParaRPr>
            </a:p>
          </p:txBody>
        </p:sp>
        <p:sp>
          <p:nvSpPr>
            <p:cNvPr id="37" name="任意多边形 1"/>
            <p:cNvSpPr/>
            <p:nvPr/>
          </p:nvSpPr>
          <p:spPr bwMode="auto">
            <a:xfrm>
              <a:off x="7925919" y="2037190"/>
              <a:ext cx="463428" cy="454391"/>
            </a:xfrm>
            <a:custGeom>
              <a:avLst/>
              <a:gdLst>
                <a:gd name="T0" fmla="*/ 1312 w 1990"/>
                <a:gd name="T1" fmla="*/ 1552 h 1954"/>
                <a:gd name="T2" fmla="*/ 291 w 1990"/>
                <a:gd name="T3" fmla="*/ 1746 h 1954"/>
                <a:gd name="T4" fmla="*/ 0 w 1990"/>
                <a:gd name="T5" fmla="*/ 540 h 1954"/>
                <a:gd name="T6" fmla="*/ 515 w 1990"/>
                <a:gd name="T7" fmla="*/ 249 h 1954"/>
                <a:gd name="T8" fmla="*/ 1205 w 1990"/>
                <a:gd name="T9" fmla="*/ 0 h 1954"/>
                <a:gd name="T10" fmla="*/ 1496 w 1990"/>
                <a:gd name="T11" fmla="*/ 489 h 1954"/>
                <a:gd name="T12" fmla="*/ 1413 w 1990"/>
                <a:gd name="T13" fmla="*/ 291 h 1954"/>
                <a:gd name="T14" fmla="*/ 802 w 1990"/>
                <a:gd name="T15" fmla="*/ 83 h 1954"/>
                <a:gd name="T16" fmla="*/ 1039 w 1990"/>
                <a:gd name="T17" fmla="*/ 249 h 1954"/>
                <a:gd name="T18" fmla="*/ 1243 w 1990"/>
                <a:gd name="T19" fmla="*/ 499 h 1954"/>
                <a:gd name="T20" fmla="*/ 291 w 1990"/>
                <a:gd name="T21" fmla="*/ 333 h 1954"/>
                <a:gd name="T22" fmla="*/ 83 w 1990"/>
                <a:gd name="T23" fmla="*/ 1455 h 1954"/>
                <a:gd name="T24" fmla="*/ 1039 w 1990"/>
                <a:gd name="T25" fmla="*/ 1663 h 1954"/>
                <a:gd name="T26" fmla="*/ 1641 w 1990"/>
                <a:gd name="T27" fmla="*/ 1453 h 1954"/>
                <a:gd name="T28" fmla="*/ 1138 w 1990"/>
                <a:gd name="T29" fmla="*/ 583 h 1954"/>
                <a:gd name="T30" fmla="*/ 1641 w 1990"/>
                <a:gd name="T31" fmla="*/ 1453 h 1954"/>
                <a:gd name="T32" fmla="*/ 1752 w 1990"/>
                <a:gd name="T33" fmla="*/ 809 h 1954"/>
                <a:gd name="T34" fmla="*/ 1026 w 1990"/>
                <a:gd name="T35" fmla="*/ 1228 h 1954"/>
                <a:gd name="T36" fmla="*/ 1767 w 1990"/>
                <a:gd name="T37" fmla="*/ 1422 h 1954"/>
                <a:gd name="T38" fmla="*/ 1717 w 1990"/>
                <a:gd name="T39" fmla="*/ 1835 h 1954"/>
                <a:gd name="T40" fmla="*/ 1767 w 1990"/>
                <a:gd name="T41" fmla="*/ 1422 h 1954"/>
                <a:gd name="T42" fmla="*/ 1739 w 1990"/>
                <a:gd name="T43" fmla="*/ 1874 h 1954"/>
                <a:gd name="T44" fmla="*/ 1956 w 1990"/>
                <a:gd name="T45" fmla="*/ 1749 h 1954"/>
                <a:gd name="T46" fmla="*/ 249 w 1990"/>
                <a:gd name="T47" fmla="*/ 551 h 1954"/>
                <a:gd name="T48" fmla="*/ 803 w 1990"/>
                <a:gd name="T49" fmla="*/ 613 h 1954"/>
                <a:gd name="T50" fmla="*/ 675 w 1990"/>
                <a:gd name="T51" fmla="*/ 828 h 1954"/>
                <a:gd name="T52" fmla="*/ 249 w 1990"/>
                <a:gd name="T53" fmla="*/ 890 h 1954"/>
                <a:gd name="T54" fmla="*/ 675 w 1990"/>
                <a:gd name="T55" fmla="*/ 828 h 1954"/>
                <a:gd name="T56" fmla="*/ 675 w 1990"/>
                <a:gd name="T57" fmla="*/ 1167 h 1954"/>
                <a:gd name="T58" fmla="*/ 249 w 1990"/>
                <a:gd name="T59" fmla="*/ 1105 h 1954"/>
                <a:gd name="T60" fmla="*/ 249 w 1990"/>
                <a:gd name="T61" fmla="*/ 1444 h 1954"/>
                <a:gd name="T62" fmla="*/ 803 w 1990"/>
                <a:gd name="T63" fmla="*/ 1382 h 1954"/>
                <a:gd name="T64" fmla="*/ 249 w 1990"/>
                <a:gd name="T65" fmla="*/ 1444 h 1954"/>
                <a:gd name="T66" fmla="*/ 1179 w 1990"/>
                <a:gd name="T67" fmla="*/ 961 h 1954"/>
                <a:gd name="T68" fmla="*/ 1300 w 1990"/>
                <a:gd name="T69" fmla="*/ 1219 h 1954"/>
                <a:gd name="T70" fmla="*/ 1604 w 1990"/>
                <a:gd name="T71" fmla="*/ 858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0" h="1954">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chemeClr val="bg1"/>
            </a:solidFill>
            <a:ln w="12700" cap="flat">
              <a:noFill/>
              <a:miter lim="400000"/>
            </a:ln>
            <a:effectLst>
              <a:outerShdw blurRad="12700" dist="38100" dir="2700000" algn="tl" rotWithShape="0">
                <a:prstClr val="black">
                  <a:alpha val="34000"/>
                </a:prstClr>
              </a:outerShdw>
            </a:effectLst>
          </p:spPr>
          <p:txBody>
            <a:bodyPr wrap="square" lIns="45719" tIns="45719" rIns="45719" bIns="45719" numCol="1"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等线"/>
                <a:ea typeface="+mn-ea"/>
                <a:cs typeface="+mn-cs"/>
              </a:endParaRPr>
            </a:p>
          </p:txBody>
        </p:sp>
        <p:sp>
          <p:nvSpPr>
            <p:cNvPr id="38" name="任意多边形 2"/>
            <p:cNvSpPr/>
            <p:nvPr/>
          </p:nvSpPr>
          <p:spPr bwMode="auto">
            <a:xfrm>
              <a:off x="7301759" y="2054176"/>
              <a:ext cx="424014" cy="423374"/>
            </a:xfrm>
            <a:custGeom>
              <a:avLst/>
              <a:gdLst>
                <a:gd name="connsiteX0" fmla="*/ 278498 w 607639"/>
                <a:gd name="connsiteY0" fmla="*/ 505578 h 606722"/>
                <a:gd name="connsiteX1" fmla="*/ 253131 w 607639"/>
                <a:gd name="connsiteY1" fmla="*/ 530820 h 606722"/>
                <a:gd name="connsiteX2" fmla="*/ 278498 w 607639"/>
                <a:gd name="connsiteY2" fmla="*/ 556150 h 606722"/>
                <a:gd name="connsiteX3" fmla="*/ 506351 w 607639"/>
                <a:gd name="connsiteY3" fmla="*/ 556150 h 606722"/>
                <a:gd name="connsiteX4" fmla="*/ 531629 w 607639"/>
                <a:gd name="connsiteY4" fmla="*/ 530820 h 606722"/>
                <a:gd name="connsiteX5" fmla="*/ 506351 w 607639"/>
                <a:gd name="connsiteY5" fmla="*/ 505578 h 606722"/>
                <a:gd name="connsiteX6" fmla="*/ 126566 w 607639"/>
                <a:gd name="connsiteY6" fmla="*/ 505578 h 606722"/>
                <a:gd name="connsiteX7" fmla="*/ 101288 w 607639"/>
                <a:gd name="connsiteY7" fmla="*/ 530820 h 606722"/>
                <a:gd name="connsiteX8" fmla="*/ 126566 w 607639"/>
                <a:gd name="connsiteY8" fmla="*/ 556150 h 606722"/>
                <a:gd name="connsiteX9" fmla="*/ 177210 w 607639"/>
                <a:gd name="connsiteY9" fmla="*/ 556150 h 606722"/>
                <a:gd name="connsiteX10" fmla="*/ 202576 w 607639"/>
                <a:gd name="connsiteY10" fmla="*/ 530820 h 606722"/>
                <a:gd name="connsiteX11" fmla="*/ 177210 w 607639"/>
                <a:gd name="connsiteY11" fmla="*/ 505578 h 606722"/>
                <a:gd name="connsiteX12" fmla="*/ 0 w 607639"/>
                <a:gd name="connsiteY12" fmla="*/ 455006 h 606722"/>
                <a:gd name="connsiteX13" fmla="*/ 607639 w 607639"/>
                <a:gd name="connsiteY13" fmla="*/ 455006 h 606722"/>
                <a:gd name="connsiteX14" fmla="*/ 607639 w 607639"/>
                <a:gd name="connsiteY14" fmla="*/ 581392 h 606722"/>
                <a:gd name="connsiteX15" fmla="*/ 582273 w 607639"/>
                <a:gd name="connsiteY15" fmla="*/ 606722 h 606722"/>
                <a:gd name="connsiteX16" fmla="*/ 25278 w 607639"/>
                <a:gd name="connsiteY16" fmla="*/ 606722 h 606722"/>
                <a:gd name="connsiteX17" fmla="*/ 0 w 607639"/>
                <a:gd name="connsiteY17" fmla="*/ 581392 h 606722"/>
                <a:gd name="connsiteX18" fmla="*/ 253118 w 607639"/>
                <a:gd name="connsiteY18" fmla="*/ 173662 h 606722"/>
                <a:gd name="connsiteX19" fmla="*/ 334127 w 607639"/>
                <a:gd name="connsiteY19" fmla="*/ 227503 h 606722"/>
                <a:gd name="connsiteX20" fmla="*/ 253118 w 607639"/>
                <a:gd name="connsiteY20" fmla="*/ 281345 h 606722"/>
                <a:gd name="connsiteX21" fmla="*/ 215927 w 607639"/>
                <a:gd name="connsiteY21" fmla="*/ 104075 h 606722"/>
                <a:gd name="connsiteX22" fmla="*/ 202576 w 607639"/>
                <a:gd name="connsiteY22" fmla="*/ 126384 h 606722"/>
                <a:gd name="connsiteX23" fmla="*/ 202576 w 607639"/>
                <a:gd name="connsiteY23" fmla="*/ 328669 h 606722"/>
                <a:gd name="connsiteX24" fmla="*/ 215927 w 607639"/>
                <a:gd name="connsiteY24" fmla="*/ 350977 h 606722"/>
                <a:gd name="connsiteX25" fmla="*/ 227854 w 607639"/>
                <a:gd name="connsiteY25" fmla="*/ 353910 h 606722"/>
                <a:gd name="connsiteX26" fmla="*/ 241917 w 607639"/>
                <a:gd name="connsiteY26" fmla="*/ 349644 h 606722"/>
                <a:gd name="connsiteX27" fmla="*/ 393849 w 607639"/>
                <a:gd name="connsiteY27" fmla="*/ 248590 h 606722"/>
                <a:gd name="connsiteX28" fmla="*/ 405063 w 607639"/>
                <a:gd name="connsiteY28" fmla="*/ 227526 h 606722"/>
                <a:gd name="connsiteX29" fmla="*/ 393849 w 607639"/>
                <a:gd name="connsiteY29" fmla="*/ 206462 h 606722"/>
                <a:gd name="connsiteX30" fmla="*/ 241917 w 607639"/>
                <a:gd name="connsiteY30" fmla="*/ 105409 h 606722"/>
                <a:gd name="connsiteX31" fmla="*/ 215927 w 607639"/>
                <a:gd name="connsiteY31" fmla="*/ 104075 h 606722"/>
                <a:gd name="connsiteX32" fmla="*/ 25278 w 607639"/>
                <a:gd name="connsiteY32" fmla="*/ 0 h 606722"/>
                <a:gd name="connsiteX33" fmla="*/ 582273 w 607639"/>
                <a:gd name="connsiteY33" fmla="*/ 0 h 606722"/>
                <a:gd name="connsiteX34" fmla="*/ 607639 w 607639"/>
                <a:gd name="connsiteY34" fmla="*/ 25241 h 606722"/>
                <a:gd name="connsiteX35" fmla="*/ 607639 w 607639"/>
                <a:gd name="connsiteY35" fmla="*/ 404481 h 606722"/>
                <a:gd name="connsiteX36" fmla="*/ 0 w 607639"/>
                <a:gd name="connsiteY36" fmla="*/ 404481 h 606722"/>
                <a:gd name="connsiteX37" fmla="*/ 0 w 607639"/>
                <a:gd name="connsiteY37" fmla="*/ 25241 h 606722"/>
                <a:gd name="connsiteX38" fmla="*/ 25278 w 607639"/>
                <a:gd name="connsiteY38"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7639" h="606722">
                  <a:moveTo>
                    <a:pt x="278498" y="505578"/>
                  </a:moveTo>
                  <a:cubicBezTo>
                    <a:pt x="264524" y="505578"/>
                    <a:pt x="253131" y="516866"/>
                    <a:pt x="253131" y="530820"/>
                  </a:cubicBezTo>
                  <a:cubicBezTo>
                    <a:pt x="253131" y="544774"/>
                    <a:pt x="264524" y="556150"/>
                    <a:pt x="278498" y="556150"/>
                  </a:cubicBezTo>
                  <a:lnTo>
                    <a:pt x="506351" y="556150"/>
                  </a:lnTo>
                  <a:cubicBezTo>
                    <a:pt x="520325" y="556150"/>
                    <a:pt x="531629" y="544774"/>
                    <a:pt x="531629" y="530820"/>
                  </a:cubicBezTo>
                  <a:cubicBezTo>
                    <a:pt x="531629" y="516866"/>
                    <a:pt x="520325" y="505578"/>
                    <a:pt x="506351" y="505578"/>
                  </a:cubicBezTo>
                  <a:close/>
                  <a:moveTo>
                    <a:pt x="126566" y="505578"/>
                  </a:moveTo>
                  <a:cubicBezTo>
                    <a:pt x="112592" y="505578"/>
                    <a:pt x="101288" y="516866"/>
                    <a:pt x="101288" y="530820"/>
                  </a:cubicBezTo>
                  <a:cubicBezTo>
                    <a:pt x="101288" y="544774"/>
                    <a:pt x="112592" y="556150"/>
                    <a:pt x="126566" y="556150"/>
                  </a:cubicBezTo>
                  <a:lnTo>
                    <a:pt x="177210" y="556150"/>
                  </a:lnTo>
                  <a:cubicBezTo>
                    <a:pt x="191184" y="556150"/>
                    <a:pt x="202576" y="544774"/>
                    <a:pt x="202576" y="530820"/>
                  </a:cubicBezTo>
                  <a:cubicBezTo>
                    <a:pt x="202576" y="516866"/>
                    <a:pt x="191184" y="505578"/>
                    <a:pt x="177210" y="505578"/>
                  </a:cubicBezTo>
                  <a:close/>
                  <a:moveTo>
                    <a:pt x="0" y="455006"/>
                  </a:moveTo>
                  <a:lnTo>
                    <a:pt x="607639" y="455006"/>
                  </a:lnTo>
                  <a:lnTo>
                    <a:pt x="607639" y="581392"/>
                  </a:lnTo>
                  <a:cubicBezTo>
                    <a:pt x="607639" y="595346"/>
                    <a:pt x="596336" y="606722"/>
                    <a:pt x="582273" y="606722"/>
                  </a:cubicBezTo>
                  <a:lnTo>
                    <a:pt x="25278" y="606722"/>
                  </a:lnTo>
                  <a:cubicBezTo>
                    <a:pt x="11304" y="606722"/>
                    <a:pt x="0" y="595346"/>
                    <a:pt x="0" y="581392"/>
                  </a:cubicBezTo>
                  <a:close/>
                  <a:moveTo>
                    <a:pt x="253118" y="173662"/>
                  </a:moveTo>
                  <a:lnTo>
                    <a:pt x="334127" y="227503"/>
                  </a:lnTo>
                  <a:lnTo>
                    <a:pt x="253118" y="281345"/>
                  </a:lnTo>
                  <a:close/>
                  <a:moveTo>
                    <a:pt x="215927" y="104075"/>
                  </a:moveTo>
                  <a:cubicBezTo>
                    <a:pt x="207650" y="108519"/>
                    <a:pt x="202576" y="117052"/>
                    <a:pt x="202576" y="126384"/>
                  </a:cubicBezTo>
                  <a:lnTo>
                    <a:pt x="202576" y="328669"/>
                  </a:lnTo>
                  <a:cubicBezTo>
                    <a:pt x="202576" y="338001"/>
                    <a:pt x="207650" y="346533"/>
                    <a:pt x="215927" y="350977"/>
                  </a:cubicBezTo>
                  <a:cubicBezTo>
                    <a:pt x="219665" y="352932"/>
                    <a:pt x="223759" y="353910"/>
                    <a:pt x="227854" y="353910"/>
                  </a:cubicBezTo>
                  <a:cubicBezTo>
                    <a:pt x="232749" y="353910"/>
                    <a:pt x="237644" y="352488"/>
                    <a:pt x="241917" y="349644"/>
                  </a:cubicBezTo>
                  <a:lnTo>
                    <a:pt x="393849" y="248590"/>
                  </a:lnTo>
                  <a:cubicBezTo>
                    <a:pt x="400880" y="243880"/>
                    <a:pt x="405063" y="235969"/>
                    <a:pt x="405063" y="227526"/>
                  </a:cubicBezTo>
                  <a:cubicBezTo>
                    <a:pt x="405063" y="219083"/>
                    <a:pt x="400880" y="211173"/>
                    <a:pt x="393849" y="206462"/>
                  </a:cubicBezTo>
                  <a:lnTo>
                    <a:pt x="241917" y="105409"/>
                  </a:lnTo>
                  <a:cubicBezTo>
                    <a:pt x="234173" y="100165"/>
                    <a:pt x="224116" y="99720"/>
                    <a:pt x="215927" y="104075"/>
                  </a:cubicBezTo>
                  <a:close/>
                  <a:moveTo>
                    <a:pt x="25278" y="0"/>
                  </a:moveTo>
                  <a:lnTo>
                    <a:pt x="582273" y="0"/>
                  </a:lnTo>
                  <a:cubicBezTo>
                    <a:pt x="596336" y="0"/>
                    <a:pt x="607639" y="11287"/>
                    <a:pt x="607639" y="25241"/>
                  </a:cubicBezTo>
                  <a:lnTo>
                    <a:pt x="607639" y="404481"/>
                  </a:lnTo>
                  <a:lnTo>
                    <a:pt x="0" y="404481"/>
                  </a:lnTo>
                  <a:lnTo>
                    <a:pt x="0" y="25241"/>
                  </a:lnTo>
                  <a:cubicBezTo>
                    <a:pt x="0" y="11287"/>
                    <a:pt x="11304" y="0"/>
                    <a:pt x="25278" y="0"/>
                  </a:cubicBezTo>
                  <a:close/>
                </a:path>
              </a:pathLst>
            </a:custGeom>
            <a:solidFill>
              <a:schemeClr val="bg1"/>
            </a:solidFill>
            <a:ln w="12700" cap="flat">
              <a:noFill/>
              <a:miter lim="400000"/>
            </a:ln>
            <a:effectLst>
              <a:outerShdw blurRad="12700" dist="38100" dir="2700000" algn="tl" rotWithShape="0">
                <a:prstClr val="black">
                  <a:alpha val="34000"/>
                </a:prstClr>
              </a:outerShdw>
            </a:effectLst>
          </p:spPr>
          <p:txBody>
            <a:bodyPr wrap="square" lIns="45719" tIns="45719" rIns="45719" bIns="45719" numCol="1"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等线"/>
                <a:ea typeface="+mn-ea"/>
                <a:cs typeface="+mn-cs"/>
              </a:endParaRPr>
            </a:p>
          </p:txBody>
        </p:sp>
      </p:grpSp>
      <p:sp>
        <p:nvSpPr>
          <p:cNvPr id="39" name="文本框 38"/>
          <p:cNvSpPr txBox="1"/>
          <p:nvPr/>
        </p:nvSpPr>
        <p:spPr>
          <a:xfrm>
            <a:off x="6304597" y="4977297"/>
            <a:ext cx="2084750" cy="400110"/>
          </a:xfrm>
          <a:prstGeom prst="rect">
            <a:avLst/>
          </a:prstGeom>
          <a:noFill/>
        </p:spPr>
        <p:txBody>
          <a:bodyPr wrap="square" rtlCol="0" anchor="t">
            <a:spAutoFit/>
          </a:bodyPr>
          <a:lstStyle>
            <a:defPPr>
              <a:defRPr lang="zh-CN"/>
            </a:defPPr>
            <a:lvl1pPr algn="dist">
              <a:defRPr sz="2000" b="1" spc="-15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defRPr>
            </a:lvl1p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15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lt"/>
              </a:rPr>
              <a:t>答辩人：小Q办公</a:t>
            </a:r>
          </a:p>
        </p:txBody>
      </p:sp>
      <p:sp>
        <p:nvSpPr>
          <p:cNvPr id="40" name="文本框 39"/>
          <p:cNvSpPr txBox="1"/>
          <p:nvPr/>
        </p:nvSpPr>
        <p:spPr>
          <a:xfrm>
            <a:off x="8899363" y="4977297"/>
            <a:ext cx="2274884" cy="398780"/>
          </a:xfrm>
          <a:prstGeom prst="rect">
            <a:avLst/>
          </a:prstGeom>
          <a:noFill/>
        </p:spPr>
        <p:txBody>
          <a:bodyPr wrap="square" rtlCol="0" anchor="t">
            <a:spAutoFit/>
          </a:bodyPr>
          <a:lstStyle>
            <a:defPPr>
              <a:defRPr lang="zh-CN"/>
            </a:defPPr>
            <a:lvl1pPr algn="dist">
              <a:defRPr sz="72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defRPr>
            </a:lvl1p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150" normalizeH="0" baseline="0" noProof="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lt"/>
              </a:rPr>
              <a:t>指导老师：小Q办公</a:t>
            </a:r>
            <a:endParaRPr kumimoji="0" lang="zh-CN" altLang="en-US" sz="2000" b="1" i="0" u="none" strike="noStrike" kern="1200" cap="none" spc="-15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down)">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500" fill="hold"/>
                                        <p:tgtEl>
                                          <p:spTgt spid="30"/>
                                        </p:tgtEl>
                                        <p:attrNameLst>
                                          <p:attrName>ppt_w</p:attrName>
                                        </p:attrNameLst>
                                      </p:cBhvr>
                                      <p:tavLst>
                                        <p:tav tm="0">
                                          <p:val>
                                            <p:fltVal val="0"/>
                                          </p:val>
                                        </p:tav>
                                        <p:tav tm="100000">
                                          <p:val>
                                            <p:strVal val="#ppt_w"/>
                                          </p:val>
                                        </p:tav>
                                      </p:tavLst>
                                    </p:anim>
                                    <p:anim calcmode="lin" valueType="num">
                                      <p:cBhvr>
                                        <p:cTn id="18" dur="500" fill="hold"/>
                                        <p:tgtEl>
                                          <p:spTgt spid="30"/>
                                        </p:tgtEl>
                                        <p:attrNameLst>
                                          <p:attrName>ppt_h</p:attrName>
                                        </p:attrNameLst>
                                      </p:cBhvr>
                                      <p:tavLst>
                                        <p:tav tm="0">
                                          <p:val>
                                            <p:fltVal val="0"/>
                                          </p:val>
                                        </p:tav>
                                        <p:tav tm="100000">
                                          <p:val>
                                            <p:strVal val="#ppt_h"/>
                                          </p:val>
                                        </p:tav>
                                      </p:tavLst>
                                    </p:anim>
                                    <p:animEffect transition="in" filter="fade">
                                      <p:cBhvr>
                                        <p:cTn id="19" dur="500"/>
                                        <p:tgtEl>
                                          <p:spTgt spid="3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p:cTn id="22" dur="500" fill="hold"/>
                                        <p:tgtEl>
                                          <p:spTgt spid="32"/>
                                        </p:tgtEl>
                                        <p:attrNameLst>
                                          <p:attrName>ppt_w</p:attrName>
                                        </p:attrNameLst>
                                      </p:cBhvr>
                                      <p:tavLst>
                                        <p:tav tm="0">
                                          <p:val>
                                            <p:fltVal val="0"/>
                                          </p:val>
                                        </p:tav>
                                        <p:tav tm="100000">
                                          <p:val>
                                            <p:strVal val="#ppt_w"/>
                                          </p:val>
                                        </p:tav>
                                      </p:tavLst>
                                    </p:anim>
                                    <p:anim calcmode="lin" valueType="num">
                                      <p:cBhvr>
                                        <p:cTn id="23" dur="500" fill="hold"/>
                                        <p:tgtEl>
                                          <p:spTgt spid="32"/>
                                        </p:tgtEl>
                                        <p:attrNameLst>
                                          <p:attrName>ppt_h</p:attrName>
                                        </p:attrNameLst>
                                      </p:cBhvr>
                                      <p:tavLst>
                                        <p:tav tm="0">
                                          <p:val>
                                            <p:fltVal val="0"/>
                                          </p:val>
                                        </p:tav>
                                        <p:tav tm="100000">
                                          <p:val>
                                            <p:strVal val="#ppt_h"/>
                                          </p:val>
                                        </p:tav>
                                      </p:tavLst>
                                    </p:anim>
                                    <p:animEffect transition="in" filter="fade">
                                      <p:cBhvr>
                                        <p:cTn id="24" dur="500"/>
                                        <p:tgtEl>
                                          <p:spTgt spid="3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wipe(down)">
                                      <p:cBhvr>
                                        <p:cTn id="39" dur="500"/>
                                        <p:tgtEl>
                                          <p:spTgt spid="52"/>
                                        </p:tgtEl>
                                      </p:cBhvr>
                                    </p:animEffect>
                                  </p:childTnLst>
                                </p:cTn>
                              </p:par>
                            </p:childTnLst>
                          </p:cTn>
                        </p:par>
                      </p:childTnLst>
                    </p:cTn>
                  </p:par>
                  <p:par>
                    <p:cTn id="40" fill="hold">
                      <p:stCondLst>
                        <p:cond delay="indefinite"/>
                      </p:stCondLst>
                      <p:childTnLst>
                        <p:par>
                          <p:cTn id="41" fill="hold">
                            <p:stCondLst>
                              <p:cond delay="0"/>
                            </p:stCondLst>
                            <p:childTnLst>
                              <p:par>
                                <p:cTn id="42" presetID="17" presetClass="entr" presetSubtype="10" fill="hold" grpId="0" nodeType="clickEffect">
                                  <p:stCondLst>
                                    <p:cond delay="0"/>
                                  </p:stCondLst>
                                  <p:iterate type="lt">
                                    <p:tmPct val="10000"/>
                                  </p:iterate>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50" presetClass="entr" presetSubtype="0" decel="100000"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p:cTn id="50" dur="1000" fill="hold"/>
                                        <p:tgtEl>
                                          <p:spTgt spid="28"/>
                                        </p:tgtEl>
                                        <p:attrNameLst>
                                          <p:attrName>ppt_w</p:attrName>
                                        </p:attrNameLst>
                                      </p:cBhvr>
                                      <p:tavLst>
                                        <p:tav tm="0">
                                          <p:val>
                                            <p:strVal val="#ppt_w+.3"/>
                                          </p:val>
                                        </p:tav>
                                        <p:tav tm="100000">
                                          <p:val>
                                            <p:strVal val="#ppt_w"/>
                                          </p:val>
                                        </p:tav>
                                      </p:tavLst>
                                    </p:anim>
                                    <p:anim calcmode="lin" valueType="num">
                                      <p:cBhvr>
                                        <p:cTn id="51" dur="1000" fill="hold"/>
                                        <p:tgtEl>
                                          <p:spTgt spid="28"/>
                                        </p:tgtEl>
                                        <p:attrNameLst>
                                          <p:attrName>ppt_h</p:attrName>
                                        </p:attrNameLst>
                                      </p:cBhvr>
                                      <p:tavLst>
                                        <p:tav tm="0">
                                          <p:val>
                                            <p:strVal val="#ppt_h"/>
                                          </p:val>
                                        </p:tav>
                                        <p:tav tm="100000">
                                          <p:val>
                                            <p:strVal val="#ppt_h"/>
                                          </p:val>
                                        </p:tav>
                                      </p:tavLst>
                                    </p:anim>
                                    <p:animEffect transition="in" filter="fade">
                                      <p:cBhvr>
                                        <p:cTn id="52" dur="10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left)">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 calcmode="lin" valueType="num">
                                      <p:cBhvr>
                                        <p:cTn id="62" dur="500" fill="hold"/>
                                        <p:tgtEl>
                                          <p:spTgt spid="39"/>
                                        </p:tgtEl>
                                        <p:attrNameLst>
                                          <p:attrName>ppt_w</p:attrName>
                                        </p:attrNameLst>
                                      </p:cBhvr>
                                      <p:tavLst>
                                        <p:tav tm="0">
                                          <p:val>
                                            <p:fltVal val="0"/>
                                          </p:val>
                                        </p:tav>
                                        <p:tav tm="100000">
                                          <p:val>
                                            <p:strVal val="#ppt_w"/>
                                          </p:val>
                                        </p:tav>
                                      </p:tavLst>
                                    </p:anim>
                                    <p:anim calcmode="lin" valueType="num">
                                      <p:cBhvr>
                                        <p:cTn id="63" dur="500" fill="hold"/>
                                        <p:tgtEl>
                                          <p:spTgt spid="39"/>
                                        </p:tgtEl>
                                        <p:attrNameLst>
                                          <p:attrName>ppt_h</p:attrName>
                                        </p:attrNameLst>
                                      </p:cBhvr>
                                      <p:tavLst>
                                        <p:tav tm="0">
                                          <p:val>
                                            <p:fltVal val="0"/>
                                          </p:val>
                                        </p:tav>
                                        <p:tav tm="100000">
                                          <p:val>
                                            <p:strVal val="#ppt_h"/>
                                          </p:val>
                                        </p:tav>
                                      </p:tavLst>
                                    </p:anim>
                                    <p:animEffect transition="in" filter="fade">
                                      <p:cBhvr>
                                        <p:cTn id="64" dur="500"/>
                                        <p:tgtEl>
                                          <p:spTgt spid="39"/>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40"/>
                                        </p:tgtEl>
                                        <p:attrNameLst>
                                          <p:attrName>style.visibility</p:attrName>
                                        </p:attrNameLst>
                                      </p:cBhvr>
                                      <p:to>
                                        <p:strVal val="visible"/>
                                      </p:to>
                                    </p:set>
                                    <p:anim calcmode="lin" valueType="num">
                                      <p:cBhvr>
                                        <p:cTn id="67" dur="500" fill="hold"/>
                                        <p:tgtEl>
                                          <p:spTgt spid="40"/>
                                        </p:tgtEl>
                                        <p:attrNameLst>
                                          <p:attrName>ppt_w</p:attrName>
                                        </p:attrNameLst>
                                      </p:cBhvr>
                                      <p:tavLst>
                                        <p:tav tm="0">
                                          <p:val>
                                            <p:fltVal val="0"/>
                                          </p:val>
                                        </p:tav>
                                        <p:tav tm="100000">
                                          <p:val>
                                            <p:strVal val="#ppt_w"/>
                                          </p:val>
                                        </p:tav>
                                      </p:tavLst>
                                    </p:anim>
                                    <p:anim calcmode="lin" valueType="num">
                                      <p:cBhvr>
                                        <p:cTn id="68" dur="500" fill="hold"/>
                                        <p:tgtEl>
                                          <p:spTgt spid="40"/>
                                        </p:tgtEl>
                                        <p:attrNameLst>
                                          <p:attrName>ppt_h</p:attrName>
                                        </p:attrNameLst>
                                      </p:cBhvr>
                                      <p:tavLst>
                                        <p:tav tm="0">
                                          <p:val>
                                            <p:fltVal val="0"/>
                                          </p:val>
                                        </p:tav>
                                        <p:tav tm="100000">
                                          <p:val>
                                            <p:strVal val="#ppt_h"/>
                                          </p:val>
                                        </p:tav>
                                      </p:tavLst>
                                    </p:anim>
                                    <p:animEffect transition="in" filter="fade">
                                      <p:cBhvr>
                                        <p:cTn id="6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4" grpId="0" animBg="1"/>
      <p:bldP spid="15" grpId="0" animBg="1"/>
      <p:bldP spid="26" grpId="0"/>
      <p:bldP spid="28" grpId="0"/>
      <p:bldP spid="30" grpId="0"/>
      <p:bldP spid="32" grpId="0"/>
      <p:bldP spid="39" grpId="0"/>
      <p:bldP spid="4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
          <p:cNvSpPr/>
          <p:nvPr/>
        </p:nvSpPr>
        <p:spPr>
          <a:xfrm>
            <a:off x="-24130" y="-12065"/>
            <a:ext cx="1439183" cy="2169795"/>
          </a:xfrm>
          <a:custGeom>
            <a:avLst/>
            <a:gdLst>
              <a:gd name="connsiteX0" fmla="*/ 0 w 2266"/>
              <a:gd name="connsiteY0" fmla="*/ 0 h 3417"/>
              <a:gd name="connsiteX1" fmla="*/ 2079 w 2266"/>
              <a:gd name="connsiteY1" fmla="*/ 21 h 3417"/>
              <a:gd name="connsiteX2" fmla="*/ 1279 w 2266"/>
              <a:gd name="connsiteY2" fmla="*/ 1740 h 3417"/>
              <a:gd name="connsiteX3" fmla="*/ 6 w 2266"/>
              <a:gd name="connsiteY3" fmla="*/ 3417 h 3417"/>
              <a:gd name="connsiteX4" fmla="*/ 0 w 2266"/>
              <a:gd name="connsiteY4" fmla="*/ 0 h 3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 h="3417">
                <a:moveTo>
                  <a:pt x="0" y="0"/>
                </a:moveTo>
                <a:lnTo>
                  <a:pt x="2079" y="21"/>
                </a:lnTo>
                <a:cubicBezTo>
                  <a:pt x="2819" y="966"/>
                  <a:pt x="1118" y="1334"/>
                  <a:pt x="1279" y="1740"/>
                </a:cubicBezTo>
                <a:cubicBezTo>
                  <a:pt x="1445" y="2857"/>
                  <a:pt x="645" y="3283"/>
                  <a:pt x="6" y="3417"/>
                </a:cubicBezTo>
                <a:lnTo>
                  <a:pt x="0" y="0"/>
                </a:lnTo>
                <a:close/>
              </a:path>
            </a:pathLst>
          </a:custGeom>
          <a:gradFill flip="none" rotWithShape="1">
            <a:gsLst>
              <a:gs pos="0">
                <a:srgbClr val="F84D4D"/>
              </a:gs>
              <a:gs pos="100000">
                <a:srgbClr val="FF6B42"/>
              </a:gs>
            </a:gsLst>
            <a:lin ang="0" scaled="1"/>
            <a:tileRect/>
          </a:gradFill>
          <a:ln w="12700" cap="flat" cmpd="sng" algn="ctr">
            <a:noFill/>
            <a:prstDash val="solid"/>
            <a:miter lim="800000"/>
          </a:ln>
          <a:effectLst/>
        </p:spPr>
        <p:txBody>
          <a:bodyPr rtlCol="0" anchor="ctr"/>
          <a:lstStyle/>
          <a:p>
            <a:pPr algn="ctr"/>
            <a:endParaRPr lang="zh-CN" altLang="en-US" kern="0">
              <a:solidFill>
                <a:prstClr val="white"/>
              </a:solidFill>
              <a:latin typeface="Calibri" panose="020F0502020204030204"/>
            </a:endParaRPr>
          </a:p>
        </p:txBody>
      </p:sp>
      <p:sp>
        <p:nvSpPr>
          <p:cNvPr id="4" name="任意多边形 14"/>
          <p:cNvSpPr/>
          <p:nvPr/>
        </p:nvSpPr>
        <p:spPr>
          <a:xfrm rot="5400000">
            <a:off x="-49530" y="6246495"/>
            <a:ext cx="636905" cy="586105"/>
          </a:xfrm>
          <a:custGeom>
            <a:avLst/>
            <a:gdLst>
              <a:gd name="connsiteX0" fmla="*/ 705 w 1951"/>
              <a:gd name="connsiteY0" fmla="*/ 267 h 1354"/>
              <a:gd name="connsiteX1" fmla="*/ 1952 w 1951"/>
              <a:gd name="connsiteY1" fmla="*/ 9 h 1354"/>
              <a:gd name="connsiteX2" fmla="*/ 1952 w 1951"/>
              <a:gd name="connsiteY2" fmla="*/ 1354 h 1354"/>
              <a:gd name="connsiteX3" fmla="*/ 3 w 1951"/>
              <a:gd name="connsiteY3" fmla="*/ 1354 h 1354"/>
              <a:gd name="connsiteX4" fmla="*/ 705 w 1951"/>
              <a:gd name="connsiteY4" fmla="*/ 267 h 1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 h="1354">
                <a:moveTo>
                  <a:pt x="705" y="267"/>
                </a:moveTo>
                <a:cubicBezTo>
                  <a:pt x="1095" y="-2"/>
                  <a:pt x="1562" y="-18"/>
                  <a:pt x="1952" y="9"/>
                </a:cubicBezTo>
                <a:lnTo>
                  <a:pt x="1952" y="1354"/>
                </a:lnTo>
                <a:lnTo>
                  <a:pt x="3" y="1354"/>
                </a:lnTo>
                <a:cubicBezTo>
                  <a:pt x="-36" y="1085"/>
                  <a:pt x="315" y="536"/>
                  <a:pt x="705" y="267"/>
                </a:cubicBezTo>
                <a:close/>
              </a:path>
            </a:pathLst>
          </a:custGeom>
          <a:gradFill flip="none" rotWithShape="1">
            <a:gsLst>
              <a:gs pos="0">
                <a:srgbClr val="F84D4D"/>
              </a:gs>
              <a:gs pos="100000">
                <a:srgbClr val="FF6B42"/>
              </a:gs>
            </a:gsLst>
            <a:lin ang="0" scaled="1"/>
            <a:tileRect/>
          </a:gradFill>
          <a:ln w="12700" cap="flat" cmpd="sng" algn="ctr">
            <a:noFill/>
            <a:prstDash val="solid"/>
            <a:miter lim="800000"/>
          </a:ln>
          <a:effectLst/>
        </p:spPr>
        <p:txBody>
          <a:bodyPr rtlCol="0" anchor="ctr"/>
          <a:lstStyle/>
          <a:p>
            <a:pPr algn="ctr"/>
            <a:endParaRPr lang="zh-CN" altLang="en-US" kern="0">
              <a:solidFill>
                <a:prstClr val="white"/>
              </a:solidFill>
              <a:latin typeface="Calibri" panose="020F0502020204030204"/>
            </a:endParaRPr>
          </a:p>
        </p:txBody>
      </p:sp>
      <p:grpSp>
        <p:nvGrpSpPr>
          <p:cNvPr id="12" name="组合 11"/>
          <p:cNvGrpSpPr/>
          <p:nvPr/>
        </p:nvGrpSpPr>
        <p:grpSpPr>
          <a:xfrm>
            <a:off x="6096000" y="0"/>
            <a:ext cx="6096000" cy="6936106"/>
            <a:chOff x="6096000" y="0"/>
            <a:chExt cx="6096000" cy="6936106"/>
          </a:xfrm>
        </p:grpSpPr>
        <p:sp>
          <p:nvSpPr>
            <p:cNvPr id="11" name="任意多边形 2"/>
            <p:cNvSpPr/>
            <p:nvPr/>
          </p:nvSpPr>
          <p:spPr>
            <a:xfrm rot="10800000">
              <a:off x="6096000" y="1"/>
              <a:ext cx="5843905" cy="6936105"/>
            </a:xfrm>
            <a:custGeom>
              <a:avLst/>
              <a:gdLst>
                <a:gd name="connsiteX0" fmla="*/ 0 w 9592"/>
                <a:gd name="connsiteY0" fmla="*/ 0 h 10797"/>
                <a:gd name="connsiteX1" fmla="*/ 5692 w 9592"/>
                <a:gd name="connsiteY1" fmla="*/ 48 h 10797"/>
                <a:gd name="connsiteX2" fmla="*/ 5380 w 9592"/>
                <a:gd name="connsiteY2" fmla="*/ 4278 h 10797"/>
                <a:gd name="connsiteX3" fmla="*/ 9415 w 9592"/>
                <a:gd name="connsiteY3" fmla="*/ 8215 h 10797"/>
                <a:gd name="connsiteX4" fmla="*/ 8323 w 9592"/>
                <a:gd name="connsiteY4" fmla="*/ 10797 h 10797"/>
                <a:gd name="connsiteX5" fmla="*/ 0 w 9592"/>
                <a:gd name="connsiteY5" fmla="*/ 10797 h 10797"/>
                <a:gd name="connsiteX6" fmla="*/ 0 w 9592"/>
                <a:gd name="connsiteY6" fmla="*/ 0 h 1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93" h="10797">
                  <a:moveTo>
                    <a:pt x="0" y="0"/>
                  </a:moveTo>
                  <a:lnTo>
                    <a:pt x="5692" y="48"/>
                  </a:lnTo>
                  <a:cubicBezTo>
                    <a:pt x="7719" y="2231"/>
                    <a:pt x="5400" y="2251"/>
                    <a:pt x="5380" y="4278"/>
                  </a:cubicBezTo>
                  <a:cubicBezTo>
                    <a:pt x="5360" y="6305"/>
                    <a:pt x="8970" y="7278"/>
                    <a:pt x="9415" y="8215"/>
                  </a:cubicBezTo>
                  <a:cubicBezTo>
                    <a:pt x="9860" y="9152"/>
                    <a:pt x="9460" y="10412"/>
                    <a:pt x="8323" y="10797"/>
                  </a:cubicBezTo>
                  <a:lnTo>
                    <a:pt x="0" y="10797"/>
                  </a:lnTo>
                  <a:lnTo>
                    <a:pt x="0" y="0"/>
                  </a:lnTo>
                  <a:close/>
                </a:path>
              </a:pathLst>
            </a:custGeom>
            <a:gradFill flip="none" rotWithShape="1">
              <a:gsLst>
                <a:gs pos="0">
                  <a:srgbClr val="FF6B42"/>
                </a:gs>
                <a:gs pos="100000">
                  <a:srgbClr val="F84D4D"/>
                </a:gs>
              </a:gsLst>
              <a:lin ang="16200000" scaled="1"/>
              <a:tileRect/>
            </a:gradFill>
            <a:ln w="12700" cap="flat" cmpd="sng" algn="ctr">
              <a:noFill/>
              <a:prstDash val="solid"/>
              <a:miter lim="800000"/>
            </a:ln>
            <a:effectLst/>
          </p:spPr>
          <p:txBody>
            <a:bodyPr rtlCol="0" anchor="ctr"/>
            <a:lstStyle/>
            <a:p>
              <a:pPr algn="ctr"/>
              <a:endParaRPr lang="zh-CN" altLang="en-US" kern="0">
                <a:solidFill>
                  <a:prstClr val="white"/>
                </a:solidFill>
                <a:latin typeface="微软雅黑" panose="020B0503020204020204" pitchFamily="34" charset="-122"/>
                <a:ea typeface="微软雅黑" panose="020B0503020204020204" pitchFamily="34" charset="-122"/>
              </a:endParaRPr>
            </a:p>
          </p:txBody>
        </p:sp>
        <p:sp>
          <p:nvSpPr>
            <p:cNvPr id="2" name="任意多边形 2"/>
            <p:cNvSpPr/>
            <p:nvPr/>
          </p:nvSpPr>
          <p:spPr>
            <a:xfrm rot="10800000">
              <a:off x="6348095" y="0"/>
              <a:ext cx="5843905" cy="6936105"/>
            </a:xfrm>
            <a:custGeom>
              <a:avLst/>
              <a:gdLst>
                <a:gd name="connsiteX0" fmla="*/ 0 w 9592"/>
                <a:gd name="connsiteY0" fmla="*/ 0 h 10797"/>
                <a:gd name="connsiteX1" fmla="*/ 5692 w 9592"/>
                <a:gd name="connsiteY1" fmla="*/ 48 h 10797"/>
                <a:gd name="connsiteX2" fmla="*/ 5380 w 9592"/>
                <a:gd name="connsiteY2" fmla="*/ 4278 h 10797"/>
                <a:gd name="connsiteX3" fmla="*/ 9415 w 9592"/>
                <a:gd name="connsiteY3" fmla="*/ 8215 h 10797"/>
                <a:gd name="connsiteX4" fmla="*/ 8323 w 9592"/>
                <a:gd name="connsiteY4" fmla="*/ 10797 h 10797"/>
                <a:gd name="connsiteX5" fmla="*/ 0 w 9592"/>
                <a:gd name="connsiteY5" fmla="*/ 10797 h 10797"/>
                <a:gd name="connsiteX6" fmla="*/ 0 w 9592"/>
                <a:gd name="connsiteY6" fmla="*/ 0 h 1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93" h="10797">
                  <a:moveTo>
                    <a:pt x="0" y="0"/>
                  </a:moveTo>
                  <a:lnTo>
                    <a:pt x="5692" y="48"/>
                  </a:lnTo>
                  <a:cubicBezTo>
                    <a:pt x="7719" y="2231"/>
                    <a:pt x="5400" y="2251"/>
                    <a:pt x="5380" y="4278"/>
                  </a:cubicBezTo>
                  <a:cubicBezTo>
                    <a:pt x="5360" y="6305"/>
                    <a:pt x="8970" y="7278"/>
                    <a:pt x="9415" y="8215"/>
                  </a:cubicBezTo>
                  <a:cubicBezTo>
                    <a:pt x="9860" y="9152"/>
                    <a:pt x="9460" y="10412"/>
                    <a:pt x="8323" y="10797"/>
                  </a:cubicBezTo>
                  <a:lnTo>
                    <a:pt x="0" y="10797"/>
                  </a:lnTo>
                  <a:lnTo>
                    <a:pt x="0" y="0"/>
                  </a:lnTo>
                  <a:close/>
                </a:path>
              </a:pathLst>
            </a:custGeom>
            <a:blipFill dpi="0" rotWithShape="0">
              <a:blip r:embed="rId3"/>
              <a:srcRect/>
              <a:stretch>
                <a:fillRect l="-25000" r="-21000"/>
              </a:stretch>
            </a:blipFill>
            <a:ln w="28575" cap="flat" cmpd="sng" algn="ctr">
              <a:solidFill>
                <a:schemeClr val="bg1"/>
              </a:solidFill>
              <a:prstDash val="solid"/>
              <a:miter lim="800000"/>
            </a:ln>
            <a:effectLst/>
          </p:spPr>
          <p:txBody>
            <a:bodyPr rtlCol="0" anchor="ctr"/>
            <a:lstStyle/>
            <a:p>
              <a:pPr algn="ctr"/>
              <a:endParaRPr lang="zh-CN" altLang="en-US" kern="0">
                <a:solidFill>
                  <a:prstClr val="white"/>
                </a:solidFill>
                <a:latin typeface="微软雅黑" panose="020B0503020204020204" pitchFamily="34" charset="-122"/>
                <a:ea typeface="微软雅黑" panose="020B0503020204020204" pitchFamily="34" charset="-122"/>
              </a:endParaRPr>
            </a:p>
          </p:txBody>
        </p:sp>
      </p:grpSp>
      <p:sp>
        <p:nvSpPr>
          <p:cNvPr id="13" name="文本框 12"/>
          <p:cNvSpPr txBox="1"/>
          <p:nvPr/>
        </p:nvSpPr>
        <p:spPr>
          <a:xfrm>
            <a:off x="1133294" y="3385442"/>
            <a:ext cx="5498465" cy="923330"/>
          </a:xfrm>
          <a:prstGeom prst="rect">
            <a:avLst/>
          </a:prstGeom>
          <a:noFill/>
        </p:spPr>
        <p:txBody>
          <a:bodyPr wrap="square" rtlCol="0">
            <a:spAutoFit/>
          </a:bodyPr>
          <a:lstStyle>
            <a:defPPr>
              <a:defRPr lang="zh-CN"/>
            </a:defPPr>
            <a:lvl1pPr>
              <a:defRPr sz="5400" b="1">
                <a:solidFill>
                  <a:schemeClr val="bg2">
                    <a:lumMod val="25000"/>
                  </a:schemeClr>
                </a:solidFill>
                <a:latin typeface="微软雅黑" panose="020B0503020204020204" pitchFamily="34" charset="-122"/>
                <a:ea typeface="微软雅黑" panose="020B0503020204020204" pitchFamily="34" charset="-122"/>
                <a:cs typeface="方正黑体_GBK" panose="03000509000000000000" charset="-122"/>
              </a:defRPr>
            </a:lvl1pPr>
          </a:lstStyle>
          <a:p>
            <a:r>
              <a:rPr lang="zh-CN" altLang="en-US">
                <a:sym typeface="+mn-lt"/>
              </a:rPr>
              <a:t>结论及发展方向</a:t>
            </a:r>
            <a:endParaRPr lang="zh-CN" altLang="en-US" dirty="0">
              <a:sym typeface="+mn-lt"/>
            </a:endParaRPr>
          </a:p>
        </p:txBody>
      </p:sp>
      <p:sp>
        <p:nvSpPr>
          <p:cNvPr id="15" name="文本框 25"/>
          <p:cNvSpPr txBox="1"/>
          <p:nvPr/>
        </p:nvSpPr>
        <p:spPr>
          <a:xfrm>
            <a:off x="1131389" y="2071236"/>
            <a:ext cx="4293870" cy="1314206"/>
          </a:xfrm>
          <a:prstGeom prst="rect">
            <a:avLst/>
          </a:prstGeom>
          <a:noFill/>
          <a:ln w="9525" cap="flat" cmpd="sng">
            <a:noFill/>
            <a:prstDash val="solid"/>
            <a:round/>
            <a:headEnd type="none" w="med" len="med"/>
            <a:tailEnd type="none" w="med" len="med"/>
          </a:ln>
          <a:extLst>
            <a:ext uri="{909E8E84-426E-40DD-AFC4-6F175D3DCCD1}">
              <a14:hiddenFill xmlns:a14="http://schemas.microsoft.com/office/drawing/2010/main">
                <a:solidFill>
                  <a:srgbClr val="BC1A21"/>
                </a:solidFill>
              </a14:hiddenFill>
            </a:ext>
          </a:extLst>
        </p:spPr>
        <p:txBody>
          <a:bodyPr wrap="square" anchor="t">
            <a:spAutoFit/>
          </a:bodyPr>
          <a:lstStyle/>
          <a:p>
            <a:pPr algn="l" eaLnBrk="0" hangingPunct="0">
              <a:lnSpc>
                <a:spcPct val="150000"/>
              </a:lnSpc>
            </a:pPr>
            <a:r>
              <a:rPr lang="en-US" altLang="zh-CN" sz="6000" b="1" dirty="0">
                <a:gradFill>
                  <a:gsLst>
                    <a:gs pos="0">
                      <a:srgbClr val="F84D4D"/>
                    </a:gs>
                    <a:gs pos="100000">
                      <a:srgbClr val="FF6B42"/>
                    </a:gs>
                  </a:gsLst>
                  <a:lin ang="16200000" scaled="1"/>
                </a:gradFill>
                <a:effectLst>
                  <a:outerShdw blurRad="38100" dist="38100" dir="2700000" algn="tl">
                    <a:srgbClr val="000000">
                      <a:alpha val="11000"/>
                    </a:srgbClr>
                  </a:outerShdw>
                </a:effectLst>
                <a:latin typeface="微软雅黑" panose="020B0503020204020204" pitchFamily="34" charset="-122"/>
                <a:ea typeface="微软雅黑" panose="020B0503020204020204" pitchFamily="34" charset="-122"/>
                <a:cs typeface="方正黑体_GBK" panose="03000509000000000000" charset="-122"/>
              </a:rPr>
              <a:t>PART 01</a:t>
            </a:r>
          </a:p>
        </p:txBody>
      </p:sp>
      <p:sp>
        <p:nvSpPr>
          <p:cNvPr id="17" name="文本框 16"/>
          <p:cNvSpPr txBox="1"/>
          <p:nvPr/>
        </p:nvSpPr>
        <p:spPr>
          <a:xfrm>
            <a:off x="1131389" y="4308772"/>
            <a:ext cx="5663111" cy="964495"/>
          </a:xfrm>
          <a:prstGeom prst="rect">
            <a:avLst/>
          </a:prstGeom>
          <a:noFill/>
          <a:ln>
            <a:noFill/>
          </a:ln>
          <a:effectLst/>
        </p:spPr>
        <p:txBody>
          <a:bodyPr wrap="square" rtlCol="0">
            <a:spAutoFit/>
          </a:bodyPr>
          <a:lstStyle>
            <a:defPPr>
              <a:defRPr lang="zh-CN"/>
            </a:defPPr>
            <a:lvl1pPr>
              <a:lnSpc>
                <a:spcPct val="120000"/>
              </a:lnSpc>
              <a:spcBef>
                <a:spcPts val="300"/>
              </a:spcBef>
              <a:defRPr sz="1400">
                <a:solidFill>
                  <a:schemeClr val="bg2">
                    <a:lumMod val="75000"/>
                  </a:schemeClr>
                </a:solidFill>
                <a:latin typeface="微软雅黑" panose="020B0503020204020204" pitchFamily="34" charset="-122"/>
                <a:ea typeface="微软雅黑" panose="020B0503020204020204" pitchFamily="34" charset="-122"/>
                <a:cs typeface="Poppins" panose="00000500000000000000" pitchFamily="50" charset="0"/>
              </a:defRPr>
            </a:lvl1pPr>
          </a:lstStyle>
          <a:p>
            <a:pPr>
              <a:lnSpc>
                <a:spcPct val="140000"/>
              </a:lnSpc>
            </a:pPr>
            <a:r>
              <a:rPr lang="zh-CN" altLang="en-US">
                <a:solidFill>
                  <a:schemeClr val="bg2">
                    <a:lumMod val="50000"/>
                  </a:schemeClr>
                </a:solidFill>
                <a:sym typeface="+mn-lt"/>
              </a:rPr>
              <a:t>伴随着社会经济的快速发展，人们对于事业单位的服务质量更加重视，同时也提出了更高的要求。为了更好地满足社会群众的服务需求，事业单位也在积极地进行内部体制的改革。财务会计制</a:t>
            </a:r>
            <a:endParaRPr lang="zh-CN" altLang="en-US" dirty="0">
              <a:solidFill>
                <a:schemeClr val="bg2">
                  <a:lumMod val="50000"/>
                </a:schemeClr>
              </a:solidFill>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strVal val="#ppt_w+.3"/>
                                          </p:val>
                                        </p:tav>
                                        <p:tav tm="100000">
                                          <p:val>
                                            <p:strVal val="#ppt_w"/>
                                          </p:val>
                                        </p:tav>
                                      </p:tavLst>
                                    </p:anim>
                                    <p:anim calcmode="lin" valueType="num">
                                      <p:cBhvr>
                                        <p:cTn id="32" dur="1000" fill="hold"/>
                                        <p:tgtEl>
                                          <p:spTgt spid="13"/>
                                        </p:tgtEl>
                                        <p:attrNameLst>
                                          <p:attrName>ppt_h</p:attrName>
                                        </p:attrNameLst>
                                      </p:cBhvr>
                                      <p:tavLst>
                                        <p:tav tm="0">
                                          <p:val>
                                            <p:strVal val="#ppt_h"/>
                                          </p:val>
                                        </p:tav>
                                        <p:tav tm="100000">
                                          <p:val>
                                            <p:strVal val="#ppt_h"/>
                                          </p:val>
                                        </p:tav>
                                      </p:tavLst>
                                    </p:anim>
                                    <p:animEffect transition="in" filter="fade">
                                      <p:cBhvr>
                                        <p:cTn id="33" dur="1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3" grpId="0"/>
      <p:bldP spid="15"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97535" y="439042"/>
            <a:ext cx="5498465" cy="246221"/>
          </a:xfrm>
          <a:prstGeom prst="rect">
            <a:avLst/>
          </a:prstGeom>
          <a:noFill/>
        </p:spPr>
        <p:txBody>
          <a:bodyPr wrap="square" rtlCol="0">
            <a:spAutoFit/>
          </a:bodyPr>
          <a:lstStyle>
            <a:defPPr>
              <a:defRPr lang="zh-CN"/>
            </a:defPPr>
            <a:lvl1pPr>
              <a:defRPr sz="2800" b="1">
                <a:solidFill>
                  <a:schemeClr val="bg2">
                    <a:lumMod val="25000"/>
                  </a:schemeClr>
                </a:solidFill>
                <a:latin typeface="微软雅黑" panose="020B0503020204020204" pitchFamily="34" charset="-122"/>
                <a:ea typeface="微软雅黑" panose="020B0503020204020204" pitchFamily="34" charset="-122"/>
                <a:cs typeface="方正黑体_GBK" panose="03000509000000000000" charset="-122"/>
              </a:defRPr>
            </a:lvl1pPr>
          </a:lstStyle>
          <a:p>
            <a:r>
              <a:rPr lang="zh-CN" altLang="en-US">
                <a:sym typeface="+mn-lt"/>
              </a:rPr>
              <a:t>结论及发展方向</a:t>
            </a:r>
            <a:endParaRPr lang="zh-CN" altLang="en-US" dirty="0">
              <a:sym typeface="+mn-lt"/>
            </a:endParaRPr>
          </a:p>
        </p:txBody>
      </p:sp>
      <p:sp>
        <p:nvSpPr>
          <p:cNvPr id="5" name="椭圆 4"/>
          <p:cNvSpPr/>
          <p:nvPr/>
        </p:nvSpPr>
        <p:spPr>
          <a:xfrm>
            <a:off x="1099806" y="1813242"/>
            <a:ext cx="4065905" cy="4065905"/>
          </a:xfrm>
          <a:prstGeom prst="ellipse">
            <a:avLst/>
          </a:prstGeom>
          <a:blipFill rotWithShape="1">
            <a:blip r:embed="rId2"/>
            <a:stretch>
              <a:fillRect l="-2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p:cNvGrpSpPr/>
          <p:nvPr/>
        </p:nvGrpSpPr>
        <p:grpSpPr>
          <a:xfrm>
            <a:off x="4626062" y="2890515"/>
            <a:ext cx="3813152" cy="538485"/>
            <a:chOff x="5153048" y="3428395"/>
            <a:chExt cx="3813152" cy="538485"/>
          </a:xfrm>
        </p:grpSpPr>
        <p:sp>
          <p:nvSpPr>
            <p:cNvPr id="15" name="圆角矩形 2"/>
            <p:cNvSpPr/>
            <p:nvPr/>
          </p:nvSpPr>
          <p:spPr>
            <a:xfrm flipH="1">
              <a:off x="5153048" y="3428395"/>
              <a:ext cx="3813152" cy="538485"/>
            </a:xfrm>
            <a:prstGeom prst="roundRect">
              <a:avLst>
                <a:gd name="adj" fmla="val 50000"/>
              </a:avLst>
            </a:pr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Lato Light" panose="020F0502020204030203" pitchFamily="34" charset="0"/>
              </a:endParaRPr>
            </a:p>
          </p:txBody>
        </p:sp>
        <p:sp>
          <p:nvSpPr>
            <p:cNvPr id="16" name="文本框 31"/>
            <p:cNvSpPr/>
            <p:nvPr/>
          </p:nvSpPr>
          <p:spPr>
            <a:xfrm>
              <a:off x="5283199" y="3491181"/>
              <a:ext cx="3439137" cy="382031"/>
            </a:xfrm>
            <a:prstGeom prst="rect">
              <a:avLst/>
            </a:prstGeom>
          </p:spPr>
          <p:txBody>
            <a:bodyPr wrap="square" anchor="ctr">
              <a:noAutofit/>
            </a:bodyPr>
            <a:lstStyle/>
            <a:p>
              <a:pPr algn="ctr" fontAlgn="base">
                <a:spcBef>
                  <a:spcPct val="0"/>
                </a:spcBef>
                <a:spcAft>
                  <a:spcPct val="0"/>
                </a:spcAft>
              </a:pPr>
              <a:r>
                <a:rPr lang="zh-CN" altLang="en-US" sz="2000" b="1" kern="0">
                  <a:solidFill>
                    <a:prstClr val="white"/>
                  </a:solidFill>
                  <a:latin typeface="微软雅黑" panose="020B0503020204020204" pitchFamily="34" charset="-122"/>
                  <a:ea typeface="微软雅黑" panose="020B0503020204020204" pitchFamily="34" charset="-122"/>
                  <a:sym typeface="+mn-lt"/>
                </a:rPr>
                <a:t>政府会计准则</a:t>
              </a:r>
              <a:r>
                <a:rPr lang="en-US" altLang="zh-CN" sz="2000" b="1" kern="0">
                  <a:solidFill>
                    <a:prstClr val="white"/>
                  </a:solidFill>
                  <a:latin typeface="微软雅黑" panose="020B0503020204020204" pitchFamily="34" charset="-122"/>
                  <a:ea typeface="微软雅黑" panose="020B0503020204020204" pitchFamily="34" charset="-122"/>
                  <a:sym typeface="+mn-lt"/>
                </a:rPr>
                <a:t>—</a:t>
              </a:r>
              <a:r>
                <a:rPr lang="zh-CN" altLang="en-US" sz="2000" b="1" kern="0">
                  <a:solidFill>
                    <a:prstClr val="white"/>
                  </a:solidFill>
                  <a:latin typeface="微软雅黑" panose="020B0503020204020204" pitchFamily="34" charset="-122"/>
                  <a:ea typeface="微软雅黑" panose="020B0503020204020204" pitchFamily="34" charset="-122"/>
                  <a:sym typeface="+mn-lt"/>
                </a:rPr>
                <a:t>基本准则</a:t>
              </a:r>
              <a:endParaRPr lang="zh-CN" altLang="en-US" sz="2000" b="1" kern="0" dirty="0">
                <a:solidFill>
                  <a:prstClr val="white"/>
                </a:solidFill>
                <a:latin typeface="微软雅黑" panose="020B0503020204020204" pitchFamily="34" charset="-122"/>
                <a:ea typeface="微软雅黑" panose="020B0503020204020204" pitchFamily="34" charset="-122"/>
                <a:sym typeface="+mn-lt"/>
              </a:endParaRPr>
            </a:p>
          </p:txBody>
        </p:sp>
      </p:grpSp>
      <p:sp>
        <p:nvSpPr>
          <p:cNvPr id="20" name="文本框 19"/>
          <p:cNvSpPr txBox="1"/>
          <p:nvPr/>
        </p:nvSpPr>
        <p:spPr>
          <a:xfrm>
            <a:off x="5568974" y="1901876"/>
            <a:ext cx="4425926" cy="743986"/>
          </a:xfrm>
          <a:prstGeom prst="rect">
            <a:avLst/>
          </a:prstGeom>
          <a:noFill/>
          <a:ln w="9525" cap="flat" cmpd="sng">
            <a:noFill/>
            <a:prstDash val="solid"/>
            <a:round/>
            <a:headEnd type="none" w="med" len="med"/>
            <a:tailEnd type="none" w="med" len="med"/>
          </a:ln>
          <a:extLst>
            <a:ext uri="{909E8E84-426E-40DD-AFC4-6F175D3DCCD1}">
              <a14:hiddenFill xmlns:a14="http://schemas.microsoft.com/office/drawing/2010/main">
                <a:solidFill>
                  <a:srgbClr val="BC1A21"/>
                </a:solidFill>
              </a14:hiddenFill>
            </a:ext>
          </a:extLst>
        </p:spPr>
        <p:txBody>
          <a:bodyPr wrap="square" anchor="t">
            <a:spAutoFit/>
          </a:bodyPr>
          <a:lstStyle>
            <a:defPPr>
              <a:defRPr lang="zh-CN"/>
            </a:defPPr>
            <a:lvl1pPr eaLnBrk="0" hangingPunct="0">
              <a:lnSpc>
                <a:spcPct val="150000"/>
              </a:lnSpc>
              <a:defRPr sz="3200" b="1">
                <a:gradFill>
                  <a:gsLst>
                    <a:gs pos="0">
                      <a:srgbClr val="F84D4D"/>
                    </a:gs>
                    <a:gs pos="100000">
                      <a:srgbClr val="FF6B42"/>
                    </a:gs>
                  </a:gsLst>
                  <a:lin ang="16200000" scaled="1"/>
                </a:gradFill>
                <a:effectLst>
                  <a:outerShdw blurRad="38100" dist="38100" dir="2700000" algn="tl">
                    <a:srgbClr val="000000">
                      <a:alpha val="11000"/>
                    </a:srgbClr>
                  </a:outerShdw>
                </a:effectLst>
                <a:latin typeface="微软雅黑" panose="020B0503020204020204" pitchFamily="34" charset="-122"/>
                <a:ea typeface="微软雅黑" panose="020B0503020204020204" pitchFamily="34" charset="-122"/>
                <a:cs typeface="方正黑体_GBK" panose="03000509000000000000" charset="-122"/>
              </a:defRPr>
            </a:lvl1pPr>
          </a:lstStyle>
          <a:p>
            <a:r>
              <a:rPr lang="zh-CN" altLang="en-US" dirty="0">
                <a:sym typeface="+mn-lt"/>
              </a:rPr>
              <a:t>财务服务存在的问题</a:t>
            </a:r>
          </a:p>
        </p:txBody>
      </p:sp>
      <p:sp>
        <p:nvSpPr>
          <p:cNvPr id="24" name="文本框 23"/>
          <p:cNvSpPr txBox="1"/>
          <p:nvPr/>
        </p:nvSpPr>
        <p:spPr>
          <a:xfrm>
            <a:off x="5473700" y="3585476"/>
            <a:ext cx="5816600" cy="662874"/>
          </a:xfrm>
          <a:prstGeom prst="rect">
            <a:avLst/>
          </a:prstGeom>
          <a:noFill/>
        </p:spPr>
        <p:txBody>
          <a:bodyPr wrap="square" rtlCol="0">
            <a:spAutoFit/>
          </a:bodyPr>
          <a:lstStyle/>
          <a:p>
            <a:pPr>
              <a:lnSpc>
                <a:spcPct val="140000"/>
              </a:lnSpc>
              <a:defRPr/>
            </a:pP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提高财务预算管理在财务管理中的重要性新财务会计制度背景下，中职学校提高财务预算管理在财务管理中的重要性新财务</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grpSp>
        <p:nvGrpSpPr>
          <p:cNvPr id="27" name="组合 26"/>
          <p:cNvGrpSpPr/>
          <p:nvPr/>
        </p:nvGrpSpPr>
        <p:grpSpPr>
          <a:xfrm>
            <a:off x="3376623" y="4510344"/>
            <a:ext cx="3813152" cy="538485"/>
            <a:chOff x="5153048" y="3428395"/>
            <a:chExt cx="3813152" cy="538485"/>
          </a:xfrm>
        </p:grpSpPr>
        <p:sp>
          <p:nvSpPr>
            <p:cNvPr id="28" name="圆角矩形 2"/>
            <p:cNvSpPr/>
            <p:nvPr/>
          </p:nvSpPr>
          <p:spPr>
            <a:xfrm flipH="1">
              <a:off x="5153048" y="3428395"/>
              <a:ext cx="3813152" cy="538485"/>
            </a:xfrm>
            <a:prstGeom prst="roundRect">
              <a:avLst>
                <a:gd name="adj" fmla="val 50000"/>
              </a:avLst>
            </a:prstGeom>
            <a:gradFill flip="none" rotWithShape="1">
              <a:gsLst>
                <a:gs pos="0">
                  <a:srgbClr val="FD634A"/>
                </a:gs>
                <a:gs pos="100000">
                  <a:srgbClr val="FF6B42"/>
                </a:gs>
              </a:gsLst>
              <a:lin ang="8100000" scaled="1"/>
              <a:tileRect/>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Lato Light" panose="020F0502020204030203" pitchFamily="34" charset="0"/>
              </a:endParaRPr>
            </a:p>
          </p:txBody>
        </p:sp>
        <p:sp>
          <p:nvSpPr>
            <p:cNvPr id="29" name="文本框 31"/>
            <p:cNvSpPr/>
            <p:nvPr/>
          </p:nvSpPr>
          <p:spPr>
            <a:xfrm>
              <a:off x="5283199" y="3491181"/>
              <a:ext cx="3439137" cy="382031"/>
            </a:xfrm>
            <a:prstGeom prst="rect">
              <a:avLst/>
            </a:prstGeom>
          </p:spPr>
          <p:txBody>
            <a:bodyPr wrap="square" anchor="ctr">
              <a:noAutofit/>
            </a:bodyPr>
            <a:lstStyle/>
            <a:p>
              <a:pPr algn="ctr" fontAlgn="base">
                <a:spcBef>
                  <a:spcPct val="0"/>
                </a:spcBef>
                <a:spcAft>
                  <a:spcPct val="0"/>
                </a:spcAft>
              </a:pPr>
              <a:r>
                <a:rPr lang="zh-CN" altLang="en-US" sz="2000" b="1" kern="0">
                  <a:solidFill>
                    <a:prstClr val="white"/>
                  </a:solidFill>
                  <a:latin typeface="微软雅黑" panose="020B0503020204020204" pitchFamily="34" charset="-122"/>
                  <a:ea typeface="微软雅黑" panose="020B0503020204020204" pitchFamily="34" charset="-122"/>
                  <a:sym typeface="+mn-lt"/>
                </a:rPr>
                <a:t>政府会计准则</a:t>
              </a:r>
              <a:r>
                <a:rPr lang="en-US" altLang="zh-CN" sz="2000" b="1" kern="0">
                  <a:solidFill>
                    <a:prstClr val="white"/>
                  </a:solidFill>
                  <a:latin typeface="微软雅黑" panose="020B0503020204020204" pitchFamily="34" charset="-122"/>
                  <a:ea typeface="微软雅黑" panose="020B0503020204020204" pitchFamily="34" charset="-122"/>
                  <a:sym typeface="+mn-lt"/>
                </a:rPr>
                <a:t>—</a:t>
              </a:r>
              <a:r>
                <a:rPr lang="zh-CN" altLang="en-US" sz="2000" b="1" kern="0">
                  <a:solidFill>
                    <a:prstClr val="white"/>
                  </a:solidFill>
                  <a:latin typeface="微软雅黑" panose="020B0503020204020204" pitchFamily="34" charset="-122"/>
                  <a:ea typeface="微软雅黑" panose="020B0503020204020204" pitchFamily="34" charset="-122"/>
                  <a:sym typeface="+mn-lt"/>
                </a:rPr>
                <a:t>基本准则</a:t>
              </a:r>
              <a:endParaRPr lang="zh-CN" altLang="en-US" sz="2000" b="1" kern="0" dirty="0">
                <a:solidFill>
                  <a:prstClr val="white"/>
                </a:solidFill>
                <a:latin typeface="微软雅黑" panose="020B0503020204020204" pitchFamily="34" charset="-122"/>
                <a:ea typeface="微软雅黑" panose="020B0503020204020204" pitchFamily="34" charset="-122"/>
                <a:sym typeface="+mn-lt"/>
              </a:endParaRPr>
            </a:p>
          </p:txBody>
        </p:sp>
      </p:grpSp>
      <p:sp>
        <p:nvSpPr>
          <p:cNvPr id="30" name="文本框 29"/>
          <p:cNvSpPr txBox="1"/>
          <p:nvPr/>
        </p:nvSpPr>
        <p:spPr>
          <a:xfrm>
            <a:off x="5067300" y="5216273"/>
            <a:ext cx="5816600" cy="662874"/>
          </a:xfrm>
          <a:prstGeom prst="rect">
            <a:avLst/>
          </a:prstGeom>
          <a:noFill/>
        </p:spPr>
        <p:txBody>
          <a:bodyPr wrap="square" rtlCol="0">
            <a:spAutoFit/>
          </a:bodyPr>
          <a:lstStyle/>
          <a:p>
            <a:pPr>
              <a:lnSpc>
                <a:spcPct val="140000"/>
              </a:lnSpc>
              <a:defRPr/>
            </a:pP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提高财务预算管理在财务管理中的重要性新财务会计制度背景下，中职学校提高财务预算管理在财务管理中的重要性新财务</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fill="hold"/>
                                        <p:tgtEl>
                                          <p:spTgt spid="24"/>
                                        </p:tgtEl>
                                        <p:attrNameLst>
                                          <p:attrName>ppt_x</p:attrName>
                                        </p:attrNameLst>
                                      </p:cBhvr>
                                      <p:tavLst>
                                        <p:tav tm="0">
                                          <p:val>
                                            <p:strVal val="#ppt_x"/>
                                          </p:val>
                                        </p:tav>
                                        <p:tav tm="100000">
                                          <p:val>
                                            <p:strVal val="#ppt_x"/>
                                          </p:val>
                                        </p:tav>
                                      </p:tavLst>
                                    </p:anim>
                                    <p:anim calcmode="lin" valueType="num">
                                      <p:cBhvr additive="base">
                                        <p:cTn id="2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fill="hold"/>
                                        <p:tgtEl>
                                          <p:spTgt spid="30"/>
                                        </p:tgtEl>
                                        <p:attrNameLst>
                                          <p:attrName>ppt_x</p:attrName>
                                        </p:attrNameLst>
                                      </p:cBhvr>
                                      <p:tavLst>
                                        <p:tav tm="0">
                                          <p:val>
                                            <p:strVal val="#ppt_x"/>
                                          </p:val>
                                        </p:tav>
                                        <p:tav tm="100000">
                                          <p:val>
                                            <p:strVal val="#ppt_x"/>
                                          </p:val>
                                        </p:tav>
                                      </p:tavLst>
                                    </p:anim>
                                    <p:anim calcmode="lin" valueType="num">
                                      <p:cBhvr additive="base">
                                        <p:cTn id="3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p:bldP spid="24"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899159" y="1794899"/>
            <a:ext cx="6289041" cy="1331422"/>
            <a:chOff x="899159" y="1794899"/>
            <a:chExt cx="6289041" cy="1331422"/>
          </a:xfrm>
        </p:grpSpPr>
        <p:sp>
          <p:nvSpPr>
            <p:cNvPr id="6" name="矩形 5"/>
            <p:cNvSpPr/>
            <p:nvPr/>
          </p:nvSpPr>
          <p:spPr>
            <a:xfrm>
              <a:off x="899159" y="1794899"/>
              <a:ext cx="6289041" cy="1331422"/>
            </a:xfrm>
            <a:prstGeom prst="rect">
              <a:avLst/>
            </a:pr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prstClr val="white"/>
                </a:solidFill>
                <a:latin typeface="微软雅黑" panose="020B0503020204020204" pitchFamily="34" charset="-122"/>
                <a:ea typeface="微软雅黑" panose="020B0503020204020204" pitchFamily="34" charset="-122"/>
                <a:cs typeface="Lato Light" panose="020F0502020204030203" pitchFamily="34" charset="0"/>
                <a:sym typeface="+mn-lt"/>
              </a:endParaRPr>
            </a:p>
          </p:txBody>
        </p:sp>
        <p:grpSp>
          <p:nvGrpSpPr>
            <p:cNvPr id="9" name="组合 8"/>
            <p:cNvGrpSpPr/>
            <p:nvPr/>
          </p:nvGrpSpPr>
          <p:grpSpPr>
            <a:xfrm>
              <a:off x="1894393" y="1978406"/>
              <a:ext cx="2898439" cy="964407"/>
              <a:chOff x="1032058" y="2436673"/>
              <a:chExt cx="2898439" cy="964407"/>
            </a:xfrm>
          </p:grpSpPr>
          <p:sp>
            <p:nvSpPr>
              <p:cNvPr id="14" name="文本框 13"/>
              <p:cNvSpPr txBox="1"/>
              <p:nvPr/>
            </p:nvSpPr>
            <p:spPr>
              <a:xfrm>
                <a:off x="1032058" y="2436673"/>
                <a:ext cx="2898439" cy="707886"/>
              </a:xfrm>
              <a:prstGeom prst="rect">
                <a:avLst/>
              </a:prstGeom>
              <a:noFill/>
            </p:spPr>
            <p:txBody>
              <a:bodyPr wrap="square" rtlCol="0">
                <a:spAutoFit/>
              </a:bodyPr>
              <a:lstStyle/>
              <a:p>
                <a:pPr algn="dist" defTabSz="914400">
                  <a:defRPr/>
                </a:pPr>
                <a:r>
                  <a:rPr lang="zh-CN" altLang="en-US" sz="4000" b="1" dirty="0">
                    <a:solidFill>
                      <a:prstClr val="white"/>
                    </a:solidFill>
                    <a:latin typeface="Arial" panose="020B0604020202020204"/>
                    <a:ea typeface="微软雅黑" panose="020B0503020204020204" pitchFamily="34" charset="-122"/>
                    <a:cs typeface="+mn-ea"/>
                    <a:sym typeface="+mn-lt"/>
                  </a:rPr>
                  <a:t>新会计制度</a:t>
                </a:r>
              </a:p>
            </p:txBody>
          </p:sp>
          <p:sp>
            <p:nvSpPr>
              <p:cNvPr id="15" name="文本框 14"/>
              <p:cNvSpPr txBox="1"/>
              <p:nvPr/>
            </p:nvSpPr>
            <p:spPr>
              <a:xfrm>
                <a:off x="1032058" y="3103626"/>
                <a:ext cx="2898439" cy="297454"/>
              </a:xfrm>
              <a:prstGeom prst="rect">
                <a:avLst/>
              </a:prstGeom>
              <a:noFill/>
            </p:spPr>
            <p:txBody>
              <a:bodyPr wrap="square" rtlCol="0">
                <a:spAutoFit/>
              </a:bodyPr>
              <a:lstStyle/>
              <a:p>
                <a:pPr algn="dist" defTabSz="609600"/>
                <a:r>
                  <a:rPr lang="en-US" altLang="zh-CN" sz="1335" dirty="0">
                    <a:solidFill>
                      <a:prstClr val="white"/>
                    </a:solidFill>
                    <a:latin typeface="Arial" panose="020B0604020202020204"/>
                    <a:ea typeface="微软雅黑" panose="020B0503020204020204" pitchFamily="34" charset="-122"/>
                    <a:cs typeface="+mn-ea"/>
                    <a:sym typeface="+mn-lt"/>
                  </a:rPr>
                  <a:t>YOUR TITLE HERE</a:t>
                </a:r>
              </a:p>
            </p:txBody>
          </p:sp>
        </p:grpSp>
      </p:grpSp>
      <p:sp>
        <p:nvSpPr>
          <p:cNvPr id="17" name="文本框 16"/>
          <p:cNvSpPr txBox="1"/>
          <p:nvPr/>
        </p:nvSpPr>
        <p:spPr>
          <a:xfrm>
            <a:off x="1270224" y="3464980"/>
            <a:ext cx="4517842" cy="1989327"/>
          </a:xfrm>
          <a:prstGeom prst="rect">
            <a:avLst/>
          </a:prstGeom>
          <a:noFill/>
        </p:spPr>
        <p:txBody>
          <a:bodyPr wrap="square" rtlCol="0">
            <a:spAutoFit/>
          </a:bodyPr>
          <a:lstStyle>
            <a:defPPr>
              <a:defRPr lang="zh-CN"/>
            </a:defPPr>
            <a:lvl1pPr>
              <a:lnSpc>
                <a:spcPct val="140000"/>
              </a:lnSpc>
              <a:defRPr sz="1400">
                <a:solidFill>
                  <a:schemeClr val="tx1">
                    <a:lumMod val="75000"/>
                    <a:lumOff val="25000"/>
                  </a:schemeClr>
                </a:solidFill>
                <a:latin typeface="微软雅黑" panose="020B0503020204020204" pitchFamily="34" charset="-122"/>
                <a:ea typeface="微软雅黑" panose="020B0503020204020204" pitchFamily="34" charset="-122"/>
                <a:cs typeface="+mn-ea"/>
              </a:defRPr>
            </a:lvl1pPr>
          </a:lstStyle>
          <a:p>
            <a:r>
              <a:rPr lang="zh-CN" altLang="en-US" sz="1800" dirty="0">
                <a:sym typeface="+mn-lt"/>
              </a:rPr>
              <a:t>强事业单位对于财务成本管理的认识在事业单位财务管理工作中，财务管理成本是一项最基础的工作，在事业单位财务管理工作中财务管理成本还不完善，迫切地需要得到提升。</a:t>
            </a: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8066" y="2113368"/>
            <a:ext cx="5768935" cy="3845956"/>
          </a:xfrm>
          <a:prstGeom prst="rect">
            <a:avLst/>
          </a:prstGeom>
        </p:spPr>
      </p:pic>
      <p:grpSp>
        <p:nvGrpSpPr>
          <p:cNvPr id="29" name="组合 28"/>
          <p:cNvGrpSpPr/>
          <p:nvPr/>
        </p:nvGrpSpPr>
        <p:grpSpPr>
          <a:xfrm>
            <a:off x="3771650" y="5492364"/>
            <a:ext cx="1711748" cy="466960"/>
            <a:chOff x="7301759" y="2024621"/>
            <a:chExt cx="1711748" cy="466960"/>
          </a:xfrm>
          <a:solidFill>
            <a:srgbClr val="FF6B42"/>
          </a:solidFill>
          <a:effectLst/>
        </p:grpSpPr>
        <p:sp>
          <p:nvSpPr>
            <p:cNvPr id="31" name="任意形状 14"/>
            <p:cNvSpPr/>
            <p:nvPr/>
          </p:nvSpPr>
          <p:spPr>
            <a:xfrm>
              <a:off x="8589493" y="2024621"/>
              <a:ext cx="424014" cy="433492"/>
            </a:xfrm>
            <a:custGeom>
              <a:avLst/>
              <a:gdLst/>
              <a:ahLst/>
              <a:cxnLst>
                <a:cxn ang="0">
                  <a:pos x="wd2" y="hd2"/>
                </a:cxn>
                <a:cxn ang="5400000">
                  <a:pos x="wd2" y="hd2"/>
                </a:cxn>
                <a:cxn ang="10800000">
                  <a:pos x="wd2" y="hd2"/>
                </a:cxn>
                <a:cxn ang="16200000">
                  <a:pos x="wd2" y="hd2"/>
                </a:cxn>
              </a:cxnLst>
              <a:rect l="0" t="0" r="r" b="b"/>
              <a:pathLst>
                <a:path w="21600" h="21600" extrusionOk="0">
                  <a:moveTo>
                    <a:pt x="12180" y="15907"/>
                  </a:moveTo>
                  <a:cubicBezTo>
                    <a:pt x="12180" y="14204"/>
                    <a:pt x="13500" y="13265"/>
                    <a:pt x="15660" y="11857"/>
                  </a:cubicBezTo>
                  <a:cubicBezTo>
                    <a:pt x="18300" y="10154"/>
                    <a:pt x="21600" y="8041"/>
                    <a:pt x="21600" y="2993"/>
                  </a:cubicBezTo>
                  <a:cubicBezTo>
                    <a:pt x="21600" y="2524"/>
                    <a:pt x="21180" y="2172"/>
                    <a:pt x="20760" y="2172"/>
                  </a:cubicBezTo>
                  <a:cubicBezTo>
                    <a:pt x="16620" y="2172"/>
                    <a:pt x="16620" y="2172"/>
                    <a:pt x="16620" y="2172"/>
                  </a:cubicBezTo>
                  <a:cubicBezTo>
                    <a:pt x="16020" y="1115"/>
                    <a:pt x="14280" y="0"/>
                    <a:pt x="10800" y="0"/>
                  </a:cubicBezTo>
                  <a:cubicBezTo>
                    <a:pt x="7260" y="0"/>
                    <a:pt x="5520" y="1115"/>
                    <a:pt x="4980" y="2172"/>
                  </a:cubicBezTo>
                  <a:cubicBezTo>
                    <a:pt x="840" y="2172"/>
                    <a:pt x="840" y="2172"/>
                    <a:pt x="840" y="2172"/>
                  </a:cubicBezTo>
                  <a:cubicBezTo>
                    <a:pt x="360" y="2172"/>
                    <a:pt x="0" y="2524"/>
                    <a:pt x="0" y="2993"/>
                  </a:cubicBezTo>
                  <a:cubicBezTo>
                    <a:pt x="0" y="8041"/>
                    <a:pt x="3240" y="10154"/>
                    <a:pt x="5880" y="11857"/>
                  </a:cubicBezTo>
                  <a:cubicBezTo>
                    <a:pt x="8040" y="13265"/>
                    <a:pt x="9360" y="14204"/>
                    <a:pt x="9360" y="15907"/>
                  </a:cubicBezTo>
                  <a:cubicBezTo>
                    <a:pt x="9360" y="17433"/>
                    <a:pt x="9360" y="17433"/>
                    <a:pt x="9360" y="17433"/>
                  </a:cubicBezTo>
                  <a:cubicBezTo>
                    <a:pt x="7080" y="17667"/>
                    <a:pt x="5460" y="18489"/>
                    <a:pt x="5460" y="19487"/>
                  </a:cubicBezTo>
                  <a:cubicBezTo>
                    <a:pt x="5460" y="20661"/>
                    <a:pt x="7860" y="21600"/>
                    <a:pt x="10800" y="21600"/>
                  </a:cubicBezTo>
                  <a:cubicBezTo>
                    <a:pt x="13740" y="21600"/>
                    <a:pt x="16140" y="20661"/>
                    <a:pt x="16140" y="19487"/>
                  </a:cubicBezTo>
                  <a:cubicBezTo>
                    <a:pt x="16140" y="18489"/>
                    <a:pt x="14460" y="17667"/>
                    <a:pt x="12180" y="17433"/>
                  </a:cubicBezTo>
                  <a:lnTo>
                    <a:pt x="12180" y="15907"/>
                  </a:lnTo>
                  <a:close/>
                  <a:moveTo>
                    <a:pt x="15540" y="9978"/>
                  </a:moveTo>
                  <a:cubicBezTo>
                    <a:pt x="16200" y="8570"/>
                    <a:pt x="16740" y="6633"/>
                    <a:pt x="16860" y="3815"/>
                  </a:cubicBezTo>
                  <a:cubicBezTo>
                    <a:pt x="19860" y="3815"/>
                    <a:pt x="19860" y="3815"/>
                    <a:pt x="19860" y="3815"/>
                  </a:cubicBezTo>
                  <a:cubicBezTo>
                    <a:pt x="19560" y="6985"/>
                    <a:pt x="17640" y="8570"/>
                    <a:pt x="15540" y="9978"/>
                  </a:cubicBezTo>
                  <a:close/>
                  <a:moveTo>
                    <a:pt x="10800" y="1409"/>
                  </a:moveTo>
                  <a:cubicBezTo>
                    <a:pt x="14040" y="1409"/>
                    <a:pt x="15360" y="2759"/>
                    <a:pt x="15360" y="3228"/>
                  </a:cubicBezTo>
                  <a:cubicBezTo>
                    <a:pt x="15360" y="3698"/>
                    <a:pt x="14040" y="5048"/>
                    <a:pt x="10800" y="5048"/>
                  </a:cubicBezTo>
                  <a:cubicBezTo>
                    <a:pt x="7500" y="5048"/>
                    <a:pt x="6240" y="3698"/>
                    <a:pt x="6240" y="3228"/>
                  </a:cubicBezTo>
                  <a:cubicBezTo>
                    <a:pt x="6240" y="2759"/>
                    <a:pt x="7500" y="1409"/>
                    <a:pt x="10800" y="1409"/>
                  </a:cubicBezTo>
                  <a:close/>
                  <a:moveTo>
                    <a:pt x="1740" y="3815"/>
                  </a:moveTo>
                  <a:cubicBezTo>
                    <a:pt x="4740" y="3815"/>
                    <a:pt x="4740" y="3815"/>
                    <a:pt x="4740" y="3815"/>
                  </a:cubicBezTo>
                  <a:cubicBezTo>
                    <a:pt x="4800" y="6633"/>
                    <a:pt x="5340" y="8570"/>
                    <a:pt x="6060" y="9978"/>
                  </a:cubicBezTo>
                  <a:cubicBezTo>
                    <a:pt x="3960" y="8570"/>
                    <a:pt x="1980" y="6985"/>
                    <a:pt x="1740" y="3815"/>
                  </a:cubicBezTo>
                  <a:close/>
                </a:path>
              </a:pathLst>
            </a:custGeom>
            <a:grp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ern="0">
                <a:solidFill>
                  <a:prstClr val="white"/>
                </a:solidFill>
                <a:latin typeface="微软雅黑" panose="020B0503020204020204" pitchFamily="34" charset="-122"/>
                <a:ea typeface="微软雅黑" panose="020B0503020204020204" pitchFamily="34" charset="-122"/>
                <a:cs typeface="Lato Light" panose="020F0502020204030203" pitchFamily="34" charset="0"/>
              </a:endParaRPr>
            </a:p>
          </p:txBody>
        </p:sp>
        <p:sp>
          <p:nvSpPr>
            <p:cNvPr id="32" name="任意多边形 1"/>
            <p:cNvSpPr/>
            <p:nvPr/>
          </p:nvSpPr>
          <p:spPr bwMode="auto">
            <a:xfrm>
              <a:off x="7925919" y="2037190"/>
              <a:ext cx="463428" cy="454391"/>
            </a:xfrm>
            <a:custGeom>
              <a:avLst/>
              <a:gdLst>
                <a:gd name="T0" fmla="*/ 1312 w 1990"/>
                <a:gd name="T1" fmla="*/ 1552 h 1954"/>
                <a:gd name="T2" fmla="*/ 291 w 1990"/>
                <a:gd name="T3" fmla="*/ 1746 h 1954"/>
                <a:gd name="T4" fmla="*/ 0 w 1990"/>
                <a:gd name="T5" fmla="*/ 540 h 1954"/>
                <a:gd name="T6" fmla="*/ 515 w 1990"/>
                <a:gd name="T7" fmla="*/ 249 h 1954"/>
                <a:gd name="T8" fmla="*/ 1205 w 1990"/>
                <a:gd name="T9" fmla="*/ 0 h 1954"/>
                <a:gd name="T10" fmla="*/ 1496 w 1990"/>
                <a:gd name="T11" fmla="*/ 489 h 1954"/>
                <a:gd name="T12" fmla="*/ 1413 w 1990"/>
                <a:gd name="T13" fmla="*/ 291 h 1954"/>
                <a:gd name="T14" fmla="*/ 802 w 1990"/>
                <a:gd name="T15" fmla="*/ 83 h 1954"/>
                <a:gd name="T16" fmla="*/ 1039 w 1990"/>
                <a:gd name="T17" fmla="*/ 249 h 1954"/>
                <a:gd name="T18" fmla="*/ 1243 w 1990"/>
                <a:gd name="T19" fmla="*/ 499 h 1954"/>
                <a:gd name="T20" fmla="*/ 291 w 1990"/>
                <a:gd name="T21" fmla="*/ 333 h 1954"/>
                <a:gd name="T22" fmla="*/ 83 w 1990"/>
                <a:gd name="T23" fmla="*/ 1455 h 1954"/>
                <a:gd name="T24" fmla="*/ 1039 w 1990"/>
                <a:gd name="T25" fmla="*/ 1663 h 1954"/>
                <a:gd name="T26" fmla="*/ 1641 w 1990"/>
                <a:gd name="T27" fmla="*/ 1453 h 1954"/>
                <a:gd name="T28" fmla="*/ 1138 w 1990"/>
                <a:gd name="T29" fmla="*/ 583 h 1954"/>
                <a:gd name="T30" fmla="*/ 1641 w 1990"/>
                <a:gd name="T31" fmla="*/ 1453 h 1954"/>
                <a:gd name="T32" fmla="*/ 1752 w 1990"/>
                <a:gd name="T33" fmla="*/ 809 h 1954"/>
                <a:gd name="T34" fmla="*/ 1026 w 1990"/>
                <a:gd name="T35" fmla="*/ 1228 h 1954"/>
                <a:gd name="T36" fmla="*/ 1767 w 1990"/>
                <a:gd name="T37" fmla="*/ 1422 h 1954"/>
                <a:gd name="T38" fmla="*/ 1717 w 1990"/>
                <a:gd name="T39" fmla="*/ 1835 h 1954"/>
                <a:gd name="T40" fmla="*/ 1767 w 1990"/>
                <a:gd name="T41" fmla="*/ 1422 h 1954"/>
                <a:gd name="T42" fmla="*/ 1739 w 1990"/>
                <a:gd name="T43" fmla="*/ 1874 h 1954"/>
                <a:gd name="T44" fmla="*/ 1956 w 1990"/>
                <a:gd name="T45" fmla="*/ 1749 h 1954"/>
                <a:gd name="T46" fmla="*/ 249 w 1990"/>
                <a:gd name="T47" fmla="*/ 551 h 1954"/>
                <a:gd name="T48" fmla="*/ 803 w 1990"/>
                <a:gd name="T49" fmla="*/ 613 h 1954"/>
                <a:gd name="T50" fmla="*/ 675 w 1990"/>
                <a:gd name="T51" fmla="*/ 828 h 1954"/>
                <a:gd name="T52" fmla="*/ 249 w 1990"/>
                <a:gd name="T53" fmla="*/ 890 h 1954"/>
                <a:gd name="T54" fmla="*/ 675 w 1990"/>
                <a:gd name="T55" fmla="*/ 828 h 1954"/>
                <a:gd name="T56" fmla="*/ 675 w 1990"/>
                <a:gd name="T57" fmla="*/ 1167 h 1954"/>
                <a:gd name="T58" fmla="*/ 249 w 1990"/>
                <a:gd name="T59" fmla="*/ 1105 h 1954"/>
                <a:gd name="T60" fmla="*/ 249 w 1990"/>
                <a:gd name="T61" fmla="*/ 1444 h 1954"/>
                <a:gd name="T62" fmla="*/ 803 w 1990"/>
                <a:gd name="T63" fmla="*/ 1382 h 1954"/>
                <a:gd name="T64" fmla="*/ 249 w 1990"/>
                <a:gd name="T65" fmla="*/ 1444 h 1954"/>
                <a:gd name="T66" fmla="*/ 1179 w 1990"/>
                <a:gd name="T67" fmla="*/ 961 h 1954"/>
                <a:gd name="T68" fmla="*/ 1300 w 1990"/>
                <a:gd name="T69" fmla="*/ 1219 h 1954"/>
                <a:gd name="T70" fmla="*/ 1604 w 1990"/>
                <a:gd name="T71" fmla="*/ 858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0" h="1954">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grp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kern="0">
                <a:solidFill>
                  <a:prstClr val="white"/>
                </a:solidFill>
                <a:latin typeface="微软雅黑" panose="020B0503020204020204" pitchFamily="34" charset="-122"/>
                <a:ea typeface="微软雅黑" panose="020B0503020204020204" pitchFamily="34" charset="-122"/>
                <a:cs typeface="Lato Light" panose="020F0502020204030203" pitchFamily="34" charset="0"/>
              </a:endParaRPr>
            </a:p>
          </p:txBody>
        </p:sp>
        <p:sp>
          <p:nvSpPr>
            <p:cNvPr id="33" name="任意多边形 2"/>
            <p:cNvSpPr/>
            <p:nvPr/>
          </p:nvSpPr>
          <p:spPr bwMode="auto">
            <a:xfrm>
              <a:off x="7301759" y="2054176"/>
              <a:ext cx="424014" cy="423374"/>
            </a:xfrm>
            <a:custGeom>
              <a:avLst/>
              <a:gdLst>
                <a:gd name="connsiteX0" fmla="*/ 278498 w 607639"/>
                <a:gd name="connsiteY0" fmla="*/ 505578 h 606722"/>
                <a:gd name="connsiteX1" fmla="*/ 253131 w 607639"/>
                <a:gd name="connsiteY1" fmla="*/ 530820 h 606722"/>
                <a:gd name="connsiteX2" fmla="*/ 278498 w 607639"/>
                <a:gd name="connsiteY2" fmla="*/ 556150 h 606722"/>
                <a:gd name="connsiteX3" fmla="*/ 506351 w 607639"/>
                <a:gd name="connsiteY3" fmla="*/ 556150 h 606722"/>
                <a:gd name="connsiteX4" fmla="*/ 531629 w 607639"/>
                <a:gd name="connsiteY4" fmla="*/ 530820 h 606722"/>
                <a:gd name="connsiteX5" fmla="*/ 506351 w 607639"/>
                <a:gd name="connsiteY5" fmla="*/ 505578 h 606722"/>
                <a:gd name="connsiteX6" fmla="*/ 126566 w 607639"/>
                <a:gd name="connsiteY6" fmla="*/ 505578 h 606722"/>
                <a:gd name="connsiteX7" fmla="*/ 101288 w 607639"/>
                <a:gd name="connsiteY7" fmla="*/ 530820 h 606722"/>
                <a:gd name="connsiteX8" fmla="*/ 126566 w 607639"/>
                <a:gd name="connsiteY8" fmla="*/ 556150 h 606722"/>
                <a:gd name="connsiteX9" fmla="*/ 177210 w 607639"/>
                <a:gd name="connsiteY9" fmla="*/ 556150 h 606722"/>
                <a:gd name="connsiteX10" fmla="*/ 202576 w 607639"/>
                <a:gd name="connsiteY10" fmla="*/ 530820 h 606722"/>
                <a:gd name="connsiteX11" fmla="*/ 177210 w 607639"/>
                <a:gd name="connsiteY11" fmla="*/ 505578 h 606722"/>
                <a:gd name="connsiteX12" fmla="*/ 0 w 607639"/>
                <a:gd name="connsiteY12" fmla="*/ 455006 h 606722"/>
                <a:gd name="connsiteX13" fmla="*/ 607639 w 607639"/>
                <a:gd name="connsiteY13" fmla="*/ 455006 h 606722"/>
                <a:gd name="connsiteX14" fmla="*/ 607639 w 607639"/>
                <a:gd name="connsiteY14" fmla="*/ 581392 h 606722"/>
                <a:gd name="connsiteX15" fmla="*/ 582273 w 607639"/>
                <a:gd name="connsiteY15" fmla="*/ 606722 h 606722"/>
                <a:gd name="connsiteX16" fmla="*/ 25278 w 607639"/>
                <a:gd name="connsiteY16" fmla="*/ 606722 h 606722"/>
                <a:gd name="connsiteX17" fmla="*/ 0 w 607639"/>
                <a:gd name="connsiteY17" fmla="*/ 581392 h 606722"/>
                <a:gd name="connsiteX18" fmla="*/ 253118 w 607639"/>
                <a:gd name="connsiteY18" fmla="*/ 173662 h 606722"/>
                <a:gd name="connsiteX19" fmla="*/ 334127 w 607639"/>
                <a:gd name="connsiteY19" fmla="*/ 227503 h 606722"/>
                <a:gd name="connsiteX20" fmla="*/ 253118 w 607639"/>
                <a:gd name="connsiteY20" fmla="*/ 281345 h 606722"/>
                <a:gd name="connsiteX21" fmla="*/ 215927 w 607639"/>
                <a:gd name="connsiteY21" fmla="*/ 104075 h 606722"/>
                <a:gd name="connsiteX22" fmla="*/ 202576 w 607639"/>
                <a:gd name="connsiteY22" fmla="*/ 126384 h 606722"/>
                <a:gd name="connsiteX23" fmla="*/ 202576 w 607639"/>
                <a:gd name="connsiteY23" fmla="*/ 328669 h 606722"/>
                <a:gd name="connsiteX24" fmla="*/ 215927 w 607639"/>
                <a:gd name="connsiteY24" fmla="*/ 350977 h 606722"/>
                <a:gd name="connsiteX25" fmla="*/ 227854 w 607639"/>
                <a:gd name="connsiteY25" fmla="*/ 353910 h 606722"/>
                <a:gd name="connsiteX26" fmla="*/ 241917 w 607639"/>
                <a:gd name="connsiteY26" fmla="*/ 349644 h 606722"/>
                <a:gd name="connsiteX27" fmla="*/ 393849 w 607639"/>
                <a:gd name="connsiteY27" fmla="*/ 248590 h 606722"/>
                <a:gd name="connsiteX28" fmla="*/ 405063 w 607639"/>
                <a:gd name="connsiteY28" fmla="*/ 227526 h 606722"/>
                <a:gd name="connsiteX29" fmla="*/ 393849 w 607639"/>
                <a:gd name="connsiteY29" fmla="*/ 206462 h 606722"/>
                <a:gd name="connsiteX30" fmla="*/ 241917 w 607639"/>
                <a:gd name="connsiteY30" fmla="*/ 105409 h 606722"/>
                <a:gd name="connsiteX31" fmla="*/ 215927 w 607639"/>
                <a:gd name="connsiteY31" fmla="*/ 104075 h 606722"/>
                <a:gd name="connsiteX32" fmla="*/ 25278 w 607639"/>
                <a:gd name="connsiteY32" fmla="*/ 0 h 606722"/>
                <a:gd name="connsiteX33" fmla="*/ 582273 w 607639"/>
                <a:gd name="connsiteY33" fmla="*/ 0 h 606722"/>
                <a:gd name="connsiteX34" fmla="*/ 607639 w 607639"/>
                <a:gd name="connsiteY34" fmla="*/ 25241 h 606722"/>
                <a:gd name="connsiteX35" fmla="*/ 607639 w 607639"/>
                <a:gd name="connsiteY35" fmla="*/ 404481 h 606722"/>
                <a:gd name="connsiteX36" fmla="*/ 0 w 607639"/>
                <a:gd name="connsiteY36" fmla="*/ 404481 h 606722"/>
                <a:gd name="connsiteX37" fmla="*/ 0 w 607639"/>
                <a:gd name="connsiteY37" fmla="*/ 25241 h 606722"/>
                <a:gd name="connsiteX38" fmla="*/ 25278 w 607639"/>
                <a:gd name="connsiteY38"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7639" h="606722">
                  <a:moveTo>
                    <a:pt x="278498" y="505578"/>
                  </a:moveTo>
                  <a:cubicBezTo>
                    <a:pt x="264524" y="505578"/>
                    <a:pt x="253131" y="516866"/>
                    <a:pt x="253131" y="530820"/>
                  </a:cubicBezTo>
                  <a:cubicBezTo>
                    <a:pt x="253131" y="544774"/>
                    <a:pt x="264524" y="556150"/>
                    <a:pt x="278498" y="556150"/>
                  </a:cubicBezTo>
                  <a:lnTo>
                    <a:pt x="506351" y="556150"/>
                  </a:lnTo>
                  <a:cubicBezTo>
                    <a:pt x="520325" y="556150"/>
                    <a:pt x="531629" y="544774"/>
                    <a:pt x="531629" y="530820"/>
                  </a:cubicBezTo>
                  <a:cubicBezTo>
                    <a:pt x="531629" y="516866"/>
                    <a:pt x="520325" y="505578"/>
                    <a:pt x="506351" y="505578"/>
                  </a:cubicBezTo>
                  <a:close/>
                  <a:moveTo>
                    <a:pt x="126566" y="505578"/>
                  </a:moveTo>
                  <a:cubicBezTo>
                    <a:pt x="112592" y="505578"/>
                    <a:pt x="101288" y="516866"/>
                    <a:pt x="101288" y="530820"/>
                  </a:cubicBezTo>
                  <a:cubicBezTo>
                    <a:pt x="101288" y="544774"/>
                    <a:pt x="112592" y="556150"/>
                    <a:pt x="126566" y="556150"/>
                  </a:cubicBezTo>
                  <a:lnTo>
                    <a:pt x="177210" y="556150"/>
                  </a:lnTo>
                  <a:cubicBezTo>
                    <a:pt x="191184" y="556150"/>
                    <a:pt x="202576" y="544774"/>
                    <a:pt x="202576" y="530820"/>
                  </a:cubicBezTo>
                  <a:cubicBezTo>
                    <a:pt x="202576" y="516866"/>
                    <a:pt x="191184" y="505578"/>
                    <a:pt x="177210" y="505578"/>
                  </a:cubicBezTo>
                  <a:close/>
                  <a:moveTo>
                    <a:pt x="0" y="455006"/>
                  </a:moveTo>
                  <a:lnTo>
                    <a:pt x="607639" y="455006"/>
                  </a:lnTo>
                  <a:lnTo>
                    <a:pt x="607639" y="581392"/>
                  </a:lnTo>
                  <a:cubicBezTo>
                    <a:pt x="607639" y="595346"/>
                    <a:pt x="596336" y="606722"/>
                    <a:pt x="582273" y="606722"/>
                  </a:cubicBezTo>
                  <a:lnTo>
                    <a:pt x="25278" y="606722"/>
                  </a:lnTo>
                  <a:cubicBezTo>
                    <a:pt x="11304" y="606722"/>
                    <a:pt x="0" y="595346"/>
                    <a:pt x="0" y="581392"/>
                  </a:cubicBezTo>
                  <a:close/>
                  <a:moveTo>
                    <a:pt x="253118" y="173662"/>
                  </a:moveTo>
                  <a:lnTo>
                    <a:pt x="334127" y="227503"/>
                  </a:lnTo>
                  <a:lnTo>
                    <a:pt x="253118" y="281345"/>
                  </a:lnTo>
                  <a:close/>
                  <a:moveTo>
                    <a:pt x="215927" y="104075"/>
                  </a:moveTo>
                  <a:cubicBezTo>
                    <a:pt x="207650" y="108519"/>
                    <a:pt x="202576" y="117052"/>
                    <a:pt x="202576" y="126384"/>
                  </a:cubicBezTo>
                  <a:lnTo>
                    <a:pt x="202576" y="328669"/>
                  </a:lnTo>
                  <a:cubicBezTo>
                    <a:pt x="202576" y="338001"/>
                    <a:pt x="207650" y="346533"/>
                    <a:pt x="215927" y="350977"/>
                  </a:cubicBezTo>
                  <a:cubicBezTo>
                    <a:pt x="219665" y="352932"/>
                    <a:pt x="223759" y="353910"/>
                    <a:pt x="227854" y="353910"/>
                  </a:cubicBezTo>
                  <a:cubicBezTo>
                    <a:pt x="232749" y="353910"/>
                    <a:pt x="237644" y="352488"/>
                    <a:pt x="241917" y="349644"/>
                  </a:cubicBezTo>
                  <a:lnTo>
                    <a:pt x="393849" y="248590"/>
                  </a:lnTo>
                  <a:cubicBezTo>
                    <a:pt x="400880" y="243880"/>
                    <a:pt x="405063" y="235969"/>
                    <a:pt x="405063" y="227526"/>
                  </a:cubicBezTo>
                  <a:cubicBezTo>
                    <a:pt x="405063" y="219083"/>
                    <a:pt x="400880" y="211173"/>
                    <a:pt x="393849" y="206462"/>
                  </a:cubicBezTo>
                  <a:lnTo>
                    <a:pt x="241917" y="105409"/>
                  </a:lnTo>
                  <a:cubicBezTo>
                    <a:pt x="234173" y="100165"/>
                    <a:pt x="224116" y="99720"/>
                    <a:pt x="215927" y="104075"/>
                  </a:cubicBezTo>
                  <a:close/>
                  <a:moveTo>
                    <a:pt x="25278" y="0"/>
                  </a:moveTo>
                  <a:lnTo>
                    <a:pt x="582273" y="0"/>
                  </a:lnTo>
                  <a:cubicBezTo>
                    <a:pt x="596336" y="0"/>
                    <a:pt x="607639" y="11287"/>
                    <a:pt x="607639" y="25241"/>
                  </a:cubicBezTo>
                  <a:lnTo>
                    <a:pt x="607639" y="404481"/>
                  </a:lnTo>
                  <a:lnTo>
                    <a:pt x="0" y="404481"/>
                  </a:lnTo>
                  <a:lnTo>
                    <a:pt x="0" y="25241"/>
                  </a:lnTo>
                  <a:cubicBezTo>
                    <a:pt x="0" y="11287"/>
                    <a:pt x="11304" y="0"/>
                    <a:pt x="25278" y="0"/>
                  </a:cubicBezTo>
                  <a:close/>
                </a:path>
              </a:pathLst>
            </a:custGeom>
            <a:grp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kern="0">
                <a:solidFill>
                  <a:prstClr val="white"/>
                </a:solidFill>
                <a:latin typeface="微软雅黑" panose="020B0503020204020204" pitchFamily="34" charset="-122"/>
                <a:ea typeface="微软雅黑" panose="020B0503020204020204" pitchFamily="34" charset="-122"/>
                <a:cs typeface="Lato Light" panose="020F0502020204030203" pitchFamily="34" charset="0"/>
              </a:endParaRPr>
            </a:p>
          </p:txBody>
        </p:sp>
      </p:grpSp>
      <p:sp>
        <p:nvSpPr>
          <p:cNvPr id="16" name="文本框 15"/>
          <p:cNvSpPr txBox="1"/>
          <p:nvPr/>
        </p:nvSpPr>
        <p:spPr>
          <a:xfrm>
            <a:off x="597535" y="439042"/>
            <a:ext cx="5498465" cy="523220"/>
          </a:xfrm>
          <a:prstGeom prst="rect">
            <a:avLst/>
          </a:prstGeom>
          <a:noFill/>
        </p:spPr>
        <p:txBody>
          <a:bodyPr wrap="square" rtlCol="0">
            <a:spAutoFit/>
          </a:bodyPr>
          <a:lstStyle>
            <a:defPPr>
              <a:defRPr lang="zh-CN"/>
            </a:defPPr>
            <a:lvl1pPr>
              <a:defRPr sz="2800" b="1">
                <a:solidFill>
                  <a:schemeClr val="bg2">
                    <a:lumMod val="25000"/>
                  </a:schemeClr>
                </a:solidFill>
                <a:latin typeface="微软雅黑" panose="020B0503020204020204" pitchFamily="34" charset="-122"/>
                <a:ea typeface="微软雅黑" panose="020B0503020204020204" pitchFamily="34" charset="-122"/>
                <a:cs typeface="方正黑体_GBK" panose="03000509000000000000" charset="-122"/>
              </a:defRPr>
            </a:lvl1pPr>
          </a:lstStyle>
          <a:p>
            <a:r>
              <a:rPr lang="zh-CN" altLang="en-US">
                <a:sym typeface="+mn-lt"/>
              </a:rPr>
              <a:t>结论及发展方向</a:t>
            </a:r>
            <a:endParaRPr lang="zh-CN" altLang="en-US" dirty="0">
              <a:sym typeface="+mn-lt"/>
            </a:endParaRPr>
          </a:p>
        </p:txBody>
      </p:sp>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p:cTn id="24" dur="500" fill="hold"/>
                                        <p:tgtEl>
                                          <p:spTgt spid="29"/>
                                        </p:tgtEl>
                                        <p:attrNameLst>
                                          <p:attrName>ppt_w</p:attrName>
                                        </p:attrNameLst>
                                      </p:cBhvr>
                                      <p:tavLst>
                                        <p:tav tm="0">
                                          <p:val>
                                            <p:fltVal val="0"/>
                                          </p:val>
                                        </p:tav>
                                        <p:tav tm="100000">
                                          <p:val>
                                            <p:strVal val="#ppt_w"/>
                                          </p:val>
                                        </p:tav>
                                      </p:tavLst>
                                    </p:anim>
                                    <p:anim calcmode="lin" valueType="num">
                                      <p:cBhvr>
                                        <p:cTn id="25" dur="500" fill="hold"/>
                                        <p:tgtEl>
                                          <p:spTgt spid="29"/>
                                        </p:tgtEl>
                                        <p:attrNameLst>
                                          <p:attrName>ppt_h</p:attrName>
                                        </p:attrNameLst>
                                      </p:cBhvr>
                                      <p:tavLst>
                                        <p:tav tm="0">
                                          <p:val>
                                            <p:fltVal val="0"/>
                                          </p:val>
                                        </p:tav>
                                        <p:tav tm="100000">
                                          <p:val>
                                            <p:strVal val="#ppt_h"/>
                                          </p:val>
                                        </p:tav>
                                      </p:tavLst>
                                    </p:anim>
                                    <p:animEffect transition="in" filter="fade">
                                      <p:cBhvr>
                                        <p:cTn id="2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 name="Chart 1603"/>
          <p:cNvGraphicFramePr/>
          <p:nvPr/>
        </p:nvGraphicFramePr>
        <p:xfrm>
          <a:off x="1203964" y="1888684"/>
          <a:ext cx="2393030" cy="2393030"/>
        </p:xfrm>
        <a:graphic>
          <a:graphicData uri="http://schemas.openxmlformats.org/drawingml/2006/chart">
            <c:chart xmlns:c="http://schemas.openxmlformats.org/drawingml/2006/chart" xmlns:r="http://schemas.openxmlformats.org/officeDocument/2006/relationships" r:id="rId3"/>
          </a:graphicData>
        </a:graphic>
      </p:graphicFrame>
      <p:sp>
        <p:nvSpPr>
          <p:cNvPr id="77" name="Shape 1604"/>
          <p:cNvSpPr/>
          <p:nvPr/>
        </p:nvSpPr>
        <p:spPr>
          <a:xfrm>
            <a:off x="1402410" y="2087134"/>
            <a:ext cx="1996130" cy="1996132"/>
          </a:xfrm>
          <a:prstGeom prst="ellipse">
            <a:avLst/>
          </a:prstGeom>
          <a:solidFill>
            <a:srgbClr val="FFFFFF"/>
          </a:solidFill>
          <a:ln w="12700">
            <a:miter lim="400000"/>
          </a:ln>
        </p:spPr>
        <p:txBody>
          <a:bodyPr lIns="25400" tIns="25400" rIns="25400" bIns="25400" anchor="ctr"/>
          <a:lstStyle/>
          <a:p>
            <a:pPr>
              <a:lnSpc>
                <a:spcPct val="100000"/>
              </a:lnSpc>
              <a:defRPr sz="3200">
                <a:solidFill>
                  <a:srgbClr val="FFFFFF"/>
                </a:solidFill>
                <a:latin typeface="+mn-lt"/>
                <a:ea typeface="+mn-ea"/>
                <a:cs typeface="+mn-cs"/>
                <a:sym typeface="Roboto"/>
              </a:defRPr>
            </a:pPr>
            <a:endParaRPr sz="4265">
              <a:latin typeface="微软雅黑" panose="020B0503020204020204" pitchFamily="34" charset="-122"/>
              <a:ea typeface="微软雅黑" panose="020B0503020204020204" pitchFamily="34" charset="-122"/>
              <a:cs typeface="+mn-ea"/>
              <a:sym typeface="+mn-lt"/>
            </a:endParaRPr>
          </a:p>
        </p:txBody>
      </p:sp>
      <p:sp>
        <p:nvSpPr>
          <p:cNvPr id="87" name="Shape 1605"/>
          <p:cNvSpPr/>
          <p:nvPr/>
        </p:nvSpPr>
        <p:spPr>
          <a:xfrm>
            <a:off x="1766857" y="2801770"/>
            <a:ext cx="1246574" cy="494494"/>
          </a:xfrm>
          <a:prstGeom prst="rect">
            <a:avLst/>
          </a:prstGeom>
          <a:ln w="12700">
            <a:miter lim="400000"/>
          </a:ln>
        </p:spPr>
        <p:txBody>
          <a:bodyPr wrap="square" lIns="25400" tIns="25400" rIns="25400" bIns="25400" anchor="ctr">
            <a:spAutoFit/>
          </a:bodyPr>
          <a:lstStyle>
            <a:lvl1pPr>
              <a:lnSpc>
                <a:spcPct val="90000"/>
              </a:lnSpc>
              <a:defRPr sz="4500">
                <a:solidFill>
                  <a:srgbClr val="525252"/>
                </a:solidFill>
                <a:latin typeface="Lato Bold"/>
                <a:ea typeface="Lato Bold"/>
                <a:cs typeface="Lato Bold"/>
                <a:sym typeface="Lato Bold"/>
              </a:defRPr>
            </a:lvl1pPr>
          </a:lstStyle>
          <a:p>
            <a:pPr algn="ctr"/>
            <a:r>
              <a:rPr lang="en-US" altLang="zh-CN" sz="32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15</a:t>
            </a:r>
            <a:r>
              <a:rPr sz="32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a:t>
            </a:r>
          </a:p>
        </p:txBody>
      </p:sp>
      <p:graphicFrame>
        <p:nvGraphicFramePr>
          <p:cNvPr id="88" name="Chart 1606"/>
          <p:cNvGraphicFramePr/>
          <p:nvPr/>
        </p:nvGraphicFramePr>
        <p:xfrm>
          <a:off x="8409557" y="1888684"/>
          <a:ext cx="2393032" cy="2393030"/>
        </p:xfrm>
        <a:graphic>
          <a:graphicData uri="http://schemas.openxmlformats.org/drawingml/2006/chart">
            <c:chart xmlns:c="http://schemas.openxmlformats.org/drawingml/2006/chart" xmlns:r="http://schemas.openxmlformats.org/officeDocument/2006/relationships" r:id="rId4"/>
          </a:graphicData>
        </a:graphic>
      </p:graphicFrame>
      <p:sp>
        <p:nvSpPr>
          <p:cNvPr id="89" name="Shape 1607"/>
          <p:cNvSpPr/>
          <p:nvPr/>
        </p:nvSpPr>
        <p:spPr>
          <a:xfrm>
            <a:off x="8608009" y="2087134"/>
            <a:ext cx="1996130" cy="1996132"/>
          </a:xfrm>
          <a:prstGeom prst="ellipse">
            <a:avLst/>
          </a:prstGeom>
          <a:solidFill>
            <a:srgbClr val="FFFFFF"/>
          </a:solidFill>
          <a:ln w="12700">
            <a:miter lim="400000"/>
          </a:ln>
        </p:spPr>
        <p:txBody>
          <a:bodyPr lIns="25400" tIns="25400" rIns="25400" bIns="25400" anchor="ctr"/>
          <a:lstStyle/>
          <a:p>
            <a:pPr>
              <a:lnSpc>
                <a:spcPct val="100000"/>
              </a:lnSpc>
              <a:defRPr sz="3200">
                <a:solidFill>
                  <a:srgbClr val="FFFFFF"/>
                </a:solidFill>
                <a:latin typeface="+mn-lt"/>
                <a:ea typeface="+mn-ea"/>
                <a:cs typeface="+mn-cs"/>
                <a:sym typeface="Roboto"/>
              </a:defRPr>
            </a:pPr>
            <a:endParaRPr sz="4265">
              <a:latin typeface="微软雅黑" panose="020B0503020204020204" pitchFamily="34" charset="-122"/>
              <a:ea typeface="微软雅黑" panose="020B0503020204020204" pitchFamily="34" charset="-122"/>
              <a:cs typeface="+mn-ea"/>
              <a:sym typeface="+mn-lt"/>
            </a:endParaRPr>
          </a:p>
        </p:txBody>
      </p:sp>
      <p:sp>
        <p:nvSpPr>
          <p:cNvPr id="90" name="Shape 1608"/>
          <p:cNvSpPr/>
          <p:nvPr/>
        </p:nvSpPr>
        <p:spPr>
          <a:xfrm>
            <a:off x="8972454" y="2801770"/>
            <a:ext cx="1246574" cy="494494"/>
          </a:xfrm>
          <a:prstGeom prst="rect">
            <a:avLst/>
          </a:prstGeom>
          <a:ln w="12700">
            <a:miter lim="400000"/>
          </a:ln>
        </p:spPr>
        <p:txBody>
          <a:bodyPr wrap="square" lIns="25400" tIns="25400" rIns="25400" bIns="25400" anchor="ctr">
            <a:spAutoFit/>
          </a:bodyPr>
          <a:lstStyle>
            <a:lvl1pPr>
              <a:lnSpc>
                <a:spcPct val="90000"/>
              </a:lnSpc>
              <a:defRPr sz="4500">
                <a:solidFill>
                  <a:srgbClr val="525252"/>
                </a:solidFill>
                <a:latin typeface="Lato Bold"/>
                <a:ea typeface="Lato Bold"/>
                <a:cs typeface="Lato Bold"/>
                <a:sym typeface="Lato Bold"/>
              </a:defRPr>
            </a:lvl1pPr>
          </a:lstStyle>
          <a:p>
            <a:pPr algn="ctr"/>
            <a:r>
              <a:rPr lang="en-US" altLang="zh-CN" sz="32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52</a:t>
            </a:r>
            <a:r>
              <a:rPr sz="32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a:t>
            </a:r>
          </a:p>
        </p:txBody>
      </p:sp>
      <p:sp>
        <p:nvSpPr>
          <p:cNvPr id="91" name="Text Placeholder 33"/>
          <p:cNvSpPr txBox="1"/>
          <p:nvPr/>
        </p:nvSpPr>
        <p:spPr>
          <a:xfrm>
            <a:off x="1203964" y="4480164"/>
            <a:ext cx="2393030" cy="400110"/>
          </a:xfrm>
          <a:prstGeom prst="rect">
            <a:avLst/>
          </a:prstGeom>
          <a:noFill/>
        </p:spPr>
        <p:txBody>
          <a:bodyPr wrap="square" rtlCol="0">
            <a:spAutoFit/>
          </a:bodyPr>
          <a:lstStyle>
            <a:defPPr>
              <a:defRPr lang="en-US"/>
            </a:defPPr>
            <a:lvl1pPr algn="ctr" defTabSz="1219200">
              <a:lnSpc>
                <a:spcPct val="100000"/>
              </a:lnSpc>
              <a:spcBef>
                <a:spcPct val="20000"/>
              </a:spcBef>
              <a:defRPr sz="2000" b="1">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dist" defTabSz="914400">
              <a:defRPr/>
            </a:pPr>
            <a:r>
              <a:rPr lang="zh-CN" altLang="en-US" sz="2000" b="1">
                <a:latin typeface="微软雅黑" panose="020B0503020204020204" pitchFamily="34" charset="-122"/>
                <a:ea typeface="微软雅黑" panose="020B0503020204020204" pitchFamily="34" charset="-122"/>
                <a:cs typeface="+mn-ea"/>
                <a:sym typeface="+mn-lt"/>
              </a:rPr>
              <a:t>会计内部控制基层</a:t>
            </a:r>
            <a:endParaRPr lang="zh-CN" altLang="en-US" sz="2000" b="1" dirty="0">
              <a:latin typeface="微软雅黑" panose="020B0503020204020204" pitchFamily="34" charset="-122"/>
              <a:ea typeface="微软雅黑" panose="020B0503020204020204" pitchFamily="34" charset="-122"/>
              <a:cs typeface="+mn-ea"/>
              <a:sym typeface="+mn-lt"/>
            </a:endParaRPr>
          </a:p>
        </p:txBody>
      </p:sp>
      <p:sp>
        <p:nvSpPr>
          <p:cNvPr id="92" name="TextBox 20"/>
          <p:cNvSpPr txBox="1"/>
          <p:nvPr/>
        </p:nvSpPr>
        <p:spPr>
          <a:xfrm>
            <a:off x="1064606" y="5008455"/>
            <a:ext cx="2665400" cy="662874"/>
          </a:xfrm>
          <a:prstGeom prst="rect">
            <a:avLst/>
          </a:prstGeom>
          <a:noFill/>
        </p:spPr>
        <p:txBody>
          <a:bodyPr wrap="square" rtlCol="0">
            <a:spAutoFit/>
          </a:bodyPr>
          <a:lstStyle/>
          <a:p>
            <a:pPr algn="ctr">
              <a:lnSpc>
                <a:spcPct val="140000"/>
              </a:lnSpc>
              <a:defRPr/>
            </a:pP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输入你的内容输入你的内容注意简洁</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93" name="Text Placeholder 33"/>
          <p:cNvSpPr txBox="1"/>
          <p:nvPr/>
        </p:nvSpPr>
        <p:spPr>
          <a:xfrm>
            <a:off x="8209351" y="4480164"/>
            <a:ext cx="2665400" cy="400110"/>
          </a:xfrm>
          <a:prstGeom prst="rect">
            <a:avLst/>
          </a:prstGeom>
          <a:noFill/>
        </p:spPr>
        <p:txBody>
          <a:bodyPr wrap="square" rtlCol="0">
            <a:spAutoFit/>
          </a:bodyPr>
          <a:lstStyle>
            <a:defPPr>
              <a:defRPr lang="en-US"/>
            </a:defPPr>
            <a:lvl1pPr algn="ctr" defTabSz="1219200">
              <a:lnSpc>
                <a:spcPct val="100000"/>
              </a:lnSpc>
              <a:spcBef>
                <a:spcPct val="20000"/>
              </a:spcBef>
              <a:defRPr sz="2000" b="1">
                <a:solidFill>
                  <a:schemeClr val="tx1">
                    <a:lumMod val="75000"/>
                    <a:lumOff val="25000"/>
                  </a:schemeClr>
                </a:solidFill>
                <a:latin typeface="微软雅黑" panose="020B0503020204020204" pitchFamily="34" charset="-122"/>
                <a:ea typeface="微软雅黑" panose="020B0503020204020204" pitchFamily="34" charset="-122"/>
              </a:defRPr>
            </a:lvl1pPr>
          </a:lstStyle>
          <a:p>
            <a:pPr defTabSz="914400">
              <a:defRPr/>
            </a:pPr>
            <a:r>
              <a:rPr lang="zh-CN" altLang="en-US" sz="2000" b="1">
                <a:latin typeface="微软雅黑" panose="020B0503020204020204" pitchFamily="34" charset="-122"/>
                <a:ea typeface="微软雅黑" panose="020B0503020204020204" pitchFamily="34" charset="-122"/>
                <a:cs typeface="+mn-ea"/>
                <a:sym typeface="+mn-lt"/>
              </a:rPr>
              <a:t>权责发生制</a:t>
            </a:r>
            <a:endParaRPr lang="zh-CN" altLang="en-US" sz="2000" b="1" dirty="0">
              <a:latin typeface="微软雅黑" panose="020B0503020204020204" pitchFamily="34" charset="-122"/>
              <a:ea typeface="微软雅黑" panose="020B0503020204020204" pitchFamily="34" charset="-122"/>
              <a:cs typeface="+mn-ea"/>
              <a:sym typeface="+mn-lt"/>
            </a:endParaRPr>
          </a:p>
        </p:txBody>
      </p:sp>
      <p:sp>
        <p:nvSpPr>
          <p:cNvPr id="94" name="TextBox 20"/>
          <p:cNvSpPr txBox="1"/>
          <p:nvPr/>
        </p:nvSpPr>
        <p:spPr>
          <a:xfrm>
            <a:off x="8209351" y="5008455"/>
            <a:ext cx="2665400" cy="284437"/>
          </a:xfrm>
          <a:prstGeom prst="rect">
            <a:avLst/>
          </a:prstGeom>
          <a:noFill/>
        </p:spPr>
        <p:txBody>
          <a:bodyPr wrap="square" rtlCol="0">
            <a:spAutoFit/>
          </a:bodyPr>
          <a:lstStyle>
            <a:defPPr>
              <a:defRPr lang="zh-CN"/>
            </a:defPPr>
            <a:lvl1pPr algn="ctr">
              <a:lnSpc>
                <a:spcPct val="140000"/>
              </a:lnSpc>
              <a:defRPr sz="1400">
                <a:solidFill>
                  <a:schemeClr val="tx1">
                    <a:lumMod val="75000"/>
                    <a:lumOff val="25000"/>
                  </a:schemeClr>
                </a:solidFill>
                <a:latin typeface="微软雅黑" panose="020B0503020204020204" pitchFamily="34" charset="-122"/>
                <a:ea typeface="微软雅黑" panose="020B0503020204020204" pitchFamily="34" charset="-122"/>
                <a:cs typeface="+mn-ea"/>
              </a:defRPr>
            </a:lvl1pPr>
          </a:lstStyle>
          <a:p>
            <a:r>
              <a:rPr lang="zh-CN" altLang="en-US">
                <a:sym typeface="+mn-lt"/>
              </a:rPr>
              <a:t>输入你的内容输入你的内容注意简洁</a:t>
            </a:r>
            <a:endParaRPr lang="zh-CN" altLang="en-US" dirty="0">
              <a:sym typeface="+mn-lt"/>
            </a:endParaRPr>
          </a:p>
        </p:txBody>
      </p:sp>
      <p:graphicFrame>
        <p:nvGraphicFramePr>
          <p:cNvPr id="95" name="Chart 1606"/>
          <p:cNvGraphicFramePr/>
          <p:nvPr/>
        </p:nvGraphicFramePr>
        <p:xfrm>
          <a:off x="4686605" y="1888684"/>
          <a:ext cx="2393032" cy="2393030"/>
        </p:xfrm>
        <a:graphic>
          <a:graphicData uri="http://schemas.openxmlformats.org/drawingml/2006/chart">
            <c:chart xmlns:c="http://schemas.openxmlformats.org/drawingml/2006/chart" xmlns:r="http://schemas.openxmlformats.org/officeDocument/2006/relationships" r:id="rId5"/>
          </a:graphicData>
        </a:graphic>
      </p:graphicFrame>
      <p:sp>
        <p:nvSpPr>
          <p:cNvPr id="96" name="Shape 1607"/>
          <p:cNvSpPr/>
          <p:nvPr/>
        </p:nvSpPr>
        <p:spPr>
          <a:xfrm>
            <a:off x="4885057" y="2087134"/>
            <a:ext cx="1996130" cy="1996132"/>
          </a:xfrm>
          <a:prstGeom prst="ellipse">
            <a:avLst/>
          </a:prstGeom>
          <a:solidFill>
            <a:srgbClr val="FFFFFF"/>
          </a:solidFill>
          <a:ln w="12700">
            <a:miter lim="400000"/>
          </a:ln>
        </p:spPr>
        <p:txBody>
          <a:bodyPr lIns="25400" tIns="25400" rIns="25400" bIns="25400" anchor="ctr"/>
          <a:lstStyle/>
          <a:p>
            <a:pPr>
              <a:lnSpc>
                <a:spcPct val="100000"/>
              </a:lnSpc>
              <a:defRPr sz="3200">
                <a:solidFill>
                  <a:srgbClr val="FFFFFF"/>
                </a:solidFill>
                <a:latin typeface="+mn-lt"/>
                <a:ea typeface="+mn-ea"/>
                <a:cs typeface="+mn-cs"/>
                <a:sym typeface="Roboto"/>
              </a:defRPr>
            </a:pPr>
            <a:endParaRPr sz="4265">
              <a:latin typeface="微软雅黑" panose="020B0503020204020204" pitchFamily="34" charset="-122"/>
              <a:ea typeface="微软雅黑" panose="020B0503020204020204" pitchFamily="34" charset="-122"/>
              <a:cs typeface="+mn-ea"/>
              <a:sym typeface="+mn-lt"/>
            </a:endParaRPr>
          </a:p>
        </p:txBody>
      </p:sp>
      <p:sp>
        <p:nvSpPr>
          <p:cNvPr id="97" name="Shape 1608"/>
          <p:cNvSpPr/>
          <p:nvPr/>
        </p:nvSpPr>
        <p:spPr>
          <a:xfrm>
            <a:off x="5249502" y="2801770"/>
            <a:ext cx="1246574" cy="494494"/>
          </a:xfrm>
          <a:prstGeom prst="rect">
            <a:avLst/>
          </a:prstGeom>
          <a:ln w="12700">
            <a:miter lim="400000"/>
          </a:ln>
        </p:spPr>
        <p:txBody>
          <a:bodyPr wrap="square" lIns="25400" tIns="25400" rIns="25400" bIns="25400" anchor="ctr">
            <a:spAutoFit/>
          </a:bodyPr>
          <a:lstStyle>
            <a:lvl1pPr>
              <a:lnSpc>
                <a:spcPct val="90000"/>
              </a:lnSpc>
              <a:defRPr sz="4500">
                <a:solidFill>
                  <a:srgbClr val="525252"/>
                </a:solidFill>
                <a:latin typeface="Lato Bold"/>
                <a:ea typeface="Lato Bold"/>
                <a:cs typeface="Lato Bold"/>
                <a:sym typeface="Lato Bold"/>
              </a:defRPr>
            </a:lvl1pPr>
          </a:lstStyle>
          <a:p>
            <a:pPr algn="ctr"/>
            <a:r>
              <a:rPr lang="en-US" altLang="zh-CN" sz="32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6</a:t>
            </a:r>
            <a:r>
              <a:rPr sz="32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3%</a:t>
            </a:r>
          </a:p>
        </p:txBody>
      </p:sp>
      <p:sp>
        <p:nvSpPr>
          <p:cNvPr id="98" name="Text Placeholder 33"/>
          <p:cNvSpPr txBox="1"/>
          <p:nvPr/>
        </p:nvSpPr>
        <p:spPr>
          <a:xfrm>
            <a:off x="4486399" y="4480164"/>
            <a:ext cx="2665400" cy="400110"/>
          </a:xfrm>
          <a:prstGeom prst="rect">
            <a:avLst/>
          </a:prstGeom>
          <a:noFill/>
        </p:spPr>
        <p:txBody>
          <a:bodyPr wrap="square" rtlCol="0">
            <a:spAutoFit/>
          </a:bodyPr>
          <a:lstStyle>
            <a:defPPr>
              <a:defRPr lang="en-US"/>
            </a:defPPr>
            <a:lvl1pPr algn="ctr" defTabSz="1219200">
              <a:lnSpc>
                <a:spcPct val="100000"/>
              </a:lnSpc>
              <a:spcBef>
                <a:spcPct val="20000"/>
              </a:spcBef>
              <a:defRPr sz="2000" b="1">
                <a:solidFill>
                  <a:schemeClr val="tx1">
                    <a:lumMod val="75000"/>
                    <a:lumOff val="25000"/>
                  </a:schemeClr>
                </a:solidFill>
                <a:latin typeface="微软雅黑" panose="020B0503020204020204" pitchFamily="34" charset="-122"/>
                <a:ea typeface="微软雅黑" panose="020B0503020204020204" pitchFamily="34" charset="-122"/>
              </a:defRPr>
            </a:lvl1pPr>
          </a:lstStyle>
          <a:p>
            <a:pPr defTabSz="914400">
              <a:defRPr/>
            </a:pPr>
            <a:r>
              <a:rPr lang="zh-CN" altLang="en-US" sz="2000" b="1">
                <a:latin typeface="微软雅黑" panose="020B0503020204020204" pitchFamily="34" charset="-122"/>
                <a:ea typeface="微软雅黑" panose="020B0503020204020204" pitchFamily="34" charset="-122"/>
                <a:cs typeface="+mn-ea"/>
                <a:sym typeface="+mn-lt"/>
              </a:rPr>
              <a:t>缺乏重视程度</a:t>
            </a:r>
            <a:endParaRPr lang="zh-CN" altLang="en-US" sz="2000" b="1" dirty="0">
              <a:latin typeface="微软雅黑" panose="020B0503020204020204" pitchFamily="34" charset="-122"/>
              <a:ea typeface="微软雅黑" panose="020B0503020204020204" pitchFamily="34" charset="-122"/>
              <a:cs typeface="+mn-ea"/>
              <a:sym typeface="+mn-lt"/>
            </a:endParaRPr>
          </a:p>
        </p:txBody>
      </p:sp>
      <p:sp>
        <p:nvSpPr>
          <p:cNvPr id="99" name="TextBox 20"/>
          <p:cNvSpPr txBox="1"/>
          <p:nvPr/>
        </p:nvSpPr>
        <p:spPr>
          <a:xfrm>
            <a:off x="4486399" y="5008455"/>
            <a:ext cx="2665400" cy="284437"/>
          </a:xfrm>
          <a:prstGeom prst="rect">
            <a:avLst/>
          </a:prstGeom>
          <a:noFill/>
        </p:spPr>
        <p:txBody>
          <a:bodyPr wrap="square" rtlCol="0">
            <a:spAutoFit/>
          </a:bodyPr>
          <a:lstStyle>
            <a:defPPr>
              <a:defRPr lang="zh-CN"/>
            </a:defPPr>
            <a:lvl1pPr algn="ctr">
              <a:lnSpc>
                <a:spcPct val="140000"/>
              </a:lnSpc>
              <a:defRPr sz="1400">
                <a:solidFill>
                  <a:schemeClr val="tx1">
                    <a:lumMod val="75000"/>
                    <a:lumOff val="25000"/>
                  </a:schemeClr>
                </a:solidFill>
                <a:latin typeface="微软雅黑" panose="020B0503020204020204" pitchFamily="34" charset="-122"/>
                <a:ea typeface="微软雅黑" panose="020B0503020204020204" pitchFamily="34" charset="-122"/>
                <a:cs typeface="+mn-ea"/>
              </a:defRPr>
            </a:lvl1pPr>
          </a:lstStyle>
          <a:p>
            <a:r>
              <a:rPr lang="zh-CN" altLang="en-US">
                <a:sym typeface="+mn-lt"/>
              </a:rPr>
              <a:t>输入你的内容输入你的内容注意简洁</a:t>
            </a:r>
            <a:endParaRPr lang="zh-CN" altLang="en-US" dirty="0">
              <a:sym typeface="+mn-lt"/>
            </a:endParaRPr>
          </a:p>
        </p:txBody>
      </p:sp>
      <p:sp>
        <p:nvSpPr>
          <p:cNvPr id="18" name="文本框 17"/>
          <p:cNvSpPr txBox="1"/>
          <p:nvPr/>
        </p:nvSpPr>
        <p:spPr>
          <a:xfrm>
            <a:off x="597535" y="439042"/>
            <a:ext cx="5498465" cy="523220"/>
          </a:xfrm>
          <a:prstGeom prst="rect">
            <a:avLst/>
          </a:prstGeom>
          <a:noFill/>
        </p:spPr>
        <p:txBody>
          <a:bodyPr wrap="square" rtlCol="0">
            <a:spAutoFit/>
          </a:bodyPr>
          <a:lstStyle>
            <a:defPPr>
              <a:defRPr lang="zh-CN"/>
            </a:defPPr>
            <a:lvl1pPr>
              <a:defRPr sz="2800" b="1">
                <a:solidFill>
                  <a:schemeClr val="bg2">
                    <a:lumMod val="25000"/>
                  </a:schemeClr>
                </a:solidFill>
                <a:latin typeface="微软雅黑" panose="020B0503020204020204" pitchFamily="34" charset="-122"/>
                <a:ea typeface="微软雅黑" panose="020B0503020204020204" pitchFamily="34" charset="-122"/>
                <a:cs typeface="方正黑体_GBK" panose="03000509000000000000" charset="-122"/>
              </a:defRPr>
            </a:lvl1pPr>
          </a:lstStyle>
          <a:p>
            <a:r>
              <a:rPr lang="zh-CN" altLang="en-US">
                <a:sym typeface="+mn-lt"/>
              </a:rPr>
              <a:t>结论及发展方向</a:t>
            </a:r>
            <a:endParaRPr lang="zh-CN" altLang="en-US" dirty="0">
              <a:sym typeface="+mn-lt"/>
            </a:endParaRPr>
          </a:p>
        </p:txBody>
      </p:sp>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barn(inVertical)">
                                      <p:cBhvr>
                                        <p:cTn id="7" dur="500"/>
                                        <p:tgtEl>
                                          <p:spTgt spid="7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barn(inVertical)">
                                      <p:cBhvr>
                                        <p:cTn id="10" dur="500"/>
                                        <p:tgtEl>
                                          <p:spTgt spid="7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7"/>
                                        </p:tgtEl>
                                        <p:attrNameLst>
                                          <p:attrName>style.visibility</p:attrName>
                                        </p:attrNameLst>
                                      </p:cBhvr>
                                      <p:to>
                                        <p:strVal val="visible"/>
                                      </p:to>
                                    </p:set>
                                    <p:animEffect transition="in" filter="barn(inVertical)">
                                      <p:cBhvr>
                                        <p:cTn id="13" dur="500"/>
                                        <p:tgtEl>
                                          <p:spTgt spid="8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1"/>
                                        </p:tgtEl>
                                        <p:attrNameLst>
                                          <p:attrName>style.visibility</p:attrName>
                                        </p:attrNameLst>
                                      </p:cBhvr>
                                      <p:to>
                                        <p:strVal val="visible"/>
                                      </p:to>
                                    </p:set>
                                    <p:animEffect transition="in" filter="barn(inVertical)">
                                      <p:cBhvr>
                                        <p:cTn id="16" dur="500"/>
                                        <p:tgtEl>
                                          <p:spTgt spid="9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2"/>
                                        </p:tgtEl>
                                        <p:attrNameLst>
                                          <p:attrName>style.visibility</p:attrName>
                                        </p:attrNameLst>
                                      </p:cBhvr>
                                      <p:to>
                                        <p:strVal val="visible"/>
                                      </p:to>
                                    </p:set>
                                    <p:animEffect transition="in" filter="barn(inVertical)">
                                      <p:cBhvr>
                                        <p:cTn id="19" dur="500"/>
                                        <p:tgtEl>
                                          <p:spTgt spid="9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5"/>
                                        </p:tgtEl>
                                        <p:attrNameLst>
                                          <p:attrName>style.visibility</p:attrName>
                                        </p:attrNameLst>
                                      </p:cBhvr>
                                      <p:to>
                                        <p:strVal val="visible"/>
                                      </p:to>
                                    </p:set>
                                    <p:animEffect transition="in" filter="barn(inVertical)">
                                      <p:cBhvr>
                                        <p:cTn id="24" dur="500"/>
                                        <p:tgtEl>
                                          <p:spTgt spid="9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barn(inVertical)">
                                      <p:cBhvr>
                                        <p:cTn id="27" dur="500"/>
                                        <p:tgtEl>
                                          <p:spTgt spid="9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barn(inVertical)">
                                      <p:cBhvr>
                                        <p:cTn id="30" dur="500"/>
                                        <p:tgtEl>
                                          <p:spTgt spid="97"/>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98"/>
                                        </p:tgtEl>
                                        <p:attrNameLst>
                                          <p:attrName>style.visibility</p:attrName>
                                        </p:attrNameLst>
                                      </p:cBhvr>
                                      <p:to>
                                        <p:strVal val="visible"/>
                                      </p:to>
                                    </p:set>
                                    <p:animEffect transition="in" filter="barn(inVertical)">
                                      <p:cBhvr>
                                        <p:cTn id="33" dur="500"/>
                                        <p:tgtEl>
                                          <p:spTgt spid="9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99"/>
                                        </p:tgtEl>
                                        <p:attrNameLst>
                                          <p:attrName>style.visibility</p:attrName>
                                        </p:attrNameLst>
                                      </p:cBhvr>
                                      <p:to>
                                        <p:strVal val="visible"/>
                                      </p:to>
                                    </p:set>
                                    <p:animEffect transition="in" filter="barn(inVertical)">
                                      <p:cBhvr>
                                        <p:cTn id="36" dur="500"/>
                                        <p:tgtEl>
                                          <p:spTgt spid="9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88"/>
                                        </p:tgtEl>
                                        <p:attrNameLst>
                                          <p:attrName>style.visibility</p:attrName>
                                        </p:attrNameLst>
                                      </p:cBhvr>
                                      <p:to>
                                        <p:strVal val="visible"/>
                                      </p:to>
                                    </p:set>
                                    <p:animEffect transition="in" filter="barn(inVertical)">
                                      <p:cBhvr>
                                        <p:cTn id="41" dur="500"/>
                                        <p:tgtEl>
                                          <p:spTgt spid="88"/>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89"/>
                                        </p:tgtEl>
                                        <p:attrNameLst>
                                          <p:attrName>style.visibility</p:attrName>
                                        </p:attrNameLst>
                                      </p:cBhvr>
                                      <p:to>
                                        <p:strVal val="visible"/>
                                      </p:to>
                                    </p:set>
                                    <p:animEffect transition="in" filter="barn(inVertical)">
                                      <p:cBhvr>
                                        <p:cTn id="44" dur="500"/>
                                        <p:tgtEl>
                                          <p:spTgt spid="89"/>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90"/>
                                        </p:tgtEl>
                                        <p:attrNameLst>
                                          <p:attrName>style.visibility</p:attrName>
                                        </p:attrNameLst>
                                      </p:cBhvr>
                                      <p:to>
                                        <p:strVal val="visible"/>
                                      </p:to>
                                    </p:set>
                                    <p:animEffect transition="in" filter="barn(inVertical)">
                                      <p:cBhvr>
                                        <p:cTn id="47" dur="500"/>
                                        <p:tgtEl>
                                          <p:spTgt spid="90"/>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93"/>
                                        </p:tgtEl>
                                        <p:attrNameLst>
                                          <p:attrName>style.visibility</p:attrName>
                                        </p:attrNameLst>
                                      </p:cBhvr>
                                      <p:to>
                                        <p:strVal val="visible"/>
                                      </p:to>
                                    </p:set>
                                    <p:animEffect transition="in" filter="barn(inVertical)">
                                      <p:cBhvr>
                                        <p:cTn id="50" dur="500"/>
                                        <p:tgtEl>
                                          <p:spTgt spid="93"/>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94"/>
                                        </p:tgtEl>
                                        <p:attrNameLst>
                                          <p:attrName>style.visibility</p:attrName>
                                        </p:attrNameLst>
                                      </p:cBhvr>
                                      <p:to>
                                        <p:strVal val="visible"/>
                                      </p:to>
                                    </p:set>
                                    <p:animEffect transition="in" filter="barn(inVertical)">
                                      <p:cBhvr>
                                        <p:cTn id="53"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6" grpId="0">
        <p:bldAsOne/>
      </p:bldGraphic>
      <p:bldP spid="77" grpId="0" animBg="1"/>
      <p:bldP spid="87" grpId="0" animBg="1"/>
      <p:bldGraphic spid="88" grpId="0">
        <p:bldAsOne/>
      </p:bldGraphic>
      <p:bldP spid="89" grpId="0" animBg="1"/>
      <p:bldP spid="90" grpId="0" animBg="1"/>
      <p:bldP spid="91" grpId="0"/>
      <p:bldP spid="92" grpId="0"/>
      <p:bldP spid="93" grpId="0"/>
      <p:bldP spid="94" grpId="0"/>
      <p:bldGraphic spid="95" grpId="0">
        <p:bldAsOne/>
      </p:bldGraphic>
      <p:bldP spid="96" grpId="0" animBg="1"/>
      <p:bldP spid="97" grpId="0" animBg="1"/>
      <p:bldP spid="98" grpId="0"/>
      <p:bldP spid="9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12065" y="2798645"/>
            <a:ext cx="12192000" cy="3068743"/>
          </a:xfrm>
          <a:prstGeom prst="rect">
            <a:avLst/>
          </a:pr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prstClr val="white"/>
              </a:solidFill>
              <a:latin typeface="微软雅黑" panose="020B0503020204020204" pitchFamily="34" charset="-122"/>
              <a:ea typeface="微软雅黑" panose="020B0503020204020204" pitchFamily="34" charset="-122"/>
              <a:sym typeface="+mn-lt"/>
            </a:endParaRPr>
          </a:p>
        </p:txBody>
      </p:sp>
      <p:sp>
        <p:nvSpPr>
          <p:cNvPr id="26" name="文本框 25"/>
          <p:cNvSpPr txBox="1"/>
          <p:nvPr/>
        </p:nvSpPr>
        <p:spPr>
          <a:xfrm>
            <a:off x="3675846" y="1772717"/>
            <a:ext cx="4840308" cy="743986"/>
          </a:xfrm>
          <a:prstGeom prst="rect">
            <a:avLst/>
          </a:prstGeom>
          <a:noFill/>
          <a:ln w="9525" cap="flat" cmpd="sng">
            <a:noFill/>
            <a:prstDash val="solid"/>
            <a:round/>
            <a:headEnd type="none" w="med" len="med"/>
            <a:tailEnd type="none" w="med" len="med"/>
          </a:ln>
          <a:extLst>
            <a:ext uri="{909E8E84-426E-40DD-AFC4-6F175D3DCCD1}">
              <a14:hiddenFill xmlns:a14="http://schemas.microsoft.com/office/drawing/2010/main">
                <a:solidFill>
                  <a:srgbClr val="BC1A21"/>
                </a:solidFill>
              </a14:hiddenFill>
            </a:ext>
          </a:extLst>
        </p:spPr>
        <p:txBody>
          <a:bodyPr wrap="square" anchor="t">
            <a:spAutoFit/>
          </a:bodyPr>
          <a:lstStyle>
            <a:defPPr>
              <a:defRPr lang="zh-CN"/>
            </a:defPPr>
            <a:lvl1pPr eaLnBrk="0" hangingPunct="0">
              <a:lnSpc>
                <a:spcPct val="150000"/>
              </a:lnSpc>
              <a:defRPr sz="3200" b="1">
                <a:gradFill>
                  <a:gsLst>
                    <a:gs pos="0">
                      <a:srgbClr val="F84D4D"/>
                    </a:gs>
                    <a:gs pos="100000">
                      <a:srgbClr val="FF6B42"/>
                    </a:gs>
                  </a:gsLst>
                  <a:lin ang="16200000" scaled="1"/>
                </a:gradFill>
                <a:effectLst>
                  <a:outerShdw blurRad="38100" dist="38100" dir="2700000" algn="tl">
                    <a:srgbClr val="000000">
                      <a:alpha val="11000"/>
                    </a:srgbClr>
                  </a:outerShdw>
                </a:effectLst>
                <a:latin typeface="微软雅黑" panose="020B0503020204020204" pitchFamily="34" charset="-122"/>
                <a:ea typeface="微软雅黑" panose="020B0503020204020204" pitchFamily="34" charset="-122"/>
                <a:cs typeface="方正黑体_GBK" panose="03000509000000000000" charset="-122"/>
              </a:defRPr>
            </a:lvl1pPr>
          </a:lstStyle>
          <a:p>
            <a:r>
              <a:rPr lang="zh-CN" altLang="en-US" dirty="0">
                <a:sym typeface="+mn-lt"/>
              </a:rPr>
              <a:t>构建良好的会计内部控制</a:t>
            </a:r>
          </a:p>
        </p:txBody>
      </p:sp>
      <p:sp>
        <p:nvSpPr>
          <p:cNvPr id="27" name="文本框 26"/>
          <p:cNvSpPr txBox="1"/>
          <p:nvPr/>
        </p:nvSpPr>
        <p:spPr>
          <a:xfrm>
            <a:off x="3797089" y="3173881"/>
            <a:ext cx="6391940" cy="1884618"/>
          </a:xfrm>
          <a:prstGeom prst="rect">
            <a:avLst/>
          </a:prstGeom>
          <a:noFill/>
        </p:spPr>
        <p:txBody>
          <a:bodyPr wrap="square" rtlCol="0">
            <a:spAutoFit/>
          </a:bodyPr>
          <a:lstStyle/>
          <a:p>
            <a:pPr defTabSz="1217930">
              <a:lnSpc>
                <a:spcPct val="150000"/>
              </a:lnSpc>
              <a:defRPr/>
            </a:pPr>
            <a:r>
              <a:rPr lang="zh-CN" altLang="en-US" sz="2000" dirty="0">
                <a:solidFill>
                  <a:prstClr val="white"/>
                </a:solidFill>
                <a:latin typeface="微软雅黑" panose="020B0503020204020204" pitchFamily="34" charset="-122"/>
                <a:ea typeface="微软雅黑" panose="020B0503020204020204" pitchFamily="34" charset="-122"/>
                <a:cs typeface="+mn-ea"/>
                <a:sym typeface="+mn-lt"/>
              </a:rPr>
              <a:t>在公共财政改革的社会背景下，在缩减社会成本的同时提高事业单位的服务质量是事业单位未来重要发展方向。而在新事业单位财务会计制度中，对于成本管理与财务管理方面也很好地体现了</a:t>
            </a:r>
          </a:p>
        </p:txBody>
      </p:sp>
      <p:sp>
        <p:nvSpPr>
          <p:cNvPr id="32" name="矩形 31"/>
          <p:cNvSpPr/>
          <p:nvPr/>
        </p:nvSpPr>
        <p:spPr>
          <a:xfrm flipH="1">
            <a:off x="11424285" y="3390707"/>
            <a:ext cx="45719" cy="1884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2400">
              <a:solidFill>
                <a:prstClr val="white"/>
              </a:solidFill>
              <a:latin typeface="微软雅黑" panose="020B0503020204020204" pitchFamily="34" charset="-122"/>
              <a:ea typeface="微软雅黑" panose="020B0503020204020204" pitchFamily="34" charset="-122"/>
              <a:cs typeface="+mn-ea"/>
              <a:sym typeface="+mn-lt"/>
            </a:endParaRPr>
          </a:p>
        </p:txBody>
      </p:sp>
      <p:grpSp>
        <p:nvGrpSpPr>
          <p:cNvPr id="4" name="组合 3"/>
          <p:cNvGrpSpPr/>
          <p:nvPr/>
        </p:nvGrpSpPr>
        <p:grpSpPr>
          <a:xfrm>
            <a:off x="1097173" y="1671027"/>
            <a:ext cx="2190343" cy="4661877"/>
            <a:chOff x="656961" y="917301"/>
            <a:chExt cx="2707255" cy="5762062"/>
          </a:xfrm>
        </p:grpSpPr>
        <p:pic>
          <p:nvPicPr>
            <p:cNvPr id="29" name="图片 28"/>
            <p:cNvPicPr>
              <a:picLocks noChangeAspect="1"/>
            </p:cNvPicPr>
            <p:nvPr/>
          </p:nvPicPr>
          <p:blipFill>
            <a:blip r:embed="rId3"/>
            <a:stretch>
              <a:fillRect/>
            </a:stretch>
          </p:blipFill>
          <p:spPr>
            <a:xfrm>
              <a:off x="656961" y="917301"/>
              <a:ext cx="2707255" cy="5762062"/>
            </a:xfrm>
            <a:prstGeom prst="rect">
              <a:avLst/>
            </a:prstGeom>
          </p:spPr>
        </p:pic>
        <p:sp>
          <p:nvSpPr>
            <p:cNvPr id="30" name="圆角矩形 35"/>
            <p:cNvSpPr/>
            <p:nvPr/>
          </p:nvSpPr>
          <p:spPr>
            <a:xfrm>
              <a:off x="778118" y="988749"/>
              <a:ext cx="2520369" cy="5620572"/>
            </a:xfrm>
            <a:prstGeom prst="roundRect">
              <a:avLst>
                <a:gd name="adj" fmla="val 14910"/>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sp>
        <p:nvSpPr>
          <p:cNvPr id="10" name="文本框 9"/>
          <p:cNvSpPr txBox="1"/>
          <p:nvPr/>
        </p:nvSpPr>
        <p:spPr>
          <a:xfrm>
            <a:off x="597535" y="439042"/>
            <a:ext cx="5498465" cy="523220"/>
          </a:xfrm>
          <a:prstGeom prst="rect">
            <a:avLst/>
          </a:prstGeom>
          <a:noFill/>
        </p:spPr>
        <p:txBody>
          <a:bodyPr wrap="square" rtlCol="0">
            <a:spAutoFit/>
          </a:bodyPr>
          <a:lstStyle>
            <a:defPPr>
              <a:defRPr lang="zh-CN"/>
            </a:defPPr>
            <a:lvl1pPr>
              <a:defRPr sz="2800" b="1">
                <a:solidFill>
                  <a:schemeClr val="bg2">
                    <a:lumMod val="25000"/>
                  </a:schemeClr>
                </a:solidFill>
                <a:latin typeface="微软雅黑" panose="020B0503020204020204" pitchFamily="34" charset="-122"/>
                <a:ea typeface="微软雅黑" panose="020B0503020204020204" pitchFamily="34" charset="-122"/>
                <a:cs typeface="方正黑体_GBK" panose="03000509000000000000" charset="-122"/>
              </a:defRPr>
            </a:lvl1pPr>
          </a:lstStyle>
          <a:p>
            <a:r>
              <a:rPr lang="zh-CN" altLang="en-US">
                <a:sym typeface="+mn-lt"/>
              </a:rPr>
              <a:t>结论及发展方向</a:t>
            </a:r>
            <a:endParaRPr lang="zh-CN" altLang="en-US" dirty="0">
              <a:sym typeface="+mn-lt"/>
            </a:endParaRPr>
          </a:p>
        </p:txBody>
      </p:sp>
    </p:spTree>
  </p:cSld>
  <p:clrMapOvr>
    <a:masterClrMapping/>
  </p:clrMapOvr>
  <p:transition spd="slow" advTm="0">
    <p:comb/>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8240486" y="1578014"/>
            <a:ext cx="2893518" cy="748988"/>
          </a:xfrm>
          <a:prstGeom prst="rect">
            <a:avLst/>
          </a:prstGeom>
          <a:noFill/>
        </p:spPr>
        <p:txBody>
          <a:bodyPr wrap="square" rtlCol="0">
            <a:spAutoFit/>
          </a:bodyPr>
          <a:lstStyle/>
          <a:p>
            <a:pPr defTabSz="914400">
              <a:defRPr/>
            </a:pPr>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财务会计</a:t>
            </a:r>
            <a:endPar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a:p>
            <a:pPr defTabSz="914400">
              <a:defRPr/>
            </a:pPr>
            <a:endParaRPr lang="zh-CN" altLang="en-US" sz="1865"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30" name="文本框 29"/>
          <p:cNvSpPr txBox="1"/>
          <p:nvPr/>
        </p:nvSpPr>
        <p:spPr>
          <a:xfrm>
            <a:off x="257023" y="2823514"/>
            <a:ext cx="2578944" cy="701346"/>
          </a:xfrm>
          <a:prstGeom prst="rect">
            <a:avLst/>
          </a:prstGeom>
          <a:noFill/>
        </p:spPr>
        <p:txBody>
          <a:bodyPr wrap="square">
            <a:spAutoFit/>
          </a:bodyPr>
          <a:lstStyle>
            <a:defPPr>
              <a:defRPr lang="zh-CN"/>
            </a:defPPr>
            <a:lvl1pPr defTabSz="914400">
              <a:lnSpc>
                <a:spcPct val="130000"/>
              </a:lnSpc>
              <a:defRPr sz="1600">
                <a:solidFill>
                  <a:schemeClr val="tx1">
                    <a:lumMod val="75000"/>
                    <a:lumOff val="25000"/>
                  </a:schemeClr>
                </a:solidFill>
                <a:latin typeface="微软雅黑" panose="020B0503020204020204" pitchFamily="34" charset="-122"/>
                <a:ea typeface="微软雅黑" panose="020B0503020204020204" pitchFamily="34" charset="-122"/>
                <a:cs typeface="+mn-ea"/>
              </a:defRPr>
            </a:lvl1pPr>
          </a:lstStyle>
          <a:p>
            <a:pPr algn="r"/>
            <a:r>
              <a:rPr lang="zh-CN" altLang="en-US">
                <a:sym typeface="+mn-lt"/>
              </a:rPr>
              <a:t>处</a:t>
            </a:r>
            <a:r>
              <a:rPr lang="zh-CN" altLang="en-US" dirty="0">
                <a:sym typeface="+mn-lt"/>
              </a:rPr>
              <a:t>添加具体内容</a:t>
            </a:r>
            <a:r>
              <a:rPr lang="zh-CN" altLang="en-US">
                <a:sym typeface="+mn-lt"/>
              </a:rPr>
              <a:t>，文字尽量言简意赅，简单可</a:t>
            </a:r>
            <a:endParaRPr lang="zh-CN" altLang="en-US" dirty="0">
              <a:sym typeface="+mn-lt"/>
            </a:endParaRPr>
          </a:p>
        </p:txBody>
      </p:sp>
      <p:sp>
        <p:nvSpPr>
          <p:cNvPr id="33" name="文本框 32"/>
          <p:cNvSpPr txBox="1"/>
          <p:nvPr/>
        </p:nvSpPr>
        <p:spPr>
          <a:xfrm>
            <a:off x="9050256" y="4598329"/>
            <a:ext cx="2967572" cy="701346"/>
          </a:xfrm>
          <a:prstGeom prst="rect">
            <a:avLst/>
          </a:prstGeom>
          <a:noFill/>
        </p:spPr>
        <p:txBody>
          <a:bodyPr wrap="square">
            <a:spAutoFit/>
          </a:bodyPr>
          <a:lstStyle>
            <a:defPPr>
              <a:defRPr lang="zh-CN"/>
            </a:defPPr>
            <a:lvl1pPr defTabSz="914400">
              <a:lnSpc>
                <a:spcPct val="130000"/>
              </a:lnSpc>
              <a:defRPr sz="1600">
                <a:solidFill>
                  <a:schemeClr val="tx1">
                    <a:lumMod val="75000"/>
                    <a:lumOff val="25000"/>
                  </a:schemeClr>
                </a:solidFill>
                <a:latin typeface="微软雅黑" panose="020B0503020204020204" pitchFamily="34" charset="-122"/>
                <a:ea typeface="微软雅黑" panose="020B0503020204020204" pitchFamily="34" charset="-122"/>
                <a:cs typeface="+mn-ea"/>
              </a:defRPr>
            </a:lvl1pPr>
          </a:lstStyle>
          <a:p>
            <a:r>
              <a:rPr lang="zh-CN" altLang="en-US">
                <a:sym typeface="+mn-lt"/>
              </a:rPr>
              <a:t>请</a:t>
            </a:r>
            <a:r>
              <a:rPr lang="zh-CN" altLang="en-US" dirty="0">
                <a:sym typeface="+mn-lt"/>
              </a:rPr>
              <a:t>在此处添加具体内容，文字尽量言简意赅，简单说明即可</a:t>
            </a:r>
          </a:p>
        </p:txBody>
      </p:sp>
      <p:sp>
        <p:nvSpPr>
          <p:cNvPr id="38" name="文本框 37"/>
          <p:cNvSpPr txBox="1"/>
          <p:nvPr/>
        </p:nvSpPr>
        <p:spPr>
          <a:xfrm>
            <a:off x="800254" y="5231882"/>
            <a:ext cx="3414239" cy="701346"/>
          </a:xfrm>
          <a:prstGeom prst="rect">
            <a:avLst/>
          </a:prstGeom>
          <a:noFill/>
        </p:spPr>
        <p:txBody>
          <a:bodyPr wrap="square">
            <a:spAutoFit/>
          </a:bodyPr>
          <a:lstStyle>
            <a:defPPr>
              <a:defRPr lang="zh-CN"/>
            </a:defPPr>
            <a:lvl1pPr defTabSz="914400">
              <a:lnSpc>
                <a:spcPct val="130000"/>
              </a:lnSpc>
              <a:defRPr sz="1600">
                <a:solidFill>
                  <a:schemeClr val="tx1">
                    <a:lumMod val="75000"/>
                    <a:lumOff val="25000"/>
                  </a:schemeClr>
                </a:solidFill>
                <a:latin typeface="微软雅黑" panose="020B0503020204020204" pitchFamily="34" charset="-122"/>
                <a:ea typeface="微软雅黑" panose="020B0503020204020204" pitchFamily="34" charset="-122"/>
                <a:cs typeface="+mn-ea"/>
              </a:defRPr>
            </a:lvl1pPr>
          </a:lstStyle>
          <a:p>
            <a:pPr algn="r"/>
            <a:r>
              <a:rPr lang="zh-CN" altLang="en-US">
                <a:sym typeface="+mn-lt"/>
              </a:rPr>
              <a:t>请</a:t>
            </a:r>
            <a:r>
              <a:rPr lang="zh-CN" altLang="en-US" dirty="0">
                <a:sym typeface="+mn-lt"/>
              </a:rPr>
              <a:t>在此处添加具体内容，文字尽量言简意赅，简单说明即可</a:t>
            </a:r>
          </a:p>
        </p:txBody>
      </p:sp>
      <p:grpSp>
        <p:nvGrpSpPr>
          <p:cNvPr id="13" name="组合 12"/>
          <p:cNvGrpSpPr/>
          <p:nvPr/>
        </p:nvGrpSpPr>
        <p:grpSpPr>
          <a:xfrm>
            <a:off x="3026865" y="1438304"/>
            <a:ext cx="5937113" cy="4592066"/>
            <a:chOff x="3026865" y="1438304"/>
            <a:chExt cx="5937113" cy="4592066"/>
          </a:xfrm>
        </p:grpSpPr>
        <p:sp>
          <p:nvSpPr>
            <p:cNvPr id="84" name="矩形 11"/>
            <p:cNvSpPr/>
            <p:nvPr/>
          </p:nvSpPr>
          <p:spPr>
            <a:xfrm>
              <a:off x="3816067" y="4367694"/>
              <a:ext cx="2084913" cy="4099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374" y="21600"/>
                  </a:lnTo>
                  <a:lnTo>
                    <a:pt x="17371" y="21600"/>
                  </a:lnTo>
                  <a:lnTo>
                    <a:pt x="21600" y="0"/>
                  </a:lnTo>
                  <a:lnTo>
                    <a:pt x="0" y="0"/>
                  </a:lnTo>
                  <a:close/>
                </a:path>
              </a:pathLst>
            </a:cu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ern="0">
                <a:solidFill>
                  <a:prstClr val="white"/>
                </a:solidFill>
                <a:latin typeface="微软雅黑" panose="020B0503020204020204" pitchFamily="34" charset="-122"/>
                <a:ea typeface="微软雅黑" panose="020B0503020204020204" pitchFamily="34" charset="-122"/>
              </a:endParaRPr>
            </a:p>
          </p:txBody>
        </p:sp>
        <p:sp>
          <p:nvSpPr>
            <p:cNvPr id="85" name="矩形 10"/>
            <p:cNvSpPr/>
            <p:nvPr/>
          </p:nvSpPr>
          <p:spPr>
            <a:xfrm>
              <a:off x="3816067" y="2692757"/>
              <a:ext cx="1676690" cy="422240"/>
            </a:xfrm>
            <a:custGeom>
              <a:avLst/>
              <a:gdLst/>
              <a:ahLst/>
              <a:cxnLst>
                <a:cxn ang="0">
                  <a:pos x="wd2" y="hd2"/>
                </a:cxn>
                <a:cxn ang="5400000">
                  <a:pos x="wd2" y="hd2"/>
                </a:cxn>
                <a:cxn ang="10800000">
                  <a:pos x="wd2" y="hd2"/>
                </a:cxn>
                <a:cxn ang="16200000">
                  <a:pos x="wd2" y="hd2"/>
                </a:cxn>
              </a:cxnLst>
              <a:rect l="0" t="0" r="r" b="b"/>
              <a:pathLst>
                <a:path w="21600" h="21600" extrusionOk="0">
                  <a:moveTo>
                    <a:pt x="10698" y="0"/>
                  </a:moveTo>
                  <a:lnTo>
                    <a:pt x="5439" y="0"/>
                  </a:lnTo>
                  <a:lnTo>
                    <a:pt x="0" y="21600"/>
                  </a:lnTo>
                  <a:lnTo>
                    <a:pt x="21600" y="21600"/>
                  </a:lnTo>
                  <a:lnTo>
                    <a:pt x="21600" y="0"/>
                  </a:lnTo>
                  <a:lnTo>
                    <a:pt x="10698" y="0"/>
                  </a:lnTo>
                  <a:close/>
                </a:path>
              </a:pathLst>
            </a:cu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ern="0">
                <a:solidFill>
                  <a:prstClr val="white"/>
                </a:solidFill>
                <a:latin typeface="微软雅黑" panose="020B0503020204020204" pitchFamily="34" charset="-122"/>
                <a:ea typeface="微软雅黑" panose="020B0503020204020204" pitchFamily="34" charset="-122"/>
              </a:endParaRPr>
            </a:p>
          </p:txBody>
        </p:sp>
        <p:sp>
          <p:nvSpPr>
            <p:cNvPr id="86" name="三角形 22"/>
            <p:cNvSpPr/>
            <p:nvPr/>
          </p:nvSpPr>
          <p:spPr>
            <a:xfrm>
              <a:off x="5350843" y="2692757"/>
              <a:ext cx="141915" cy="42224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ern="0">
                <a:solidFill>
                  <a:prstClr val="white"/>
                </a:solidFill>
                <a:latin typeface="微软雅黑" panose="020B0503020204020204" pitchFamily="34" charset="-122"/>
                <a:ea typeface="微软雅黑" panose="020B0503020204020204" pitchFamily="34" charset="-122"/>
              </a:endParaRPr>
            </a:p>
          </p:txBody>
        </p:sp>
        <p:sp>
          <p:nvSpPr>
            <p:cNvPr id="87" name="矩形 9"/>
            <p:cNvSpPr/>
            <p:nvPr/>
          </p:nvSpPr>
          <p:spPr>
            <a:xfrm>
              <a:off x="5068766" y="3945455"/>
              <a:ext cx="1676691" cy="408223"/>
            </a:xfrm>
            <a:custGeom>
              <a:avLst/>
              <a:gdLst/>
              <a:ahLst/>
              <a:cxnLst>
                <a:cxn ang="0">
                  <a:pos x="wd2" y="hd2"/>
                </a:cxn>
                <a:cxn ang="5400000">
                  <a:pos x="wd2" y="hd2"/>
                </a:cxn>
                <a:cxn ang="10800000">
                  <a:pos x="wd2" y="hd2"/>
                </a:cxn>
                <a:cxn ang="16200000">
                  <a:pos x="wd2" y="hd2"/>
                </a:cxn>
              </a:cxnLst>
              <a:rect l="0" t="0" r="r" b="b"/>
              <a:pathLst>
                <a:path w="21600" h="21600" extrusionOk="0">
                  <a:moveTo>
                    <a:pt x="10721" y="0"/>
                  </a:moveTo>
                  <a:lnTo>
                    <a:pt x="5462" y="0"/>
                  </a:lnTo>
                  <a:lnTo>
                    <a:pt x="0" y="21600"/>
                  </a:lnTo>
                  <a:lnTo>
                    <a:pt x="21600" y="21600"/>
                  </a:lnTo>
                  <a:lnTo>
                    <a:pt x="21600" y="0"/>
                  </a:lnTo>
                  <a:lnTo>
                    <a:pt x="10721" y="0"/>
                  </a:lnTo>
                  <a:close/>
                </a:path>
              </a:pathLst>
            </a:cu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ern="0">
                <a:solidFill>
                  <a:prstClr val="white"/>
                </a:solidFill>
                <a:latin typeface="微软雅黑" panose="020B0503020204020204" pitchFamily="34" charset="-122"/>
                <a:ea typeface="微软雅黑" panose="020B0503020204020204" pitchFamily="34" charset="-122"/>
              </a:endParaRPr>
            </a:p>
          </p:txBody>
        </p:sp>
        <p:sp>
          <p:nvSpPr>
            <p:cNvPr id="88" name="三角形 721"/>
            <p:cNvSpPr/>
            <p:nvPr/>
          </p:nvSpPr>
          <p:spPr>
            <a:xfrm>
              <a:off x="6605293" y="3945455"/>
              <a:ext cx="140163" cy="40822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ern="0">
                <a:solidFill>
                  <a:prstClr val="white"/>
                </a:solidFill>
                <a:latin typeface="微软雅黑" panose="020B0503020204020204" pitchFamily="34" charset="-122"/>
                <a:ea typeface="微软雅黑" panose="020B0503020204020204" pitchFamily="34" charset="-122"/>
              </a:endParaRPr>
            </a:p>
          </p:txBody>
        </p:sp>
        <p:sp>
          <p:nvSpPr>
            <p:cNvPr id="89" name="矩形 8"/>
            <p:cNvSpPr/>
            <p:nvPr/>
          </p:nvSpPr>
          <p:spPr>
            <a:xfrm>
              <a:off x="6331978" y="2692757"/>
              <a:ext cx="1662675" cy="422240"/>
            </a:xfrm>
            <a:custGeom>
              <a:avLst/>
              <a:gdLst/>
              <a:ahLst/>
              <a:cxnLst>
                <a:cxn ang="0">
                  <a:pos x="wd2" y="hd2"/>
                </a:cxn>
                <a:cxn ang="5400000">
                  <a:pos x="wd2" y="hd2"/>
                </a:cxn>
                <a:cxn ang="10800000">
                  <a:pos x="wd2" y="hd2"/>
                </a:cxn>
                <a:cxn ang="16200000">
                  <a:pos x="wd2" y="hd2"/>
                </a:cxn>
              </a:cxnLst>
              <a:rect l="0" t="0" r="r" b="b"/>
              <a:pathLst>
                <a:path w="21600" h="21600" extrusionOk="0">
                  <a:moveTo>
                    <a:pt x="10789" y="0"/>
                  </a:moveTo>
                  <a:lnTo>
                    <a:pt x="5303" y="0"/>
                  </a:lnTo>
                  <a:lnTo>
                    <a:pt x="0" y="21600"/>
                  </a:lnTo>
                  <a:lnTo>
                    <a:pt x="21600" y="21600"/>
                  </a:lnTo>
                  <a:lnTo>
                    <a:pt x="21600" y="0"/>
                  </a:lnTo>
                  <a:lnTo>
                    <a:pt x="10789" y="0"/>
                  </a:lnTo>
                  <a:close/>
                </a:path>
              </a:pathLst>
            </a:cu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ern="0">
                <a:solidFill>
                  <a:prstClr val="white"/>
                </a:solidFill>
                <a:latin typeface="微软雅黑" panose="020B0503020204020204" pitchFamily="34" charset="-122"/>
                <a:ea typeface="微软雅黑" panose="020B0503020204020204" pitchFamily="34" charset="-122"/>
              </a:endParaRPr>
            </a:p>
          </p:txBody>
        </p:sp>
        <p:sp>
          <p:nvSpPr>
            <p:cNvPr id="90" name="矩形 7"/>
            <p:cNvSpPr/>
            <p:nvPr/>
          </p:nvSpPr>
          <p:spPr>
            <a:xfrm>
              <a:off x="6745455" y="1438304"/>
              <a:ext cx="408223" cy="2098930"/>
            </a:xfrm>
            <a:custGeom>
              <a:avLst/>
              <a:gdLst/>
              <a:ahLst/>
              <a:cxnLst>
                <a:cxn ang="0">
                  <a:pos x="wd2" y="hd2"/>
                </a:cxn>
                <a:cxn ang="5400000">
                  <a:pos x="wd2" y="hd2"/>
                </a:cxn>
                <a:cxn ang="10800000">
                  <a:pos x="wd2" y="hd2"/>
                </a:cxn>
                <a:cxn ang="16200000">
                  <a:pos x="wd2" y="hd2"/>
                </a:cxn>
              </a:cxnLst>
              <a:rect l="0" t="0" r="r" b="b"/>
              <a:pathLst>
                <a:path w="21600" h="21600" extrusionOk="0">
                  <a:moveTo>
                    <a:pt x="21600" y="17255"/>
                  </a:moveTo>
                  <a:lnTo>
                    <a:pt x="21600" y="4345"/>
                  </a:lnTo>
                  <a:lnTo>
                    <a:pt x="0" y="0"/>
                  </a:lnTo>
                  <a:lnTo>
                    <a:pt x="0" y="21600"/>
                  </a:lnTo>
                  <a:lnTo>
                    <a:pt x="21600" y="17255"/>
                  </a:lnTo>
                  <a:close/>
                </a:path>
              </a:pathLst>
            </a:cu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ern="0">
                <a:solidFill>
                  <a:prstClr val="white"/>
                </a:solidFill>
                <a:latin typeface="微软雅黑" panose="020B0503020204020204" pitchFamily="34" charset="-122"/>
                <a:ea typeface="微软雅黑" panose="020B0503020204020204" pitchFamily="34" charset="-122"/>
              </a:endParaRPr>
            </a:p>
          </p:txBody>
        </p:sp>
        <p:sp>
          <p:nvSpPr>
            <p:cNvPr id="91" name="三角形 720"/>
            <p:cNvSpPr/>
            <p:nvPr/>
          </p:nvSpPr>
          <p:spPr>
            <a:xfrm>
              <a:off x="6745455" y="2987097"/>
              <a:ext cx="408223" cy="12789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ern="0">
                <a:solidFill>
                  <a:prstClr val="white"/>
                </a:solidFill>
                <a:latin typeface="微软雅黑" panose="020B0503020204020204" pitchFamily="34" charset="-122"/>
                <a:ea typeface="微软雅黑" panose="020B0503020204020204" pitchFamily="34" charset="-122"/>
              </a:endParaRPr>
            </a:p>
          </p:txBody>
        </p:sp>
        <p:sp>
          <p:nvSpPr>
            <p:cNvPr id="92" name="矩形 6"/>
            <p:cNvSpPr/>
            <p:nvPr/>
          </p:nvSpPr>
          <p:spPr>
            <a:xfrm>
              <a:off x="5068766" y="3114995"/>
              <a:ext cx="2084913" cy="42224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393" y="21600"/>
                  </a:lnTo>
                  <a:lnTo>
                    <a:pt x="17371" y="21600"/>
                  </a:lnTo>
                  <a:lnTo>
                    <a:pt x="21600" y="0"/>
                  </a:lnTo>
                  <a:lnTo>
                    <a:pt x="0" y="0"/>
                  </a:lnTo>
                  <a:close/>
                </a:path>
              </a:pathLst>
            </a:cu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ern="0">
                <a:solidFill>
                  <a:prstClr val="white"/>
                </a:solidFill>
                <a:latin typeface="微软雅黑" panose="020B0503020204020204" pitchFamily="34" charset="-122"/>
                <a:ea typeface="微软雅黑" panose="020B0503020204020204" pitchFamily="34" charset="-122"/>
              </a:endParaRPr>
            </a:p>
          </p:txBody>
        </p:sp>
        <p:sp>
          <p:nvSpPr>
            <p:cNvPr id="93" name="三角形 19"/>
            <p:cNvSpPr/>
            <p:nvPr/>
          </p:nvSpPr>
          <p:spPr>
            <a:xfrm>
              <a:off x="5492756" y="3114995"/>
              <a:ext cx="126147" cy="42224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0" y="21600"/>
                  </a:lnTo>
                  <a:close/>
                </a:path>
              </a:pathLst>
            </a:cu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ern="0">
                <a:solidFill>
                  <a:prstClr val="white"/>
                </a:solidFill>
                <a:latin typeface="微软雅黑" panose="020B0503020204020204" pitchFamily="34" charset="-122"/>
                <a:ea typeface="微软雅黑" panose="020B0503020204020204" pitchFamily="34" charset="-122"/>
              </a:endParaRPr>
            </a:p>
          </p:txBody>
        </p:sp>
        <p:sp>
          <p:nvSpPr>
            <p:cNvPr id="94" name="矩形 21"/>
            <p:cNvSpPr/>
            <p:nvPr/>
          </p:nvSpPr>
          <p:spPr>
            <a:xfrm>
              <a:off x="5068766" y="1438304"/>
              <a:ext cx="423992" cy="2098930"/>
            </a:xfrm>
            <a:custGeom>
              <a:avLst/>
              <a:gdLst/>
              <a:ahLst/>
              <a:cxnLst>
                <a:cxn ang="0">
                  <a:pos x="wd2" y="hd2"/>
                </a:cxn>
                <a:cxn ang="5400000">
                  <a:pos x="wd2" y="hd2"/>
                </a:cxn>
                <a:cxn ang="10800000">
                  <a:pos x="wd2" y="hd2"/>
                </a:cxn>
                <a:cxn ang="16200000">
                  <a:pos x="wd2" y="hd2"/>
                </a:cxn>
              </a:cxnLst>
              <a:rect l="0" t="0" r="r" b="b"/>
              <a:pathLst>
                <a:path w="21600" h="21600" extrusionOk="0">
                  <a:moveTo>
                    <a:pt x="0" y="4345"/>
                  </a:moveTo>
                  <a:lnTo>
                    <a:pt x="0" y="17255"/>
                  </a:lnTo>
                  <a:lnTo>
                    <a:pt x="21600" y="21600"/>
                  </a:lnTo>
                  <a:lnTo>
                    <a:pt x="21600" y="0"/>
                  </a:lnTo>
                  <a:lnTo>
                    <a:pt x="0" y="4345"/>
                  </a:lnTo>
                  <a:close/>
                </a:path>
              </a:pathLst>
            </a:cu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ern="0">
                <a:solidFill>
                  <a:prstClr val="white"/>
                </a:solidFill>
                <a:latin typeface="微软雅黑" panose="020B0503020204020204" pitchFamily="34" charset="-122"/>
                <a:ea typeface="微软雅黑" panose="020B0503020204020204" pitchFamily="34" charset="-122"/>
              </a:endParaRPr>
            </a:p>
          </p:txBody>
        </p:sp>
        <p:sp>
          <p:nvSpPr>
            <p:cNvPr id="95" name="三角形 18"/>
            <p:cNvSpPr/>
            <p:nvPr/>
          </p:nvSpPr>
          <p:spPr>
            <a:xfrm>
              <a:off x="5068766" y="1860544"/>
              <a:ext cx="423992" cy="1278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0"/>
                  </a:lnTo>
                  <a:close/>
                </a:path>
              </a:pathLst>
            </a:cu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ern="0">
                <a:solidFill>
                  <a:prstClr val="white"/>
                </a:solidFill>
                <a:latin typeface="微软雅黑" panose="020B0503020204020204" pitchFamily="34" charset="-122"/>
                <a:ea typeface="微软雅黑" panose="020B0503020204020204" pitchFamily="34" charset="-122"/>
              </a:endParaRPr>
            </a:p>
          </p:txBody>
        </p:sp>
        <p:sp>
          <p:nvSpPr>
            <p:cNvPr id="96" name="矩形 20"/>
            <p:cNvSpPr/>
            <p:nvPr/>
          </p:nvSpPr>
          <p:spPr>
            <a:xfrm>
              <a:off x="5068766" y="1438304"/>
              <a:ext cx="1676691" cy="422240"/>
            </a:xfrm>
            <a:custGeom>
              <a:avLst/>
              <a:gdLst/>
              <a:ahLst/>
              <a:cxnLst>
                <a:cxn ang="0">
                  <a:pos x="wd2" y="hd2"/>
                </a:cxn>
                <a:cxn ang="5400000">
                  <a:pos x="wd2" y="hd2"/>
                </a:cxn>
                <a:cxn ang="10800000">
                  <a:pos x="wd2" y="hd2"/>
                </a:cxn>
                <a:cxn ang="16200000">
                  <a:pos x="wd2" y="hd2"/>
                </a:cxn>
              </a:cxnLst>
              <a:rect l="0" t="0" r="r" b="b"/>
              <a:pathLst>
                <a:path w="21600" h="21600" extrusionOk="0">
                  <a:moveTo>
                    <a:pt x="10721" y="0"/>
                  </a:moveTo>
                  <a:lnTo>
                    <a:pt x="5462" y="0"/>
                  </a:lnTo>
                  <a:lnTo>
                    <a:pt x="0" y="21600"/>
                  </a:lnTo>
                  <a:lnTo>
                    <a:pt x="21600" y="21600"/>
                  </a:lnTo>
                  <a:lnTo>
                    <a:pt x="21600" y="0"/>
                  </a:lnTo>
                  <a:lnTo>
                    <a:pt x="10721" y="0"/>
                  </a:lnTo>
                  <a:close/>
                </a:path>
              </a:pathLst>
            </a:cu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ern="0">
                <a:solidFill>
                  <a:prstClr val="white"/>
                </a:solidFill>
                <a:latin typeface="微软雅黑" panose="020B0503020204020204" pitchFamily="34" charset="-122"/>
                <a:ea typeface="微软雅黑" panose="020B0503020204020204" pitchFamily="34" charset="-122"/>
              </a:endParaRPr>
            </a:p>
          </p:txBody>
        </p:sp>
        <p:sp>
          <p:nvSpPr>
            <p:cNvPr id="97" name="三角形 17"/>
            <p:cNvSpPr/>
            <p:nvPr/>
          </p:nvSpPr>
          <p:spPr>
            <a:xfrm>
              <a:off x="6605293" y="1438304"/>
              <a:ext cx="140163" cy="42224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ern="0">
                <a:solidFill>
                  <a:prstClr val="white"/>
                </a:solidFill>
                <a:latin typeface="微软雅黑" panose="020B0503020204020204" pitchFamily="34" charset="-122"/>
                <a:ea typeface="微软雅黑" panose="020B0503020204020204" pitchFamily="34" charset="-122"/>
              </a:endParaRPr>
            </a:p>
          </p:txBody>
        </p:sp>
        <p:sp>
          <p:nvSpPr>
            <p:cNvPr id="98" name="矩形 19"/>
            <p:cNvSpPr/>
            <p:nvPr/>
          </p:nvSpPr>
          <p:spPr>
            <a:xfrm>
              <a:off x="7994650" y="2692756"/>
              <a:ext cx="422240" cy="2084915"/>
            </a:xfrm>
            <a:custGeom>
              <a:avLst/>
              <a:gdLst/>
              <a:ahLst/>
              <a:cxnLst>
                <a:cxn ang="0">
                  <a:pos x="wd2" y="hd2"/>
                </a:cxn>
                <a:cxn ang="5400000">
                  <a:pos x="wd2" y="hd2"/>
                </a:cxn>
                <a:cxn ang="10800000">
                  <a:pos x="wd2" y="hd2"/>
                </a:cxn>
                <a:cxn ang="16200000">
                  <a:pos x="wd2" y="hd2"/>
                </a:cxn>
              </a:cxnLst>
              <a:rect l="0" t="0" r="r" b="b"/>
              <a:pathLst>
                <a:path w="21600" h="21600" extrusionOk="0">
                  <a:moveTo>
                    <a:pt x="21600" y="17353"/>
                  </a:moveTo>
                  <a:lnTo>
                    <a:pt x="21600" y="4374"/>
                  </a:lnTo>
                  <a:lnTo>
                    <a:pt x="0" y="0"/>
                  </a:lnTo>
                  <a:lnTo>
                    <a:pt x="0" y="21600"/>
                  </a:lnTo>
                  <a:lnTo>
                    <a:pt x="21600" y="17353"/>
                  </a:lnTo>
                  <a:close/>
                </a:path>
              </a:pathLst>
            </a:cu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ern="0">
                <a:solidFill>
                  <a:prstClr val="white"/>
                </a:solidFill>
                <a:latin typeface="微软雅黑" panose="020B0503020204020204" pitchFamily="34" charset="-122"/>
                <a:ea typeface="微软雅黑" panose="020B0503020204020204" pitchFamily="34" charset="-122"/>
              </a:endParaRPr>
            </a:p>
          </p:txBody>
        </p:sp>
        <p:sp>
          <p:nvSpPr>
            <p:cNvPr id="99" name="三角形 16"/>
            <p:cNvSpPr/>
            <p:nvPr/>
          </p:nvSpPr>
          <p:spPr>
            <a:xfrm>
              <a:off x="7994650" y="4227532"/>
              <a:ext cx="422240" cy="14016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ern="0">
                <a:solidFill>
                  <a:prstClr val="white"/>
                </a:solidFill>
                <a:latin typeface="微软雅黑" panose="020B0503020204020204" pitchFamily="34" charset="-122"/>
                <a:ea typeface="微软雅黑" panose="020B0503020204020204" pitchFamily="34" charset="-122"/>
              </a:endParaRPr>
            </a:p>
          </p:txBody>
        </p:sp>
        <p:sp>
          <p:nvSpPr>
            <p:cNvPr id="100" name="矩形 18"/>
            <p:cNvSpPr/>
            <p:nvPr/>
          </p:nvSpPr>
          <p:spPr>
            <a:xfrm>
              <a:off x="6331978" y="4367694"/>
              <a:ext cx="2084913" cy="4099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229" y="21600"/>
                  </a:lnTo>
                  <a:lnTo>
                    <a:pt x="17226" y="21600"/>
                  </a:lnTo>
                  <a:lnTo>
                    <a:pt x="21600" y="0"/>
                  </a:lnTo>
                  <a:lnTo>
                    <a:pt x="0" y="0"/>
                  </a:lnTo>
                  <a:close/>
                </a:path>
              </a:pathLst>
            </a:cu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ern="0">
                <a:solidFill>
                  <a:prstClr val="white"/>
                </a:solidFill>
                <a:latin typeface="微软雅黑" panose="020B0503020204020204" pitchFamily="34" charset="-122"/>
                <a:ea typeface="微软雅黑" panose="020B0503020204020204" pitchFamily="34" charset="-122"/>
              </a:endParaRPr>
            </a:p>
          </p:txBody>
        </p:sp>
        <p:sp>
          <p:nvSpPr>
            <p:cNvPr id="101" name="三角形 15"/>
            <p:cNvSpPr/>
            <p:nvPr/>
          </p:nvSpPr>
          <p:spPr>
            <a:xfrm>
              <a:off x="6740200" y="4367694"/>
              <a:ext cx="140163" cy="40997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0" y="21600"/>
                  </a:lnTo>
                  <a:close/>
                </a:path>
              </a:pathLst>
            </a:cu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ern="0">
                <a:solidFill>
                  <a:prstClr val="white"/>
                </a:solidFill>
                <a:latin typeface="微软雅黑" panose="020B0503020204020204" pitchFamily="34" charset="-122"/>
                <a:ea typeface="微软雅黑" panose="020B0503020204020204" pitchFamily="34" charset="-122"/>
              </a:endParaRPr>
            </a:p>
          </p:txBody>
        </p:sp>
        <p:sp>
          <p:nvSpPr>
            <p:cNvPr id="102" name="矩形 178"/>
            <p:cNvSpPr/>
            <p:nvPr/>
          </p:nvSpPr>
          <p:spPr>
            <a:xfrm>
              <a:off x="6331978" y="2692756"/>
              <a:ext cx="408223" cy="2084915"/>
            </a:xfrm>
            <a:custGeom>
              <a:avLst/>
              <a:gdLst/>
              <a:ahLst/>
              <a:cxnLst>
                <a:cxn ang="0">
                  <a:pos x="wd2" y="hd2"/>
                </a:cxn>
                <a:cxn ang="5400000">
                  <a:pos x="wd2" y="hd2"/>
                </a:cxn>
                <a:cxn ang="10800000">
                  <a:pos x="wd2" y="hd2"/>
                </a:cxn>
                <a:cxn ang="16200000">
                  <a:pos x="wd2" y="hd2"/>
                </a:cxn>
              </a:cxnLst>
              <a:rect l="0" t="0" r="r" b="b"/>
              <a:pathLst>
                <a:path w="21600" h="21600" extrusionOk="0">
                  <a:moveTo>
                    <a:pt x="0" y="4374"/>
                  </a:moveTo>
                  <a:lnTo>
                    <a:pt x="0" y="17353"/>
                  </a:lnTo>
                  <a:lnTo>
                    <a:pt x="21600" y="21600"/>
                  </a:lnTo>
                  <a:lnTo>
                    <a:pt x="21600" y="0"/>
                  </a:lnTo>
                  <a:lnTo>
                    <a:pt x="0" y="4374"/>
                  </a:lnTo>
                  <a:close/>
                </a:path>
              </a:pathLst>
            </a:cu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ern="0">
                <a:solidFill>
                  <a:prstClr val="white"/>
                </a:solidFill>
                <a:latin typeface="微软雅黑" panose="020B0503020204020204" pitchFamily="34" charset="-122"/>
                <a:ea typeface="微软雅黑" panose="020B0503020204020204" pitchFamily="34" charset="-122"/>
              </a:endParaRPr>
            </a:p>
          </p:txBody>
        </p:sp>
        <p:sp>
          <p:nvSpPr>
            <p:cNvPr id="103" name="三角形 14"/>
            <p:cNvSpPr/>
            <p:nvPr/>
          </p:nvSpPr>
          <p:spPr>
            <a:xfrm>
              <a:off x="6323217" y="3114995"/>
              <a:ext cx="408223" cy="12614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0"/>
                  </a:lnTo>
                  <a:close/>
                </a:path>
              </a:pathLst>
            </a:cu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ern="0">
                <a:solidFill>
                  <a:prstClr val="white"/>
                </a:solidFill>
                <a:latin typeface="微软雅黑" panose="020B0503020204020204" pitchFamily="34" charset="-122"/>
                <a:ea typeface="微软雅黑" panose="020B0503020204020204" pitchFamily="34" charset="-122"/>
              </a:endParaRPr>
            </a:p>
          </p:txBody>
        </p:sp>
        <p:sp>
          <p:nvSpPr>
            <p:cNvPr id="104" name="三角形 13"/>
            <p:cNvSpPr/>
            <p:nvPr/>
          </p:nvSpPr>
          <p:spPr>
            <a:xfrm>
              <a:off x="7866753" y="2692757"/>
              <a:ext cx="127899" cy="42224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ern="0">
                <a:solidFill>
                  <a:prstClr val="white"/>
                </a:solidFill>
                <a:latin typeface="微软雅黑" panose="020B0503020204020204" pitchFamily="34" charset="-122"/>
                <a:ea typeface="微软雅黑" panose="020B0503020204020204" pitchFamily="34" charset="-122"/>
              </a:endParaRPr>
            </a:p>
          </p:txBody>
        </p:sp>
        <p:sp>
          <p:nvSpPr>
            <p:cNvPr id="105" name="矩形 16"/>
            <p:cNvSpPr/>
            <p:nvPr/>
          </p:nvSpPr>
          <p:spPr>
            <a:xfrm>
              <a:off x="6736829" y="3945455"/>
              <a:ext cx="408223" cy="2084915"/>
            </a:xfrm>
            <a:custGeom>
              <a:avLst/>
              <a:gdLst/>
              <a:ahLst/>
              <a:cxnLst>
                <a:cxn ang="0">
                  <a:pos x="wd2" y="hd2"/>
                </a:cxn>
                <a:cxn ang="5400000">
                  <a:pos x="wd2" y="hd2"/>
                </a:cxn>
                <a:cxn ang="10800000">
                  <a:pos x="wd2" y="hd2"/>
                </a:cxn>
                <a:cxn ang="16200000">
                  <a:pos x="wd2" y="hd2"/>
                </a:cxn>
              </a:cxnLst>
              <a:rect l="0" t="0" r="r" b="b"/>
              <a:pathLst>
                <a:path w="21600" h="21600" extrusionOk="0">
                  <a:moveTo>
                    <a:pt x="21600" y="17226"/>
                  </a:moveTo>
                  <a:lnTo>
                    <a:pt x="21600" y="4229"/>
                  </a:lnTo>
                  <a:lnTo>
                    <a:pt x="0" y="0"/>
                  </a:lnTo>
                  <a:lnTo>
                    <a:pt x="0" y="21600"/>
                  </a:lnTo>
                  <a:lnTo>
                    <a:pt x="21600" y="17226"/>
                  </a:lnTo>
                  <a:close/>
                </a:path>
              </a:pathLst>
            </a:cu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ern="0">
                <a:solidFill>
                  <a:prstClr val="white"/>
                </a:solidFill>
                <a:latin typeface="微软雅黑" panose="020B0503020204020204" pitchFamily="34" charset="-122"/>
                <a:ea typeface="微软雅黑" panose="020B0503020204020204" pitchFamily="34" charset="-122"/>
              </a:endParaRPr>
            </a:p>
          </p:txBody>
        </p:sp>
        <p:sp>
          <p:nvSpPr>
            <p:cNvPr id="106" name="三角形 12"/>
            <p:cNvSpPr/>
            <p:nvPr/>
          </p:nvSpPr>
          <p:spPr>
            <a:xfrm>
              <a:off x="6745455" y="5481983"/>
              <a:ext cx="408223" cy="12614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ern="0">
                <a:solidFill>
                  <a:prstClr val="white"/>
                </a:solidFill>
                <a:latin typeface="微软雅黑" panose="020B0503020204020204" pitchFamily="34" charset="-122"/>
                <a:ea typeface="微软雅黑" panose="020B0503020204020204" pitchFamily="34" charset="-122"/>
              </a:endParaRPr>
            </a:p>
          </p:txBody>
        </p:sp>
        <p:sp>
          <p:nvSpPr>
            <p:cNvPr id="107" name="矩形 15"/>
            <p:cNvSpPr/>
            <p:nvPr/>
          </p:nvSpPr>
          <p:spPr>
            <a:xfrm>
              <a:off x="5068766" y="5608130"/>
              <a:ext cx="2084913" cy="42224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393" y="21600"/>
                  </a:lnTo>
                  <a:lnTo>
                    <a:pt x="17371" y="21600"/>
                  </a:lnTo>
                  <a:lnTo>
                    <a:pt x="21600" y="0"/>
                  </a:lnTo>
                  <a:lnTo>
                    <a:pt x="0" y="0"/>
                  </a:lnTo>
                  <a:close/>
                </a:path>
              </a:pathLst>
            </a:cu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ern="0">
                <a:solidFill>
                  <a:prstClr val="white"/>
                </a:solidFill>
                <a:latin typeface="微软雅黑" panose="020B0503020204020204" pitchFamily="34" charset="-122"/>
                <a:ea typeface="微软雅黑" panose="020B0503020204020204" pitchFamily="34" charset="-122"/>
              </a:endParaRPr>
            </a:p>
          </p:txBody>
        </p:sp>
        <p:sp>
          <p:nvSpPr>
            <p:cNvPr id="108" name="三角形 11"/>
            <p:cNvSpPr/>
            <p:nvPr/>
          </p:nvSpPr>
          <p:spPr>
            <a:xfrm>
              <a:off x="5492756" y="5608130"/>
              <a:ext cx="126147" cy="42224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0" y="21600"/>
                  </a:lnTo>
                  <a:close/>
                </a:path>
              </a:pathLst>
            </a:cu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ern="0">
                <a:solidFill>
                  <a:prstClr val="white"/>
                </a:solidFill>
                <a:latin typeface="微软雅黑" panose="020B0503020204020204" pitchFamily="34" charset="-122"/>
                <a:ea typeface="微软雅黑" panose="020B0503020204020204" pitchFamily="34" charset="-122"/>
              </a:endParaRPr>
            </a:p>
          </p:txBody>
        </p:sp>
        <p:sp>
          <p:nvSpPr>
            <p:cNvPr id="109" name="矩形 14"/>
            <p:cNvSpPr/>
            <p:nvPr/>
          </p:nvSpPr>
          <p:spPr>
            <a:xfrm>
              <a:off x="5068766" y="3945455"/>
              <a:ext cx="423992" cy="2084915"/>
            </a:xfrm>
            <a:custGeom>
              <a:avLst/>
              <a:gdLst/>
              <a:ahLst/>
              <a:cxnLst>
                <a:cxn ang="0">
                  <a:pos x="wd2" y="hd2"/>
                </a:cxn>
                <a:cxn ang="5400000">
                  <a:pos x="wd2" y="hd2"/>
                </a:cxn>
                <a:cxn ang="10800000">
                  <a:pos x="wd2" y="hd2"/>
                </a:cxn>
                <a:cxn ang="16200000">
                  <a:pos x="wd2" y="hd2"/>
                </a:cxn>
              </a:cxnLst>
              <a:rect l="0" t="0" r="r" b="b"/>
              <a:pathLst>
                <a:path w="21600" h="21600" extrusionOk="0">
                  <a:moveTo>
                    <a:pt x="0" y="4229"/>
                  </a:moveTo>
                  <a:lnTo>
                    <a:pt x="0" y="17226"/>
                  </a:lnTo>
                  <a:lnTo>
                    <a:pt x="21600" y="21600"/>
                  </a:lnTo>
                  <a:lnTo>
                    <a:pt x="21600" y="0"/>
                  </a:lnTo>
                  <a:lnTo>
                    <a:pt x="0" y="4229"/>
                  </a:lnTo>
                  <a:close/>
                </a:path>
              </a:pathLst>
            </a:cu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ern="0">
                <a:solidFill>
                  <a:prstClr val="white"/>
                </a:solidFill>
                <a:latin typeface="微软雅黑" panose="020B0503020204020204" pitchFamily="34" charset="-122"/>
                <a:ea typeface="微软雅黑" panose="020B0503020204020204" pitchFamily="34" charset="-122"/>
              </a:endParaRPr>
            </a:p>
          </p:txBody>
        </p:sp>
        <p:sp>
          <p:nvSpPr>
            <p:cNvPr id="110" name="三角形 10"/>
            <p:cNvSpPr/>
            <p:nvPr/>
          </p:nvSpPr>
          <p:spPr>
            <a:xfrm>
              <a:off x="5068766" y="4353679"/>
              <a:ext cx="423992" cy="14191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0"/>
                  </a:lnTo>
                  <a:close/>
                </a:path>
              </a:pathLst>
            </a:cu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ern="0">
                <a:solidFill>
                  <a:prstClr val="white"/>
                </a:solidFill>
                <a:latin typeface="微软雅黑" panose="020B0503020204020204" pitchFamily="34" charset="-122"/>
                <a:ea typeface="微软雅黑" panose="020B0503020204020204" pitchFamily="34" charset="-122"/>
              </a:endParaRPr>
            </a:p>
          </p:txBody>
        </p:sp>
        <p:sp>
          <p:nvSpPr>
            <p:cNvPr id="111" name="矩形 13"/>
            <p:cNvSpPr/>
            <p:nvPr/>
          </p:nvSpPr>
          <p:spPr>
            <a:xfrm>
              <a:off x="5492756" y="2692756"/>
              <a:ext cx="408223" cy="2084915"/>
            </a:xfrm>
            <a:custGeom>
              <a:avLst/>
              <a:gdLst/>
              <a:ahLst/>
              <a:cxnLst>
                <a:cxn ang="0">
                  <a:pos x="wd2" y="hd2"/>
                </a:cxn>
                <a:cxn ang="5400000">
                  <a:pos x="wd2" y="hd2"/>
                </a:cxn>
                <a:cxn ang="10800000">
                  <a:pos x="wd2" y="hd2"/>
                </a:cxn>
                <a:cxn ang="16200000">
                  <a:pos x="wd2" y="hd2"/>
                </a:cxn>
              </a:cxnLst>
              <a:rect l="0" t="0" r="r" b="b"/>
              <a:pathLst>
                <a:path w="21600" h="21600" extrusionOk="0">
                  <a:moveTo>
                    <a:pt x="21600" y="17353"/>
                  </a:moveTo>
                  <a:lnTo>
                    <a:pt x="21600" y="4374"/>
                  </a:lnTo>
                  <a:lnTo>
                    <a:pt x="0" y="0"/>
                  </a:lnTo>
                  <a:lnTo>
                    <a:pt x="0" y="21600"/>
                  </a:lnTo>
                  <a:lnTo>
                    <a:pt x="21600" y="17353"/>
                  </a:lnTo>
                  <a:close/>
                </a:path>
              </a:pathLst>
            </a:cu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ern="0">
                <a:solidFill>
                  <a:prstClr val="white"/>
                </a:solidFill>
                <a:latin typeface="微软雅黑" panose="020B0503020204020204" pitchFamily="34" charset="-122"/>
                <a:ea typeface="微软雅黑" panose="020B0503020204020204" pitchFamily="34" charset="-122"/>
              </a:endParaRPr>
            </a:p>
          </p:txBody>
        </p:sp>
        <p:sp>
          <p:nvSpPr>
            <p:cNvPr id="112" name="三角形 9"/>
            <p:cNvSpPr/>
            <p:nvPr/>
          </p:nvSpPr>
          <p:spPr>
            <a:xfrm>
              <a:off x="5492756" y="4227532"/>
              <a:ext cx="408223" cy="14016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ern="0">
                <a:solidFill>
                  <a:prstClr val="white"/>
                </a:solidFill>
                <a:latin typeface="微软雅黑" panose="020B0503020204020204" pitchFamily="34" charset="-122"/>
                <a:ea typeface="微软雅黑" panose="020B0503020204020204" pitchFamily="34" charset="-122"/>
              </a:endParaRPr>
            </a:p>
          </p:txBody>
        </p:sp>
        <p:sp>
          <p:nvSpPr>
            <p:cNvPr id="113" name="三角形 8"/>
            <p:cNvSpPr/>
            <p:nvPr/>
          </p:nvSpPr>
          <p:spPr>
            <a:xfrm>
              <a:off x="4238305" y="4367694"/>
              <a:ext cx="126147" cy="40997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0" y="21600"/>
                  </a:lnTo>
                  <a:close/>
                </a:path>
              </a:pathLst>
            </a:cu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ern="0">
                <a:solidFill>
                  <a:prstClr val="white"/>
                </a:solidFill>
                <a:latin typeface="微软雅黑" panose="020B0503020204020204" pitchFamily="34" charset="-122"/>
                <a:ea typeface="微软雅黑" panose="020B0503020204020204" pitchFamily="34" charset="-122"/>
              </a:endParaRPr>
            </a:p>
          </p:txBody>
        </p:sp>
        <p:sp>
          <p:nvSpPr>
            <p:cNvPr id="114" name="矩形 12"/>
            <p:cNvSpPr/>
            <p:nvPr/>
          </p:nvSpPr>
          <p:spPr>
            <a:xfrm>
              <a:off x="3816066" y="2692756"/>
              <a:ext cx="422240" cy="2084915"/>
            </a:xfrm>
            <a:custGeom>
              <a:avLst/>
              <a:gdLst/>
              <a:ahLst/>
              <a:cxnLst>
                <a:cxn ang="0">
                  <a:pos x="wd2" y="hd2"/>
                </a:cxn>
                <a:cxn ang="5400000">
                  <a:pos x="wd2" y="hd2"/>
                </a:cxn>
                <a:cxn ang="10800000">
                  <a:pos x="wd2" y="hd2"/>
                </a:cxn>
                <a:cxn ang="16200000">
                  <a:pos x="wd2" y="hd2"/>
                </a:cxn>
              </a:cxnLst>
              <a:rect l="0" t="0" r="r" b="b"/>
              <a:pathLst>
                <a:path w="21600" h="21600" extrusionOk="0">
                  <a:moveTo>
                    <a:pt x="0" y="4374"/>
                  </a:moveTo>
                  <a:lnTo>
                    <a:pt x="0" y="17353"/>
                  </a:lnTo>
                  <a:lnTo>
                    <a:pt x="21600" y="21600"/>
                  </a:lnTo>
                  <a:lnTo>
                    <a:pt x="21600" y="0"/>
                  </a:lnTo>
                  <a:lnTo>
                    <a:pt x="0" y="4374"/>
                  </a:lnTo>
                  <a:close/>
                </a:path>
              </a:pathLst>
            </a:cu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ern="0">
                <a:solidFill>
                  <a:prstClr val="white"/>
                </a:solidFill>
                <a:latin typeface="微软雅黑" panose="020B0503020204020204" pitchFamily="34" charset="-122"/>
                <a:ea typeface="微软雅黑" panose="020B0503020204020204" pitchFamily="34" charset="-122"/>
              </a:endParaRPr>
            </a:p>
          </p:txBody>
        </p:sp>
        <p:sp>
          <p:nvSpPr>
            <p:cNvPr id="115" name="三角形 7"/>
            <p:cNvSpPr/>
            <p:nvPr/>
          </p:nvSpPr>
          <p:spPr>
            <a:xfrm>
              <a:off x="3816066" y="3114995"/>
              <a:ext cx="422240" cy="12614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0"/>
                  </a:lnTo>
                  <a:close/>
                </a:path>
              </a:pathLst>
            </a:cu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ern="0">
                <a:solidFill>
                  <a:prstClr val="white"/>
                </a:solidFill>
                <a:latin typeface="微软雅黑" panose="020B0503020204020204" pitchFamily="34" charset="-122"/>
                <a:ea typeface="微软雅黑" panose="020B0503020204020204" pitchFamily="34" charset="-122"/>
              </a:endParaRPr>
            </a:p>
          </p:txBody>
        </p:sp>
        <p:sp>
          <p:nvSpPr>
            <p:cNvPr id="116" name="椭圆 9"/>
            <p:cNvSpPr/>
            <p:nvPr/>
          </p:nvSpPr>
          <p:spPr>
            <a:xfrm>
              <a:off x="3026865" y="2653429"/>
              <a:ext cx="507129" cy="507128"/>
            </a:xfrm>
            <a:prstGeom prst="ellipse">
              <a:avLst/>
            </a:pr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ern="0">
                <a:solidFill>
                  <a:prstClr val="white"/>
                </a:solidFill>
                <a:latin typeface="微软雅黑" panose="020B0503020204020204" pitchFamily="34" charset="-122"/>
                <a:ea typeface="微软雅黑" panose="020B0503020204020204" pitchFamily="34" charset="-122"/>
                <a:sym typeface="Source Sans Pro" panose="020B0503030403020204"/>
              </a:endParaRPr>
            </a:p>
          </p:txBody>
        </p:sp>
        <p:sp>
          <p:nvSpPr>
            <p:cNvPr id="117" name="文本框 6"/>
            <p:cNvSpPr/>
            <p:nvPr/>
          </p:nvSpPr>
          <p:spPr>
            <a:xfrm>
              <a:off x="3026865" y="2777045"/>
              <a:ext cx="507129" cy="338552"/>
            </a:xfrm>
            <a:prstGeom prst="rect">
              <a:avLst/>
            </a:prstGeom>
            <a:no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lvl1pPr algn="ctr">
                <a:defRPr>
                  <a:solidFill>
                    <a:srgbClr val="FFFFFF"/>
                  </a:solidFill>
                  <a:latin typeface="+mj-lt"/>
                  <a:ea typeface="+mj-ea"/>
                  <a:cs typeface="+mj-cs"/>
                  <a:sym typeface="Source Sans Pro" panose="020B0503030403020204"/>
                </a:defRPr>
              </a:lvl1pPr>
            </a:lstStyle>
            <a:p>
              <a:r>
                <a:rPr lang="en-US" kern="0" dirty="0">
                  <a:solidFill>
                    <a:prstClr val="white"/>
                  </a:solidFill>
                  <a:latin typeface="微软雅黑" panose="020B0503020204020204" pitchFamily="34" charset="-122"/>
                  <a:ea typeface="微软雅黑" panose="020B0503020204020204" pitchFamily="34" charset="-122"/>
                </a:rPr>
                <a:t>04</a:t>
              </a:r>
            </a:p>
          </p:txBody>
        </p:sp>
        <p:sp>
          <p:nvSpPr>
            <p:cNvPr id="118" name="椭圆 8"/>
            <p:cNvSpPr/>
            <p:nvPr/>
          </p:nvSpPr>
          <p:spPr>
            <a:xfrm>
              <a:off x="4307650" y="4928276"/>
              <a:ext cx="507129" cy="507128"/>
            </a:xfrm>
            <a:prstGeom prst="ellipse">
              <a:avLst/>
            </a:pr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ern="0">
                <a:solidFill>
                  <a:prstClr val="white"/>
                </a:solidFill>
                <a:latin typeface="微软雅黑" panose="020B0503020204020204" pitchFamily="34" charset="-122"/>
                <a:ea typeface="微软雅黑" panose="020B0503020204020204" pitchFamily="34" charset="-122"/>
                <a:sym typeface="Source Sans Pro" panose="020B0503030403020204"/>
              </a:endParaRPr>
            </a:p>
          </p:txBody>
        </p:sp>
        <p:sp>
          <p:nvSpPr>
            <p:cNvPr id="119" name="文本框 4"/>
            <p:cNvSpPr/>
            <p:nvPr/>
          </p:nvSpPr>
          <p:spPr>
            <a:xfrm>
              <a:off x="4307650" y="5051892"/>
              <a:ext cx="507129" cy="338552"/>
            </a:xfrm>
            <a:prstGeom prst="rect">
              <a:avLst/>
            </a:prstGeom>
            <a:no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lvl1pPr algn="ctr">
                <a:defRPr>
                  <a:solidFill>
                    <a:srgbClr val="FFFFFF"/>
                  </a:solidFill>
                  <a:latin typeface="+mj-lt"/>
                  <a:ea typeface="+mj-ea"/>
                  <a:cs typeface="+mj-cs"/>
                  <a:sym typeface="Source Sans Pro" panose="020B0503030403020204"/>
                </a:defRPr>
              </a:lvl1pPr>
            </a:lstStyle>
            <a:p>
              <a:r>
                <a:rPr lang="en-US" kern="0" dirty="0">
                  <a:solidFill>
                    <a:prstClr val="white"/>
                  </a:solidFill>
                  <a:latin typeface="微软雅黑" panose="020B0503020204020204" pitchFamily="34" charset="-122"/>
                  <a:ea typeface="微软雅黑" panose="020B0503020204020204" pitchFamily="34" charset="-122"/>
                </a:rPr>
                <a:t>03</a:t>
              </a:r>
            </a:p>
          </p:txBody>
        </p:sp>
        <p:sp>
          <p:nvSpPr>
            <p:cNvPr id="120" name="椭圆 7"/>
            <p:cNvSpPr/>
            <p:nvPr/>
          </p:nvSpPr>
          <p:spPr>
            <a:xfrm>
              <a:off x="7605460" y="1762922"/>
              <a:ext cx="507129" cy="507130"/>
            </a:xfrm>
            <a:prstGeom prst="ellipse">
              <a:avLst/>
            </a:pr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ern="0">
                <a:solidFill>
                  <a:prstClr val="white"/>
                </a:solidFill>
                <a:latin typeface="微软雅黑" panose="020B0503020204020204" pitchFamily="34" charset="-122"/>
                <a:ea typeface="微软雅黑" panose="020B0503020204020204" pitchFamily="34" charset="-122"/>
                <a:sym typeface="Source Sans Pro" panose="020B0503030403020204"/>
              </a:endParaRPr>
            </a:p>
          </p:txBody>
        </p:sp>
        <p:sp>
          <p:nvSpPr>
            <p:cNvPr id="121" name="文本框 2"/>
            <p:cNvSpPr/>
            <p:nvPr/>
          </p:nvSpPr>
          <p:spPr>
            <a:xfrm>
              <a:off x="7605460" y="1886538"/>
              <a:ext cx="507129" cy="338552"/>
            </a:xfrm>
            <a:prstGeom prst="rect">
              <a:avLst/>
            </a:prstGeom>
            <a:no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lvl1pPr algn="ctr">
                <a:defRPr>
                  <a:solidFill>
                    <a:srgbClr val="FFFFFF"/>
                  </a:solidFill>
                  <a:latin typeface="+mj-lt"/>
                  <a:ea typeface="+mj-ea"/>
                  <a:cs typeface="+mj-cs"/>
                  <a:sym typeface="Source Sans Pro" panose="020B0503030403020204"/>
                </a:defRPr>
              </a:lvl1pPr>
            </a:lstStyle>
            <a:p>
              <a:r>
                <a:rPr lang="en-US" kern="0" dirty="0">
                  <a:solidFill>
                    <a:prstClr val="white"/>
                  </a:solidFill>
                  <a:latin typeface="微软雅黑" panose="020B0503020204020204" pitchFamily="34" charset="-122"/>
                  <a:ea typeface="微软雅黑" panose="020B0503020204020204" pitchFamily="34" charset="-122"/>
                </a:rPr>
                <a:t>01</a:t>
              </a:r>
            </a:p>
          </p:txBody>
        </p:sp>
        <p:sp>
          <p:nvSpPr>
            <p:cNvPr id="122" name="椭圆 6"/>
            <p:cNvSpPr/>
            <p:nvPr/>
          </p:nvSpPr>
          <p:spPr>
            <a:xfrm>
              <a:off x="8456849" y="4333811"/>
              <a:ext cx="507129" cy="507129"/>
            </a:xfrm>
            <a:prstGeom prst="ellipse">
              <a:avLst/>
            </a:prstGeom>
            <a:gradFill>
              <a:gsLst>
                <a:gs pos="0">
                  <a:srgbClr val="FF6B42"/>
                </a:gs>
                <a:gs pos="100000">
                  <a:srgbClr val="F84D4D"/>
                </a:gs>
              </a:gsLst>
              <a:lin ang="8100000" scaled="1"/>
            </a:grad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ern="0">
                <a:solidFill>
                  <a:prstClr val="white"/>
                </a:solidFill>
                <a:latin typeface="微软雅黑" panose="020B0503020204020204" pitchFamily="34" charset="-122"/>
                <a:ea typeface="微软雅黑" panose="020B0503020204020204" pitchFamily="34" charset="-122"/>
                <a:sym typeface="Source Sans Pro" panose="020B0503030403020204"/>
              </a:endParaRPr>
            </a:p>
          </p:txBody>
        </p:sp>
        <p:sp>
          <p:nvSpPr>
            <p:cNvPr id="123" name="文本框 7"/>
            <p:cNvSpPr/>
            <p:nvPr/>
          </p:nvSpPr>
          <p:spPr>
            <a:xfrm>
              <a:off x="8456849" y="4457427"/>
              <a:ext cx="507129" cy="338552"/>
            </a:xfrm>
            <a:prstGeom prst="rect">
              <a:avLst/>
            </a:prstGeom>
            <a:no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lvl1pPr algn="ctr">
                <a:defRPr>
                  <a:solidFill>
                    <a:srgbClr val="FFFFFF"/>
                  </a:solidFill>
                  <a:latin typeface="+mj-lt"/>
                  <a:ea typeface="+mj-ea"/>
                  <a:cs typeface="+mj-cs"/>
                  <a:sym typeface="Source Sans Pro" panose="020B0503030403020204"/>
                </a:defRPr>
              </a:lvl1pPr>
            </a:lstStyle>
            <a:p>
              <a:r>
                <a:rPr lang="en-US" kern="0" dirty="0">
                  <a:solidFill>
                    <a:prstClr val="white"/>
                  </a:solidFill>
                  <a:latin typeface="微软雅黑" panose="020B0503020204020204" pitchFamily="34" charset="-122"/>
                  <a:ea typeface="微软雅黑" panose="020B0503020204020204" pitchFamily="34" charset="-122"/>
                </a:rPr>
                <a:t>02</a:t>
              </a:r>
            </a:p>
          </p:txBody>
        </p:sp>
        <p:sp>
          <p:nvSpPr>
            <p:cNvPr id="124" name="文本框 4"/>
            <p:cNvSpPr/>
            <p:nvPr/>
          </p:nvSpPr>
          <p:spPr>
            <a:xfrm>
              <a:off x="5710208" y="2228433"/>
              <a:ext cx="784828" cy="369332"/>
            </a:xfrm>
            <a:prstGeom prst="rect">
              <a:avLst/>
            </a:prstGeom>
            <a:no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1400" kern="0">
                  <a:solidFill>
                    <a:schemeClr val="tx1">
                      <a:lumMod val="85000"/>
                      <a:lumOff val="15000"/>
                    </a:schemeClr>
                  </a:solidFill>
                  <a:latin typeface="微软雅黑" panose="020B0503020204020204" pitchFamily="34" charset="-122"/>
                  <a:ea typeface="微软雅黑" panose="020B0503020204020204" pitchFamily="34" charset="-122"/>
                  <a:sym typeface="Source Sans Pro" panose="020B0503030403020204"/>
                </a:rPr>
                <a:t>标题一</a:t>
              </a:r>
            </a:p>
          </p:txBody>
        </p:sp>
        <p:sp>
          <p:nvSpPr>
            <p:cNvPr id="125" name="文本框 3"/>
            <p:cNvSpPr/>
            <p:nvPr/>
          </p:nvSpPr>
          <p:spPr>
            <a:xfrm>
              <a:off x="7107480" y="3579410"/>
              <a:ext cx="784828" cy="369332"/>
            </a:xfrm>
            <a:prstGeom prst="rect">
              <a:avLst/>
            </a:prstGeom>
            <a:no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1400" kern="0">
                  <a:solidFill>
                    <a:schemeClr val="tx1">
                      <a:lumMod val="85000"/>
                      <a:lumOff val="15000"/>
                    </a:schemeClr>
                  </a:solidFill>
                  <a:latin typeface="微软雅黑" panose="020B0503020204020204" pitchFamily="34" charset="-122"/>
                  <a:ea typeface="微软雅黑" panose="020B0503020204020204" pitchFamily="34" charset="-122"/>
                  <a:sym typeface="Source Sans Pro" panose="020B0503030403020204"/>
                </a:rPr>
                <a:t>标题二</a:t>
              </a:r>
            </a:p>
          </p:txBody>
        </p:sp>
        <p:sp>
          <p:nvSpPr>
            <p:cNvPr id="126" name="文本框 3"/>
            <p:cNvSpPr/>
            <p:nvPr/>
          </p:nvSpPr>
          <p:spPr>
            <a:xfrm>
              <a:off x="5710210" y="4932808"/>
              <a:ext cx="784828" cy="369332"/>
            </a:xfrm>
            <a:prstGeom prst="rect">
              <a:avLst/>
            </a:prstGeom>
            <a:no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1400" kern="0">
                  <a:solidFill>
                    <a:schemeClr val="tx1">
                      <a:lumMod val="85000"/>
                      <a:lumOff val="15000"/>
                    </a:schemeClr>
                  </a:solidFill>
                  <a:latin typeface="微软雅黑" panose="020B0503020204020204" pitchFamily="34" charset="-122"/>
                  <a:ea typeface="微软雅黑" panose="020B0503020204020204" pitchFamily="34" charset="-122"/>
                  <a:sym typeface="Source Sans Pro" panose="020B0503030403020204"/>
                </a:rPr>
                <a:t>标题三</a:t>
              </a:r>
            </a:p>
          </p:txBody>
        </p:sp>
        <p:sp>
          <p:nvSpPr>
            <p:cNvPr id="127" name="文本框 2"/>
            <p:cNvSpPr/>
            <p:nvPr/>
          </p:nvSpPr>
          <p:spPr>
            <a:xfrm>
              <a:off x="4401307" y="3581111"/>
              <a:ext cx="784828" cy="369332"/>
            </a:xfrm>
            <a:prstGeom prst="rect">
              <a:avLst/>
            </a:prstGeom>
            <a:noFill/>
            <a:ln w="12700" cap="flat" cmpd="sng" algn="ctr">
              <a:noFill/>
              <a:prstDash val="solid"/>
              <a:miter lim="800000"/>
            </a:ln>
            <a:effectLst>
              <a:outerShdw blurRad="165100" dist="190500" dir="10800000" algn="r" rotWithShape="0">
                <a:prstClr val="black">
                  <a:alpha val="19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1400" kern="0">
                  <a:solidFill>
                    <a:schemeClr val="tx1">
                      <a:lumMod val="85000"/>
                      <a:lumOff val="15000"/>
                    </a:schemeClr>
                  </a:solidFill>
                  <a:latin typeface="微软雅黑" panose="020B0503020204020204" pitchFamily="34" charset="-122"/>
                  <a:ea typeface="微软雅黑" panose="020B0503020204020204" pitchFamily="34" charset="-122"/>
                  <a:sym typeface="Source Sans Pro" panose="020B0503030403020204"/>
                </a:rPr>
                <a:t>标题四</a:t>
              </a:r>
            </a:p>
          </p:txBody>
        </p:sp>
      </p:grpSp>
      <p:sp>
        <p:nvSpPr>
          <p:cNvPr id="129" name="文本框 128"/>
          <p:cNvSpPr txBox="1"/>
          <p:nvPr/>
        </p:nvSpPr>
        <p:spPr>
          <a:xfrm>
            <a:off x="8205770" y="1984402"/>
            <a:ext cx="3455053" cy="701346"/>
          </a:xfrm>
          <a:prstGeom prst="rect">
            <a:avLst/>
          </a:prstGeom>
          <a:noFill/>
        </p:spPr>
        <p:txBody>
          <a:bodyPr wrap="square">
            <a:spAutoFit/>
          </a:bodyPr>
          <a:lstStyle/>
          <a:p>
            <a:pPr defTabSz="914400">
              <a:lnSpc>
                <a:spcPct val="130000"/>
              </a:lnSpc>
              <a:defRPr/>
            </a:pP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请在此处添加具体内容，文字尽量言简意赅，简单说明即可</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130" name="文本框 129"/>
          <p:cNvSpPr txBox="1"/>
          <p:nvPr/>
        </p:nvSpPr>
        <p:spPr>
          <a:xfrm>
            <a:off x="872555" y="2366932"/>
            <a:ext cx="2199037" cy="461665"/>
          </a:xfrm>
          <a:prstGeom prst="rect">
            <a:avLst/>
          </a:prstGeom>
          <a:noFill/>
        </p:spPr>
        <p:txBody>
          <a:bodyPr wrap="square" rtlCol="0">
            <a:spAutoFit/>
          </a:bodyPr>
          <a:lstStyle>
            <a:defPPr>
              <a:defRPr lang="zh-CN"/>
            </a:defPPr>
            <a:lvl1pPr defTabSz="914400">
              <a:defRPr sz="2400" b="1">
                <a:solidFill>
                  <a:schemeClr val="tx1">
                    <a:lumMod val="75000"/>
                    <a:lumOff val="25000"/>
                  </a:schemeClr>
                </a:solidFill>
                <a:latin typeface="微软雅黑" panose="020B0503020204020204" pitchFamily="34" charset="-122"/>
                <a:ea typeface="微软雅黑" panose="020B0503020204020204" pitchFamily="34" charset="-122"/>
                <a:cs typeface="+mn-ea"/>
              </a:defRPr>
            </a:lvl1pPr>
          </a:lstStyle>
          <a:p>
            <a:r>
              <a:rPr lang="zh-CN" altLang="en-US">
                <a:sym typeface="+mn-lt"/>
              </a:rPr>
              <a:t>缺乏重视程度</a:t>
            </a:r>
            <a:endParaRPr lang="zh-CN" altLang="en-US" dirty="0">
              <a:sym typeface="+mn-lt"/>
            </a:endParaRPr>
          </a:p>
        </p:txBody>
      </p:sp>
      <p:sp>
        <p:nvSpPr>
          <p:cNvPr id="131" name="文本框 130"/>
          <p:cNvSpPr txBox="1"/>
          <p:nvPr/>
        </p:nvSpPr>
        <p:spPr>
          <a:xfrm>
            <a:off x="1918180" y="4794813"/>
            <a:ext cx="2741928" cy="461665"/>
          </a:xfrm>
          <a:prstGeom prst="rect">
            <a:avLst/>
          </a:prstGeom>
          <a:noFill/>
        </p:spPr>
        <p:txBody>
          <a:bodyPr wrap="square" rtlCol="0">
            <a:spAutoFit/>
          </a:bodyPr>
          <a:lstStyle>
            <a:defPPr>
              <a:defRPr lang="zh-CN"/>
            </a:defPPr>
            <a:lvl1pPr defTabSz="914400">
              <a:defRPr sz="2400" b="1">
                <a:solidFill>
                  <a:schemeClr val="tx1">
                    <a:lumMod val="75000"/>
                    <a:lumOff val="25000"/>
                  </a:schemeClr>
                </a:solidFill>
                <a:latin typeface="微软雅黑" panose="020B0503020204020204" pitchFamily="34" charset="-122"/>
                <a:ea typeface="微软雅黑" panose="020B0503020204020204" pitchFamily="34" charset="-122"/>
                <a:cs typeface="+mn-ea"/>
              </a:defRPr>
            </a:lvl1pPr>
          </a:lstStyle>
          <a:p>
            <a:r>
              <a:rPr lang="zh-CN" altLang="en-US">
                <a:sym typeface="+mn-lt"/>
              </a:rPr>
              <a:t>加快财务信息化</a:t>
            </a:r>
            <a:endParaRPr lang="zh-CN" altLang="en-US" dirty="0">
              <a:sym typeface="+mn-lt"/>
            </a:endParaRPr>
          </a:p>
        </p:txBody>
      </p:sp>
      <p:sp>
        <p:nvSpPr>
          <p:cNvPr id="132" name="文本框 131"/>
          <p:cNvSpPr txBox="1"/>
          <p:nvPr/>
        </p:nvSpPr>
        <p:spPr>
          <a:xfrm>
            <a:off x="9032422" y="4173262"/>
            <a:ext cx="2199037" cy="461665"/>
          </a:xfrm>
          <a:prstGeom prst="rect">
            <a:avLst/>
          </a:prstGeom>
          <a:noFill/>
        </p:spPr>
        <p:txBody>
          <a:bodyPr wrap="square" rtlCol="0">
            <a:spAutoFit/>
          </a:bodyPr>
          <a:lstStyle>
            <a:defPPr>
              <a:defRPr lang="zh-CN"/>
            </a:defPPr>
            <a:lvl1pPr defTabSz="914400">
              <a:defRPr sz="2400" b="1">
                <a:solidFill>
                  <a:schemeClr val="tx1">
                    <a:lumMod val="75000"/>
                    <a:lumOff val="25000"/>
                  </a:schemeClr>
                </a:solidFill>
                <a:latin typeface="微软雅黑" panose="020B0503020204020204" pitchFamily="34" charset="-122"/>
                <a:ea typeface="微软雅黑" panose="020B0503020204020204" pitchFamily="34" charset="-122"/>
                <a:cs typeface="+mn-ea"/>
              </a:defRPr>
            </a:lvl1pPr>
          </a:lstStyle>
          <a:p>
            <a:r>
              <a:rPr lang="zh-CN" altLang="en-US">
                <a:sym typeface="+mn-lt"/>
              </a:rPr>
              <a:t>报销审批流程</a:t>
            </a:r>
            <a:endParaRPr lang="zh-CN" altLang="en-US" dirty="0">
              <a:sym typeface="+mn-lt"/>
            </a:endParaRPr>
          </a:p>
        </p:txBody>
      </p:sp>
      <p:sp>
        <p:nvSpPr>
          <p:cNvPr id="56" name="文本框 55"/>
          <p:cNvSpPr txBox="1"/>
          <p:nvPr/>
        </p:nvSpPr>
        <p:spPr>
          <a:xfrm>
            <a:off x="597535" y="439042"/>
            <a:ext cx="5498465" cy="523220"/>
          </a:xfrm>
          <a:prstGeom prst="rect">
            <a:avLst/>
          </a:prstGeom>
          <a:noFill/>
        </p:spPr>
        <p:txBody>
          <a:bodyPr wrap="square" rtlCol="0">
            <a:spAutoFit/>
          </a:bodyPr>
          <a:lstStyle>
            <a:defPPr>
              <a:defRPr lang="zh-CN"/>
            </a:defPPr>
            <a:lvl1pPr>
              <a:defRPr sz="2800" b="1">
                <a:solidFill>
                  <a:schemeClr val="bg2">
                    <a:lumMod val="25000"/>
                  </a:schemeClr>
                </a:solidFill>
                <a:latin typeface="微软雅黑" panose="020B0503020204020204" pitchFamily="34" charset="-122"/>
                <a:ea typeface="微软雅黑" panose="020B0503020204020204" pitchFamily="34" charset="-122"/>
                <a:cs typeface="方正黑体_GBK" panose="03000509000000000000" charset="-122"/>
              </a:defRPr>
            </a:lvl1pPr>
          </a:lstStyle>
          <a:p>
            <a:r>
              <a:rPr lang="zh-CN" altLang="en-US">
                <a:sym typeface="+mn-lt"/>
              </a:rPr>
              <a:t>结论及发展方向</a:t>
            </a:r>
            <a:endParaRPr lang="zh-CN" altLang="en-US" dirty="0">
              <a:sym typeface="+mn-lt"/>
            </a:endParaRPr>
          </a:p>
        </p:txBody>
      </p:sp>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29"/>
                                        </p:tgtEl>
                                        <p:attrNameLst>
                                          <p:attrName>style.visibility</p:attrName>
                                        </p:attrNameLst>
                                      </p:cBhvr>
                                      <p:to>
                                        <p:strVal val="visible"/>
                                      </p:to>
                                    </p:set>
                                    <p:anim calcmode="lin" valueType="num">
                                      <p:cBhvr additive="base">
                                        <p:cTn id="15" dur="500" fill="hold"/>
                                        <p:tgtEl>
                                          <p:spTgt spid="129"/>
                                        </p:tgtEl>
                                        <p:attrNameLst>
                                          <p:attrName>ppt_x</p:attrName>
                                        </p:attrNameLst>
                                      </p:cBhvr>
                                      <p:tavLst>
                                        <p:tav tm="0">
                                          <p:val>
                                            <p:strVal val="#ppt_x"/>
                                          </p:val>
                                        </p:tav>
                                        <p:tav tm="100000">
                                          <p:val>
                                            <p:strVal val="#ppt_x"/>
                                          </p:val>
                                        </p:tav>
                                      </p:tavLst>
                                    </p:anim>
                                    <p:anim calcmode="lin" valueType="num">
                                      <p:cBhvr additive="base">
                                        <p:cTn id="16" dur="500" fill="hold"/>
                                        <p:tgtEl>
                                          <p:spTgt spid="12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2"/>
                                        </p:tgtEl>
                                        <p:attrNameLst>
                                          <p:attrName>style.visibility</p:attrName>
                                        </p:attrNameLst>
                                      </p:cBhvr>
                                      <p:to>
                                        <p:strVal val="visible"/>
                                      </p:to>
                                    </p:set>
                                    <p:anim calcmode="lin" valueType="num">
                                      <p:cBhvr additive="base">
                                        <p:cTn id="25" dur="500" fill="hold"/>
                                        <p:tgtEl>
                                          <p:spTgt spid="132"/>
                                        </p:tgtEl>
                                        <p:attrNameLst>
                                          <p:attrName>ppt_x</p:attrName>
                                        </p:attrNameLst>
                                      </p:cBhvr>
                                      <p:tavLst>
                                        <p:tav tm="0">
                                          <p:val>
                                            <p:strVal val="#ppt_x"/>
                                          </p:val>
                                        </p:tav>
                                        <p:tav tm="100000">
                                          <p:val>
                                            <p:strVal val="#ppt_x"/>
                                          </p:val>
                                        </p:tav>
                                      </p:tavLst>
                                    </p:anim>
                                    <p:anim calcmode="lin" valueType="num">
                                      <p:cBhvr additive="base">
                                        <p:cTn id="26" dur="500" fill="hold"/>
                                        <p:tgtEl>
                                          <p:spTgt spid="13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additive="base">
                                        <p:cTn id="29" dur="500" fill="hold"/>
                                        <p:tgtEl>
                                          <p:spTgt spid="33"/>
                                        </p:tgtEl>
                                        <p:attrNameLst>
                                          <p:attrName>ppt_x</p:attrName>
                                        </p:attrNameLst>
                                      </p:cBhvr>
                                      <p:tavLst>
                                        <p:tav tm="0">
                                          <p:val>
                                            <p:strVal val="#ppt_x"/>
                                          </p:val>
                                        </p:tav>
                                        <p:tav tm="100000">
                                          <p:val>
                                            <p:strVal val="#ppt_x"/>
                                          </p:val>
                                        </p:tav>
                                      </p:tavLst>
                                    </p:anim>
                                    <p:anim calcmode="lin" valueType="num">
                                      <p:cBhvr additive="base">
                                        <p:cTn id="3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0"/>
                                        </p:tgtEl>
                                        <p:attrNameLst>
                                          <p:attrName>style.visibility</p:attrName>
                                        </p:attrNameLst>
                                      </p:cBhvr>
                                      <p:to>
                                        <p:strVal val="visible"/>
                                      </p:to>
                                    </p:set>
                                    <p:anim calcmode="lin" valueType="num">
                                      <p:cBhvr additive="base">
                                        <p:cTn id="35" dur="500" fill="hold"/>
                                        <p:tgtEl>
                                          <p:spTgt spid="130"/>
                                        </p:tgtEl>
                                        <p:attrNameLst>
                                          <p:attrName>ppt_x</p:attrName>
                                        </p:attrNameLst>
                                      </p:cBhvr>
                                      <p:tavLst>
                                        <p:tav tm="0">
                                          <p:val>
                                            <p:strVal val="#ppt_x"/>
                                          </p:val>
                                        </p:tav>
                                        <p:tav tm="100000">
                                          <p:val>
                                            <p:strVal val="#ppt_x"/>
                                          </p:val>
                                        </p:tav>
                                      </p:tavLst>
                                    </p:anim>
                                    <p:anim calcmode="lin" valueType="num">
                                      <p:cBhvr additive="base">
                                        <p:cTn id="36" dur="500" fill="hold"/>
                                        <p:tgtEl>
                                          <p:spTgt spid="13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ppt_x"/>
                                          </p:val>
                                        </p:tav>
                                        <p:tav tm="100000">
                                          <p:val>
                                            <p:strVal val="#ppt_x"/>
                                          </p:val>
                                        </p:tav>
                                      </p:tavLst>
                                    </p:anim>
                                    <p:anim calcmode="lin" valueType="num">
                                      <p:cBhvr additive="base">
                                        <p:cTn id="4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8"/>
                                        </p:tgtEl>
                                        <p:attrNameLst>
                                          <p:attrName>style.visibility</p:attrName>
                                        </p:attrNameLst>
                                      </p:cBhvr>
                                      <p:to>
                                        <p:strVal val="visible"/>
                                      </p:to>
                                    </p:set>
                                    <p:anim calcmode="lin" valueType="num">
                                      <p:cBhvr additive="base">
                                        <p:cTn id="45" dur="500" fill="hold"/>
                                        <p:tgtEl>
                                          <p:spTgt spid="38"/>
                                        </p:tgtEl>
                                        <p:attrNameLst>
                                          <p:attrName>ppt_x</p:attrName>
                                        </p:attrNameLst>
                                      </p:cBhvr>
                                      <p:tavLst>
                                        <p:tav tm="0">
                                          <p:val>
                                            <p:strVal val="#ppt_x"/>
                                          </p:val>
                                        </p:tav>
                                        <p:tav tm="100000">
                                          <p:val>
                                            <p:strVal val="#ppt_x"/>
                                          </p:val>
                                        </p:tav>
                                      </p:tavLst>
                                    </p:anim>
                                    <p:anim calcmode="lin" valueType="num">
                                      <p:cBhvr additive="base">
                                        <p:cTn id="46" dur="500" fill="hold"/>
                                        <p:tgtEl>
                                          <p:spTgt spid="38"/>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31"/>
                                        </p:tgtEl>
                                        <p:attrNameLst>
                                          <p:attrName>style.visibility</p:attrName>
                                        </p:attrNameLst>
                                      </p:cBhvr>
                                      <p:to>
                                        <p:strVal val="visible"/>
                                      </p:to>
                                    </p:set>
                                    <p:anim calcmode="lin" valueType="num">
                                      <p:cBhvr additive="base">
                                        <p:cTn id="49" dur="500" fill="hold"/>
                                        <p:tgtEl>
                                          <p:spTgt spid="131"/>
                                        </p:tgtEl>
                                        <p:attrNameLst>
                                          <p:attrName>ppt_x</p:attrName>
                                        </p:attrNameLst>
                                      </p:cBhvr>
                                      <p:tavLst>
                                        <p:tav tm="0">
                                          <p:val>
                                            <p:strVal val="#ppt_x"/>
                                          </p:val>
                                        </p:tav>
                                        <p:tav tm="100000">
                                          <p:val>
                                            <p:strVal val="#ppt_x"/>
                                          </p:val>
                                        </p:tav>
                                      </p:tavLst>
                                    </p:anim>
                                    <p:anim calcmode="lin" valueType="num">
                                      <p:cBhvr additive="base">
                                        <p:cTn id="50" dur="500" fill="hold"/>
                                        <p:tgtEl>
                                          <p:spTgt spid="1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0" grpId="0"/>
      <p:bldP spid="33" grpId="0"/>
      <p:bldP spid="38" grpId="0"/>
      <p:bldP spid="129" grpId="0"/>
      <p:bldP spid="130" grpId="0"/>
      <p:bldP spid="131" grpId="0"/>
      <p:bldP spid="1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
          <p:cNvSpPr/>
          <p:nvPr/>
        </p:nvSpPr>
        <p:spPr>
          <a:xfrm>
            <a:off x="-24130" y="-12065"/>
            <a:ext cx="1439183" cy="2169795"/>
          </a:xfrm>
          <a:custGeom>
            <a:avLst/>
            <a:gdLst>
              <a:gd name="connsiteX0" fmla="*/ 0 w 2266"/>
              <a:gd name="connsiteY0" fmla="*/ 0 h 3417"/>
              <a:gd name="connsiteX1" fmla="*/ 2079 w 2266"/>
              <a:gd name="connsiteY1" fmla="*/ 21 h 3417"/>
              <a:gd name="connsiteX2" fmla="*/ 1279 w 2266"/>
              <a:gd name="connsiteY2" fmla="*/ 1740 h 3417"/>
              <a:gd name="connsiteX3" fmla="*/ 6 w 2266"/>
              <a:gd name="connsiteY3" fmla="*/ 3417 h 3417"/>
              <a:gd name="connsiteX4" fmla="*/ 0 w 2266"/>
              <a:gd name="connsiteY4" fmla="*/ 0 h 3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 h="3417">
                <a:moveTo>
                  <a:pt x="0" y="0"/>
                </a:moveTo>
                <a:lnTo>
                  <a:pt x="2079" y="21"/>
                </a:lnTo>
                <a:cubicBezTo>
                  <a:pt x="2819" y="966"/>
                  <a:pt x="1118" y="1334"/>
                  <a:pt x="1279" y="1740"/>
                </a:cubicBezTo>
                <a:cubicBezTo>
                  <a:pt x="1445" y="2857"/>
                  <a:pt x="645" y="3283"/>
                  <a:pt x="6" y="3417"/>
                </a:cubicBezTo>
                <a:lnTo>
                  <a:pt x="0" y="0"/>
                </a:lnTo>
                <a:close/>
              </a:path>
            </a:pathLst>
          </a:custGeom>
          <a:gradFill flip="none" rotWithShape="1">
            <a:gsLst>
              <a:gs pos="0">
                <a:srgbClr val="F84D4D"/>
              </a:gs>
              <a:gs pos="100000">
                <a:srgbClr val="FF6B42"/>
              </a:gs>
            </a:gsLst>
            <a:lin ang="0" scaled="1"/>
            <a:tileRect/>
          </a:gradFill>
          <a:ln w="12700" cap="flat" cmpd="sng" algn="ctr">
            <a:noFill/>
            <a:prstDash val="solid"/>
            <a:miter lim="800000"/>
          </a:ln>
          <a:effectLst/>
        </p:spPr>
        <p:txBody>
          <a:bodyPr rtlCol="0" anchor="ctr"/>
          <a:lstStyle/>
          <a:p>
            <a:pPr algn="ctr"/>
            <a:endParaRPr lang="zh-CN" altLang="en-US" kern="0">
              <a:solidFill>
                <a:prstClr val="white"/>
              </a:solidFill>
              <a:latin typeface="Calibri" panose="020F0502020204030204"/>
            </a:endParaRPr>
          </a:p>
        </p:txBody>
      </p:sp>
      <p:sp>
        <p:nvSpPr>
          <p:cNvPr id="4" name="任意多边形 14"/>
          <p:cNvSpPr/>
          <p:nvPr/>
        </p:nvSpPr>
        <p:spPr>
          <a:xfrm rot="5400000">
            <a:off x="-49530" y="6246495"/>
            <a:ext cx="636905" cy="586105"/>
          </a:xfrm>
          <a:custGeom>
            <a:avLst/>
            <a:gdLst>
              <a:gd name="connsiteX0" fmla="*/ 705 w 1951"/>
              <a:gd name="connsiteY0" fmla="*/ 267 h 1354"/>
              <a:gd name="connsiteX1" fmla="*/ 1952 w 1951"/>
              <a:gd name="connsiteY1" fmla="*/ 9 h 1354"/>
              <a:gd name="connsiteX2" fmla="*/ 1952 w 1951"/>
              <a:gd name="connsiteY2" fmla="*/ 1354 h 1354"/>
              <a:gd name="connsiteX3" fmla="*/ 3 w 1951"/>
              <a:gd name="connsiteY3" fmla="*/ 1354 h 1354"/>
              <a:gd name="connsiteX4" fmla="*/ 705 w 1951"/>
              <a:gd name="connsiteY4" fmla="*/ 267 h 1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 h="1354">
                <a:moveTo>
                  <a:pt x="705" y="267"/>
                </a:moveTo>
                <a:cubicBezTo>
                  <a:pt x="1095" y="-2"/>
                  <a:pt x="1562" y="-18"/>
                  <a:pt x="1952" y="9"/>
                </a:cubicBezTo>
                <a:lnTo>
                  <a:pt x="1952" y="1354"/>
                </a:lnTo>
                <a:lnTo>
                  <a:pt x="3" y="1354"/>
                </a:lnTo>
                <a:cubicBezTo>
                  <a:pt x="-36" y="1085"/>
                  <a:pt x="315" y="536"/>
                  <a:pt x="705" y="267"/>
                </a:cubicBezTo>
                <a:close/>
              </a:path>
            </a:pathLst>
          </a:custGeom>
          <a:gradFill flip="none" rotWithShape="1">
            <a:gsLst>
              <a:gs pos="0">
                <a:srgbClr val="F84D4D"/>
              </a:gs>
              <a:gs pos="100000">
                <a:srgbClr val="FF6B42"/>
              </a:gs>
            </a:gsLst>
            <a:lin ang="0" scaled="1"/>
            <a:tileRect/>
          </a:gradFill>
          <a:ln w="12700" cap="flat" cmpd="sng" algn="ctr">
            <a:noFill/>
            <a:prstDash val="solid"/>
            <a:miter lim="800000"/>
          </a:ln>
          <a:effectLst/>
        </p:spPr>
        <p:txBody>
          <a:bodyPr rtlCol="0" anchor="ctr"/>
          <a:lstStyle/>
          <a:p>
            <a:pPr algn="ctr"/>
            <a:endParaRPr lang="zh-CN" altLang="en-US" kern="0">
              <a:solidFill>
                <a:prstClr val="white"/>
              </a:solidFill>
              <a:latin typeface="Calibri" panose="020F0502020204030204"/>
            </a:endParaRPr>
          </a:p>
        </p:txBody>
      </p:sp>
      <p:grpSp>
        <p:nvGrpSpPr>
          <p:cNvPr id="12" name="组合 11"/>
          <p:cNvGrpSpPr/>
          <p:nvPr/>
        </p:nvGrpSpPr>
        <p:grpSpPr>
          <a:xfrm>
            <a:off x="6096000" y="0"/>
            <a:ext cx="6096000" cy="6936106"/>
            <a:chOff x="6096000" y="0"/>
            <a:chExt cx="6096000" cy="6936106"/>
          </a:xfrm>
        </p:grpSpPr>
        <p:sp>
          <p:nvSpPr>
            <p:cNvPr id="11" name="任意多边形 2"/>
            <p:cNvSpPr/>
            <p:nvPr/>
          </p:nvSpPr>
          <p:spPr>
            <a:xfrm rot="10800000">
              <a:off x="6096000" y="1"/>
              <a:ext cx="5843905" cy="6936105"/>
            </a:xfrm>
            <a:custGeom>
              <a:avLst/>
              <a:gdLst>
                <a:gd name="connsiteX0" fmla="*/ 0 w 9592"/>
                <a:gd name="connsiteY0" fmla="*/ 0 h 10797"/>
                <a:gd name="connsiteX1" fmla="*/ 5692 w 9592"/>
                <a:gd name="connsiteY1" fmla="*/ 48 h 10797"/>
                <a:gd name="connsiteX2" fmla="*/ 5380 w 9592"/>
                <a:gd name="connsiteY2" fmla="*/ 4278 h 10797"/>
                <a:gd name="connsiteX3" fmla="*/ 9415 w 9592"/>
                <a:gd name="connsiteY3" fmla="*/ 8215 h 10797"/>
                <a:gd name="connsiteX4" fmla="*/ 8323 w 9592"/>
                <a:gd name="connsiteY4" fmla="*/ 10797 h 10797"/>
                <a:gd name="connsiteX5" fmla="*/ 0 w 9592"/>
                <a:gd name="connsiteY5" fmla="*/ 10797 h 10797"/>
                <a:gd name="connsiteX6" fmla="*/ 0 w 9592"/>
                <a:gd name="connsiteY6" fmla="*/ 0 h 1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93" h="10797">
                  <a:moveTo>
                    <a:pt x="0" y="0"/>
                  </a:moveTo>
                  <a:lnTo>
                    <a:pt x="5692" y="48"/>
                  </a:lnTo>
                  <a:cubicBezTo>
                    <a:pt x="7719" y="2231"/>
                    <a:pt x="5400" y="2251"/>
                    <a:pt x="5380" y="4278"/>
                  </a:cubicBezTo>
                  <a:cubicBezTo>
                    <a:pt x="5360" y="6305"/>
                    <a:pt x="8970" y="7278"/>
                    <a:pt x="9415" y="8215"/>
                  </a:cubicBezTo>
                  <a:cubicBezTo>
                    <a:pt x="9860" y="9152"/>
                    <a:pt x="9460" y="10412"/>
                    <a:pt x="8323" y="10797"/>
                  </a:cubicBezTo>
                  <a:lnTo>
                    <a:pt x="0" y="10797"/>
                  </a:lnTo>
                  <a:lnTo>
                    <a:pt x="0" y="0"/>
                  </a:lnTo>
                  <a:close/>
                </a:path>
              </a:pathLst>
            </a:custGeom>
            <a:gradFill flip="none" rotWithShape="1">
              <a:gsLst>
                <a:gs pos="0">
                  <a:srgbClr val="F84D4D"/>
                </a:gs>
                <a:gs pos="100000">
                  <a:srgbClr val="FF6B42"/>
                </a:gs>
              </a:gsLst>
              <a:lin ang="0" scaled="1"/>
              <a:tileRect/>
            </a:gradFill>
            <a:ln w="12700" cap="flat" cmpd="sng" algn="ctr">
              <a:noFill/>
              <a:prstDash val="solid"/>
              <a:miter lim="800000"/>
            </a:ln>
            <a:effectLst/>
          </p:spPr>
          <p:txBody>
            <a:bodyPr rtlCol="0" anchor="ctr"/>
            <a:lstStyle/>
            <a:p>
              <a:pPr algn="ctr"/>
              <a:endParaRPr lang="zh-CN" altLang="en-US" kern="0">
                <a:solidFill>
                  <a:prstClr val="white"/>
                </a:solidFill>
                <a:latin typeface="Calibri" panose="020F0502020204030204"/>
              </a:endParaRPr>
            </a:p>
          </p:txBody>
        </p:sp>
        <p:sp>
          <p:nvSpPr>
            <p:cNvPr id="2" name="任意多边形 2"/>
            <p:cNvSpPr/>
            <p:nvPr/>
          </p:nvSpPr>
          <p:spPr>
            <a:xfrm rot="10800000">
              <a:off x="6348095" y="0"/>
              <a:ext cx="5843905" cy="6936105"/>
            </a:xfrm>
            <a:custGeom>
              <a:avLst/>
              <a:gdLst>
                <a:gd name="connsiteX0" fmla="*/ 0 w 9592"/>
                <a:gd name="connsiteY0" fmla="*/ 0 h 10797"/>
                <a:gd name="connsiteX1" fmla="*/ 5692 w 9592"/>
                <a:gd name="connsiteY1" fmla="*/ 48 h 10797"/>
                <a:gd name="connsiteX2" fmla="*/ 5380 w 9592"/>
                <a:gd name="connsiteY2" fmla="*/ 4278 h 10797"/>
                <a:gd name="connsiteX3" fmla="*/ 9415 w 9592"/>
                <a:gd name="connsiteY3" fmla="*/ 8215 h 10797"/>
                <a:gd name="connsiteX4" fmla="*/ 8323 w 9592"/>
                <a:gd name="connsiteY4" fmla="*/ 10797 h 10797"/>
                <a:gd name="connsiteX5" fmla="*/ 0 w 9592"/>
                <a:gd name="connsiteY5" fmla="*/ 10797 h 10797"/>
                <a:gd name="connsiteX6" fmla="*/ 0 w 9592"/>
                <a:gd name="connsiteY6" fmla="*/ 0 h 1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93" h="10797">
                  <a:moveTo>
                    <a:pt x="0" y="0"/>
                  </a:moveTo>
                  <a:lnTo>
                    <a:pt x="5692" y="48"/>
                  </a:lnTo>
                  <a:cubicBezTo>
                    <a:pt x="7719" y="2231"/>
                    <a:pt x="5400" y="2251"/>
                    <a:pt x="5380" y="4278"/>
                  </a:cubicBezTo>
                  <a:cubicBezTo>
                    <a:pt x="5360" y="6305"/>
                    <a:pt x="8970" y="7278"/>
                    <a:pt x="9415" y="8215"/>
                  </a:cubicBezTo>
                  <a:cubicBezTo>
                    <a:pt x="9860" y="9152"/>
                    <a:pt x="9460" y="10412"/>
                    <a:pt x="8323" y="10797"/>
                  </a:cubicBezTo>
                  <a:lnTo>
                    <a:pt x="0" y="10797"/>
                  </a:lnTo>
                  <a:lnTo>
                    <a:pt x="0" y="0"/>
                  </a:lnTo>
                  <a:close/>
                </a:path>
              </a:pathLst>
            </a:custGeom>
            <a:blipFill dpi="0" rotWithShape="0">
              <a:blip r:embed="rId3"/>
              <a:srcRect/>
              <a:stretch>
                <a:fillRect l="-25000" r="-21000"/>
              </a:stretch>
            </a:blipFill>
            <a:ln w="28575" cap="flat" cmpd="sng" algn="ctr">
              <a:solidFill>
                <a:schemeClr val="bg1"/>
              </a:solidFill>
              <a:prstDash val="solid"/>
              <a:miter lim="800000"/>
            </a:ln>
            <a:effectLst/>
          </p:spPr>
          <p:txBody>
            <a:bodyPr rtlCol="0" anchor="ctr"/>
            <a:lstStyle/>
            <a:p>
              <a:pPr algn="ctr"/>
              <a:endParaRPr lang="zh-CN" altLang="en-US" kern="0">
                <a:solidFill>
                  <a:prstClr val="white"/>
                </a:solidFill>
                <a:latin typeface="微软雅黑" panose="020B0503020204020204" pitchFamily="34" charset="-122"/>
                <a:ea typeface="微软雅黑" panose="020B0503020204020204" pitchFamily="34" charset="-122"/>
              </a:endParaRPr>
            </a:p>
          </p:txBody>
        </p:sp>
      </p:grpSp>
      <p:sp>
        <p:nvSpPr>
          <p:cNvPr id="13" name="文本框 12"/>
          <p:cNvSpPr txBox="1"/>
          <p:nvPr/>
        </p:nvSpPr>
        <p:spPr>
          <a:xfrm>
            <a:off x="1133294" y="3385442"/>
            <a:ext cx="5498465" cy="923330"/>
          </a:xfrm>
          <a:prstGeom prst="rect">
            <a:avLst/>
          </a:prstGeom>
          <a:noFill/>
        </p:spPr>
        <p:txBody>
          <a:bodyPr wrap="square" rtlCol="0">
            <a:spAutoFit/>
          </a:bodyPr>
          <a:lstStyle>
            <a:defPPr>
              <a:defRPr lang="zh-CN"/>
            </a:defPPr>
            <a:lvl1pPr>
              <a:defRPr sz="5400" b="1">
                <a:solidFill>
                  <a:schemeClr val="bg2">
                    <a:lumMod val="25000"/>
                  </a:schemeClr>
                </a:solidFill>
                <a:latin typeface="微软雅黑" panose="020B0503020204020204" pitchFamily="34" charset="-122"/>
                <a:ea typeface="微软雅黑" panose="020B0503020204020204" pitchFamily="34" charset="-122"/>
                <a:cs typeface="方正黑体_GBK" panose="03000509000000000000" charset="-122"/>
              </a:defRPr>
            </a:lvl1pPr>
          </a:lstStyle>
          <a:p>
            <a:r>
              <a:rPr lang="zh-CN" altLang="en-US">
                <a:sym typeface="+mn-lt"/>
              </a:rPr>
              <a:t>研究思路与方法</a:t>
            </a:r>
            <a:endParaRPr lang="zh-CN" altLang="en-US" dirty="0">
              <a:sym typeface="+mn-lt"/>
            </a:endParaRPr>
          </a:p>
        </p:txBody>
      </p:sp>
      <p:sp>
        <p:nvSpPr>
          <p:cNvPr id="15" name="文本框 25"/>
          <p:cNvSpPr txBox="1"/>
          <p:nvPr/>
        </p:nvSpPr>
        <p:spPr>
          <a:xfrm>
            <a:off x="1131389" y="2071236"/>
            <a:ext cx="4293870" cy="1314206"/>
          </a:xfrm>
          <a:prstGeom prst="rect">
            <a:avLst/>
          </a:prstGeom>
          <a:noFill/>
          <a:ln w="9525" cap="flat" cmpd="sng">
            <a:noFill/>
            <a:prstDash val="solid"/>
            <a:round/>
            <a:headEnd type="none" w="med" len="med"/>
            <a:tailEnd type="none" w="med" len="med"/>
          </a:ln>
          <a:extLst>
            <a:ext uri="{909E8E84-426E-40DD-AFC4-6F175D3DCCD1}">
              <a14:hiddenFill xmlns:a14="http://schemas.microsoft.com/office/drawing/2010/main">
                <a:solidFill>
                  <a:srgbClr val="BC1A21"/>
                </a:solidFill>
              </a14:hiddenFill>
            </a:ext>
          </a:extLst>
        </p:spPr>
        <p:txBody>
          <a:bodyPr wrap="square" anchor="t">
            <a:spAutoFit/>
          </a:bodyPr>
          <a:lstStyle>
            <a:defPPr>
              <a:defRPr lang="zh-CN"/>
            </a:defPPr>
            <a:lvl1pPr eaLnBrk="0" hangingPunct="0">
              <a:lnSpc>
                <a:spcPct val="150000"/>
              </a:lnSpc>
              <a:defRPr sz="6000" b="1">
                <a:gradFill>
                  <a:gsLst>
                    <a:gs pos="0">
                      <a:srgbClr val="F84D4D"/>
                    </a:gs>
                    <a:gs pos="100000">
                      <a:srgbClr val="FF6B42"/>
                    </a:gs>
                  </a:gsLst>
                  <a:lin ang="16200000" scaled="1"/>
                </a:gradFill>
                <a:effectLst>
                  <a:outerShdw blurRad="38100" dist="38100" dir="2700000" algn="tl">
                    <a:srgbClr val="000000">
                      <a:alpha val="11000"/>
                    </a:srgbClr>
                  </a:outerShdw>
                </a:effectLst>
                <a:latin typeface="微软雅黑" panose="020B0503020204020204" pitchFamily="34" charset="-122"/>
                <a:ea typeface="微软雅黑" panose="020B0503020204020204" pitchFamily="34" charset="-122"/>
                <a:cs typeface="方正黑体_GBK" panose="03000509000000000000" charset="-122"/>
              </a:defRPr>
            </a:lvl1pPr>
          </a:lstStyle>
          <a:p>
            <a:r>
              <a:rPr lang="en-US" altLang="zh-CN"/>
              <a:t>PART 02</a:t>
            </a:r>
            <a:endParaRPr lang="en-US" altLang="zh-CN" dirty="0"/>
          </a:p>
        </p:txBody>
      </p:sp>
      <p:sp>
        <p:nvSpPr>
          <p:cNvPr id="17" name="文本框 16"/>
          <p:cNvSpPr txBox="1"/>
          <p:nvPr/>
        </p:nvSpPr>
        <p:spPr>
          <a:xfrm>
            <a:off x="1131389" y="4308772"/>
            <a:ext cx="5663111" cy="1023357"/>
          </a:xfrm>
          <a:prstGeom prst="rect">
            <a:avLst/>
          </a:prstGeom>
          <a:noFill/>
          <a:ln>
            <a:noFill/>
          </a:ln>
          <a:effectLst/>
        </p:spPr>
        <p:txBody>
          <a:bodyPr wrap="square" rtlCol="0">
            <a:spAutoFit/>
          </a:bodyPr>
          <a:lstStyle>
            <a:defPPr>
              <a:defRPr lang="zh-CN"/>
            </a:defPPr>
            <a:lvl1pPr>
              <a:lnSpc>
                <a:spcPct val="140000"/>
              </a:lnSpc>
              <a:spcBef>
                <a:spcPts val="300"/>
              </a:spcBef>
              <a:defRPr sz="1400">
                <a:solidFill>
                  <a:schemeClr val="bg2">
                    <a:lumMod val="50000"/>
                  </a:schemeClr>
                </a:solidFill>
                <a:latin typeface="微软雅黑" panose="020B0503020204020204" pitchFamily="34" charset="-122"/>
                <a:ea typeface="微软雅黑" panose="020B0503020204020204" pitchFamily="34" charset="-122"/>
                <a:cs typeface="Poppins" panose="00000500000000000000" pitchFamily="50" charset="0"/>
              </a:defRPr>
            </a:lvl1pPr>
          </a:lstStyle>
          <a:p>
            <a:r>
              <a:rPr lang="zh-CN" altLang="en-US">
                <a:sym typeface="+mn-lt"/>
              </a:rPr>
              <a:t>财务会计人员的专业能力薄弱，会计队伍服务意识有待提高。目前高校财务部门各会计岗位相对固定，设置比较细，流动性不高，一般会计人员基本处于记账、算账、报账等会计核算，参加学</a:t>
            </a:r>
            <a:endParaRPr lang="zh-CN" altLang="en-US" dirty="0">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strVal val="#ppt_w+.3"/>
                                          </p:val>
                                        </p:tav>
                                        <p:tav tm="100000">
                                          <p:val>
                                            <p:strVal val="#ppt_w"/>
                                          </p:val>
                                        </p:tav>
                                      </p:tavLst>
                                    </p:anim>
                                    <p:anim calcmode="lin" valueType="num">
                                      <p:cBhvr>
                                        <p:cTn id="32" dur="1000" fill="hold"/>
                                        <p:tgtEl>
                                          <p:spTgt spid="13"/>
                                        </p:tgtEl>
                                        <p:attrNameLst>
                                          <p:attrName>ppt_h</p:attrName>
                                        </p:attrNameLst>
                                      </p:cBhvr>
                                      <p:tavLst>
                                        <p:tav tm="0">
                                          <p:val>
                                            <p:strVal val="#ppt_h"/>
                                          </p:val>
                                        </p:tav>
                                        <p:tav tm="100000">
                                          <p:val>
                                            <p:strVal val="#ppt_h"/>
                                          </p:val>
                                        </p:tav>
                                      </p:tavLst>
                                    </p:anim>
                                    <p:animEffect transition="in" filter="fade">
                                      <p:cBhvr>
                                        <p:cTn id="33" dur="1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3" grpId="0"/>
      <p:bldP spid="15" grpId="0"/>
      <p:bldP spid="17" grpId="0"/>
    </p:bldLst>
  </p:timing>
</p:sld>
</file>

<file path=ppt/theme/theme1.xml><?xml version="1.0" encoding="utf-8"?>
<a:theme xmlns:a="http://schemas.openxmlformats.org/drawingml/2006/main" name="小Q办公e">
  <a:themeElements>
    <a:clrScheme name="Office">
      <a:dk1>
        <a:srgbClr val="000000"/>
      </a:dk1>
      <a:lt1>
        <a:srgbClr val="FFFFFF"/>
      </a:lt1>
      <a:dk2>
        <a:srgbClr val="778495"/>
      </a:dk2>
      <a:lt2>
        <a:srgbClr val="F0F0F0"/>
      </a:lt2>
      <a:accent1>
        <a:srgbClr val="F84D4D"/>
      </a:accent1>
      <a:accent2>
        <a:srgbClr val="FF6B42"/>
      </a:accent2>
      <a:accent3>
        <a:srgbClr val="5BA3EB"/>
      </a:accent3>
      <a:accent4>
        <a:srgbClr val="06BB9A"/>
      </a:accent4>
      <a:accent5>
        <a:srgbClr val="8E7EF0"/>
      </a:accent5>
      <a:accent6>
        <a:srgbClr val="F4B919"/>
      </a:accent6>
      <a:hlink>
        <a:srgbClr val="4472C4"/>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1666</Words>
  <Application>Microsoft Office PowerPoint</Application>
  <PresentationFormat>宽屏</PresentationFormat>
  <Paragraphs>181</Paragraphs>
  <Slides>24</Slides>
  <Notes>20</Notes>
  <HiddenSlides>0</HiddenSlides>
  <MMClips>1</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24</vt:i4>
      </vt:variant>
    </vt:vector>
  </HeadingPairs>
  <TitlesOfParts>
    <vt:vector size="40" baseType="lpstr">
      <vt:lpstr>Gill Sans</vt:lpstr>
      <vt:lpstr>Lato Bold</vt:lpstr>
      <vt:lpstr>Lato Light</vt:lpstr>
      <vt:lpstr>Poppins</vt:lpstr>
      <vt:lpstr>Source Sans Pro</vt:lpstr>
      <vt:lpstr>方正黑体_GBK</vt:lpstr>
      <vt:lpstr>汉仪旗黑-55简</vt:lpstr>
      <vt:lpstr>汉仪旗黑-75S</vt:lpstr>
      <vt:lpstr>宋体</vt:lpstr>
      <vt:lpstr>微软雅黑</vt:lpstr>
      <vt:lpstr>微软雅黑 Light</vt:lpstr>
      <vt:lpstr>Agency FB</vt:lpstr>
      <vt:lpstr>Arial</vt:lpstr>
      <vt:lpstr>Calibri</vt:lpstr>
      <vt:lpstr>等线</vt:lpstr>
      <vt:lpstr>小Q办公e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www.xqppt.com</dc:title>
  <dc:subject/>
  <dc:creator>小Q办公</dc:creator>
  <cp:lastModifiedBy> </cp:lastModifiedBy>
  <cp:revision>24</cp:revision>
  <dcterms:created xsi:type="dcterms:W3CDTF">2021-03-07T05:11:00Z</dcterms:created>
  <dcterms:modified xsi:type="dcterms:W3CDTF">2021-05-12T07:43:08Z</dcterms:modified>
  <cp:category/>
  <dc:description/>
  <cp:contentStatus/>
  <dc:identifier/>
  <cp:keywords/>
  <dc:language>utf-8</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B6F0E78797FC456A999A596C5717C1F2</vt:lpwstr>
  </property>
  <property fmtid="{D5CDD505-2E9C-101B-9397-08002B2CF9AE}" pid="3" name="KSOProductBuildVer">
    <vt:lpwstr>2052-11.1.0.10463</vt:lpwstr>
  </property>
</Properties>
</file>