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sldIdLst>
    <p:sldId id="256" r:id="rId3"/>
    <p:sldId id="260" r:id="rId4"/>
    <p:sldId id="262" r:id="rId5"/>
    <p:sldId id="263" r:id="rId6"/>
    <p:sldId id="264" r:id="rId7"/>
    <p:sldId id="265" r:id="rId8"/>
    <p:sldId id="267" r:id="rId9"/>
    <p:sldId id="284" r:id="rId10"/>
    <p:sldId id="266" r:id="rId11"/>
    <p:sldId id="285" r:id="rId12"/>
    <p:sldId id="268" r:id="rId13"/>
    <p:sldId id="270" r:id="rId14"/>
    <p:sldId id="271" r:id="rId15"/>
    <p:sldId id="272" r:id="rId16"/>
    <p:sldId id="276" r:id="rId17"/>
    <p:sldId id="273" r:id="rId18"/>
    <p:sldId id="286" r:id="rId19"/>
    <p:sldId id="274" r:id="rId20"/>
    <p:sldId id="277" r:id="rId21"/>
    <p:sldId id="278" r:id="rId22"/>
    <p:sldId id="287" r:id="rId23"/>
    <p:sldId id="279" r:id="rId24"/>
    <p:sldId id="281" r:id="rId25"/>
    <p:sldId id="282" r:id="rId26"/>
    <p:sldId id="28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3844" autoAdjust="0"/>
  </p:normalViewPr>
  <p:slideViewPr>
    <p:cSldViewPr snapToGrid="0">
      <p:cViewPr>
        <p:scale>
          <a:sx n="66" d="100"/>
          <a:sy n="66" d="100"/>
        </p:scale>
        <p:origin x="-231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22A0-4A8F-481B-B7A3-B3D437A07B9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CEF94-4C73-4FD4-B18D-49FE37CBE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CEF94-4C73-4FD4-B18D-49FE37CBEF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CEF94-4C73-4FD4-B18D-49FE37CBEF6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t="24207" b="1916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742946" y="3096126"/>
            <a:ext cx="3449053" cy="24985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-62892"/>
            <a:ext cx="4705444" cy="6983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0" y="445168"/>
            <a:ext cx="2486532" cy="24865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67999" y="4720377"/>
            <a:ext cx="1748591" cy="1748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 flipH="1">
            <a:off x="8229599" y="226589"/>
            <a:ext cx="4026569" cy="4026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 t="24207" b="1916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 l="12552" t="24390" r="10833" b="105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463968"/>
            <a:ext cx="12192000" cy="1394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943474"/>
            <a:ext cx="9381122" cy="1914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314322" y="4943476"/>
            <a:ext cx="3877678" cy="19145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" y="2952750"/>
            <a:ext cx="1700648" cy="39814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10772774" y="4599299"/>
            <a:ext cx="1419225" cy="22587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32883" y="5195887"/>
            <a:ext cx="1800225" cy="73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32188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 t="24207" b="1916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 t="24207" b="1916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63968"/>
            <a:ext cx="12192000" cy="1394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943474"/>
            <a:ext cx="9381122" cy="1914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14322" y="4943476"/>
            <a:ext cx="3877678" cy="19145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" y="2952750"/>
            <a:ext cx="1700648" cy="3981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772774" y="4599299"/>
            <a:ext cx="1419225" cy="22587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32883" y="5195887"/>
            <a:ext cx="1800225" cy="73342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64721-40FC-4137-85DC-DCE13987419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16604-4FF4-4A6A-8FAC-7EF03D4C79D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3865271" y="4863641"/>
            <a:ext cx="4141118" cy="4141118"/>
          </a:xfrm>
          <a:prstGeom prst="rect">
            <a:avLst/>
          </a:prstGeom>
        </p:spPr>
      </p:pic>
      <p:grpSp>
        <p:nvGrpSpPr>
          <p:cNvPr id="18" name="组合 17"/>
          <p:cNvGrpSpPr/>
          <p:nvPr userDrawn="1"/>
        </p:nvGrpSpPr>
        <p:grpSpPr>
          <a:xfrm>
            <a:off x="-325980" y="-2343398"/>
            <a:ext cx="12843960" cy="4141118"/>
            <a:chOff x="139241" y="-2291905"/>
            <a:chExt cx="12843960" cy="4141118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 flipV="1">
              <a:off x="3040188" y="-2291905"/>
              <a:ext cx="4141118" cy="414111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 flipV="1">
              <a:off x="5941135" y="-2291905"/>
              <a:ext cx="4141118" cy="414111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 flipV="1">
              <a:off x="139241" y="-2291905"/>
              <a:ext cx="4141118" cy="414111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9" cstate="screen"/>
            <a:stretch>
              <a:fillRect/>
            </a:stretch>
          </p:blipFill>
          <p:spPr>
            <a:xfrm flipV="1">
              <a:off x="8842083" y="-2291905"/>
              <a:ext cx="4141118" cy="41411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t="24207" b="1916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2628991" y="-1875669"/>
            <a:ext cx="6858000" cy="10609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742946" y="3096126"/>
            <a:ext cx="3449053" cy="24985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0" y="-62892"/>
            <a:ext cx="4705444" cy="698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2552" t="24390" r="10833" b="105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0"/>
            <a:ext cx="12192000" cy="1394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3968"/>
            <a:ext cx="12192000" cy="1394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5713489" y="0"/>
            <a:ext cx="6248400" cy="3850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742946" y="3096126"/>
            <a:ext cx="3449053" cy="24985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5400000">
            <a:off x="2628991" y="-1875669"/>
            <a:ext cx="6858000" cy="10609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-62892"/>
            <a:ext cx="4705444" cy="69837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908270" y="482540"/>
            <a:ext cx="6375460" cy="63754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11016" y="4345399"/>
            <a:ext cx="5969968" cy="461665"/>
            <a:chOff x="3186733" y="4817848"/>
            <a:chExt cx="5969968" cy="461665"/>
          </a:xfrm>
        </p:grpSpPr>
        <p:sp>
          <p:nvSpPr>
            <p:cNvPr id="9" name="文本框 8"/>
            <p:cNvSpPr txBox="1"/>
            <p:nvPr/>
          </p:nvSpPr>
          <p:spPr>
            <a:xfrm>
              <a:off x="4088433" y="4817848"/>
              <a:ext cx="4293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F7E791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2400" b="1" spc="300" dirty="0">
                  <a:solidFill>
                    <a:srgbClr val="F7E791"/>
                  </a:solidFill>
                  <a:cs typeface="+mn-ea"/>
                  <a:sym typeface="+mn-lt"/>
                </a:rPr>
                <a:t>年元旦晚会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186733" y="50486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255001" y="50486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8544" y="2684756"/>
            <a:ext cx="365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第二项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37339" y="3629537"/>
            <a:ext cx="500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rgbClr val="FBE77C"/>
                </a:solidFill>
                <a:cs typeface="+mn-ea"/>
                <a:sym typeface="+mn-lt"/>
              </a:rPr>
              <a:t>颁奖盛典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71489" y="2357076"/>
            <a:ext cx="436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最佳敬业奖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6" name="矩形 5"/>
          <p:cNvSpPr/>
          <p:nvPr/>
        </p:nvSpPr>
        <p:spPr>
          <a:xfrm>
            <a:off x="5819284" y="2357076"/>
            <a:ext cx="44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最佳奉献奖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48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182" y="3276973"/>
            <a:ext cx="4225622" cy="157624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兢兢业业，锐意进取，任劳任怨。态度诚恳，尽职尽责，克己奉公， 严于律己，无私奉献。 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5835" y="3350008"/>
            <a:ext cx="3937000" cy="14246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/>
          <a:p>
            <a:pPr marL="337185" indent="-337185" defTabSz="1078230">
              <a:lnSpc>
                <a:spcPct val="150000"/>
              </a:lnSpc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b="1" dirty="0">
                <a:solidFill>
                  <a:srgbClr val="FBE77C"/>
                </a:solidFill>
                <a:cs typeface="+mn-ea"/>
                <a:sym typeface="+mn-lt"/>
              </a:rPr>
              <a:t>他们没有豪情壮语，他们没有丰功伟绩。但他们用行动告诉我们什么是主人翁的精神。 </a:t>
            </a:r>
            <a:endParaRPr lang="en-US" altLang="zh-CN" sz="19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9" name="Picture 5_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5717828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0889" y="1470192"/>
            <a:ext cx="436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最佳敬业奖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6096000" y="1470192"/>
            <a:ext cx="44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BE77C"/>
                </a:solidFill>
                <a:cs typeface="+mn-ea"/>
                <a:sym typeface="+mn-lt"/>
              </a:rPr>
              <a:t>最佳奉献奖</a:t>
            </a:r>
            <a:r>
              <a:rPr lang="en-US" altLang="zh-CN" sz="48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48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14584" y="2808816"/>
            <a:ext cx="2638301" cy="17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993870" y="2788960"/>
            <a:ext cx="2697797" cy="180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457414" y="4785122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54428" y="4785121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pic>
        <p:nvPicPr>
          <p:cNvPr id="8" name="Picture 5_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717828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860795" y="4165657"/>
            <a:ext cx="7740410" cy="123253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互相鼓励，挥汗如雨，过关斩将。无私奉献，激情洋溢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排除万难，敢为人先，销量翻番，为公司开拓公司市场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6675" y="3165930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最佳团队奖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27650" y="659617"/>
            <a:ext cx="1219064" cy="2337583"/>
          </a:xfrm>
          <a:prstGeom prst="rect">
            <a:avLst/>
          </a:prstGeom>
        </p:spPr>
      </p:pic>
      <p:pic>
        <p:nvPicPr>
          <p:cNvPr id="7" name="Picture 5_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8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71900" y="2167467"/>
            <a:ext cx="4127499" cy="275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3616325" y="1216354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最佳团队奖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7750" y="4995315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600" b="0" dirty="0">
                <a:latin typeface="+mn-lt"/>
                <a:ea typeface="+mn-ea"/>
                <a:cs typeface="+mn-ea"/>
                <a:sym typeface="+mn-lt"/>
              </a:rPr>
              <a:t>团队名字</a:t>
            </a:r>
          </a:p>
        </p:txBody>
      </p:sp>
      <p:pic>
        <p:nvPicPr>
          <p:cNvPr id="7" name="Picture 5_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8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644895" y="4129582"/>
            <a:ext cx="7740410" cy="548656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BE77C"/>
                </a:solidFill>
                <a:latin typeface="+mn-lt"/>
                <a:ea typeface="+mn-ea"/>
                <a:cs typeface="+mn-ea"/>
                <a:sym typeface="+mn-lt"/>
              </a:rPr>
              <a:t>员工中的佼佼者、公司生力军，自身顽强、勤奋、百折不挠。</a:t>
            </a:r>
            <a:endParaRPr lang="en-US" altLang="zh-CN" sz="1900" dirty="0">
              <a:solidFill>
                <a:srgbClr val="FBE7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2509" y="3147892"/>
            <a:ext cx="545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最佳销售奖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86468" y="659617"/>
            <a:ext cx="1219064" cy="2337583"/>
          </a:xfrm>
          <a:prstGeom prst="rect">
            <a:avLst/>
          </a:prstGeom>
        </p:spPr>
      </p:pic>
      <p:pic>
        <p:nvPicPr>
          <p:cNvPr id="7" name="Picture 5_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5717828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63502" y="1334270"/>
            <a:ext cx="484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最佳销售奖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16244" y="4784304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24046" y="4780707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50243" y="4780708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E77C"/>
                </a:solidFill>
                <a:cs typeface="+mn-ea"/>
                <a:sym typeface="+mn-lt"/>
              </a:rPr>
              <a:t>名 字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92214" y="2663825"/>
            <a:ext cx="2292659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11703" y="2663891"/>
            <a:ext cx="2292461" cy="15302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813681" y="2663825"/>
            <a:ext cx="2295525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_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" y="5717828"/>
            <a:ext cx="12192001" cy="114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8544" y="2684756"/>
            <a:ext cx="365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第三项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37339" y="3629537"/>
            <a:ext cx="500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rgbClr val="FBE77C"/>
                </a:solidFill>
                <a:cs typeface="+mn-ea"/>
                <a:sym typeface="+mn-lt"/>
              </a:rPr>
              <a:t>文艺演出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9650" y="1913404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E77C"/>
                </a:solidFill>
                <a:cs typeface="+mn-ea"/>
                <a:sym typeface="+mn-lt"/>
              </a:rPr>
              <a:t>第一个节目</a:t>
            </a:r>
            <a:endParaRPr lang="en-US" altLang="zh-CN" sz="32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市场部歌曲演唱</a:t>
            </a:r>
            <a:endParaRPr lang="en-US" altLang="zh-CN" sz="60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开门红</a:t>
            </a:r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3" b="100000" l="10000" r="100000">
                        <a14:foregroundMark x1="45385" y1="12844" x2="54615" y2="11009"/>
                        <a14:foregroundMark x1="72051" y1="35321" x2="62821" y2="5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209" y="4437763"/>
            <a:ext cx="2164891" cy="242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92350" y="1900704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E77C"/>
                </a:solidFill>
                <a:cs typeface="+mn-ea"/>
                <a:sym typeface="+mn-lt"/>
              </a:rPr>
              <a:t>第二个节目</a:t>
            </a:r>
            <a:endParaRPr lang="en-US" altLang="zh-CN" sz="32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宣传部歌曲演唱</a:t>
            </a:r>
            <a:endParaRPr lang="en-US" altLang="zh-CN" sz="60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新年好</a:t>
            </a:r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3" b="100000" l="10000" r="100000">
                        <a14:foregroundMark x1="45385" y1="12844" x2="54615" y2="11009"/>
                        <a14:foregroundMark x1="72051" y1="35321" x2="62821" y2="5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209" y="4437763"/>
            <a:ext cx="2164891" cy="242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12552" t="24390" r="10833" b="105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0"/>
            <a:ext cx="12192000" cy="1394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885" y="1331845"/>
            <a:ext cx="8518230" cy="42591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98222" y="2512007"/>
            <a:ext cx="6995556" cy="16768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公司已经走过了一年的风雨，值此元旦，首先祝各位在新的一年里身体健康，心想事成</a:t>
            </a:r>
            <a:r>
              <a:rPr lang="en-US" altLang="zh-CN" sz="2000" b="1" dirty="0">
                <a:solidFill>
                  <a:srgbClr val="C00000"/>
                </a:solidFill>
                <a:cs typeface="+mn-ea"/>
                <a:sym typeface="+mn-lt"/>
              </a:rPr>
              <a:t>!</a:t>
            </a:r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更要感谢各位与公司一路同行。新的一年从公司实际出发，有几点希望各位同仁共勉。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542333" y="1244967"/>
            <a:ext cx="4932695" cy="830997"/>
            <a:chOff x="3542333" y="661818"/>
            <a:chExt cx="4932695" cy="830997"/>
          </a:xfrm>
        </p:grpSpPr>
        <p:sp>
          <p:nvSpPr>
            <p:cNvPr id="2" name="文本框 1"/>
            <p:cNvSpPr txBox="1"/>
            <p:nvPr/>
          </p:nvSpPr>
          <p:spPr>
            <a:xfrm>
              <a:off x="4618673" y="661818"/>
              <a:ext cx="2954655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4800" b="1" spc="600" dirty="0">
                  <a:solidFill>
                    <a:srgbClr val="FBE77C"/>
                  </a:solidFill>
                  <a:cs typeface="+mn-ea"/>
                  <a:sym typeface="+mn-lt"/>
                </a:rPr>
                <a:t>领导寄语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42333" y="10862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573328" y="1080362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9650" y="1964204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BE77C"/>
                </a:solidFill>
                <a:cs typeface="+mn-ea"/>
                <a:sym typeface="+mn-lt"/>
              </a:rPr>
              <a:t>第三个节目</a:t>
            </a:r>
            <a:endParaRPr lang="en-US" altLang="zh-CN" sz="32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公关部歌曲演唱</a:t>
            </a:r>
            <a:endParaRPr lang="en-US" altLang="zh-CN" sz="6000" b="1" dirty="0">
              <a:solidFill>
                <a:srgbClr val="FBE77C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江南</a:t>
            </a:r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BE77C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3" b="100000" l="10000" r="100000">
                        <a14:foregroundMark x1="45385" y1="12844" x2="54615" y2="11009"/>
                        <a14:foregroundMark x1="72051" y1="35321" x2="62821" y2="5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209" y="4437763"/>
            <a:ext cx="2164891" cy="242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8544" y="2684756"/>
            <a:ext cx="365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第四项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37339" y="3629537"/>
            <a:ext cx="500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rgbClr val="FBE77C"/>
                </a:solidFill>
                <a:cs typeface="+mn-ea"/>
                <a:sym typeface="+mn-lt"/>
              </a:rPr>
              <a:t>展望</a:t>
            </a:r>
            <a:r>
              <a:rPr lang="en-US" altLang="zh-CN" sz="6000" b="1" spc="600" dirty="0">
                <a:solidFill>
                  <a:srgbClr val="FBE77C"/>
                </a:solidFill>
                <a:cs typeface="+mn-ea"/>
                <a:sym typeface="+mn-lt"/>
              </a:rPr>
              <a:t>20XX</a:t>
            </a:r>
            <a:endParaRPr lang="zh-CN" altLang="en-US" sz="6000" b="1" spc="600" dirty="0"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90852" y="1325915"/>
            <a:ext cx="581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20XX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新年目标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69729" y="2341578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销售突破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90853" y="1325915"/>
            <a:ext cx="581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BE77C"/>
                </a:solidFill>
                <a:cs typeface="+mn-ea"/>
                <a:sym typeface="+mn-lt"/>
              </a:rPr>
              <a:t>20XX</a:t>
            </a:r>
            <a:r>
              <a:rPr lang="zh-CN" altLang="en-US" sz="6000" b="1" dirty="0">
                <a:solidFill>
                  <a:srgbClr val="FBE77C"/>
                </a:solidFill>
                <a:cs typeface="+mn-ea"/>
                <a:sym typeface="+mn-lt"/>
              </a:rPr>
              <a:t>新年目标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04629" y="2493978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营业额突破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5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95906" y="641856"/>
            <a:ext cx="420018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8800" b="0">
                <a:gradFill flip="none" rotWithShape="1">
                  <a:gsLst>
                    <a:gs pos="0">
                      <a:srgbClr val="FFEE89"/>
                    </a:gs>
                    <a:gs pos="51000">
                      <a:srgbClr val="FFA401">
                        <a:lumMod val="100000"/>
                      </a:srgbClr>
                    </a:gs>
                    <a:gs pos="78000">
                      <a:srgbClr val="FFD56D">
                        <a:lumMod val="71000"/>
                        <a:lumOff val="29000"/>
                      </a:srgbClr>
                    </a:gs>
                    <a:gs pos="28000">
                      <a:srgbClr val="FCDD6C">
                        <a:lumMod val="100000"/>
                      </a:srgbClr>
                    </a:gs>
                    <a:gs pos="100000">
                      <a:srgbClr val="FFDE8B"/>
                    </a:gs>
                  </a:gsLst>
                  <a:lin ang="2700000" scaled="1"/>
                  <a:tileRect/>
                </a:gradFill>
                <a:effectLst>
                  <a:outerShdw blurRad="292100" algn="tl" rotWithShape="0">
                    <a:srgbClr val="FFA401">
                      <a:alpha val="35000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zh-CN" altLang="en-US" sz="5400" b="1" dirty="0">
                <a:solidFill>
                  <a:srgbClr val="FBE77C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新◇年◇寄◇语</a:t>
            </a:r>
            <a:endParaRPr lang="en-US" altLang="zh-CN" sz="5400" b="1" dirty="0">
              <a:solidFill>
                <a:srgbClr val="FBE77C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7" b="92945" l="4968" r="95326">
                        <a14:foregroundMark x1="4350" y1="8172" x2="7407" y2="8583"/>
                        <a14:foregroundMark x1="7407" y1="8583" x2="8495" y2="7937"/>
                        <a14:foregroundMark x1="4968" y1="16226" x2="7319" y2="16931"/>
                        <a14:foregroundMark x1="7731" y1="15403" x2="8760" y2="16226"/>
                        <a14:foregroundMark x1="5732" y1="21046" x2="7878" y2="22046"/>
                        <a14:foregroundMark x1="6908" y1="21634" x2="6496" y2="50676"/>
                        <a14:foregroundMark x1="6849" y1="50852" x2="5379" y2="65785"/>
                        <a14:foregroundMark x1="5379" y1="65785" x2="6437" y2="87654"/>
                        <a14:foregroundMark x1="6437" y1="87654" x2="6702" y2="88360"/>
                        <a14:foregroundMark x1="5438" y1="91711" x2="7672" y2="92651"/>
                        <a14:foregroundMark x1="12992" y1="19106" x2="19253" y2="19988"/>
                        <a14:foregroundMark x1="19253" y1="19988" x2="29071" y2="19518"/>
                        <a14:foregroundMark x1="29071" y1="19518" x2="36155" y2="19518"/>
                        <a14:foregroundMark x1="36155" y1="19518" x2="46767" y2="18283"/>
                        <a14:foregroundMark x1="46767" y1="18283" x2="57231" y2="18989"/>
                        <a14:foregroundMark x1="56055" y1="19518" x2="68989" y2="21458"/>
                        <a14:foregroundMark x1="68989" y1="21458" x2="82451" y2="19694"/>
                        <a14:foregroundMark x1="82451" y1="19694" x2="85303" y2="19694"/>
                        <a14:foregroundMark x1="85303" y1="19694" x2="88713" y2="19518"/>
                        <a14:foregroundMark x1="88713" y1="19518" x2="92769" y2="19518"/>
                        <a14:foregroundMark x1="91299" y1="8054" x2="94121" y2="8172"/>
                        <a14:foregroundMark x1="94121" y1="8172" x2="95326" y2="7937"/>
                        <a14:foregroundMark x1="91446" y1="93239" x2="94062" y2="92769"/>
                        <a14:foregroundMark x1="94062" y1="92769" x2="95326" y2="92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894283"/>
            <a:ext cx="9601200" cy="5544617"/>
          </a:xfrm>
          <a:prstGeom prst="rect">
            <a:avLst/>
          </a:prstGeom>
        </p:spPr>
      </p:pic>
      <p:sp>
        <p:nvSpPr>
          <p:cNvPr id="3" name="TextBox 111"/>
          <p:cNvSpPr txBox="1"/>
          <p:nvPr/>
        </p:nvSpPr>
        <p:spPr>
          <a:xfrm>
            <a:off x="2477135" y="2610986"/>
            <a:ext cx="741553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       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2552" t="24390" r="10833" b="105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0"/>
            <a:ext cx="12192000" cy="1394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3968"/>
            <a:ext cx="12192000" cy="1394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5713489" y="0"/>
            <a:ext cx="6248400" cy="3850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742946" y="3096126"/>
            <a:ext cx="3449053" cy="24985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5400000">
            <a:off x="2628991" y="-1875669"/>
            <a:ext cx="6858000" cy="10609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-62892"/>
            <a:ext cx="4705444" cy="69837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908270" y="482540"/>
            <a:ext cx="6375460" cy="63754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11016" y="4345399"/>
            <a:ext cx="5969968" cy="461665"/>
            <a:chOff x="3186733" y="4817848"/>
            <a:chExt cx="5969968" cy="461665"/>
          </a:xfrm>
        </p:grpSpPr>
        <p:sp>
          <p:nvSpPr>
            <p:cNvPr id="9" name="文本框 8"/>
            <p:cNvSpPr txBox="1"/>
            <p:nvPr/>
          </p:nvSpPr>
          <p:spPr>
            <a:xfrm>
              <a:off x="4088433" y="4817848"/>
              <a:ext cx="4293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F7E791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2400" b="1" spc="300" dirty="0">
                  <a:solidFill>
                    <a:srgbClr val="F7E791"/>
                  </a:solidFill>
                  <a:cs typeface="+mn-ea"/>
                  <a:sym typeface="+mn-lt"/>
                </a:rPr>
                <a:t>年元旦晚会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186733" y="50486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255001" y="50486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3968"/>
            <a:ext cx="12192000" cy="13940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12552" t="24390" r="10833" b="105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668146" y="1904812"/>
            <a:ext cx="4877650" cy="851808"/>
            <a:chOff x="3668146" y="1904812"/>
            <a:chExt cx="4877650" cy="851808"/>
          </a:xfrm>
        </p:grpSpPr>
        <p:sp>
          <p:nvSpPr>
            <p:cNvPr id="4" name="TextBox 14"/>
            <p:cNvSpPr txBox="1"/>
            <p:nvPr/>
          </p:nvSpPr>
          <p:spPr>
            <a:xfrm>
              <a:off x="4760224" y="2081504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回首</a:t>
              </a:r>
              <a:r>
                <a:rPr lang="en-US" altLang="zh-CN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20XX</a:t>
              </a:r>
              <a:endParaRPr lang="zh-CN" altLang="en-US" sz="2800" b="1" spc="600" dirty="0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668146" y="1904812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50439" y="2944964"/>
            <a:ext cx="4877650" cy="851808"/>
            <a:chOff x="3750439" y="2944964"/>
            <a:chExt cx="4877650" cy="851808"/>
          </a:xfrm>
        </p:grpSpPr>
        <p:sp>
          <p:nvSpPr>
            <p:cNvPr id="7" name="TextBox 27"/>
            <p:cNvSpPr txBox="1"/>
            <p:nvPr/>
          </p:nvSpPr>
          <p:spPr>
            <a:xfrm>
              <a:off x="4760224" y="3099722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颁奖盛典</a:t>
              </a: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750439" y="2944964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50439" y="3973449"/>
            <a:ext cx="4877650" cy="851808"/>
            <a:chOff x="3750439" y="3973449"/>
            <a:chExt cx="4877650" cy="851808"/>
          </a:xfrm>
        </p:grpSpPr>
        <p:sp>
          <p:nvSpPr>
            <p:cNvPr id="10" name="TextBox 30"/>
            <p:cNvSpPr txBox="1"/>
            <p:nvPr/>
          </p:nvSpPr>
          <p:spPr>
            <a:xfrm>
              <a:off x="4760224" y="4113694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文艺演出</a:t>
              </a: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750439" y="3973449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50439" y="4970606"/>
            <a:ext cx="4877650" cy="851808"/>
            <a:chOff x="3750439" y="4970606"/>
            <a:chExt cx="4877650" cy="851808"/>
          </a:xfrm>
        </p:grpSpPr>
        <p:sp>
          <p:nvSpPr>
            <p:cNvPr id="13" name="TextBox 18"/>
            <p:cNvSpPr txBox="1"/>
            <p:nvPr/>
          </p:nvSpPr>
          <p:spPr>
            <a:xfrm>
              <a:off x="4760224" y="5110850"/>
              <a:ext cx="2693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展望</a:t>
              </a:r>
              <a:r>
                <a:rPr lang="en-US" altLang="zh-CN" sz="2800" b="1" spc="600" dirty="0">
                  <a:solidFill>
                    <a:srgbClr val="FBE77C"/>
                  </a:solidFill>
                  <a:cs typeface="+mn-ea"/>
                  <a:sym typeface="+mn-lt"/>
                </a:rPr>
                <a:t>20XX</a:t>
              </a:r>
              <a:endParaRPr lang="zh-CN" altLang="en-US" sz="2800" b="1" spc="600" dirty="0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3750439" y="4970606"/>
              <a:ext cx="4877650" cy="851808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rgbClr val="FBE77C"/>
            </a:solidFill>
            <a:ln w="3175">
              <a:solidFill>
                <a:srgbClr val="FBE77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srgbClr val="FBE7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78343" y="600832"/>
            <a:ext cx="5037046" cy="1075833"/>
            <a:chOff x="3578343" y="600832"/>
            <a:chExt cx="5037046" cy="1075833"/>
          </a:xfrm>
        </p:grpSpPr>
        <p:sp>
          <p:nvSpPr>
            <p:cNvPr id="2" name="标题 1"/>
            <p:cNvSpPr txBox="1"/>
            <p:nvPr/>
          </p:nvSpPr>
          <p:spPr>
            <a:xfrm>
              <a:off x="3578343" y="600832"/>
              <a:ext cx="5037046" cy="1075833"/>
            </a:xfrm>
            <a:prstGeom prst="rect">
              <a:avLst/>
            </a:prstGeom>
          </p:spPr>
          <p:txBody>
            <a:bodyPr lIns="91332" tIns="45666" rIns="91332" bIns="45666"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orbel" panose="020B0503020204020204" pitchFamily="34" charset="0"/>
                </a:defRPr>
              </a:lvl9pPr>
            </a:lstStyle>
            <a:p>
              <a:pPr algn="ctr"/>
              <a:r>
                <a:rPr kumimoji="1" lang="zh-CN" altLang="en-US" sz="5400" b="1" dirty="0">
                  <a:solidFill>
                    <a:srgbClr val="FBE77C"/>
                  </a:solidFill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114751" y="1111681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153964" y="1105762"/>
              <a:ext cx="901700" cy="0"/>
            </a:xfrm>
            <a:prstGeom prst="line">
              <a:avLst/>
            </a:prstGeom>
            <a:ln>
              <a:solidFill>
                <a:srgbClr val="FBE77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8742946" y="3096126"/>
            <a:ext cx="3449053" cy="249854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62892"/>
            <a:ext cx="4705444" cy="698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8544" y="2684756"/>
            <a:ext cx="365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第一项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37339" y="3629537"/>
            <a:ext cx="500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回首</a:t>
            </a:r>
            <a:r>
              <a:rPr lang="en-US" altLang="zh-CN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20XX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9257" y="1120507"/>
            <a:ext cx="641348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20XX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公司实现营业总额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1.2</a:t>
            </a: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62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今年比去年同期增长</a:t>
            </a: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46%</a:t>
            </a:r>
            <a:endParaRPr lang="zh-CN" altLang="en-US" sz="8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16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销售突破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1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亿</a:t>
            </a: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大关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62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今年比去年同期增长</a:t>
            </a: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36%</a:t>
            </a:r>
            <a:endParaRPr lang="zh-CN" altLang="en-US" sz="8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16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行业占有率上升</a:t>
            </a: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BE77C"/>
                </a:solidFill>
                <a:cs typeface="+mn-ea"/>
                <a:sym typeface="+mn-lt"/>
              </a:rPr>
              <a:t>26%</a:t>
            </a:r>
            <a:endParaRPr lang="zh-CN" altLang="en-US" sz="8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BE77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07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ugwzx3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宽屏</PresentationFormat>
  <Paragraphs>86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2019-11-01T14:31:00Z</dcterms:created>
  <dcterms:modified xsi:type="dcterms:W3CDTF">2023-01-10T05:23:32Z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857FFB01655D4D52924F900D67800E2C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