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DB749B-14A8-493E-A4BB-7D52121897ED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B878E6-4360-469B-934D-0C9ACE6B621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152A7-FD44-4402-A66E-D7E18974FF04}" type="slidenum">
              <a:rPr lang="zh-CN" altLang="en-US">
                <a:solidFill>
                  <a:prstClr val="black"/>
                </a:solidFill>
              </a:rPr>
              <a:t>6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F752718-DADF-4093-84FB-99820ECBFBC3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C92DF1-6E4B-4204-95CC-B04CE2FDC5C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45C7E9C-A612-43D6-84A6-8C87C6CA8430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6351CE-13EC-45BC-93B1-92EBDDBD8C9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3B60E4-9A2B-4B9D-9D53-64BF5B3FB8C1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36EB4F-08DC-4AE9-B5D1-9F24F2DEF143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C233A3-F566-4857-9F1B-BC9F3E7B03C3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FD8422-C494-4B56-A747-EF88C6D7A68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9B91E3-EBFF-48B0-89AD-B1CABC4A430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CA7380-29A1-4E71-959C-9332E7C325B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B08FA7D-FB27-44EE-9450-52CBCE09D5D0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FA1522E-A0D5-4162-9542-A13BD4F91CDD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副标题 2"/>
          <p:cNvSpPr/>
          <p:nvPr/>
        </p:nvSpPr>
        <p:spPr bwMode="auto">
          <a:xfrm>
            <a:off x="912492" y="3611496"/>
            <a:ext cx="7643813" cy="710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A 3a—4c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19139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484784"/>
            <a:ext cx="9144000" cy="1511300"/>
          </a:xfrm>
        </p:spPr>
        <p:txBody>
          <a:bodyPr/>
          <a:lstStyle/>
          <a:p>
            <a:pPr eaLnBrk="1" hangingPunct="1"/>
            <a:r>
              <a:rPr lang="en-US" altLang="zh-CN" sz="4000" b="1" dirty="0">
                <a:solidFill>
                  <a:srgbClr val="404040"/>
                </a:solidFill>
              </a:rPr>
              <a:t>Unit </a:t>
            </a:r>
            <a:r>
              <a:rPr lang="en-US" altLang="zh-CN" sz="4000" b="1" dirty="0" smtClean="0">
                <a:solidFill>
                  <a:srgbClr val="404040"/>
                </a:solidFill>
              </a:rPr>
              <a:t>7</a:t>
            </a:r>
            <a:br>
              <a:rPr lang="en-US" altLang="zh-CN" sz="4000" b="1" dirty="0" smtClean="0">
                <a:solidFill>
                  <a:srgbClr val="404040"/>
                </a:solidFill>
              </a:rPr>
            </a:br>
            <a:r>
              <a:rPr lang="en-US" altLang="zh-CN" sz="5400" b="1" spc="-150" dirty="0" smtClean="0">
                <a:solidFill>
                  <a:srgbClr val="404040"/>
                </a:solidFill>
              </a:rPr>
              <a:t>What’s </a:t>
            </a:r>
            <a:r>
              <a:rPr lang="en-US" altLang="zh-CN" sz="5400" b="1" spc="-150" dirty="0">
                <a:solidFill>
                  <a:srgbClr val="404040"/>
                </a:solidFill>
              </a:rPr>
              <a:t>the highest mountain </a:t>
            </a:r>
            <a:r>
              <a:rPr lang="en-US" altLang="zh-CN" sz="5400" b="1" spc="-150" dirty="0" smtClean="0">
                <a:solidFill>
                  <a:srgbClr val="404040"/>
                </a:solidFill>
              </a:rPr>
              <a:t/>
            </a:r>
            <a:br>
              <a:rPr lang="en-US" altLang="zh-CN" sz="5400" b="1" spc="-150" dirty="0" smtClean="0">
                <a:solidFill>
                  <a:srgbClr val="404040"/>
                </a:solidFill>
              </a:rPr>
            </a:br>
            <a:r>
              <a:rPr lang="en-US" altLang="zh-CN" sz="5400" b="1" spc="-150" dirty="0" smtClean="0">
                <a:solidFill>
                  <a:srgbClr val="404040"/>
                </a:solidFill>
              </a:rPr>
              <a:t>in </a:t>
            </a:r>
            <a:r>
              <a:rPr lang="en-US" altLang="zh-CN" sz="5400" b="1" spc="-150" dirty="0">
                <a:solidFill>
                  <a:srgbClr val="404040"/>
                </a:solidFill>
              </a:rPr>
              <a:t>the world?</a:t>
            </a:r>
          </a:p>
        </p:txBody>
      </p:sp>
      <p:sp>
        <p:nvSpPr>
          <p:cNvPr id="6" name="矩形 5"/>
          <p:cNvSpPr/>
          <p:nvPr/>
        </p:nvSpPr>
        <p:spPr>
          <a:xfrm>
            <a:off x="2806050" y="537321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Oval 4"/>
          <p:cNvSpPr>
            <a:spLocks noChangeArrowheads="1"/>
          </p:cNvSpPr>
          <p:nvPr/>
        </p:nvSpPr>
        <p:spPr bwMode="auto">
          <a:xfrm>
            <a:off x="685800" y="533400"/>
            <a:ext cx="762000" cy="6096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  <a:latin typeface="Arial" panose="020B0604020202020204" pitchFamily="34" charset="0"/>
              </a:rPr>
              <a:t>3a</a:t>
            </a:r>
          </a:p>
        </p:txBody>
      </p:sp>
      <p:pic>
        <p:nvPicPr>
          <p:cNvPr id="22835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152650"/>
            <a:ext cx="716280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8356" name="Text Box 6"/>
          <p:cNvSpPr txBox="1">
            <a:spLocks noChangeArrowheads="1"/>
          </p:cNvSpPr>
          <p:nvPr/>
        </p:nvSpPr>
        <p:spPr bwMode="auto">
          <a:xfrm>
            <a:off x="1828800" y="685800"/>
            <a:ext cx="6248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</a:rPr>
              <a:t>Read the article and match each paragraph with the main ideas.</a:t>
            </a:r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2971800" y="2819400"/>
            <a:ext cx="990600" cy="1524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3048000" y="3657600"/>
            <a:ext cx="914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V="1">
            <a:off x="3200400" y="2743200"/>
            <a:ext cx="990600" cy="1752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animBg="1"/>
      <p:bldP spid="19464" grpId="0" animBg="1"/>
      <p:bldP spid="1946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Text Box 5"/>
          <p:cNvSpPr txBox="1">
            <a:spLocks noChangeArrowheads="1"/>
          </p:cNvSpPr>
          <p:nvPr/>
        </p:nvSpPr>
        <p:spPr bwMode="auto">
          <a:xfrm>
            <a:off x="838200" y="1143000"/>
            <a:ext cx="71628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</a:rPr>
              <a:t>Read the article careful. And then try to finish these questions.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CN" sz="200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000000"/>
                </a:solidFill>
              </a:rPr>
              <a:t>(  ) </a:t>
            </a:r>
            <a:r>
              <a:rPr lang="en-US" altLang="zh-CN" sz="2000" dirty="0">
                <a:solidFill>
                  <a:srgbClr val="000000"/>
                </a:solidFill>
              </a:rPr>
              <a:t>1.The Himalayas run along the northwestern part of China.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000000"/>
                </a:solidFill>
              </a:rPr>
              <a:t>(  ) </a:t>
            </a:r>
            <a:r>
              <a:rPr lang="en-US" altLang="zh-CN" sz="2000" dirty="0">
                <a:solidFill>
                  <a:srgbClr val="000000"/>
                </a:solidFill>
              </a:rPr>
              <a:t>2.Even though there are thick clouds on the top of the mountain, but no freezing weather conditions and heavy storms.                        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000000"/>
                </a:solidFill>
              </a:rPr>
              <a:t>(  ) </a:t>
            </a:r>
            <a:r>
              <a:rPr lang="en-US" altLang="zh-CN" sz="2000" dirty="0">
                <a:solidFill>
                  <a:srgbClr val="000000"/>
                </a:solidFill>
              </a:rPr>
              <a:t>3.The first woman to climb was Junko </a:t>
            </a:r>
            <a:r>
              <a:rPr lang="en-US" altLang="zh-CN" sz="2000" dirty="0" err="1">
                <a:solidFill>
                  <a:srgbClr val="000000"/>
                </a:solidFill>
              </a:rPr>
              <a:t>Tabei</a:t>
            </a:r>
            <a:r>
              <a:rPr lang="en-US" altLang="zh-CN" sz="2000" dirty="0">
                <a:solidFill>
                  <a:srgbClr val="000000"/>
                </a:solidFill>
              </a:rPr>
              <a:t> from Japan in 1953.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</a:rPr>
              <a:t>(  )4.The spirit of these climbers shows us that we shouldn’t give up trying to achieve our dreams.</a:t>
            </a:r>
          </a:p>
        </p:txBody>
      </p:sp>
      <p:sp>
        <p:nvSpPr>
          <p:cNvPr id="229379" name="Text Box 7"/>
          <p:cNvSpPr txBox="1">
            <a:spLocks noChangeArrowheads="1"/>
          </p:cNvSpPr>
          <p:nvPr/>
        </p:nvSpPr>
        <p:spPr bwMode="auto">
          <a:xfrm>
            <a:off x="2362200" y="4724400"/>
            <a:ext cx="1600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srgbClr val="000000"/>
                </a:solidFill>
              </a:rPr>
              <a:t>答案：</a:t>
            </a:r>
            <a:r>
              <a:rPr lang="en-US" altLang="zh-CN" dirty="0">
                <a:solidFill>
                  <a:srgbClr val="000000"/>
                </a:solidFill>
              </a:rPr>
              <a:t>FFFT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9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WordArt 4"/>
          <p:cNvSpPr>
            <a:spLocks noChangeArrowheads="1" noChangeShapeType="1" noTextEdit="1"/>
          </p:cNvSpPr>
          <p:nvPr/>
        </p:nvSpPr>
        <p:spPr bwMode="auto">
          <a:xfrm>
            <a:off x="2440381" y="512291"/>
            <a:ext cx="4000500" cy="5048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language points</a:t>
            </a:r>
            <a:endParaRPr lang="zh-CN" altLang="en-US" sz="4000" b="1" kern="10" dirty="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30403" name="Text Box 5"/>
          <p:cNvSpPr txBox="1">
            <a:spLocks noChangeArrowheads="1"/>
          </p:cNvSpPr>
          <p:nvPr/>
        </p:nvSpPr>
        <p:spPr bwMode="auto">
          <a:xfrm>
            <a:off x="804017" y="1196752"/>
            <a:ext cx="7978326" cy="5572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FF3300"/>
                </a:solidFill>
              </a:rPr>
              <a:t>(1) mountain climbing </a:t>
            </a:r>
            <a:r>
              <a:rPr lang="zh-CN" altLang="en-US" sz="2000" dirty="0">
                <a:solidFill>
                  <a:srgbClr val="FF3300"/>
                </a:solidFill>
              </a:rPr>
              <a:t>登山运动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FF3300"/>
                </a:solidFill>
              </a:rPr>
              <a:t>Mountain climbing is very dangerous. 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FF3300"/>
                </a:solidFill>
              </a:rPr>
              <a:t>登山运动是非常危险的。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FF3300"/>
                </a:solidFill>
              </a:rPr>
              <a:t>(2) run along </a:t>
            </a:r>
            <a:r>
              <a:rPr lang="zh-CN" altLang="en-US" sz="2000" dirty="0">
                <a:solidFill>
                  <a:srgbClr val="FF3300"/>
                </a:solidFill>
              </a:rPr>
              <a:t>延伸到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FF3300"/>
                </a:solidFill>
              </a:rPr>
              <a:t>The Himalayas run along the southwestern part of China. 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FF3300"/>
                </a:solidFill>
              </a:rPr>
              <a:t>喜马拉雅山脉一直延伸到中国的西南部。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FF3300"/>
                </a:solidFill>
              </a:rPr>
              <a:t>(3) include </a:t>
            </a:r>
            <a:r>
              <a:rPr lang="zh-CN" altLang="en-US" sz="2000" dirty="0">
                <a:solidFill>
                  <a:srgbClr val="FF3300"/>
                </a:solidFill>
              </a:rPr>
              <a:t>包括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FF3300"/>
                </a:solidFill>
              </a:rPr>
              <a:t>The most famous singers include Lady Gaga, Katy Perry and Lisa. 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FF3300"/>
                </a:solidFill>
              </a:rPr>
              <a:t>最流行的歌手里包括嘎嘎女士，凯蒂和丽萨。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FF3300"/>
                </a:solidFill>
              </a:rPr>
              <a:t>(4) take in </a:t>
            </a:r>
            <a:r>
              <a:rPr lang="zh-CN" altLang="en-US" sz="2000" dirty="0">
                <a:solidFill>
                  <a:srgbClr val="FF3300"/>
                </a:solidFill>
              </a:rPr>
              <a:t>吸入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FF3300"/>
                </a:solidFill>
              </a:rPr>
              <a:t>On the top of the mountain, it’s very difficult to take in air.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FF3300"/>
                </a:solidFill>
              </a:rPr>
              <a:t>在山顶上，吸入空气是非常困难的。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Text Box 5"/>
          <p:cNvSpPr txBox="1">
            <a:spLocks noChangeArrowheads="1"/>
          </p:cNvSpPr>
          <p:nvPr/>
        </p:nvSpPr>
        <p:spPr bwMode="auto">
          <a:xfrm>
            <a:off x="1115616" y="476672"/>
            <a:ext cx="7232848" cy="6324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FF3300"/>
                </a:solidFill>
              </a:rPr>
              <a:t>(5) the first to do </a:t>
            </a:r>
            <a:r>
              <a:rPr lang="en-US" altLang="zh-CN" dirty="0" err="1">
                <a:solidFill>
                  <a:srgbClr val="FF3300"/>
                </a:solidFill>
              </a:rPr>
              <a:t>sth</a:t>
            </a:r>
            <a:r>
              <a:rPr lang="en-US" altLang="zh-CN" dirty="0">
                <a:solidFill>
                  <a:srgbClr val="FF3300"/>
                </a:solidFill>
              </a:rPr>
              <a:t>. </a:t>
            </a:r>
            <a:r>
              <a:rPr lang="zh-CN" altLang="en-US" dirty="0">
                <a:solidFill>
                  <a:srgbClr val="FF3300"/>
                </a:solidFill>
              </a:rPr>
              <a:t>第一个做某事的人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FF3300"/>
                </a:solidFill>
              </a:rPr>
              <a:t>He is always the first to finish homework.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srgbClr val="FF3300"/>
                </a:solidFill>
              </a:rPr>
              <a:t>他总是第一个完成家庭作业。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FF3300"/>
                </a:solidFill>
              </a:rPr>
              <a:t>(6) risk one’s life </a:t>
            </a:r>
            <a:r>
              <a:rPr lang="zh-CN" altLang="en-US" dirty="0">
                <a:solidFill>
                  <a:srgbClr val="FF3300"/>
                </a:solidFill>
              </a:rPr>
              <a:t>冒着生命危险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FF3300"/>
                </a:solidFill>
              </a:rPr>
              <a:t>The climbers risk their lives to climb the </a:t>
            </a:r>
            <a:r>
              <a:rPr lang="en-US" altLang="zh-CN" dirty="0" err="1">
                <a:solidFill>
                  <a:srgbClr val="FF3300"/>
                </a:solidFill>
              </a:rPr>
              <a:t>Qomolangma</a:t>
            </a:r>
            <a:r>
              <a:rPr lang="en-US" altLang="zh-CN" dirty="0">
                <a:solidFill>
                  <a:srgbClr val="FF3300"/>
                </a:solidFill>
              </a:rPr>
              <a:t>. 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srgbClr val="FF3300"/>
                </a:solidFill>
              </a:rPr>
              <a:t>登山者们冒着生命危险攀登珠穆朗玛峰。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FF3300"/>
                </a:solidFill>
              </a:rPr>
              <a:t>(7) challenge </a:t>
            </a:r>
            <a:r>
              <a:rPr lang="zh-CN" altLang="en-US" dirty="0">
                <a:solidFill>
                  <a:srgbClr val="FF3300"/>
                </a:solidFill>
              </a:rPr>
              <a:t>挑战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FF3300"/>
                </a:solidFill>
              </a:rPr>
              <a:t>He takes part in the team to challenge himself. 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srgbClr val="FF3300"/>
                </a:solidFill>
              </a:rPr>
              <a:t>他加入这支队伍是为了挑战自己。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FF3300"/>
                </a:solidFill>
              </a:rPr>
              <a:t>(8) give up doing </a:t>
            </a:r>
            <a:r>
              <a:rPr lang="zh-CN" altLang="en-US" dirty="0">
                <a:solidFill>
                  <a:srgbClr val="FF3300"/>
                </a:solidFill>
              </a:rPr>
              <a:t>放弃做（某事）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FF3300"/>
                </a:solidFill>
              </a:rPr>
              <a:t>I will never give up studying.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srgbClr val="FF3300"/>
                </a:solidFill>
              </a:rPr>
              <a:t>我将永远不会放弃学习。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FF3300"/>
                </a:solidFill>
              </a:rPr>
              <a:t>(9) achieve our dreams </a:t>
            </a:r>
            <a:r>
              <a:rPr lang="zh-CN" altLang="en-US" dirty="0">
                <a:solidFill>
                  <a:srgbClr val="FF3300"/>
                </a:solidFill>
              </a:rPr>
              <a:t>实现我们的梦想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FF3300"/>
                </a:solidFill>
              </a:rPr>
              <a:t>We should do our best to achieve our dreams.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srgbClr val="FF3300"/>
                </a:solidFill>
              </a:rPr>
              <a:t>我们应该进我们最大的努力去时间我们的梦想。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Oval 6"/>
          <p:cNvSpPr>
            <a:spLocks noChangeArrowheads="1"/>
          </p:cNvSpPr>
          <p:nvPr/>
        </p:nvSpPr>
        <p:spPr bwMode="auto">
          <a:xfrm>
            <a:off x="685800" y="533400"/>
            <a:ext cx="762000" cy="6096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  <a:latin typeface="Arial" panose="020B0604020202020204" pitchFamily="34" charset="0"/>
              </a:rPr>
              <a:t>3b</a:t>
            </a:r>
          </a:p>
        </p:txBody>
      </p:sp>
      <p:sp>
        <p:nvSpPr>
          <p:cNvPr id="232451" name="Text Box 7"/>
          <p:cNvSpPr txBox="1">
            <a:spLocks noChangeArrowheads="1"/>
          </p:cNvSpPr>
          <p:nvPr/>
        </p:nvSpPr>
        <p:spPr bwMode="auto">
          <a:xfrm>
            <a:off x="1676400" y="5334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</a:rPr>
              <a:t>Read the article again and complete the chart.</a:t>
            </a:r>
          </a:p>
        </p:txBody>
      </p:sp>
      <p:pic>
        <p:nvPicPr>
          <p:cNvPr id="23245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752600"/>
            <a:ext cx="7924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2453" name="Text Box 9"/>
          <p:cNvSpPr txBox="1">
            <a:spLocks noChangeArrowheads="1"/>
          </p:cNvSpPr>
          <p:nvPr/>
        </p:nvSpPr>
        <p:spPr bwMode="auto">
          <a:xfrm>
            <a:off x="762000" y="3733800"/>
            <a:ext cx="20574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b="1">
                <a:solidFill>
                  <a:srgbClr val="FF3300"/>
                </a:solidFill>
              </a:rPr>
              <a:t>Snow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b="1">
                <a:solidFill>
                  <a:srgbClr val="FF3300"/>
                </a:solidFill>
              </a:rPr>
              <a:t>Freezing weather condition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b="1">
                <a:solidFill>
                  <a:srgbClr val="FF3300"/>
                </a:solidFill>
              </a:rPr>
              <a:t>Heavy storms</a:t>
            </a:r>
          </a:p>
        </p:txBody>
      </p:sp>
      <p:sp>
        <p:nvSpPr>
          <p:cNvPr id="232454" name="Text Box 10"/>
          <p:cNvSpPr txBox="1">
            <a:spLocks noChangeArrowheads="1"/>
          </p:cNvSpPr>
          <p:nvPr/>
        </p:nvSpPr>
        <p:spPr bwMode="auto">
          <a:xfrm>
            <a:off x="3276600" y="4114800"/>
            <a:ext cx="2971800" cy="160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b="1">
                <a:solidFill>
                  <a:srgbClr val="FF3300"/>
                </a:solidFill>
              </a:rPr>
              <a:t>1960- The first Chinese team reached the top.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b="1">
                <a:solidFill>
                  <a:srgbClr val="FF3300"/>
                </a:solidFill>
              </a:rPr>
              <a:t>1975-The first woman to succeed was Junko Tabei from Japan.</a:t>
            </a:r>
          </a:p>
        </p:txBody>
      </p:sp>
      <p:sp>
        <p:nvSpPr>
          <p:cNvPr id="232455" name="Text Box 11"/>
          <p:cNvSpPr txBox="1">
            <a:spLocks noChangeArrowheads="1"/>
          </p:cNvSpPr>
          <p:nvPr/>
        </p:nvSpPr>
        <p:spPr bwMode="auto">
          <a:xfrm>
            <a:off x="6477000" y="3581400"/>
            <a:ext cx="2362200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b="1">
                <a:solidFill>
                  <a:srgbClr val="FF3300"/>
                </a:solidFill>
              </a:rPr>
              <a:t>most famous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b="1">
                <a:solidFill>
                  <a:srgbClr val="FF3300"/>
                </a:solidFill>
              </a:rPr>
              <a:t>most popular place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b="1">
                <a:solidFill>
                  <a:srgbClr val="FF3300"/>
                </a:solidFill>
              </a:rPr>
              <a:t>even more serious difficulties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zh-CN" b="1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2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2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2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3" grpId="0"/>
      <p:bldP spid="232454" grpId="0"/>
      <p:bldP spid="23245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Text Box 4"/>
          <p:cNvSpPr txBox="1">
            <a:spLocks noChangeArrowheads="1"/>
          </p:cNvSpPr>
          <p:nvPr/>
        </p:nvSpPr>
        <p:spPr bwMode="auto">
          <a:xfrm>
            <a:off x="1371600" y="838200"/>
            <a:ext cx="533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FF3300"/>
                </a:solidFill>
              </a:rPr>
              <a:t>Grammar Focus</a:t>
            </a:r>
            <a:r>
              <a:rPr lang="en-US" altLang="zh-CN" sz="3200" dirty="0">
                <a:solidFill>
                  <a:srgbClr val="FF3300"/>
                </a:solidFill>
              </a:rPr>
              <a:t> </a:t>
            </a:r>
          </a:p>
        </p:txBody>
      </p:sp>
      <p:graphicFrame>
        <p:nvGraphicFramePr>
          <p:cNvPr id="26694" name="Group 70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701859"/>
        </p:xfrm>
        <a:graphic>
          <a:graphicData uri="http://schemas.openxmlformats.org/drawingml/2006/table">
            <a:tbl>
              <a:tblPr/>
              <a:tblGrid>
                <a:gridCol w="3748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1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78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A: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B: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2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How deep it the Caspian Sea?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It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 1,025 meters deep.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1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Which is the longest river in the world?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 Nile is the longest river in the world.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2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Did you know that China is one of the oldest countries in the world?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Yes, I did. It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 much older than the US.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1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What’s the longest river in China?”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 Yangtze River.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Oval 7"/>
          <p:cNvSpPr>
            <a:spLocks noChangeArrowheads="1"/>
          </p:cNvSpPr>
          <p:nvPr/>
        </p:nvSpPr>
        <p:spPr bwMode="auto">
          <a:xfrm>
            <a:off x="685800" y="533400"/>
            <a:ext cx="762000" cy="6096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  <a:latin typeface="Arial" panose="020B0604020202020204" pitchFamily="34" charset="0"/>
              </a:rPr>
              <a:t>4a</a:t>
            </a:r>
          </a:p>
        </p:txBody>
      </p:sp>
      <p:pic>
        <p:nvPicPr>
          <p:cNvPr id="234499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76400"/>
            <a:ext cx="8153400" cy="373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4500" name="Text Box 9"/>
          <p:cNvSpPr txBox="1">
            <a:spLocks noChangeArrowheads="1"/>
          </p:cNvSpPr>
          <p:nvPr/>
        </p:nvSpPr>
        <p:spPr bwMode="auto">
          <a:xfrm>
            <a:off x="1524000" y="457200"/>
            <a:ext cx="6324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</a:rPr>
              <a:t>Fill in the blanks with the correct forms of the words in the box.</a:t>
            </a:r>
          </a:p>
        </p:txBody>
      </p:sp>
      <p:sp>
        <p:nvSpPr>
          <p:cNvPr id="234501" name="Text Box 10"/>
          <p:cNvSpPr txBox="1">
            <a:spLocks noChangeArrowheads="1"/>
          </p:cNvSpPr>
          <p:nvPr/>
        </p:nvSpPr>
        <p:spPr bwMode="auto">
          <a:xfrm>
            <a:off x="5410200" y="18288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longest</a:t>
            </a:r>
          </a:p>
        </p:txBody>
      </p:sp>
      <p:sp>
        <p:nvSpPr>
          <p:cNvPr id="234502" name="Text Box 11"/>
          <p:cNvSpPr txBox="1">
            <a:spLocks noChangeArrowheads="1"/>
          </p:cNvSpPr>
          <p:nvPr/>
        </p:nvSpPr>
        <p:spPr bwMode="auto">
          <a:xfrm>
            <a:off x="3200400" y="23622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longer</a:t>
            </a:r>
          </a:p>
        </p:txBody>
      </p:sp>
      <p:sp>
        <p:nvSpPr>
          <p:cNvPr id="234503" name="Text Box 12"/>
          <p:cNvSpPr txBox="1">
            <a:spLocks noChangeArrowheads="1"/>
          </p:cNvSpPr>
          <p:nvPr/>
        </p:nvSpPr>
        <p:spPr bwMode="auto">
          <a:xfrm>
            <a:off x="5410200" y="29718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high</a:t>
            </a:r>
          </a:p>
        </p:txBody>
      </p:sp>
      <p:sp>
        <p:nvSpPr>
          <p:cNvPr id="234504" name="Text Box 13"/>
          <p:cNvSpPr txBox="1">
            <a:spLocks noChangeArrowheads="1"/>
          </p:cNvSpPr>
          <p:nvPr/>
        </p:nvSpPr>
        <p:spPr bwMode="auto">
          <a:xfrm>
            <a:off x="2743200" y="34290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popular</a:t>
            </a:r>
          </a:p>
        </p:txBody>
      </p:sp>
      <p:sp>
        <p:nvSpPr>
          <p:cNvPr id="234505" name="Text Box 14"/>
          <p:cNvSpPr txBox="1">
            <a:spLocks noChangeArrowheads="1"/>
          </p:cNvSpPr>
          <p:nvPr/>
        </p:nvSpPr>
        <p:spPr bwMode="auto">
          <a:xfrm>
            <a:off x="4953000" y="39624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big</a:t>
            </a:r>
          </a:p>
        </p:txBody>
      </p:sp>
      <p:sp>
        <p:nvSpPr>
          <p:cNvPr id="234506" name="Text Box 15"/>
          <p:cNvSpPr txBox="1">
            <a:spLocks noChangeArrowheads="1"/>
          </p:cNvSpPr>
          <p:nvPr/>
        </p:nvSpPr>
        <p:spPr bwMode="auto">
          <a:xfrm>
            <a:off x="4038600" y="44958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older</a:t>
            </a:r>
          </a:p>
        </p:txBody>
      </p:sp>
      <p:sp>
        <p:nvSpPr>
          <p:cNvPr id="234507" name="Text Box 16"/>
          <p:cNvSpPr txBox="1">
            <a:spLocks noChangeArrowheads="1"/>
          </p:cNvSpPr>
          <p:nvPr/>
        </p:nvSpPr>
        <p:spPr bwMode="auto">
          <a:xfrm>
            <a:off x="7086600" y="44958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much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4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4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4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34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34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34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4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34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501" grpId="0"/>
      <p:bldP spid="234502" grpId="0"/>
      <p:bldP spid="234503" grpId="0"/>
      <p:bldP spid="234504" grpId="0"/>
      <p:bldP spid="234505" grpId="0"/>
      <p:bldP spid="234506" grpId="0"/>
      <p:bldP spid="23450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WordArt 4"/>
          <p:cNvSpPr>
            <a:spLocks noChangeArrowheads="1" noChangeShapeType="1" noTextEdit="1"/>
          </p:cNvSpPr>
          <p:nvPr/>
        </p:nvSpPr>
        <p:spPr bwMode="auto">
          <a:xfrm>
            <a:off x="2362200" y="533400"/>
            <a:ext cx="4267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400" b="1" kern="1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Do a survey</a:t>
            </a:r>
            <a:endParaRPr lang="zh-CN" altLang="en-US" sz="4400" b="1" kern="10">
              <a:ln w="12700">
                <a:solidFill>
                  <a:srgbClr val="3333CC"/>
                </a:solidFill>
                <a:rou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</p:txBody>
      </p:sp>
      <p:graphicFrame>
        <p:nvGraphicFramePr>
          <p:cNvPr id="27813" name="Group 165"/>
          <p:cNvGraphicFramePr>
            <a:graphicFrameLocks noGrp="1"/>
          </p:cNvGraphicFramePr>
          <p:nvPr>
            <p:ph idx="4294967295"/>
          </p:nvPr>
        </p:nvGraphicFramePr>
        <p:xfrm>
          <a:off x="500063" y="2714625"/>
          <a:ext cx="8229600" cy="2932114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 most famous mountain 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Ermei Mo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untain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54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2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5540" name="Text Box 164"/>
          <p:cNvSpPr txBox="1">
            <a:spLocks noChangeArrowheads="1"/>
          </p:cNvSpPr>
          <p:nvPr/>
        </p:nvSpPr>
        <p:spPr bwMode="auto">
          <a:xfrm>
            <a:off x="990600" y="19812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</a:rPr>
              <a:t>Ask about our city</a:t>
            </a:r>
            <a:r>
              <a:rPr lang="en-US" altLang="zh-CN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Text Box 4"/>
          <p:cNvSpPr txBox="1">
            <a:spLocks noChangeArrowheads="1"/>
          </p:cNvSpPr>
          <p:nvPr/>
        </p:nvSpPr>
        <p:spPr bwMode="auto">
          <a:xfrm>
            <a:off x="1219200" y="1066800"/>
            <a:ext cx="571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36547" name="WordArt 5"/>
          <p:cNvSpPr>
            <a:spLocks noChangeArrowheads="1" noChangeShapeType="1" noTextEdit="1"/>
          </p:cNvSpPr>
          <p:nvPr/>
        </p:nvSpPr>
        <p:spPr bwMode="auto">
          <a:xfrm>
            <a:off x="2514600" y="764704"/>
            <a:ext cx="4267200" cy="1140296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kern="10" spc="-400" dirty="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Homework </a:t>
            </a:r>
            <a:endParaRPr lang="zh-CN" altLang="en-US" sz="4000" b="1" kern="10" spc="-400" dirty="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36548" name="Text Box 6"/>
          <p:cNvSpPr txBox="1">
            <a:spLocks noChangeArrowheads="1"/>
          </p:cNvSpPr>
          <p:nvPr/>
        </p:nvSpPr>
        <p:spPr bwMode="auto">
          <a:xfrm>
            <a:off x="952500" y="2564904"/>
            <a:ext cx="779596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Do a survey about your favorite city.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Pay attention to the nature facts around it.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When? Where? Why? How?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Text Box 5"/>
          <p:cNvSpPr txBox="1">
            <a:spLocks noChangeArrowheads="1"/>
          </p:cNvSpPr>
          <p:nvPr/>
        </p:nvSpPr>
        <p:spPr bwMode="auto">
          <a:xfrm>
            <a:off x="914400" y="533400"/>
            <a:ext cx="701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A report: Which is your favorite place?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8597" name="Group 405"/>
          <p:cNvGraphicFramePr>
            <a:graphicFrameLocks noGrp="1"/>
          </p:cNvGraphicFramePr>
          <p:nvPr>
            <p:ph idx="4294967295"/>
          </p:nvPr>
        </p:nvGraphicFramePr>
        <p:xfrm>
          <a:off x="500063" y="1571625"/>
          <a:ext cx="8229600" cy="2894331"/>
        </p:xfrm>
        <a:graphic>
          <a:graphicData uri="http://schemas.openxmlformats.org/drawingml/2006/table">
            <a:tbl>
              <a:tblPr/>
              <a:tblGrid>
                <a:gridCol w="1881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3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6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8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13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Name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Country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Famous places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Information 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Tom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China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 Great Wall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196.18 meters kilometers long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8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20195" name="Picture 409" descr="14b099f5-db42-47e5-aaf4-d7d0ddb06467_bi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57600" y="4572000"/>
            <a:ext cx="2667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AutoShape 5" descr="u=838816945,2238020611&amp;fm=23&amp;gp=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1187" name="AutoShape 7" descr="u=2325194467,2928245033&amp;fm=23&amp;gp=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1188" name="AutoShape 9" descr="u=838816945,2238020611&amp;fm=23&amp;gp=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1189" name="AutoShape 11" descr="u=2325194467,2928245033&amp;fm=23&amp;gp=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1190" name="AutoShape 13" descr="u=838816945,2238020611&amp;fm=23&amp;gp=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1191" name="AutoShape 15" descr="u=3955922609,2324181593&amp;fm=23&amp;gp=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1192" name="AutoShape 17" descr="u=3955922609,2324181593&amp;fm=23&amp;gp=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21193" name="Picture 21" descr="4800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548680"/>
            <a:ext cx="7010400" cy="425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1194" name="Text Box 22"/>
          <p:cNvSpPr txBox="1">
            <a:spLocks noChangeArrowheads="1"/>
          </p:cNvSpPr>
          <p:nvPr/>
        </p:nvSpPr>
        <p:spPr bwMode="auto">
          <a:xfrm>
            <a:off x="1981200" y="5029200"/>
            <a:ext cx="5715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Achieve </a:t>
            </a:r>
            <a:r>
              <a:rPr lang="zh-CN" alt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实现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210" name="Picture 5" descr="200812129226823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95400" y="381000"/>
            <a:ext cx="6069013" cy="469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1" name="Text Box 6"/>
          <p:cNvSpPr txBox="1">
            <a:spLocks noChangeArrowheads="1"/>
          </p:cNvSpPr>
          <p:nvPr/>
        </p:nvSpPr>
        <p:spPr bwMode="auto">
          <a:xfrm>
            <a:off x="2133600" y="5410200"/>
            <a:ext cx="457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3300"/>
                </a:solidFill>
              </a:rPr>
              <a:t>thick </a:t>
            </a:r>
            <a:r>
              <a:rPr lang="zh-CN" altLang="en-US" sz="2800" b="1">
                <a:solidFill>
                  <a:srgbClr val="FF3300"/>
                </a:solidFill>
              </a:rPr>
              <a:t>厚的</a:t>
            </a:r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4"/>
          <p:cNvSpPr>
            <a:spLocks noChangeArrowheads="1"/>
          </p:cNvSpPr>
          <p:nvPr/>
        </p:nvSpPr>
        <p:spPr bwMode="auto">
          <a:xfrm>
            <a:off x="2819400" y="4419600"/>
            <a:ext cx="39957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freezing </a:t>
            </a:r>
            <a:r>
              <a:rPr lang="zh-CN" altLang="en-US" sz="2800" b="1">
                <a:solidFill>
                  <a:srgbClr val="FF3300"/>
                </a:solidFill>
                <a:latin typeface="Times New Roman" panose="02020603050405020304" pitchFamily="18" charset="0"/>
              </a:rPr>
              <a:t>寒冷的，结冰的</a:t>
            </a:r>
          </a:p>
        </p:txBody>
      </p:sp>
      <p:pic>
        <p:nvPicPr>
          <p:cNvPr id="223235" name="Picture 6" descr="13680753_11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533400"/>
            <a:ext cx="5715000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258" name="Picture 5" descr="1328241426322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66800" y="381000"/>
            <a:ext cx="6877050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4259" name="Text Box 6"/>
          <p:cNvSpPr txBox="1">
            <a:spLocks noChangeArrowheads="1"/>
          </p:cNvSpPr>
          <p:nvPr/>
        </p:nvSpPr>
        <p:spPr bwMode="auto">
          <a:xfrm>
            <a:off x="2590800" y="4876800"/>
            <a:ext cx="426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3300"/>
                </a:solidFill>
              </a:rPr>
              <a:t>succeed </a:t>
            </a:r>
            <a:r>
              <a:rPr lang="zh-CN" altLang="en-US" sz="2800" b="1">
                <a:solidFill>
                  <a:srgbClr val="FF3300"/>
                </a:solidFill>
              </a:rPr>
              <a:t>成功，实现目标</a:t>
            </a:r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82" name="Picture 5" descr="2008527112856910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19200" y="457200"/>
            <a:ext cx="6096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83" name="Text Box 6"/>
          <p:cNvSpPr txBox="1">
            <a:spLocks noChangeArrowheads="1"/>
          </p:cNvSpPr>
          <p:nvPr/>
        </p:nvSpPr>
        <p:spPr bwMode="auto">
          <a:xfrm>
            <a:off x="2286000" y="5410200"/>
            <a:ext cx="563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3300"/>
                </a:solidFill>
              </a:rPr>
              <a:t> nature </a:t>
            </a:r>
            <a:r>
              <a:rPr lang="zh-CN" altLang="en-US" sz="2800" b="1">
                <a:solidFill>
                  <a:srgbClr val="FF3300"/>
                </a:solidFill>
              </a:rPr>
              <a:t>自然，自然界</a:t>
            </a:r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6306" name="Picture 5" descr="W02005101276046073039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685800"/>
            <a:ext cx="5943600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07" name="Text Box 6"/>
          <p:cNvSpPr txBox="1">
            <a:spLocks noChangeArrowheads="1"/>
          </p:cNvSpPr>
          <p:nvPr/>
        </p:nvSpPr>
        <p:spPr bwMode="auto">
          <a:xfrm>
            <a:off x="2514600" y="5257800"/>
            <a:ext cx="449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ocean </a:t>
            </a:r>
            <a:r>
              <a:rPr lang="zh-CN" altLang="en-US" sz="2800" b="1">
                <a:solidFill>
                  <a:srgbClr val="FF3300"/>
                </a:solidFill>
                <a:latin typeface="Times New Roman" panose="02020603050405020304" pitchFamily="18" charset="0"/>
              </a:rPr>
              <a:t>大洋，海洋</a:t>
            </a:r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Text Box 4"/>
          <p:cNvSpPr txBox="1">
            <a:spLocks noChangeArrowheads="1"/>
          </p:cNvSpPr>
          <p:nvPr/>
        </p:nvSpPr>
        <p:spPr bwMode="auto">
          <a:xfrm>
            <a:off x="533400" y="836712"/>
            <a:ext cx="8153400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</a:rPr>
              <a:t>Do you remember the words?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CN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CN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</a:rPr>
              <a:t>1. </a:t>
            </a:r>
            <a:r>
              <a:rPr lang="zh-CN" altLang="en-US" sz="2000" b="1" dirty="0">
                <a:solidFill>
                  <a:srgbClr val="000000"/>
                </a:solidFill>
              </a:rPr>
              <a:t>厚的         </a:t>
            </a:r>
            <a:r>
              <a:rPr lang="en-US" altLang="zh-CN" sz="2000" b="1" dirty="0">
                <a:solidFill>
                  <a:srgbClr val="000000"/>
                </a:solidFill>
              </a:rPr>
              <a:t>2. </a:t>
            </a:r>
            <a:r>
              <a:rPr lang="zh-CN" altLang="en-US" sz="2000" b="1" dirty="0">
                <a:solidFill>
                  <a:srgbClr val="000000"/>
                </a:solidFill>
              </a:rPr>
              <a:t>包括        </a:t>
            </a:r>
            <a:r>
              <a:rPr lang="en-US" altLang="zh-CN" sz="2000" b="1" dirty="0">
                <a:solidFill>
                  <a:srgbClr val="000000"/>
                </a:solidFill>
              </a:rPr>
              <a:t>3.</a:t>
            </a:r>
            <a:r>
              <a:rPr lang="zh-CN" altLang="en-US" sz="2000" b="1" dirty="0">
                <a:solidFill>
                  <a:srgbClr val="000000"/>
                </a:solidFill>
              </a:rPr>
              <a:t>实现目标，成功      </a:t>
            </a:r>
            <a:r>
              <a:rPr lang="en-US" altLang="zh-CN" sz="2000" b="1" dirty="0">
                <a:solidFill>
                  <a:srgbClr val="000000"/>
                </a:solidFill>
              </a:rPr>
              <a:t>4.</a:t>
            </a:r>
            <a:r>
              <a:rPr lang="zh-CN" altLang="en-US" sz="2000" b="1" dirty="0">
                <a:solidFill>
                  <a:srgbClr val="000000"/>
                </a:solidFill>
              </a:rPr>
              <a:t>达成，完成，成功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en-US" sz="2000" b="1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en-US" sz="2000" b="1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</a:rPr>
              <a:t>5. force         6. nature        7. ocean               8. challenge</a:t>
            </a:r>
          </a:p>
        </p:txBody>
      </p:sp>
      <p:sp>
        <p:nvSpPr>
          <p:cNvPr id="227331" name="Text Box 5"/>
          <p:cNvSpPr txBox="1">
            <a:spLocks noChangeArrowheads="1"/>
          </p:cNvSpPr>
          <p:nvPr/>
        </p:nvSpPr>
        <p:spPr bwMode="auto">
          <a:xfrm>
            <a:off x="562986" y="3861048"/>
            <a:ext cx="775342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FF3300"/>
                </a:solidFill>
              </a:rPr>
              <a:t>答案：</a:t>
            </a:r>
            <a:r>
              <a:rPr lang="en-US" altLang="zh-CN" sz="2400" b="1" dirty="0">
                <a:solidFill>
                  <a:srgbClr val="000000"/>
                </a:solidFill>
              </a:rPr>
              <a:t>1.thick 2. include 3. achieve 4. succeed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0000"/>
                </a:solidFill>
              </a:rPr>
              <a:t>5. </a:t>
            </a:r>
            <a:r>
              <a:rPr lang="zh-CN" altLang="en-US" sz="2400" b="1" dirty="0">
                <a:solidFill>
                  <a:srgbClr val="000000"/>
                </a:solidFill>
              </a:rPr>
              <a:t>力量 </a:t>
            </a:r>
            <a:r>
              <a:rPr lang="en-US" altLang="zh-CN" sz="2400" b="1" dirty="0">
                <a:solidFill>
                  <a:srgbClr val="000000"/>
                </a:solidFill>
              </a:rPr>
              <a:t>6.</a:t>
            </a:r>
            <a:r>
              <a:rPr lang="zh-CN" altLang="en-US" sz="2400" b="1" dirty="0">
                <a:solidFill>
                  <a:srgbClr val="000000"/>
                </a:solidFill>
              </a:rPr>
              <a:t>自然，自然界 </a:t>
            </a:r>
            <a:r>
              <a:rPr lang="en-US" altLang="zh-CN" sz="2400" b="1" dirty="0">
                <a:solidFill>
                  <a:srgbClr val="000000"/>
                </a:solidFill>
              </a:rPr>
              <a:t>7. </a:t>
            </a:r>
            <a:r>
              <a:rPr lang="zh-CN" altLang="en-US" sz="2400" b="1" dirty="0">
                <a:solidFill>
                  <a:srgbClr val="000000"/>
                </a:solidFill>
              </a:rPr>
              <a:t>大洋，海洋 </a:t>
            </a:r>
            <a:r>
              <a:rPr lang="en-US" altLang="zh-CN" sz="2400" b="1" dirty="0">
                <a:solidFill>
                  <a:srgbClr val="000000"/>
                </a:solidFill>
              </a:rPr>
              <a:t>8. </a:t>
            </a:r>
            <a:r>
              <a:rPr lang="zh-CN" altLang="en-US" sz="2400" b="1" dirty="0">
                <a:solidFill>
                  <a:srgbClr val="000000"/>
                </a:solidFill>
              </a:rPr>
              <a:t>挑战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7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/>
    </p:bldLst>
  </p:timing>
</p:sld>
</file>

<file path=ppt/theme/theme1.xml><?xml version="1.0" encoding="utf-8"?>
<a:theme xmlns:a="http://schemas.openxmlformats.org/drawingml/2006/main" name="WWW.2PPT.COM&#10;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662</Words>
  <Application>Microsoft Office PowerPoint</Application>
  <PresentationFormat>全屏显示(4:3)</PresentationFormat>
  <Paragraphs>106</Paragraphs>
  <Slides>18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5" baseType="lpstr">
      <vt:lpstr>黑体</vt:lpstr>
      <vt:lpstr>宋体</vt:lpstr>
      <vt:lpstr>微软雅黑</vt:lpstr>
      <vt:lpstr>Arial</vt:lpstr>
      <vt:lpstr>Calibri</vt:lpstr>
      <vt:lpstr>Times New Roman</vt:lpstr>
      <vt:lpstr>WWW.2PPT.COM
</vt:lpstr>
      <vt:lpstr>Unit 7 What’s the highest mountain  in the world?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2017-10-20T08:29:00Z</dcterms:created>
  <dcterms:modified xsi:type="dcterms:W3CDTF">2023-01-16T15:43:17Z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2E4ADE7143464584BA8358BC4A3B0366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