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56" r:id="rId2"/>
    <p:sldId id="268" r:id="rId3"/>
    <p:sldId id="258" r:id="rId4"/>
    <p:sldId id="257" r:id="rId5"/>
    <p:sldId id="263" r:id="rId6"/>
    <p:sldId id="262" r:id="rId7"/>
    <p:sldId id="266" r:id="rId8"/>
    <p:sldId id="264" r:id="rId9"/>
    <p:sldId id="269" r:id="rId10"/>
    <p:sldId id="270" r:id="rId11"/>
    <p:sldId id="271" r:id="rId12"/>
    <p:sldId id="265" r:id="rId13"/>
    <p:sldId id="267" r:id="rId14"/>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9" d="100"/>
        <a:sy n="9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8" name="页眉占位符 1"/>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defRPr sz="1200">
                <a:latin typeface="Calibri" panose="020F0502020204030204" pitchFamily="34" charset="0"/>
              </a:defRPr>
            </a:lvl1pPr>
          </a:lstStyle>
          <a:p>
            <a:endParaRPr lang="zh-CN" altLang="en-US"/>
          </a:p>
        </p:txBody>
      </p:sp>
      <p:sp>
        <p:nvSpPr>
          <p:cNvPr id="4099" name="日期占位符 2"/>
          <p:cNvSpPr>
            <a:spLocks noGrp="1" noChangeArrowheads="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a:defRPr sz="1200">
                <a:latin typeface="Calibri" panose="020F0502020204030204" pitchFamily="34" charset="0"/>
              </a:defRPr>
            </a:lvl1pPr>
          </a:lstStyle>
          <a:p>
            <a:fld id="{E08C9357-1FF8-480E-9364-E1183FEB2535}" type="datetimeFigureOut">
              <a:rPr lang="zh-CN" altLang="en-US"/>
              <a:t>2023-01-16</a:t>
            </a:fld>
            <a:endParaRPr lang="en-US" altLang="zh-CN"/>
          </a:p>
        </p:txBody>
      </p:sp>
      <p:sp>
        <p:nvSpPr>
          <p:cNvPr id="4100" name="幻灯片图像占位符 3"/>
          <p:cNvSpPr>
            <a:spLocks noGrp="1" noRot="1" noChangeAspect="1" noChangeArrowheads="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sp>
      <p:sp>
        <p:nvSpPr>
          <p:cNvPr id="4101" name="备注占位符 4"/>
          <p:cNvSpPr>
            <a:spLocks noGrp="1" noChangeArrowheads="1"/>
          </p:cNvSpPr>
          <p:nvPr>
            <p:ph type="body" sz="quarter" idx="3"/>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102" name="页脚占位符 5"/>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defRPr sz="1200">
                <a:latin typeface="Calibri" panose="020F0502020204030204" pitchFamily="34" charset="0"/>
              </a:defRPr>
            </a:lvl1pPr>
          </a:lstStyle>
          <a:p>
            <a:endParaRPr lang="zh-CN" altLang="en-US"/>
          </a:p>
        </p:txBody>
      </p:sp>
      <p:sp>
        <p:nvSpPr>
          <p:cNvPr id="4103" name="灯片编号占位符 6"/>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lgn="r">
              <a:defRPr sz="1200">
                <a:latin typeface="Calibri" panose="020F0502020204030204" pitchFamily="34" charset="0"/>
              </a:defRPr>
            </a:lvl1pPr>
          </a:lstStyle>
          <a:p>
            <a:fld id="{3F2742C7-16D8-455E-A681-42925DF9ED7F}"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p:sp>
      <p:sp>
        <p:nvSpPr>
          <p:cNvPr id="1843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F2742C7-16D8-455E-A681-42925DF9ED7F}" type="slidenum">
              <a:rPr lang="zh-CN" altLang="en-US" smtClean="0"/>
              <a:t>4</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4213" y="4221163"/>
            <a:ext cx="7772400" cy="963612"/>
          </a:xfrm>
        </p:spPr>
        <p:txBody>
          <a:bodyPr/>
          <a:lstStyle>
            <a:lvl1pPr>
              <a:defRPr>
                <a:solidFill>
                  <a:schemeClr val="bg1"/>
                </a:solidFill>
              </a:defRPr>
            </a:lvl1pPr>
          </a:lstStyle>
          <a:p>
            <a:r>
              <a:rPr lang="zh-CN" altLang="en-US" smtClean="0"/>
              <a:t>单击此处编辑母版标题样式</a:t>
            </a:r>
            <a:endParaRPr lang="zh-CN"/>
          </a:p>
        </p:txBody>
      </p:sp>
      <p:sp>
        <p:nvSpPr>
          <p:cNvPr id="4099" name="Rectangle 3"/>
          <p:cNvSpPr>
            <a:spLocks noGrp="1" noChangeArrowheads="1"/>
          </p:cNvSpPr>
          <p:nvPr>
            <p:ph type="subTitle" idx="1"/>
          </p:nvPr>
        </p:nvSpPr>
        <p:spPr>
          <a:xfrm>
            <a:off x="1403350" y="5302250"/>
            <a:ext cx="6400800" cy="552450"/>
          </a:xfrm>
        </p:spPr>
        <p:txBody>
          <a:bodyPr/>
          <a:lstStyle>
            <a:lvl1pPr marL="0" indent="0" algn="ctr">
              <a:buFont typeface="Wingdings" panose="05000000000000000000" pitchFamily="2" charset="2"/>
              <a:buNone/>
              <a:defRPr>
                <a:solidFill>
                  <a:schemeClr val="bg1"/>
                </a:solidFill>
                <a:ea typeface="微软雅黑" panose="020B0503020204020204" pitchFamily="34" charset="-122"/>
              </a:defRPr>
            </a:lvl1pPr>
          </a:lstStyle>
          <a:p>
            <a:r>
              <a:rPr lang="zh-CN" altLang="en-US" smtClean="0"/>
              <a:t>单击此处编辑母版副标题样式</a:t>
            </a:r>
            <a:endParaRPr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3F0C7E4F-F880-47D2-AE6C-091E6932BC8F}" type="datetimeFigureOut">
              <a:rPr lang="zh-CN" altLang="en-US"/>
              <a:t>2023-01-16</a:t>
            </a:fld>
            <a:endParaRPr lang="zh-CN"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pPr>
              <a:defRPr/>
            </a:pPr>
            <a:fld id="{D545F4FD-BBAD-497F-AE19-2BA50962CDD2}"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12C76D90-089D-4C1C-A736-A42EA073A308}" type="datetimeFigureOut">
              <a:rPr lang="zh-CN" altLang="en-US"/>
              <a:t>2023-01-16</a:t>
            </a:fld>
            <a:endParaRPr lang="zh-CN"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pPr>
              <a:defRPr/>
            </a:pPr>
            <a:fld id="{AB5464CB-4D00-4097-997B-E0792BD5207E}"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p:txBody>
          <a:bodyPr/>
          <a:lstStyle>
            <a:lvl1pPr>
              <a:defRPr/>
            </a:lvl1pPr>
          </a:lstStyle>
          <a:p>
            <a:pPr>
              <a:defRPr/>
            </a:pPr>
            <a:fld id="{9F351E33-16D5-46D6-B8E4-B711BA5942DD}" type="datetimeFigureOut">
              <a:rPr lang="zh-CN" altLang="en-US"/>
              <a:t>2023-01-16</a:t>
            </a:fld>
            <a:endParaRPr lang="zh-CN"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pPr>
              <a:defRPr/>
            </a:pPr>
            <a:fld id="{B49938A3-65BD-4979-89F0-C95534272D89}"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p:txBody>
          <a:bodyPr/>
          <a:lstStyle>
            <a:lvl1pPr>
              <a:defRPr/>
            </a:lvl1pPr>
          </a:lstStyle>
          <a:p>
            <a:pPr>
              <a:defRPr/>
            </a:pPr>
            <a:fld id="{ABB3E24B-7D1A-41C4-8C6B-871F337B251F}" type="datetimeFigureOut">
              <a:rPr lang="zh-CN" altLang="en-US"/>
              <a:t>2023-01-16</a:t>
            </a:fld>
            <a:endParaRPr lang="zh-CN" altLang="en-US"/>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pPr>
              <a:defRPr/>
            </a:pPr>
            <a:fld id="{DC516330-8FCD-4D98-A0AE-CB9AAEE2B087}"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p:txBody>
          <a:bodyPr/>
          <a:lstStyle>
            <a:lvl1pPr>
              <a:defRPr/>
            </a:lvl1pPr>
          </a:lstStyle>
          <a:p>
            <a:pPr>
              <a:defRPr/>
            </a:pPr>
            <a:fld id="{5C48003B-A307-4E0E-814A-C7408F5ADE9E}" type="datetimeFigureOut">
              <a:rPr lang="zh-CN" altLang="en-US"/>
              <a:t>2023-01-16</a:t>
            </a:fld>
            <a:endParaRPr lang="zh-CN" altLang="en-US"/>
          </a:p>
        </p:txBody>
      </p:sp>
      <p:sp>
        <p:nvSpPr>
          <p:cNvPr id="8"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p:txBody>
          <a:bodyPr/>
          <a:lstStyle>
            <a:lvl1pPr>
              <a:defRPr/>
            </a:lvl1pPr>
          </a:lstStyle>
          <a:p>
            <a:pPr>
              <a:defRPr/>
            </a:pPr>
            <a:fld id="{66DE5CD0-C824-43C4-B1A0-8A0FD81934CC}"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p:txBody>
          <a:bodyPr/>
          <a:lstStyle>
            <a:lvl1pPr>
              <a:defRPr/>
            </a:lvl1pPr>
          </a:lstStyle>
          <a:p>
            <a:pPr>
              <a:defRPr/>
            </a:pPr>
            <a:fld id="{72FDA148-4681-409E-AEAD-3F38C883EF14}" type="datetimeFigureOut">
              <a:rPr lang="zh-CN" altLang="en-US"/>
              <a:t>2023-01-16</a:t>
            </a:fld>
            <a:endParaRPr lang="zh-CN" altLang="en-US"/>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p:txBody>
          <a:bodyPr/>
          <a:lstStyle>
            <a:lvl1pPr>
              <a:defRPr/>
            </a:lvl1pPr>
          </a:lstStyle>
          <a:p>
            <a:pPr>
              <a:defRPr/>
            </a:pPr>
            <a:fld id="{BB907BBE-E195-4C59-B5D5-DAA54927F7AE}"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p:txBody>
          <a:bodyPr/>
          <a:lstStyle>
            <a:lvl1pPr>
              <a:defRPr/>
            </a:lvl1pPr>
          </a:lstStyle>
          <a:p>
            <a:pPr>
              <a:defRPr/>
            </a:pPr>
            <a:fld id="{A036FA85-71AB-4378-988A-C3FF48A0F6BE}" type="datetimeFigureOut">
              <a:rPr lang="zh-CN" altLang="en-US"/>
              <a:t>2023-01-16</a:t>
            </a:fld>
            <a:endParaRPr lang="zh-CN" altLang="en-US"/>
          </a:p>
        </p:txBody>
      </p:sp>
      <p:sp>
        <p:nvSpPr>
          <p:cNvPr id="3"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p:txBody>
          <a:bodyPr/>
          <a:lstStyle>
            <a:lvl1pPr>
              <a:defRPr/>
            </a:lvl1pPr>
          </a:lstStyle>
          <a:p>
            <a:pPr>
              <a:defRPr/>
            </a:pPr>
            <a:fld id="{2DD181A6-AEA8-4FF9-9588-C76D43301A3C}"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8057D63A-54AD-4679-9E0E-C5E84D3D3F2D}" type="datetimeFigureOut">
              <a:rPr lang="zh-CN" altLang="en-US"/>
              <a:t>2023-01-16</a:t>
            </a:fld>
            <a:endParaRPr lang="zh-CN" altLang="en-US"/>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pPr>
              <a:defRPr/>
            </a:pPr>
            <a:fld id="{30644397-ECF1-45DD-ABD0-B2149533EAB5}"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40E778FA-46A7-4924-8708-482035330317}" type="datetimeFigureOut">
              <a:rPr lang="zh-CN" altLang="en-US"/>
              <a:t>2023-01-16</a:t>
            </a:fld>
            <a:endParaRPr lang="zh-CN" altLang="en-US"/>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pPr>
              <a:defRPr/>
            </a:pPr>
            <a:fld id="{BB72AE63-2E19-4886-9A8D-234C0871D3FA}"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标题占位符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3075" name="文本占位符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076" name="日期占位符 3"/>
          <p:cNvSpPr>
            <a:spLocks noGrp="1" noChangeArrowheads="1"/>
          </p:cNvSpPr>
          <p:nvPr>
            <p:ph type="dt" sz="half" idx="2"/>
          </p:nvPr>
        </p:nvSpPr>
        <p:spPr bwMode="auto">
          <a:xfrm>
            <a:off x="457200" y="6356350"/>
            <a:ext cx="2133600" cy="365125"/>
          </a:xfrm>
          <a:prstGeom prst="rect">
            <a:avLst/>
          </a:prstGeom>
          <a:noFill/>
          <a:ln w="9525">
            <a:noFill/>
            <a:miter lim="800000"/>
          </a:ln>
        </p:spPr>
        <p:txBody>
          <a:bodyPr vert="horz" wrap="square" lIns="91440" tIns="45720" rIns="91440" bIns="45720" numCol="1" anchor="ctr" anchorCtr="0" compatLnSpc="1"/>
          <a:lstStyle>
            <a:lvl1pPr eaLnBrk="0" hangingPunct="0">
              <a:buFont typeface="Arial" panose="020B0604020202020204" pitchFamily="34" charset="0"/>
              <a:buNone/>
              <a:defRPr sz="1200">
                <a:solidFill>
                  <a:srgbClr val="898989"/>
                </a:solidFill>
                <a:latin typeface="Arial" panose="020B0604020202020204" pitchFamily="34" charset="0"/>
                <a:ea typeface="宋体" panose="02010600030101010101" pitchFamily="2" charset="-122"/>
              </a:defRPr>
            </a:lvl1pPr>
          </a:lstStyle>
          <a:p>
            <a:pPr>
              <a:defRPr/>
            </a:pPr>
            <a:fld id="{FAEAB63F-EC1C-4B87-B894-162549644664}" type="datetimeFigureOut">
              <a:rPr lang="zh-CN" altLang="en-US"/>
              <a:t>2023-01-16</a:t>
            </a:fld>
            <a:endParaRPr lang="zh-CN" altLang="en-US"/>
          </a:p>
        </p:txBody>
      </p:sp>
      <p:sp>
        <p:nvSpPr>
          <p:cNvPr id="3077" name="页脚占位符 4"/>
          <p:cNvSpPr>
            <a:spLocks noGrp="1" noChangeArrowheads="1"/>
          </p:cNvSpPr>
          <p:nvPr>
            <p:ph type="ftr" sz="quarter" idx="3"/>
          </p:nvPr>
        </p:nvSpPr>
        <p:spPr bwMode="auto">
          <a:xfrm>
            <a:off x="3124200" y="6356350"/>
            <a:ext cx="2895600" cy="365125"/>
          </a:xfrm>
          <a:prstGeom prst="rect">
            <a:avLst/>
          </a:prstGeom>
          <a:noFill/>
          <a:ln w="9525">
            <a:noFill/>
            <a:miter lim="800000"/>
          </a:ln>
        </p:spPr>
        <p:txBody>
          <a:bodyPr vert="horz" wrap="square" lIns="91440" tIns="45720" rIns="91440" bIns="45720" numCol="1" anchor="ctr" anchorCtr="0" compatLnSpc="1"/>
          <a:lstStyle>
            <a:lvl1pPr algn="ctr" eaLnBrk="0" hangingPunct="0">
              <a:buFont typeface="Arial" panose="020B0604020202020204" pitchFamily="34" charset="0"/>
              <a:buNone/>
              <a:defRPr sz="1200">
                <a:solidFill>
                  <a:srgbClr val="898989"/>
                </a:solidFill>
                <a:latin typeface="Arial" panose="020B0604020202020204" pitchFamily="34" charset="0"/>
                <a:ea typeface="宋体" panose="02010600030101010101" pitchFamily="2" charset="-122"/>
              </a:defRPr>
            </a:lvl1pPr>
          </a:lstStyle>
          <a:p>
            <a:pPr>
              <a:defRPr/>
            </a:pPr>
            <a:endParaRPr lang="zh-CN" altLang="en-US"/>
          </a:p>
        </p:txBody>
      </p:sp>
      <p:sp>
        <p:nvSpPr>
          <p:cNvPr id="3078" name="灯片编号占位符 5"/>
          <p:cNvSpPr>
            <a:spLocks noGrp="1" noChangeArrowheads="1"/>
          </p:cNvSpPr>
          <p:nvPr>
            <p:ph type="sldNum" sz="quarter" idx="4"/>
          </p:nvPr>
        </p:nvSpPr>
        <p:spPr bwMode="auto">
          <a:xfrm>
            <a:off x="6553200" y="6356350"/>
            <a:ext cx="2133600" cy="365125"/>
          </a:xfrm>
          <a:prstGeom prst="rect">
            <a:avLst/>
          </a:prstGeom>
          <a:noFill/>
          <a:ln w="9525">
            <a:noFill/>
            <a:miter lim="800000"/>
          </a:ln>
        </p:spPr>
        <p:txBody>
          <a:bodyPr vert="horz" wrap="square" lIns="91440" tIns="45720" rIns="91440" bIns="45720" numCol="1" anchor="ctr" anchorCtr="0" compatLnSpc="1"/>
          <a:lstStyle>
            <a:lvl1pPr algn="r" eaLnBrk="0" hangingPunct="0">
              <a:buFont typeface="Arial" panose="020B0604020202020204" pitchFamily="34" charset="0"/>
              <a:buNone/>
              <a:defRPr sz="1200">
                <a:solidFill>
                  <a:srgbClr val="898989"/>
                </a:solidFill>
                <a:latin typeface="Arial" panose="020B0604020202020204" pitchFamily="34" charset="0"/>
                <a:ea typeface="宋体" panose="02010600030101010101" pitchFamily="2" charset="-122"/>
              </a:defRPr>
            </a:lvl1pPr>
          </a:lstStyle>
          <a:p>
            <a:pPr>
              <a:defRPr/>
            </a:pPr>
            <a:fld id="{002853E6-C687-4001-B5AF-70CADC434C5A}"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1"/>
          </a:solidFill>
          <a:latin typeface="Impact" panose="020B0806030902050204" pitchFamily="34" charset="0"/>
          <a:ea typeface="微软雅黑" panose="020B0503020204020204" pitchFamily="34" charset="-122"/>
        </a:defRPr>
      </a:lvl2pPr>
      <a:lvl3pPr algn="ctr" rtl="0" eaLnBrk="1" fontAlgn="base" hangingPunct="1">
        <a:spcBef>
          <a:spcPct val="0"/>
        </a:spcBef>
        <a:spcAft>
          <a:spcPct val="0"/>
        </a:spcAft>
        <a:defRPr sz="4000" b="1">
          <a:solidFill>
            <a:schemeClr val="tx1"/>
          </a:solidFill>
          <a:latin typeface="Impact" panose="020B0806030902050204" pitchFamily="34" charset="0"/>
          <a:ea typeface="微软雅黑" panose="020B0503020204020204" pitchFamily="34" charset="-122"/>
        </a:defRPr>
      </a:lvl3pPr>
      <a:lvl4pPr algn="ctr" rtl="0" eaLnBrk="1" fontAlgn="base" hangingPunct="1">
        <a:spcBef>
          <a:spcPct val="0"/>
        </a:spcBef>
        <a:spcAft>
          <a:spcPct val="0"/>
        </a:spcAft>
        <a:defRPr sz="4000" b="1">
          <a:solidFill>
            <a:schemeClr val="tx1"/>
          </a:solidFill>
          <a:latin typeface="Impact" panose="020B0806030902050204" pitchFamily="34" charset="0"/>
          <a:ea typeface="微软雅黑" panose="020B0503020204020204" pitchFamily="34" charset="-122"/>
        </a:defRPr>
      </a:lvl4pPr>
      <a:lvl5pPr algn="ctr" rtl="0" eaLnBrk="1" fontAlgn="base" hangingPunct="1">
        <a:spcBef>
          <a:spcPct val="0"/>
        </a:spcBef>
        <a:spcAft>
          <a:spcPct val="0"/>
        </a:spcAft>
        <a:defRPr sz="4000" b="1">
          <a:solidFill>
            <a:schemeClr val="tx1"/>
          </a:solidFill>
          <a:latin typeface="Impact" panose="020B0806030902050204" pitchFamily="34" charset="0"/>
          <a:ea typeface="微软雅黑" panose="020B0503020204020204" pitchFamily="34" charset="-122"/>
        </a:defRPr>
      </a:lvl5pPr>
      <a:lvl6pPr marL="457200" algn="ctr" rtl="0" eaLnBrk="1" fontAlgn="base" hangingPunct="1">
        <a:spcBef>
          <a:spcPct val="0"/>
        </a:spcBef>
        <a:spcAft>
          <a:spcPct val="0"/>
        </a:spcAft>
        <a:defRPr sz="4000" b="1">
          <a:solidFill>
            <a:schemeClr val="tx1"/>
          </a:solidFill>
          <a:latin typeface="Impact" panose="020B0806030902050204" pitchFamily="34" charset="0"/>
          <a:ea typeface="微软雅黑" panose="020B0503020204020204" pitchFamily="34" charset="-122"/>
        </a:defRPr>
      </a:lvl6pPr>
      <a:lvl7pPr marL="914400" algn="ctr" rtl="0" eaLnBrk="1" fontAlgn="base" hangingPunct="1">
        <a:spcBef>
          <a:spcPct val="0"/>
        </a:spcBef>
        <a:spcAft>
          <a:spcPct val="0"/>
        </a:spcAft>
        <a:defRPr sz="4000" b="1">
          <a:solidFill>
            <a:schemeClr val="tx1"/>
          </a:solidFill>
          <a:latin typeface="Impact" panose="020B0806030902050204" pitchFamily="34" charset="0"/>
          <a:ea typeface="微软雅黑" panose="020B0503020204020204" pitchFamily="34" charset="-122"/>
        </a:defRPr>
      </a:lvl7pPr>
      <a:lvl8pPr marL="1371600" algn="ctr" rtl="0" eaLnBrk="1" fontAlgn="base" hangingPunct="1">
        <a:spcBef>
          <a:spcPct val="0"/>
        </a:spcBef>
        <a:spcAft>
          <a:spcPct val="0"/>
        </a:spcAft>
        <a:defRPr sz="4000" b="1">
          <a:solidFill>
            <a:schemeClr val="tx1"/>
          </a:solidFill>
          <a:latin typeface="Impact" panose="020B0806030902050204" pitchFamily="34" charset="0"/>
          <a:ea typeface="微软雅黑" panose="020B0503020204020204" pitchFamily="34" charset="-122"/>
        </a:defRPr>
      </a:lvl8pPr>
      <a:lvl9pPr marL="1828800" algn="ctr" rtl="0" eaLnBrk="1" fontAlgn="base" hangingPunct="1">
        <a:spcBef>
          <a:spcPct val="0"/>
        </a:spcBef>
        <a:spcAft>
          <a:spcPct val="0"/>
        </a:spcAft>
        <a:defRPr sz="4000" b="1">
          <a:solidFill>
            <a:schemeClr val="tx1"/>
          </a:solidFill>
          <a:latin typeface="Impact" panose="020B0806030902050204" pitchFamily="34" charset="0"/>
          <a:ea typeface="微软雅黑" panose="020B0503020204020204" pitchFamily="34" charset="-122"/>
        </a:defRPr>
      </a:lvl9pPr>
    </p:titleStyle>
    <p:bodyStyle>
      <a:lvl1pPr marL="342900" indent="-342900" algn="l" rtl="0" eaLnBrk="1" fontAlgn="base" hangingPunct="1">
        <a:spcBef>
          <a:spcPct val="20000"/>
        </a:spcBef>
        <a:spcAft>
          <a:spcPct val="0"/>
        </a:spcAft>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ea typeface="+mn-ea"/>
        </a:defRPr>
      </a:lvl2pPr>
      <a:lvl3pPr marL="1143000" indent="-228600" algn="l" rtl="0" eaLnBrk="1" fontAlgn="base" hangingPunct="1">
        <a:spcBef>
          <a:spcPct val="20000"/>
        </a:spcBef>
        <a:spcAft>
          <a:spcPct val="0"/>
        </a:spcAft>
        <a:buFont typeface="Wingdings" panose="05000000000000000000" pitchFamily="2" charset="2"/>
        <a:buChar char="•"/>
        <a:defRPr sz="2400">
          <a:solidFill>
            <a:schemeClr val="tx1"/>
          </a:solidFill>
          <a:latin typeface="+mn-lt"/>
          <a:ea typeface="+mn-ea"/>
        </a:defRPr>
      </a:lvl3pPr>
      <a:lvl4pPr marL="1600200" indent="-228600" algn="l" rtl="0" eaLnBrk="1" fontAlgn="base" hangingPunct="1">
        <a:spcBef>
          <a:spcPct val="20000"/>
        </a:spcBef>
        <a:spcAft>
          <a:spcPct val="0"/>
        </a:spcAft>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Font typeface="Wingdings" panose="05000000000000000000"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Font typeface="Wingdings" panose="05000000000000000000"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Font typeface="Wingdings" panose="05000000000000000000"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Font typeface="Wingdings" panose="05000000000000000000"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710159" y="5494901"/>
            <a:ext cx="3554179" cy="532453"/>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600" b="1" kern="0" smtClean="0">
                <a:solidFill>
                  <a:schemeClr val="accent6">
                    <a:lumMod val="50000"/>
                  </a:schemeClr>
                </a:solidFill>
                <a:latin typeface="微软雅黑" panose="020B0503020204020204" pitchFamily="34" charset="-122"/>
                <a:ea typeface="微软雅黑" panose="020B0503020204020204" pitchFamily="34" charset="-122"/>
              </a:rPr>
              <a:t>WWW.PPT818.COM</a:t>
            </a:r>
            <a:endParaRPr lang="en-US" altLang="zh-CN" sz="2600" b="1" kern="0" dirty="0">
              <a:solidFill>
                <a:schemeClr val="accent6">
                  <a:lumMod val="50000"/>
                </a:schemeClr>
              </a:solidFill>
              <a:latin typeface="微软雅黑" panose="020B0503020204020204" pitchFamily="34" charset="-122"/>
              <a:ea typeface="微软雅黑" panose="020B0503020204020204" pitchFamily="34" charset="-122"/>
            </a:endParaRPr>
          </a:p>
        </p:txBody>
      </p:sp>
      <p:sp>
        <p:nvSpPr>
          <p:cNvPr id="2" name="矩形 1"/>
          <p:cNvSpPr/>
          <p:nvPr/>
        </p:nvSpPr>
        <p:spPr>
          <a:xfrm>
            <a:off x="1050838" y="1484784"/>
            <a:ext cx="6827511" cy="2123658"/>
          </a:xfrm>
          <a:prstGeom prst="rect">
            <a:avLst/>
          </a:prstGeom>
        </p:spPr>
        <p:txBody>
          <a:bodyPr wrap="none">
            <a:spAutoFit/>
          </a:bodyPr>
          <a:lstStyle/>
          <a:p>
            <a:pPr algn="ctr"/>
            <a:r>
              <a:rPr lang="zh-CN" altLang="en-US" sz="6600" b="1" dirty="0">
                <a:solidFill>
                  <a:schemeClr val="accent6">
                    <a:lumMod val="50000"/>
                  </a:schemeClr>
                </a:solidFill>
                <a:latin typeface="时尚中黑简体" pitchFamily="2" charset="-122"/>
                <a:ea typeface="时尚中黑简体" pitchFamily="2" charset="-122"/>
              </a:rPr>
              <a:t>列一元一次不等</a:t>
            </a:r>
            <a:r>
              <a:rPr lang="zh-CN" altLang="en-US" sz="6600" b="1" dirty="0" smtClean="0">
                <a:solidFill>
                  <a:schemeClr val="accent6">
                    <a:lumMod val="50000"/>
                  </a:schemeClr>
                </a:solidFill>
                <a:latin typeface="时尚中黑简体" pitchFamily="2" charset="-122"/>
                <a:ea typeface="时尚中黑简体" pitchFamily="2" charset="-122"/>
              </a:rPr>
              <a:t>式</a:t>
            </a:r>
            <a:endParaRPr lang="en-US" altLang="zh-CN" sz="6600" b="1" dirty="0" smtClean="0">
              <a:solidFill>
                <a:schemeClr val="accent6">
                  <a:lumMod val="50000"/>
                </a:schemeClr>
              </a:solidFill>
              <a:latin typeface="时尚中黑简体" pitchFamily="2" charset="-122"/>
              <a:ea typeface="时尚中黑简体" pitchFamily="2" charset="-122"/>
            </a:endParaRPr>
          </a:p>
          <a:p>
            <a:pPr algn="ctr"/>
            <a:r>
              <a:rPr lang="zh-CN" altLang="en-US" sz="6600" b="1" dirty="0" smtClean="0">
                <a:solidFill>
                  <a:schemeClr val="accent6">
                    <a:lumMod val="50000"/>
                  </a:schemeClr>
                </a:solidFill>
                <a:latin typeface="时尚中黑简体" pitchFamily="2" charset="-122"/>
                <a:ea typeface="时尚中黑简体" pitchFamily="2" charset="-122"/>
              </a:rPr>
              <a:t>解</a:t>
            </a:r>
            <a:r>
              <a:rPr lang="zh-CN" altLang="en-US" sz="6600" b="1" dirty="0">
                <a:solidFill>
                  <a:schemeClr val="accent6">
                    <a:lumMod val="50000"/>
                  </a:schemeClr>
                </a:solidFill>
                <a:latin typeface="时尚中黑简体" pitchFamily="2" charset="-122"/>
                <a:ea typeface="时尚中黑简体" pitchFamily="2" charset="-122"/>
              </a:rPr>
              <a:t>应用题</a:t>
            </a:r>
          </a:p>
        </p:txBody>
      </p:sp>
    </p:spTree>
  </p:cSld>
  <p:clrMapOvr>
    <a:masterClrMapping/>
  </p:clrMapOvr>
  <p:transition>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0" y="0"/>
            <a:ext cx="90011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800" b="1" dirty="0">
                <a:latin typeface="Times New Roman" panose="02020603050405020304" pitchFamily="18" charset="0"/>
                <a:ea typeface="宋体" panose="02010600030101010101" pitchFamily="2" charset="-122"/>
              </a:rPr>
              <a:t>（</a:t>
            </a:r>
            <a:r>
              <a:rPr lang="en-US" sz="2800" b="1" dirty="0">
                <a:latin typeface="Times New Roman" panose="02020603050405020304" pitchFamily="18" charset="0"/>
                <a:ea typeface="宋体" panose="02010600030101010101" pitchFamily="2" charset="-122"/>
              </a:rPr>
              <a:t>2</a:t>
            </a:r>
            <a:r>
              <a:rPr lang="zh-CN" altLang="en-US" sz="2800" b="1" dirty="0">
                <a:latin typeface="Times New Roman" panose="02020603050405020304" pitchFamily="18" charset="0"/>
                <a:ea typeface="宋体" panose="02010600030101010101" pitchFamily="2" charset="-122"/>
              </a:rPr>
              <a:t>）如果把问题中的未知量用</a:t>
            </a:r>
            <a:r>
              <a:rPr lang="en-US" sz="2800" b="1" dirty="0">
                <a:latin typeface="Times New Roman" panose="02020603050405020304" pitchFamily="18" charset="0"/>
                <a:ea typeface="宋体" panose="02010600030101010101" pitchFamily="2" charset="-122"/>
              </a:rPr>
              <a:t>x</a:t>
            </a:r>
            <a:r>
              <a:rPr lang="zh-CN" altLang="en-US" sz="2800" b="1" dirty="0">
                <a:latin typeface="Times New Roman" panose="02020603050405020304" pitchFamily="18" charset="0"/>
                <a:ea typeface="宋体" panose="02010600030101010101" pitchFamily="2" charset="-122"/>
              </a:rPr>
              <a:t>表示，怎样才能用数学符号表示出问题的未知量</a:t>
            </a:r>
            <a:r>
              <a:rPr lang="en-US" sz="2800" b="1" dirty="0">
                <a:latin typeface="Times New Roman" panose="02020603050405020304" pitchFamily="18" charset="0"/>
                <a:ea typeface="宋体" panose="02010600030101010101" pitchFamily="2" charset="-122"/>
              </a:rPr>
              <a:t>x</a:t>
            </a:r>
            <a:r>
              <a:rPr lang="zh-CN" altLang="en-US" sz="2800" b="1" dirty="0">
                <a:latin typeface="Times New Roman" panose="02020603050405020304" pitchFamily="18" charset="0"/>
                <a:ea typeface="宋体" panose="02010600030101010101" pitchFamily="2" charset="-122"/>
              </a:rPr>
              <a:t>与已知量之间的关系？</a:t>
            </a:r>
          </a:p>
        </p:txBody>
      </p:sp>
      <p:sp>
        <p:nvSpPr>
          <p:cNvPr id="20483" name="TextBox 2"/>
          <p:cNvSpPr txBox="1">
            <a:spLocks noChangeArrowheads="1"/>
          </p:cNvSpPr>
          <p:nvPr/>
        </p:nvSpPr>
        <p:spPr bwMode="auto">
          <a:xfrm>
            <a:off x="0" y="1000125"/>
            <a:ext cx="8929688"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800" b="1" dirty="0">
                <a:solidFill>
                  <a:srgbClr val="3333FF"/>
                </a:solidFill>
              </a:rPr>
              <a:t>   设购买</a:t>
            </a:r>
            <a:r>
              <a:rPr lang="en-US" sz="2800" b="1" dirty="0">
                <a:solidFill>
                  <a:srgbClr val="3333FF"/>
                </a:solidFill>
              </a:rPr>
              <a:t>A</a:t>
            </a:r>
            <a:r>
              <a:rPr lang="zh-CN" altLang="en-US" sz="2800" b="1" dirty="0">
                <a:solidFill>
                  <a:srgbClr val="3333FF"/>
                </a:solidFill>
              </a:rPr>
              <a:t>型机组</a:t>
            </a:r>
            <a:r>
              <a:rPr lang="en-US" sz="2800" b="1" dirty="0">
                <a:solidFill>
                  <a:srgbClr val="3333FF"/>
                </a:solidFill>
              </a:rPr>
              <a:t>x</a:t>
            </a:r>
            <a:r>
              <a:rPr lang="zh-CN" altLang="en-US" sz="2800" b="1" dirty="0">
                <a:solidFill>
                  <a:srgbClr val="3333FF"/>
                </a:solidFill>
              </a:rPr>
              <a:t>台，则购买</a:t>
            </a:r>
            <a:r>
              <a:rPr lang="en-US" sz="2800" b="1" dirty="0">
                <a:solidFill>
                  <a:srgbClr val="3333FF"/>
                </a:solidFill>
              </a:rPr>
              <a:t>B</a:t>
            </a:r>
            <a:r>
              <a:rPr lang="zh-CN" altLang="en-US" sz="2800" b="1" dirty="0">
                <a:solidFill>
                  <a:srgbClr val="3333FF"/>
                </a:solidFill>
              </a:rPr>
              <a:t>型机组（</a:t>
            </a:r>
            <a:r>
              <a:rPr lang="en-US" sz="2800" b="1" dirty="0">
                <a:solidFill>
                  <a:srgbClr val="3333FF"/>
                </a:solidFill>
              </a:rPr>
              <a:t>10-x</a:t>
            </a:r>
            <a:r>
              <a:rPr lang="zh-CN" altLang="en-US" sz="2800" b="1" dirty="0">
                <a:solidFill>
                  <a:srgbClr val="3333FF"/>
                </a:solidFill>
              </a:rPr>
              <a:t>）台</a:t>
            </a:r>
            <a:r>
              <a:rPr lang="en-US" sz="2800" b="1" dirty="0">
                <a:solidFill>
                  <a:srgbClr val="3333FF"/>
                </a:solidFill>
              </a:rPr>
              <a:t>.</a:t>
            </a:r>
            <a:r>
              <a:rPr lang="zh-CN" altLang="en-US" sz="2800" b="1" dirty="0">
                <a:solidFill>
                  <a:srgbClr val="3333FF"/>
                </a:solidFill>
              </a:rPr>
              <a:t>根据两种机组的资金不得超过</a:t>
            </a:r>
            <a:r>
              <a:rPr lang="en-US" sz="2800" b="1" dirty="0">
                <a:solidFill>
                  <a:srgbClr val="3333FF"/>
                </a:solidFill>
              </a:rPr>
              <a:t>105</a:t>
            </a:r>
            <a:r>
              <a:rPr lang="zh-CN" altLang="en-US" sz="2800" b="1" dirty="0">
                <a:solidFill>
                  <a:srgbClr val="3333FF"/>
                </a:solidFill>
              </a:rPr>
              <a:t>万元的限制条件，可列出一元一次不等式，</a:t>
            </a:r>
            <a:endParaRPr lang="en-US" sz="2800" b="1" dirty="0">
              <a:solidFill>
                <a:srgbClr val="3333FF"/>
              </a:solidFill>
            </a:endParaRPr>
          </a:p>
        </p:txBody>
      </p:sp>
      <p:sp>
        <p:nvSpPr>
          <p:cNvPr id="20484" name="TextBox 3"/>
          <p:cNvSpPr txBox="1">
            <a:spLocks noChangeArrowheads="1"/>
          </p:cNvSpPr>
          <p:nvPr/>
        </p:nvSpPr>
        <p:spPr bwMode="auto">
          <a:xfrm>
            <a:off x="2286000" y="2071688"/>
            <a:ext cx="4071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en-US" sz="2800" b="1" dirty="0">
                <a:solidFill>
                  <a:srgbClr val="3333FF"/>
                </a:solidFill>
              </a:rPr>
              <a:t>12x+10</a:t>
            </a:r>
            <a:r>
              <a:rPr lang="zh-CN" altLang="en-US" sz="2800" b="1" dirty="0">
                <a:solidFill>
                  <a:srgbClr val="3333FF"/>
                </a:solidFill>
              </a:rPr>
              <a:t>（</a:t>
            </a:r>
            <a:r>
              <a:rPr lang="en-US" sz="2800" b="1" dirty="0">
                <a:solidFill>
                  <a:srgbClr val="3333FF"/>
                </a:solidFill>
              </a:rPr>
              <a:t>10-x</a:t>
            </a:r>
            <a:r>
              <a:rPr lang="zh-CN" altLang="en-US" sz="2800" b="1" dirty="0">
                <a:solidFill>
                  <a:srgbClr val="3333FF"/>
                </a:solidFill>
              </a:rPr>
              <a:t>）≤</a:t>
            </a:r>
            <a:r>
              <a:rPr lang="en-US" sz="2800" b="1" dirty="0">
                <a:solidFill>
                  <a:srgbClr val="3333FF"/>
                </a:solidFill>
              </a:rPr>
              <a:t>105.</a:t>
            </a:r>
            <a:endParaRPr lang="zh-CN" altLang="en-US" sz="2800" b="1" dirty="0">
              <a:solidFill>
                <a:srgbClr val="3333FF"/>
              </a:solidFill>
            </a:endParaRPr>
          </a:p>
        </p:txBody>
      </p:sp>
      <p:sp>
        <p:nvSpPr>
          <p:cNvPr id="20485" name="TextBox 4"/>
          <p:cNvSpPr txBox="1">
            <a:spLocks noChangeArrowheads="1"/>
          </p:cNvSpPr>
          <p:nvPr/>
        </p:nvSpPr>
        <p:spPr bwMode="auto">
          <a:xfrm>
            <a:off x="642938" y="2714625"/>
            <a:ext cx="73136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800" b="1" dirty="0">
                <a:solidFill>
                  <a:srgbClr val="3333FF"/>
                </a:solidFill>
              </a:rPr>
              <a:t>解得 </a:t>
            </a:r>
            <a:r>
              <a:rPr lang="en-US" sz="2800" b="1" dirty="0">
                <a:solidFill>
                  <a:srgbClr val="3333FF"/>
                </a:solidFill>
              </a:rPr>
              <a:t>x</a:t>
            </a:r>
            <a:r>
              <a:rPr lang="zh-CN" altLang="en-US" sz="2800" b="1" dirty="0">
                <a:solidFill>
                  <a:srgbClr val="3333FF"/>
                </a:solidFill>
              </a:rPr>
              <a:t> ≤</a:t>
            </a:r>
            <a:r>
              <a:rPr lang="en-US" sz="2800" b="1" dirty="0">
                <a:solidFill>
                  <a:srgbClr val="3333FF"/>
                </a:solidFill>
              </a:rPr>
              <a:t>2.5</a:t>
            </a:r>
            <a:r>
              <a:rPr lang="zh-CN" altLang="en-US" sz="2800" b="1" dirty="0">
                <a:solidFill>
                  <a:srgbClr val="3333FF"/>
                </a:solidFill>
              </a:rPr>
              <a:t>，其非负整数解为</a:t>
            </a:r>
            <a:r>
              <a:rPr lang="en-US" sz="2800" b="1" dirty="0">
                <a:solidFill>
                  <a:srgbClr val="3333FF"/>
                </a:solidFill>
              </a:rPr>
              <a:t>x=</a:t>
            </a:r>
            <a:r>
              <a:rPr lang="en-US" altLang="zh-CN" sz="2800" b="1" dirty="0">
                <a:solidFill>
                  <a:srgbClr val="3333FF"/>
                </a:solidFill>
              </a:rPr>
              <a:t> </a:t>
            </a:r>
            <a:r>
              <a:rPr lang="en-US" sz="2800" b="1" dirty="0">
                <a:solidFill>
                  <a:srgbClr val="3333FF"/>
                </a:solidFill>
              </a:rPr>
              <a:t>0,</a:t>
            </a:r>
            <a:r>
              <a:rPr lang="en-US" altLang="zh-CN" sz="2800" b="1" dirty="0">
                <a:solidFill>
                  <a:srgbClr val="3333FF"/>
                </a:solidFill>
              </a:rPr>
              <a:t> </a:t>
            </a:r>
            <a:r>
              <a:rPr lang="en-US" sz="2800" b="1" dirty="0">
                <a:solidFill>
                  <a:srgbClr val="3333FF"/>
                </a:solidFill>
              </a:rPr>
              <a:t>1,</a:t>
            </a:r>
            <a:r>
              <a:rPr lang="en-US" altLang="zh-CN" sz="2800" b="1" dirty="0">
                <a:solidFill>
                  <a:srgbClr val="3333FF"/>
                </a:solidFill>
              </a:rPr>
              <a:t> </a:t>
            </a:r>
            <a:r>
              <a:rPr lang="en-US" sz="2800" b="1" dirty="0">
                <a:solidFill>
                  <a:srgbClr val="3333FF"/>
                </a:solidFill>
              </a:rPr>
              <a:t>2.</a:t>
            </a:r>
            <a:endParaRPr lang="zh-CN" altLang="en-US" sz="2800" b="1" dirty="0">
              <a:solidFill>
                <a:srgbClr val="3333FF"/>
              </a:solidFill>
            </a:endParaRPr>
          </a:p>
        </p:txBody>
      </p:sp>
      <p:sp>
        <p:nvSpPr>
          <p:cNvPr id="20486" name="TextBox 5"/>
          <p:cNvSpPr txBox="1">
            <a:spLocks noChangeArrowheads="1"/>
          </p:cNvSpPr>
          <p:nvPr/>
        </p:nvSpPr>
        <p:spPr bwMode="auto">
          <a:xfrm>
            <a:off x="384175" y="3286125"/>
            <a:ext cx="76438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800" b="1" dirty="0">
                <a:solidFill>
                  <a:srgbClr val="3333FF"/>
                </a:solidFill>
              </a:rPr>
              <a:t>因此，符合条件的购买设备的方案有以下</a:t>
            </a:r>
            <a:r>
              <a:rPr lang="en-US" sz="2800" b="1" dirty="0">
                <a:solidFill>
                  <a:srgbClr val="3333FF"/>
                </a:solidFill>
              </a:rPr>
              <a:t>3</a:t>
            </a:r>
            <a:r>
              <a:rPr lang="zh-CN" altLang="en-US" sz="2800" b="1" dirty="0">
                <a:solidFill>
                  <a:srgbClr val="3333FF"/>
                </a:solidFill>
              </a:rPr>
              <a:t>种：</a:t>
            </a:r>
          </a:p>
        </p:txBody>
      </p:sp>
      <p:sp>
        <p:nvSpPr>
          <p:cNvPr id="20487" name="TextBox 6"/>
          <p:cNvSpPr txBox="1">
            <a:spLocks noChangeArrowheads="1"/>
          </p:cNvSpPr>
          <p:nvPr/>
        </p:nvSpPr>
        <p:spPr bwMode="auto">
          <a:xfrm>
            <a:off x="0" y="4000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800" b="1" dirty="0">
                <a:solidFill>
                  <a:srgbClr val="3333FF"/>
                </a:solidFill>
                <a:latin typeface="Times New Roman" panose="02020603050405020304" pitchFamily="18" charset="0"/>
                <a:cs typeface="Times New Roman" panose="02020603050405020304" pitchFamily="18" charset="0"/>
              </a:rPr>
              <a:t>①购买</a:t>
            </a:r>
            <a:r>
              <a:rPr lang="en-US" sz="2800" b="1" dirty="0">
                <a:solidFill>
                  <a:srgbClr val="3333FF"/>
                </a:solidFill>
                <a:latin typeface="Times New Roman" panose="02020603050405020304" pitchFamily="18" charset="0"/>
                <a:cs typeface="Times New Roman" panose="02020603050405020304" pitchFamily="18" charset="0"/>
              </a:rPr>
              <a:t>10</a:t>
            </a:r>
            <a:r>
              <a:rPr lang="zh-CN" altLang="en-US" sz="2800" b="1" dirty="0">
                <a:solidFill>
                  <a:srgbClr val="3333FF"/>
                </a:solidFill>
                <a:latin typeface="Times New Roman" panose="02020603050405020304" pitchFamily="18" charset="0"/>
                <a:cs typeface="Times New Roman" panose="02020603050405020304" pitchFamily="18" charset="0"/>
              </a:rPr>
              <a:t>台</a:t>
            </a:r>
            <a:r>
              <a:rPr lang="en-US" sz="2800" b="1" dirty="0">
                <a:solidFill>
                  <a:srgbClr val="3333FF"/>
                </a:solidFill>
                <a:latin typeface="Times New Roman" panose="02020603050405020304" pitchFamily="18" charset="0"/>
                <a:cs typeface="Times New Roman" panose="02020603050405020304" pitchFamily="18" charset="0"/>
              </a:rPr>
              <a:t>B</a:t>
            </a:r>
            <a:r>
              <a:rPr lang="zh-CN" altLang="en-US" sz="2800" b="1" dirty="0">
                <a:solidFill>
                  <a:srgbClr val="3333FF"/>
                </a:solidFill>
                <a:latin typeface="Times New Roman" panose="02020603050405020304" pitchFamily="18" charset="0"/>
                <a:cs typeface="Times New Roman" panose="02020603050405020304" pitchFamily="18" charset="0"/>
              </a:rPr>
              <a:t>型机组，费用为</a:t>
            </a:r>
            <a:r>
              <a:rPr lang="en-US" sz="2800" b="1" dirty="0">
                <a:solidFill>
                  <a:srgbClr val="3333FF"/>
                </a:solidFill>
                <a:latin typeface="Times New Roman" panose="02020603050405020304" pitchFamily="18" charset="0"/>
                <a:cs typeface="Times New Roman" panose="02020603050405020304" pitchFamily="18" charset="0"/>
              </a:rPr>
              <a:t>10×10=100</a:t>
            </a:r>
            <a:r>
              <a:rPr lang="zh-CN" altLang="en-US" sz="2800" b="1" dirty="0">
                <a:solidFill>
                  <a:srgbClr val="3333FF"/>
                </a:solidFill>
                <a:latin typeface="Times New Roman" panose="02020603050405020304" pitchFamily="18" charset="0"/>
                <a:cs typeface="Times New Roman" panose="02020603050405020304" pitchFamily="18" charset="0"/>
              </a:rPr>
              <a:t>（万元）</a:t>
            </a:r>
            <a:r>
              <a:rPr lang="en-US" sz="2800" b="1" dirty="0">
                <a:solidFill>
                  <a:srgbClr val="3333FF"/>
                </a:solidFill>
                <a:latin typeface="Times New Roman" panose="02020603050405020304" pitchFamily="18" charset="0"/>
                <a:cs typeface="Times New Roman" panose="02020603050405020304" pitchFamily="18" charset="0"/>
              </a:rPr>
              <a:t>.</a:t>
            </a:r>
            <a:endParaRPr lang="zh-CN" altLang="en-US" sz="2800" b="1" dirty="0">
              <a:solidFill>
                <a:srgbClr val="3333FF"/>
              </a:solidFill>
              <a:latin typeface="Times New Roman" panose="02020603050405020304" pitchFamily="18" charset="0"/>
              <a:cs typeface="Times New Roman" panose="02020603050405020304" pitchFamily="18" charset="0"/>
            </a:endParaRPr>
          </a:p>
        </p:txBody>
      </p:sp>
      <p:sp>
        <p:nvSpPr>
          <p:cNvPr id="20488" name="TextBox 7"/>
          <p:cNvSpPr txBox="1">
            <a:spLocks noChangeArrowheads="1"/>
          </p:cNvSpPr>
          <p:nvPr/>
        </p:nvSpPr>
        <p:spPr bwMode="auto">
          <a:xfrm>
            <a:off x="0" y="4643438"/>
            <a:ext cx="75247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800" b="1" dirty="0">
                <a:solidFill>
                  <a:srgbClr val="3333FF"/>
                </a:solidFill>
                <a:latin typeface="Times New Roman" panose="02020603050405020304" pitchFamily="18" charset="0"/>
                <a:cs typeface="Times New Roman" panose="02020603050405020304" pitchFamily="18" charset="0"/>
              </a:rPr>
              <a:t>②购买</a:t>
            </a:r>
            <a:r>
              <a:rPr lang="en-US" sz="2800" b="1" dirty="0">
                <a:solidFill>
                  <a:srgbClr val="3333FF"/>
                </a:solidFill>
                <a:latin typeface="Times New Roman" panose="02020603050405020304" pitchFamily="18" charset="0"/>
                <a:cs typeface="Times New Roman" panose="02020603050405020304" pitchFamily="18" charset="0"/>
              </a:rPr>
              <a:t>1</a:t>
            </a:r>
            <a:r>
              <a:rPr lang="zh-CN" altLang="en-US" sz="2800" b="1" dirty="0">
                <a:solidFill>
                  <a:srgbClr val="3333FF"/>
                </a:solidFill>
                <a:latin typeface="Times New Roman" panose="02020603050405020304" pitchFamily="18" charset="0"/>
                <a:cs typeface="Times New Roman" panose="02020603050405020304" pitchFamily="18" charset="0"/>
              </a:rPr>
              <a:t>台</a:t>
            </a:r>
            <a:r>
              <a:rPr lang="en-US" sz="2800" b="1" dirty="0">
                <a:solidFill>
                  <a:srgbClr val="3333FF"/>
                </a:solidFill>
                <a:latin typeface="Times New Roman" panose="02020603050405020304" pitchFamily="18" charset="0"/>
                <a:cs typeface="Times New Roman" panose="02020603050405020304" pitchFamily="18" charset="0"/>
              </a:rPr>
              <a:t>A</a:t>
            </a:r>
            <a:r>
              <a:rPr lang="zh-CN" altLang="en-US" sz="2800" b="1" dirty="0">
                <a:solidFill>
                  <a:srgbClr val="3333FF"/>
                </a:solidFill>
                <a:latin typeface="Times New Roman" panose="02020603050405020304" pitchFamily="18" charset="0"/>
                <a:cs typeface="Times New Roman" panose="02020603050405020304" pitchFamily="18" charset="0"/>
              </a:rPr>
              <a:t>型机组和</a:t>
            </a:r>
            <a:r>
              <a:rPr lang="en-US" sz="2800" b="1" dirty="0">
                <a:solidFill>
                  <a:srgbClr val="3333FF"/>
                </a:solidFill>
                <a:latin typeface="Times New Roman" panose="02020603050405020304" pitchFamily="18" charset="0"/>
                <a:cs typeface="Times New Roman" panose="02020603050405020304" pitchFamily="18" charset="0"/>
              </a:rPr>
              <a:t>9</a:t>
            </a:r>
            <a:r>
              <a:rPr lang="zh-CN" altLang="en-US" sz="2800" b="1" dirty="0">
                <a:solidFill>
                  <a:srgbClr val="3333FF"/>
                </a:solidFill>
                <a:latin typeface="Times New Roman" panose="02020603050405020304" pitchFamily="18" charset="0"/>
                <a:cs typeface="Times New Roman" panose="02020603050405020304" pitchFamily="18" charset="0"/>
              </a:rPr>
              <a:t>台</a:t>
            </a:r>
            <a:r>
              <a:rPr lang="en-US" sz="2800" b="1" dirty="0">
                <a:solidFill>
                  <a:srgbClr val="3333FF"/>
                </a:solidFill>
                <a:latin typeface="Times New Roman" panose="02020603050405020304" pitchFamily="18" charset="0"/>
                <a:cs typeface="Times New Roman" panose="02020603050405020304" pitchFamily="18" charset="0"/>
              </a:rPr>
              <a:t>B</a:t>
            </a:r>
            <a:r>
              <a:rPr lang="zh-CN" altLang="en-US" sz="2800" b="1" dirty="0">
                <a:solidFill>
                  <a:srgbClr val="3333FF"/>
                </a:solidFill>
                <a:latin typeface="Times New Roman" panose="02020603050405020304" pitchFamily="18" charset="0"/>
                <a:cs typeface="Times New Roman" panose="02020603050405020304" pitchFamily="18" charset="0"/>
              </a:rPr>
              <a:t>型机组，费用为</a:t>
            </a:r>
            <a:r>
              <a:rPr lang="en-US" sz="2800" b="1" dirty="0">
                <a:solidFill>
                  <a:srgbClr val="3333FF"/>
                </a:solidFill>
                <a:latin typeface="Times New Roman" panose="02020603050405020304" pitchFamily="18" charset="0"/>
                <a:cs typeface="Times New Roman" panose="02020603050405020304" pitchFamily="18" charset="0"/>
              </a:rPr>
              <a:t>12×1+10×9=102</a:t>
            </a:r>
            <a:r>
              <a:rPr lang="zh-CN" altLang="en-US" sz="2800" b="1" dirty="0">
                <a:solidFill>
                  <a:srgbClr val="3333FF"/>
                </a:solidFill>
                <a:latin typeface="Times New Roman" panose="02020603050405020304" pitchFamily="18" charset="0"/>
                <a:cs typeface="Times New Roman" panose="02020603050405020304" pitchFamily="18" charset="0"/>
              </a:rPr>
              <a:t>（万元）</a:t>
            </a:r>
          </a:p>
        </p:txBody>
      </p:sp>
      <p:sp>
        <p:nvSpPr>
          <p:cNvPr id="20489" name="TextBox 8"/>
          <p:cNvSpPr txBox="1">
            <a:spLocks noChangeArrowheads="1"/>
          </p:cNvSpPr>
          <p:nvPr/>
        </p:nvSpPr>
        <p:spPr bwMode="auto">
          <a:xfrm>
            <a:off x="0" y="5786438"/>
            <a:ext cx="76438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800" b="1" dirty="0">
                <a:solidFill>
                  <a:srgbClr val="3333FF"/>
                </a:solidFill>
                <a:latin typeface="Times New Roman" panose="02020603050405020304" pitchFamily="18" charset="0"/>
                <a:cs typeface="Times New Roman" panose="02020603050405020304" pitchFamily="18" charset="0"/>
              </a:rPr>
              <a:t>③购买</a:t>
            </a:r>
            <a:r>
              <a:rPr lang="en-US" sz="2800" b="1" dirty="0">
                <a:solidFill>
                  <a:srgbClr val="3333FF"/>
                </a:solidFill>
                <a:latin typeface="Times New Roman" panose="02020603050405020304" pitchFamily="18" charset="0"/>
                <a:cs typeface="Times New Roman" panose="02020603050405020304" pitchFamily="18" charset="0"/>
              </a:rPr>
              <a:t>2</a:t>
            </a:r>
            <a:r>
              <a:rPr lang="zh-CN" altLang="en-US" sz="2800" b="1" dirty="0">
                <a:solidFill>
                  <a:srgbClr val="3333FF"/>
                </a:solidFill>
                <a:latin typeface="Times New Roman" panose="02020603050405020304" pitchFamily="18" charset="0"/>
                <a:cs typeface="Times New Roman" panose="02020603050405020304" pitchFamily="18" charset="0"/>
              </a:rPr>
              <a:t>台</a:t>
            </a:r>
            <a:r>
              <a:rPr lang="en-US" sz="2800" b="1" dirty="0">
                <a:solidFill>
                  <a:srgbClr val="3333FF"/>
                </a:solidFill>
                <a:latin typeface="Times New Roman" panose="02020603050405020304" pitchFamily="18" charset="0"/>
                <a:cs typeface="Times New Roman" panose="02020603050405020304" pitchFamily="18" charset="0"/>
              </a:rPr>
              <a:t>A</a:t>
            </a:r>
            <a:r>
              <a:rPr lang="zh-CN" altLang="en-US" sz="2800" b="1" dirty="0">
                <a:solidFill>
                  <a:srgbClr val="3333FF"/>
                </a:solidFill>
                <a:latin typeface="Times New Roman" panose="02020603050405020304" pitchFamily="18" charset="0"/>
                <a:cs typeface="Times New Roman" panose="02020603050405020304" pitchFamily="18" charset="0"/>
              </a:rPr>
              <a:t>型机组和</a:t>
            </a:r>
            <a:r>
              <a:rPr lang="en-US" sz="2800" b="1" dirty="0">
                <a:solidFill>
                  <a:srgbClr val="3333FF"/>
                </a:solidFill>
                <a:latin typeface="Times New Roman" panose="02020603050405020304" pitchFamily="18" charset="0"/>
                <a:cs typeface="Times New Roman" panose="02020603050405020304" pitchFamily="18" charset="0"/>
              </a:rPr>
              <a:t>8</a:t>
            </a:r>
            <a:r>
              <a:rPr lang="zh-CN" altLang="en-US" sz="2800" b="1" dirty="0">
                <a:solidFill>
                  <a:srgbClr val="3333FF"/>
                </a:solidFill>
                <a:latin typeface="Times New Roman" panose="02020603050405020304" pitchFamily="18" charset="0"/>
                <a:cs typeface="Times New Roman" panose="02020603050405020304" pitchFamily="18" charset="0"/>
              </a:rPr>
              <a:t>台</a:t>
            </a:r>
            <a:r>
              <a:rPr lang="en-US" sz="2800" b="1" dirty="0">
                <a:solidFill>
                  <a:srgbClr val="3333FF"/>
                </a:solidFill>
                <a:latin typeface="Times New Roman" panose="02020603050405020304" pitchFamily="18" charset="0"/>
                <a:cs typeface="Times New Roman" panose="02020603050405020304" pitchFamily="18" charset="0"/>
              </a:rPr>
              <a:t>B</a:t>
            </a:r>
            <a:r>
              <a:rPr lang="zh-CN" altLang="en-US" sz="2800" b="1" dirty="0">
                <a:solidFill>
                  <a:srgbClr val="3333FF"/>
                </a:solidFill>
                <a:latin typeface="Times New Roman" panose="02020603050405020304" pitchFamily="18" charset="0"/>
                <a:cs typeface="Times New Roman" panose="02020603050405020304" pitchFamily="18" charset="0"/>
              </a:rPr>
              <a:t>型机组，费用为</a:t>
            </a:r>
            <a:r>
              <a:rPr lang="en-US" sz="2800" b="1" dirty="0">
                <a:solidFill>
                  <a:srgbClr val="3333FF"/>
                </a:solidFill>
                <a:latin typeface="Times New Roman" panose="02020603050405020304" pitchFamily="18" charset="0"/>
                <a:cs typeface="Times New Roman" panose="02020603050405020304" pitchFamily="18" charset="0"/>
              </a:rPr>
              <a:t>12×2+10×8=104</a:t>
            </a:r>
            <a:r>
              <a:rPr lang="zh-CN" altLang="en-US" sz="2800" b="1" dirty="0">
                <a:solidFill>
                  <a:srgbClr val="3333FF"/>
                </a:solidFill>
                <a:latin typeface="Times New Roman" panose="02020603050405020304" pitchFamily="18" charset="0"/>
                <a:cs typeface="Times New Roman" panose="02020603050405020304" pitchFamily="18" charset="0"/>
              </a:rPr>
              <a:t>（万元）</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blinds(horizontal)">
                                      <p:cBhvr>
                                        <p:cTn id="7" dur="5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20483"/>
                                        </p:tgtEl>
                                        <p:attrNameLst>
                                          <p:attrName>style.visibility</p:attrName>
                                        </p:attrNameLst>
                                      </p:cBhvr>
                                      <p:to>
                                        <p:strVal val="visible"/>
                                      </p:to>
                                    </p:set>
                                    <p:anim calcmode="lin" valueType="num">
                                      <p:cBhvr>
                                        <p:cTn id="12" dur="500" fill="hold"/>
                                        <p:tgtEl>
                                          <p:spTgt spid="20483"/>
                                        </p:tgtEl>
                                        <p:attrNameLst>
                                          <p:attrName>ppt_w</p:attrName>
                                        </p:attrNameLst>
                                      </p:cBhvr>
                                      <p:tavLst>
                                        <p:tav tm="0">
                                          <p:val>
                                            <p:fltVal val="0"/>
                                          </p:val>
                                        </p:tav>
                                        <p:tav tm="100000">
                                          <p:val>
                                            <p:strVal val="#ppt_w"/>
                                          </p:val>
                                        </p:tav>
                                      </p:tavLst>
                                    </p:anim>
                                    <p:anim calcmode="lin" valueType="num">
                                      <p:cBhvr>
                                        <p:cTn id="13" dur="500" fill="hold"/>
                                        <p:tgtEl>
                                          <p:spTgt spid="20483"/>
                                        </p:tgtEl>
                                        <p:attrNameLst>
                                          <p:attrName>ppt_h</p:attrName>
                                        </p:attrNameLst>
                                      </p:cBhvr>
                                      <p:tavLst>
                                        <p:tav tm="0">
                                          <p:val>
                                            <p:fltVal val="0"/>
                                          </p:val>
                                        </p:tav>
                                        <p:tav tm="100000">
                                          <p:val>
                                            <p:strVal val="#ppt_h"/>
                                          </p:val>
                                        </p:tav>
                                      </p:tavLst>
                                    </p:anim>
                                    <p:anim calcmode="lin" valueType="num">
                                      <p:cBhvr>
                                        <p:cTn id="14" dur="500" fill="hold"/>
                                        <p:tgtEl>
                                          <p:spTgt spid="20483"/>
                                        </p:tgtEl>
                                        <p:attrNameLst>
                                          <p:attrName>style.rotation</p:attrName>
                                        </p:attrNameLst>
                                      </p:cBhvr>
                                      <p:tavLst>
                                        <p:tav tm="0">
                                          <p:val>
                                            <p:fltVal val="360"/>
                                          </p:val>
                                        </p:tav>
                                        <p:tav tm="100000">
                                          <p:val>
                                            <p:fltVal val="0"/>
                                          </p:val>
                                        </p:tav>
                                      </p:tavLst>
                                    </p:anim>
                                    <p:animEffect transition="in" filter="fade">
                                      <p:cBhvr>
                                        <p:cTn id="15" dur="500"/>
                                        <p:tgtEl>
                                          <p:spTgt spid="20483"/>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iterate type="lt">
                                    <p:tmPct val="5000"/>
                                  </p:iterate>
                                  <p:childTnLst>
                                    <p:set>
                                      <p:cBhvr>
                                        <p:cTn id="19" dur="1" fill="hold">
                                          <p:stCondLst>
                                            <p:cond delay="0"/>
                                          </p:stCondLst>
                                        </p:cTn>
                                        <p:tgtEl>
                                          <p:spTgt spid="20484"/>
                                        </p:tgtEl>
                                        <p:attrNameLst>
                                          <p:attrName>style.visibility</p:attrName>
                                        </p:attrNameLst>
                                      </p:cBhvr>
                                      <p:to>
                                        <p:strVal val="visible"/>
                                      </p:to>
                                    </p:set>
                                    <p:anim calcmode="lin" valueType="num">
                                      <p:cBhvr>
                                        <p:cTn id="20" dur="1000" fill="hold"/>
                                        <p:tgtEl>
                                          <p:spTgt spid="20484"/>
                                        </p:tgtEl>
                                        <p:attrNameLst>
                                          <p:attrName>ppt_w</p:attrName>
                                        </p:attrNameLst>
                                      </p:cBhvr>
                                      <p:tavLst>
                                        <p:tav tm="0">
                                          <p:val>
                                            <p:fltVal val="0"/>
                                          </p:val>
                                        </p:tav>
                                        <p:tav tm="100000">
                                          <p:val>
                                            <p:strVal val="#ppt_w"/>
                                          </p:val>
                                        </p:tav>
                                      </p:tavLst>
                                    </p:anim>
                                    <p:anim calcmode="lin" valueType="num">
                                      <p:cBhvr>
                                        <p:cTn id="21" dur="1000" fill="hold"/>
                                        <p:tgtEl>
                                          <p:spTgt spid="20484"/>
                                        </p:tgtEl>
                                        <p:attrNameLst>
                                          <p:attrName>ppt_h</p:attrName>
                                        </p:attrNameLst>
                                      </p:cBhvr>
                                      <p:tavLst>
                                        <p:tav tm="0">
                                          <p:val>
                                            <p:fltVal val="0"/>
                                          </p:val>
                                        </p:tav>
                                        <p:tav tm="100000">
                                          <p:val>
                                            <p:strVal val="#ppt_h"/>
                                          </p:val>
                                        </p:tav>
                                      </p:tavLst>
                                    </p:anim>
                                    <p:anim calcmode="lin" valueType="num">
                                      <p:cBhvr>
                                        <p:cTn id="22" dur="1000" fill="hold"/>
                                        <p:tgtEl>
                                          <p:spTgt spid="20484"/>
                                        </p:tgtEl>
                                        <p:attrNameLst>
                                          <p:attrName>style.rotation</p:attrName>
                                        </p:attrNameLst>
                                      </p:cBhvr>
                                      <p:tavLst>
                                        <p:tav tm="0">
                                          <p:val>
                                            <p:fltVal val="90"/>
                                          </p:val>
                                        </p:tav>
                                        <p:tav tm="100000">
                                          <p:val>
                                            <p:fltVal val="0"/>
                                          </p:val>
                                        </p:tav>
                                      </p:tavLst>
                                    </p:anim>
                                    <p:animEffect transition="in" filter="fade">
                                      <p:cBhvr>
                                        <p:cTn id="23" dur="1000"/>
                                        <p:tgtEl>
                                          <p:spTgt spid="2048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0485"/>
                                        </p:tgtEl>
                                        <p:attrNameLst>
                                          <p:attrName>style.visibility</p:attrName>
                                        </p:attrNameLst>
                                      </p:cBhvr>
                                      <p:to>
                                        <p:strVal val="visible"/>
                                      </p:to>
                                    </p:set>
                                    <p:animEffect transition="in" filter="blinds(horizontal)">
                                      <p:cBhvr>
                                        <p:cTn id="28" dur="500"/>
                                        <p:tgtEl>
                                          <p:spTgt spid="20485"/>
                                        </p:tgtEl>
                                      </p:cBhvr>
                                    </p:animEffect>
                                  </p:childTnLst>
                                </p:cTn>
                              </p:par>
                            </p:childTnLst>
                          </p:cTn>
                        </p:par>
                      </p:childTnLst>
                    </p:cTn>
                  </p:par>
                  <p:par>
                    <p:cTn id="29" fill="hold">
                      <p:stCondLst>
                        <p:cond delay="indefinite"/>
                      </p:stCondLst>
                      <p:childTnLst>
                        <p:par>
                          <p:cTn id="30" fill="hold">
                            <p:stCondLst>
                              <p:cond delay="0"/>
                            </p:stCondLst>
                            <p:childTnLst>
                              <p:par>
                                <p:cTn id="31" presetID="17" presetClass="entr" presetSubtype="10" fill="hold" grpId="0" nodeType="clickEffect">
                                  <p:stCondLst>
                                    <p:cond delay="0"/>
                                  </p:stCondLst>
                                  <p:childTnLst>
                                    <p:set>
                                      <p:cBhvr>
                                        <p:cTn id="32" dur="1" fill="hold">
                                          <p:stCondLst>
                                            <p:cond delay="0"/>
                                          </p:stCondLst>
                                        </p:cTn>
                                        <p:tgtEl>
                                          <p:spTgt spid="20486"/>
                                        </p:tgtEl>
                                        <p:attrNameLst>
                                          <p:attrName>style.visibility</p:attrName>
                                        </p:attrNameLst>
                                      </p:cBhvr>
                                      <p:to>
                                        <p:strVal val="visible"/>
                                      </p:to>
                                    </p:set>
                                    <p:anim calcmode="lin" valueType="num">
                                      <p:cBhvr>
                                        <p:cTn id="33" dur="500" fill="hold"/>
                                        <p:tgtEl>
                                          <p:spTgt spid="20486"/>
                                        </p:tgtEl>
                                        <p:attrNameLst>
                                          <p:attrName>ppt_w</p:attrName>
                                        </p:attrNameLst>
                                      </p:cBhvr>
                                      <p:tavLst>
                                        <p:tav tm="0">
                                          <p:val>
                                            <p:fltVal val="0"/>
                                          </p:val>
                                        </p:tav>
                                        <p:tav tm="100000">
                                          <p:val>
                                            <p:strVal val="#ppt_w"/>
                                          </p:val>
                                        </p:tav>
                                      </p:tavLst>
                                    </p:anim>
                                    <p:anim calcmode="lin" valueType="num">
                                      <p:cBhvr>
                                        <p:cTn id="34" dur="500" fill="hold"/>
                                        <p:tgtEl>
                                          <p:spTgt spid="20486"/>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4" presetClass="entr" presetSubtype="0" fill="hold" grpId="0" nodeType="clickEffect">
                                  <p:stCondLst>
                                    <p:cond delay="0"/>
                                  </p:stCondLst>
                                  <p:childTnLst>
                                    <p:set>
                                      <p:cBhvr>
                                        <p:cTn id="38" dur="1" fill="hold">
                                          <p:stCondLst>
                                            <p:cond delay="0"/>
                                          </p:stCondLst>
                                        </p:cTn>
                                        <p:tgtEl>
                                          <p:spTgt spid="20487"/>
                                        </p:tgtEl>
                                        <p:attrNameLst>
                                          <p:attrName>style.visibility</p:attrName>
                                        </p:attrNameLst>
                                      </p:cBhvr>
                                      <p:to>
                                        <p:strVal val="visible"/>
                                      </p:to>
                                    </p:set>
                                    <p:anim to="" calcmode="lin" valueType="num">
                                      <p:cBhvr>
                                        <p:cTn id="39" dur="1" fill="hold"/>
                                        <p:tgtEl>
                                          <p:spTgt spid="20487"/>
                                        </p:tgtEl>
                                      </p:cBhvr>
                                    </p:anim>
                                  </p:childTnLst>
                                </p:cTn>
                              </p:par>
                            </p:childTnLst>
                          </p:cTn>
                        </p:par>
                      </p:childTnLst>
                    </p:cTn>
                  </p:par>
                  <p:par>
                    <p:cTn id="40" fill="hold">
                      <p:stCondLst>
                        <p:cond delay="indefinite"/>
                      </p:stCondLst>
                      <p:childTnLst>
                        <p:par>
                          <p:cTn id="41" fill="hold">
                            <p:stCondLst>
                              <p:cond delay="0"/>
                            </p:stCondLst>
                            <p:childTnLst>
                              <p:par>
                                <p:cTn id="42" presetID="17" presetClass="entr" presetSubtype="10" fill="hold" grpId="0" nodeType="clickEffect">
                                  <p:stCondLst>
                                    <p:cond delay="0"/>
                                  </p:stCondLst>
                                  <p:childTnLst>
                                    <p:set>
                                      <p:cBhvr>
                                        <p:cTn id="43" dur="1" fill="hold">
                                          <p:stCondLst>
                                            <p:cond delay="0"/>
                                          </p:stCondLst>
                                        </p:cTn>
                                        <p:tgtEl>
                                          <p:spTgt spid="20488"/>
                                        </p:tgtEl>
                                        <p:attrNameLst>
                                          <p:attrName>style.visibility</p:attrName>
                                        </p:attrNameLst>
                                      </p:cBhvr>
                                      <p:to>
                                        <p:strVal val="visible"/>
                                      </p:to>
                                    </p:set>
                                    <p:anim calcmode="lin" valueType="num">
                                      <p:cBhvr>
                                        <p:cTn id="44" dur="500" fill="hold"/>
                                        <p:tgtEl>
                                          <p:spTgt spid="20488"/>
                                        </p:tgtEl>
                                        <p:attrNameLst>
                                          <p:attrName>ppt_w</p:attrName>
                                        </p:attrNameLst>
                                      </p:cBhvr>
                                      <p:tavLst>
                                        <p:tav tm="0">
                                          <p:val>
                                            <p:fltVal val="0"/>
                                          </p:val>
                                        </p:tav>
                                        <p:tav tm="100000">
                                          <p:val>
                                            <p:strVal val="#ppt_w"/>
                                          </p:val>
                                        </p:tav>
                                      </p:tavLst>
                                    </p:anim>
                                    <p:anim calcmode="lin" valueType="num">
                                      <p:cBhvr>
                                        <p:cTn id="45" dur="500" fill="hold"/>
                                        <p:tgtEl>
                                          <p:spTgt spid="20488"/>
                                        </p:tgtEl>
                                        <p:attrNameLst>
                                          <p:attrName>ppt_h</p:attrName>
                                        </p:attrNameLst>
                                      </p:cBhvr>
                                      <p:tavLst>
                                        <p:tav tm="0">
                                          <p:val>
                                            <p:strVal val="#ppt_h"/>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37" presetClass="entr" presetSubtype="0" fill="hold" grpId="0" nodeType="clickEffect">
                                  <p:stCondLst>
                                    <p:cond delay="0"/>
                                  </p:stCondLst>
                                  <p:childTnLst>
                                    <p:set>
                                      <p:cBhvr>
                                        <p:cTn id="49" dur="1" fill="hold">
                                          <p:stCondLst>
                                            <p:cond delay="0"/>
                                          </p:stCondLst>
                                        </p:cTn>
                                        <p:tgtEl>
                                          <p:spTgt spid="20489"/>
                                        </p:tgtEl>
                                        <p:attrNameLst>
                                          <p:attrName>style.visibility</p:attrName>
                                        </p:attrNameLst>
                                      </p:cBhvr>
                                      <p:to>
                                        <p:strVal val="visible"/>
                                      </p:to>
                                    </p:set>
                                    <p:animEffect transition="in" filter="fade">
                                      <p:cBhvr>
                                        <p:cTn id="50" dur="1000"/>
                                        <p:tgtEl>
                                          <p:spTgt spid="20489"/>
                                        </p:tgtEl>
                                      </p:cBhvr>
                                    </p:animEffect>
                                    <p:anim calcmode="lin" valueType="num">
                                      <p:cBhvr>
                                        <p:cTn id="51" dur="1000" fill="hold"/>
                                        <p:tgtEl>
                                          <p:spTgt spid="20489"/>
                                        </p:tgtEl>
                                        <p:attrNameLst>
                                          <p:attrName>ppt_x</p:attrName>
                                        </p:attrNameLst>
                                      </p:cBhvr>
                                      <p:tavLst>
                                        <p:tav tm="0">
                                          <p:val>
                                            <p:strVal val="#ppt_x"/>
                                          </p:val>
                                        </p:tav>
                                        <p:tav tm="100000">
                                          <p:val>
                                            <p:strVal val="#ppt_x"/>
                                          </p:val>
                                        </p:tav>
                                      </p:tavLst>
                                    </p:anim>
                                    <p:anim calcmode="lin" valueType="num">
                                      <p:cBhvr>
                                        <p:cTn id="52" dur="900" decel="100000" fill="hold"/>
                                        <p:tgtEl>
                                          <p:spTgt spid="20489"/>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204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autoUpdateAnimBg="0"/>
      <p:bldP spid="20484" grpId="0" autoUpdateAnimBg="0"/>
      <p:bldP spid="20485" grpId="0" autoUpdateAnimBg="0"/>
      <p:bldP spid="20486" grpId="0" autoUpdateAnimBg="0"/>
      <p:bldP spid="20487" grpId="0" autoUpdateAnimBg="0"/>
      <p:bldP spid="20488" grpId="0" autoUpdateAnimBg="0"/>
      <p:bldP spid="2048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357188" y="2714625"/>
            <a:ext cx="850106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800" b="1" dirty="0">
                <a:solidFill>
                  <a:srgbClr val="3333FF"/>
                </a:solidFill>
                <a:latin typeface="Times New Roman" panose="02020603050405020304" pitchFamily="18" charset="0"/>
                <a:cs typeface="Times New Roman" panose="02020603050405020304" pitchFamily="18" charset="0"/>
              </a:rPr>
              <a:t>解得</a:t>
            </a:r>
            <a:r>
              <a:rPr lang="en-US" sz="2800" b="1" dirty="0">
                <a:solidFill>
                  <a:srgbClr val="3333FF"/>
                </a:solidFill>
                <a:latin typeface="Times New Roman" panose="02020603050405020304" pitchFamily="18" charset="0"/>
                <a:cs typeface="Times New Roman" panose="02020603050405020304" pitchFamily="18" charset="0"/>
              </a:rPr>
              <a:t>x≥1.</a:t>
            </a:r>
            <a:r>
              <a:rPr lang="zh-CN" altLang="en-US" sz="2800" b="1" dirty="0">
                <a:solidFill>
                  <a:srgbClr val="3333FF"/>
                </a:solidFill>
                <a:latin typeface="Times New Roman" panose="02020603050405020304" pitchFamily="18" charset="0"/>
                <a:cs typeface="Times New Roman" panose="02020603050405020304" pitchFamily="18" charset="0"/>
              </a:rPr>
              <a:t>即上述方案</a:t>
            </a:r>
            <a:r>
              <a:rPr lang="zh-CN" altLang="en-US" sz="2800" b="1" dirty="0">
                <a:solidFill>
                  <a:srgbClr val="3333FF"/>
                </a:solidFill>
                <a:latin typeface="Times New Roman" panose="02020603050405020304" pitchFamily="18" charset="0"/>
                <a:ea typeface="隶书" panose="02010509060101010101" pitchFamily="49" charset="-122"/>
              </a:rPr>
              <a:t>②和方案③都符合发电量的要求，</a:t>
            </a:r>
            <a:endParaRPr lang="en-US" sz="2800" b="1" dirty="0">
              <a:solidFill>
                <a:srgbClr val="3333FF"/>
              </a:solidFill>
              <a:latin typeface="Times New Roman" panose="02020603050405020304" pitchFamily="18" charset="0"/>
              <a:ea typeface="隶书" panose="02010509060101010101" pitchFamily="49" charset="-122"/>
            </a:endParaRPr>
          </a:p>
          <a:p>
            <a:r>
              <a:rPr lang="zh-CN" altLang="en-US" sz="2800" b="1" dirty="0">
                <a:solidFill>
                  <a:srgbClr val="3333FF"/>
                </a:solidFill>
                <a:latin typeface="Times New Roman" panose="02020603050405020304" pitchFamily="18" charset="0"/>
                <a:ea typeface="隶书" panose="02010509060101010101" pitchFamily="49" charset="-122"/>
              </a:rPr>
              <a:t>但为了节省资金，应选方案②，即购买</a:t>
            </a:r>
            <a:r>
              <a:rPr lang="en-US" sz="2800" b="1" dirty="0">
                <a:solidFill>
                  <a:srgbClr val="3333FF"/>
                </a:solidFill>
                <a:latin typeface="Times New Roman" panose="02020603050405020304" pitchFamily="18" charset="0"/>
                <a:ea typeface="隶书" panose="02010509060101010101" pitchFamily="49" charset="-122"/>
              </a:rPr>
              <a:t>1</a:t>
            </a:r>
            <a:r>
              <a:rPr lang="zh-CN" altLang="en-US" sz="2800" b="1" dirty="0">
                <a:solidFill>
                  <a:srgbClr val="3333FF"/>
                </a:solidFill>
                <a:latin typeface="Times New Roman" panose="02020603050405020304" pitchFamily="18" charset="0"/>
                <a:ea typeface="隶书" panose="02010509060101010101" pitchFamily="49" charset="-122"/>
              </a:rPr>
              <a:t>台</a:t>
            </a:r>
            <a:r>
              <a:rPr lang="en-US" sz="2800" b="1" dirty="0">
                <a:solidFill>
                  <a:srgbClr val="3333FF"/>
                </a:solidFill>
                <a:latin typeface="Times New Roman" panose="02020603050405020304" pitchFamily="18" charset="0"/>
                <a:ea typeface="隶书" panose="02010509060101010101" pitchFamily="49" charset="-122"/>
              </a:rPr>
              <a:t>A</a:t>
            </a:r>
            <a:r>
              <a:rPr lang="zh-CN" altLang="en-US" sz="2800" b="1" dirty="0">
                <a:solidFill>
                  <a:srgbClr val="3333FF"/>
                </a:solidFill>
                <a:latin typeface="Times New Roman" panose="02020603050405020304" pitchFamily="18" charset="0"/>
                <a:ea typeface="隶书" panose="02010509060101010101" pitchFamily="49" charset="-122"/>
              </a:rPr>
              <a:t>行机组和</a:t>
            </a:r>
            <a:r>
              <a:rPr lang="en-US" sz="2800" b="1" dirty="0">
                <a:solidFill>
                  <a:srgbClr val="3333FF"/>
                </a:solidFill>
                <a:latin typeface="Times New Roman" panose="02020603050405020304" pitchFamily="18" charset="0"/>
                <a:ea typeface="隶书" panose="02010509060101010101" pitchFamily="49" charset="-122"/>
              </a:rPr>
              <a:t>9</a:t>
            </a:r>
            <a:r>
              <a:rPr lang="zh-CN" altLang="en-US" sz="2800" b="1" dirty="0">
                <a:solidFill>
                  <a:srgbClr val="3333FF"/>
                </a:solidFill>
                <a:latin typeface="Times New Roman" panose="02020603050405020304" pitchFamily="18" charset="0"/>
                <a:ea typeface="隶书" panose="02010509060101010101" pitchFamily="49" charset="-122"/>
              </a:rPr>
              <a:t>台</a:t>
            </a:r>
            <a:r>
              <a:rPr lang="en-US" sz="2800" b="1" dirty="0">
                <a:solidFill>
                  <a:srgbClr val="3333FF"/>
                </a:solidFill>
                <a:latin typeface="Times New Roman" panose="02020603050405020304" pitchFamily="18" charset="0"/>
                <a:ea typeface="隶书" panose="02010509060101010101" pitchFamily="49" charset="-122"/>
              </a:rPr>
              <a:t>B</a:t>
            </a:r>
            <a:r>
              <a:rPr lang="zh-CN" altLang="en-US" sz="2800" b="1" dirty="0">
                <a:solidFill>
                  <a:srgbClr val="3333FF"/>
                </a:solidFill>
                <a:latin typeface="Times New Roman" panose="02020603050405020304" pitchFamily="18" charset="0"/>
                <a:ea typeface="隶书" panose="02010509060101010101" pitchFamily="49" charset="-122"/>
              </a:rPr>
              <a:t>型机组</a:t>
            </a:r>
            <a:r>
              <a:rPr lang="en-US" sz="2800" b="1" dirty="0">
                <a:solidFill>
                  <a:srgbClr val="3333FF"/>
                </a:solidFill>
                <a:latin typeface="Times New Roman" panose="02020603050405020304" pitchFamily="18" charset="0"/>
                <a:ea typeface="隶书" panose="02010509060101010101" pitchFamily="49" charset="-122"/>
              </a:rPr>
              <a:t>.</a:t>
            </a:r>
            <a:endParaRPr lang="zh-CN" altLang="en-US" sz="2800" b="1" dirty="0">
              <a:solidFill>
                <a:srgbClr val="3333FF"/>
              </a:solidFill>
              <a:latin typeface="Times New Roman" panose="02020603050405020304" pitchFamily="18" charset="0"/>
              <a:cs typeface="Times New Roman" panose="02020603050405020304" pitchFamily="18" charset="0"/>
            </a:endParaRPr>
          </a:p>
        </p:txBody>
      </p:sp>
      <p:sp>
        <p:nvSpPr>
          <p:cNvPr id="21507" name="TextBox 2"/>
          <p:cNvSpPr txBox="1">
            <a:spLocks noChangeArrowheads="1"/>
          </p:cNvSpPr>
          <p:nvPr/>
        </p:nvSpPr>
        <p:spPr bwMode="auto">
          <a:xfrm>
            <a:off x="428625" y="1000125"/>
            <a:ext cx="8358188"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800" b="1" dirty="0">
                <a:solidFill>
                  <a:srgbClr val="3333FF"/>
                </a:solidFill>
              </a:rPr>
              <a:t>在问题（</a:t>
            </a:r>
            <a:r>
              <a:rPr lang="en-US" sz="2800" b="1" dirty="0">
                <a:solidFill>
                  <a:srgbClr val="3333FF"/>
                </a:solidFill>
              </a:rPr>
              <a:t>2</a:t>
            </a:r>
            <a:r>
              <a:rPr lang="zh-CN" altLang="en-US" sz="2800" b="1" dirty="0">
                <a:solidFill>
                  <a:srgbClr val="3333FF"/>
                </a:solidFill>
              </a:rPr>
              <a:t>）中，根据发电量不得少于</a:t>
            </a:r>
            <a:r>
              <a:rPr lang="en-US" sz="2800" b="1" dirty="0">
                <a:solidFill>
                  <a:srgbClr val="3333FF"/>
                </a:solidFill>
              </a:rPr>
              <a:t>20.4</a:t>
            </a:r>
            <a:r>
              <a:rPr lang="zh-CN" altLang="en-US" sz="2800" b="1" dirty="0">
                <a:solidFill>
                  <a:srgbClr val="3333FF"/>
                </a:solidFill>
              </a:rPr>
              <a:t>万</a:t>
            </a:r>
            <a:r>
              <a:rPr lang="en-US" sz="2800" b="1" dirty="0" err="1">
                <a:solidFill>
                  <a:srgbClr val="3333FF"/>
                </a:solidFill>
                <a:latin typeface="华文新魏" panose="02010800040101010101" pitchFamily="2" charset="-122"/>
                <a:ea typeface="华文新魏" panose="02010800040101010101" pitchFamily="2" charset="-122"/>
              </a:rPr>
              <a:t>kw·h</a:t>
            </a:r>
            <a:r>
              <a:rPr lang="en-US" sz="2800" b="1" dirty="0">
                <a:solidFill>
                  <a:srgbClr val="3333FF"/>
                </a:solidFill>
                <a:latin typeface="华文新魏" panose="02010800040101010101" pitchFamily="2" charset="-122"/>
                <a:ea typeface="华文新魏" panose="02010800040101010101" pitchFamily="2" charset="-122"/>
              </a:rPr>
              <a:t>/</a:t>
            </a:r>
            <a:r>
              <a:rPr lang="zh-CN" altLang="en-US" sz="2800" b="1" dirty="0">
                <a:solidFill>
                  <a:srgbClr val="3333FF"/>
                </a:solidFill>
                <a:latin typeface="华文新魏" panose="02010800040101010101" pitchFamily="2" charset="-122"/>
                <a:ea typeface="华文新魏" panose="02010800040101010101" pitchFamily="2" charset="-122"/>
              </a:rPr>
              <a:t>月的要求，依题意，得</a:t>
            </a:r>
            <a:endParaRPr lang="en-US" sz="2800" b="1" dirty="0">
              <a:solidFill>
                <a:srgbClr val="3333FF"/>
              </a:solidFill>
              <a:latin typeface="华文新魏" panose="02010800040101010101" pitchFamily="2" charset="-122"/>
              <a:ea typeface="华文新魏" panose="02010800040101010101" pitchFamily="2" charset="-122"/>
            </a:endParaRPr>
          </a:p>
          <a:p>
            <a:r>
              <a:rPr lang="en-US" sz="2800" b="1" dirty="0">
                <a:solidFill>
                  <a:srgbClr val="3333FF"/>
                </a:solidFill>
                <a:latin typeface="华文新魏" panose="02010800040101010101" pitchFamily="2" charset="-122"/>
                <a:ea typeface="华文新魏" panose="02010800040101010101" pitchFamily="2" charset="-122"/>
              </a:rPr>
              <a:t>                         2.4x+2</a:t>
            </a:r>
            <a:r>
              <a:rPr lang="zh-CN" altLang="en-US" sz="2800" b="1" dirty="0">
                <a:solidFill>
                  <a:srgbClr val="3333FF"/>
                </a:solidFill>
                <a:latin typeface="华文新魏" panose="02010800040101010101" pitchFamily="2" charset="-122"/>
                <a:ea typeface="华文新魏" panose="02010800040101010101" pitchFamily="2" charset="-122"/>
              </a:rPr>
              <a:t>（</a:t>
            </a:r>
            <a:r>
              <a:rPr lang="en-US" sz="2800" b="1" dirty="0">
                <a:solidFill>
                  <a:srgbClr val="3333FF"/>
                </a:solidFill>
                <a:latin typeface="华文新魏" panose="02010800040101010101" pitchFamily="2" charset="-122"/>
                <a:ea typeface="华文新魏" panose="02010800040101010101" pitchFamily="2" charset="-122"/>
              </a:rPr>
              <a:t>10-x</a:t>
            </a:r>
            <a:r>
              <a:rPr lang="zh-CN" altLang="en-US" sz="2800" b="1" dirty="0">
                <a:solidFill>
                  <a:srgbClr val="3333FF"/>
                </a:solidFill>
                <a:latin typeface="华文新魏" panose="02010800040101010101" pitchFamily="2" charset="-122"/>
                <a:ea typeface="华文新魏" panose="02010800040101010101" pitchFamily="2" charset="-122"/>
              </a:rPr>
              <a:t>）≥</a:t>
            </a:r>
            <a:r>
              <a:rPr lang="en-US" sz="2800" b="1" dirty="0">
                <a:solidFill>
                  <a:srgbClr val="3333FF"/>
                </a:solidFill>
                <a:latin typeface="华文新魏" panose="02010800040101010101" pitchFamily="2" charset="-122"/>
                <a:ea typeface="华文新魏" panose="02010800040101010101" pitchFamily="2" charset="-122"/>
              </a:rPr>
              <a:t>20.4</a:t>
            </a:r>
            <a:endParaRPr lang="zh-CN" altLang="en-US" sz="2800" b="1" dirty="0">
              <a:solidFill>
                <a:srgbClr val="3333FF"/>
              </a:solidFill>
            </a:endParaRP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blinds(horizontal)">
                                      <p:cBhvr>
                                        <p:cTn id="7" dur="500"/>
                                        <p:tgtEl>
                                          <p:spTgt spid="21507"/>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21506"/>
                                        </p:tgtEl>
                                        <p:attrNameLst>
                                          <p:attrName>style.visibility</p:attrName>
                                        </p:attrNameLst>
                                      </p:cBhvr>
                                      <p:to>
                                        <p:strVal val="visible"/>
                                      </p:to>
                                    </p:set>
                                    <p:anim calcmode="lin" valueType="num">
                                      <p:cBhvr>
                                        <p:cTn id="12" dur="500" fill="hold"/>
                                        <p:tgtEl>
                                          <p:spTgt spid="21506"/>
                                        </p:tgtEl>
                                        <p:attrNameLst>
                                          <p:attrName>ppt_w</p:attrName>
                                        </p:attrNameLst>
                                      </p:cBhvr>
                                      <p:tavLst>
                                        <p:tav tm="0">
                                          <p:val>
                                            <p:fltVal val="0"/>
                                          </p:val>
                                        </p:tav>
                                        <p:tav tm="100000">
                                          <p:val>
                                            <p:strVal val="#ppt_w"/>
                                          </p:val>
                                        </p:tav>
                                      </p:tavLst>
                                    </p:anim>
                                    <p:anim calcmode="lin" valueType="num">
                                      <p:cBhvr>
                                        <p:cTn id="13" dur="500" fill="hold"/>
                                        <p:tgtEl>
                                          <p:spTgt spid="2150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矩形 1"/>
          <p:cNvPicPr>
            <a:picLocks noChangeArrowheads="1"/>
          </p:cNvPicPr>
          <p:nvPr/>
        </p:nvPicPr>
        <p:blipFill>
          <a:blip r:embed="rId2" cstate="email"/>
          <a:srcRect/>
          <a:stretch>
            <a:fillRect/>
          </a:stretch>
        </p:blipFill>
        <p:spPr bwMode="auto">
          <a:xfrm>
            <a:off x="3024188" y="-71438"/>
            <a:ext cx="2547937" cy="1235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Box 2"/>
          <p:cNvSpPr txBox="1">
            <a:spLocks noChangeArrowheads="1"/>
          </p:cNvSpPr>
          <p:nvPr/>
        </p:nvSpPr>
        <p:spPr bwMode="auto">
          <a:xfrm>
            <a:off x="214313" y="1143000"/>
            <a:ext cx="8286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3200" b="1" dirty="0"/>
              <a:t>列一元一次不等式解应用题的步骤：</a:t>
            </a:r>
          </a:p>
        </p:txBody>
      </p:sp>
      <p:sp>
        <p:nvSpPr>
          <p:cNvPr id="15364" name="TextBox 3"/>
          <p:cNvSpPr txBox="1">
            <a:spLocks noChangeArrowheads="1"/>
          </p:cNvSpPr>
          <p:nvPr/>
        </p:nvSpPr>
        <p:spPr bwMode="auto">
          <a:xfrm>
            <a:off x="142875" y="1785938"/>
            <a:ext cx="76438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dirty="0">
                <a:solidFill>
                  <a:srgbClr val="3333FF"/>
                </a:solidFill>
                <a:latin typeface="Times New Roman" panose="02020603050405020304" pitchFamily="18" charset="0"/>
                <a:ea typeface="宋体" panose="02010600030101010101" pitchFamily="2" charset="-122"/>
              </a:rPr>
              <a:t>（</a:t>
            </a:r>
            <a:r>
              <a:rPr lang="en-US" sz="2400" b="1" dirty="0">
                <a:solidFill>
                  <a:srgbClr val="3333FF"/>
                </a:solidFill>
                <a:latin typeface="Times New Roman" panose="02020603050405020304" pitchFamily="18" charset="0"/>
                <a:ea typeface="宋体" panose="02010600030101010101" pitchFamily="2" charset="-122"/>
              </a:rPr>
              <a:t>1</a:t>
            </a:r>
            <a:r>
              <a:rPr lang="zh-CN" altLang="en-US" sz="2400" b="1" dirty="0">
                <a:solidFill>
                  <a:srgbClr val="3333FF"/>
                </a:solidFill>
                <a:latin typeface="Times New Roman" panose="02020603050405020304" pitchFamily="18" charset="0"/>
                <a:ea typeface="宋体" panose="02010600030101010101" pitchFamily="2" charset="-122"/>
              </a:rPr>
              <a:t>）审：认真审题，分清已知量和未知量及其关系，找题目中表示不等关系的词；</a:t>
            </a:r>
            <a:endParaRPr lang="en-US" altLang="zh-CN" sz="2400" b="1" dirty="0">
              <a:solidFill>
                <a:srgbClr val="3333FF"/>
              </a:solidFill>
              <a:latin typeface="Times New Roman" panose="02020603050405020304" pitchFamily="18" charset="0"/>
              <a:ea typeface="宋体" panose="02010600030101010101" pitchFamily="2" charset="-122"/>
            </a:endParaRPr>
          </a:p>
        </p:txBody>
      </p:sp>
      <p:sp>
        <p:nvSpPr>
          <p:cNvPr id="15365" name="TextBox 4"/>
          <p:cNvSpPr txBox="1">
            <a:spLocks noChangeArrowheads="1"/>
          </p:cNvSpPr>
          <p:nvPr/>
        </p:nvSpPr>
        <p:spPr bwMode="auto">
          <a:xfrm>
            <a:off x="0" y="2565400"/>
            <a:ext cx="7500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dirty="0">
                <a:solidFill>
                  <a:srgbClr val="3333FF"/>
                </a:solidFill>
                <a:latin typeface="Times New Roman" panose="02020603050405020304" pitchFamily="18" charset="0"/>
                <a:ea typeface="宋体" panose="02010600030101010101" pitchFamily="2" charset="-122"/>
              </a:rPr>
              <a:t>（</a:t>
            </a:r>
            <a:r>
              <a:rPr lang="en-US" sz="2400" b="1" dirty="0">
                <a:solidFill>
                  <a:srgbClr val="3333FF"/>
                </a:solidFill>
                <a:latin typeface="Times New Roman" panose="02020603050405020304" pitchFamily="18" charset="0"/>
                <a:ea typeface="宋体" panose="02010600030101010101" pitchFamily="2" charset="-122"/>
              </a:rPr>
              <a:t>2</a:t>
            </a:r>
            <a:r>
              <a:rPr lang="zh-CN" altLang="en-US" sz="2400" b="1" dirty="0">
                <a:solidFill>
                  <a:srgbClr val="3333FF"/>
                </a:solidFill>
                <a:latin typeface="Times New Roman" panose="02020603050405020304" pitchFamily="18" charset="0"/>
                <a:ea typeface="宋体" panose="02010600030101010101" pitchFamily="2" charset="-122"/>
              </a:rPr>
              <a:t>）设：设出适当的未知数；</a:t>
            </a:r>
            <a:endParaRPr lang="en-US" sz="2400" b="1" dirty="0">
              <a:solidFill>
                <a:srgbClr val="3333FF"/>
              </a:solidFill>
              <a:latin typeface="Times New Roman" panose="02020603050405020304" pitchFamily="18" charset="0"/>
              <a:ea typeface="宋体" panose="02010600030101010101" pitchFamily="2" charset="-122"/>
            </a:endParaRPr>
          </a:p>
        </p:txBody>
      </p:sp>
      <p:sp>
        <p:nvSpPr>
          <p:cNvPr id="15366" name="TextBox 5"/>
          <p:cNvSpPr txBox="1">
            <a:spLocks noChangeArrowheads="1"/>
          </p:cNvSpPr>
          <p:nvPr/>
        </p:nvSpPr>
        <p:spPr bwMode="auto">
          <a:xfrm>
            <a:off x="0" y="2997200"/>
            <a:ext cx="6786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dirty="0">
                <a:solidFill>
                  <a:srgbClr val="3333FF"/>
                </a:solidFill>
                <a:latin typeface="Times New Roman" panose="02020603050405020304" pitchFamily="18" charset="0"/>
                <a:ea typeface="宋体" panose="02010600030101010101" pitchFamily="2" charset="-122"/>
              </a:rPr>
              <a:t>（</a:t>
            </a:r>
            <a:r>
              <a:rPr lang="en-US" sz="2400" b="1" dirty="0">
                <a:solidFill>
                  <a:srgbClr val="3333FF"/>
                </a:solidFill>
                <a:latin typeface="Times New Roman" panose="02020603050405020304" pitchFamily="18" charset="0"/>
                <a:ea typeface="宋体" panose="02010600030101010101" pitchFamily="2" charset="-122"/>
              </a:rPr>
              <a:t>3</a:t>
            </a:r>
            <a:r>
              <a:rPr lang="zh-CN" altLang="en-US" sz="2400" b="1" dirty="0">
                <a:solidFill>
                  <a:srgbClr val="3333FF"/>
                </a:solidFill>
                <a:latin typeface="Times New Roman" panose="02020603050405020304" pitchFamily="18" charset="0"/>
                <a:ea typeface="宋体" panose="02010600030101010101" pitchFamily="2" charset="-122"/>
              </a:rPr>
              <a:t>）列：根据题中的不等关系，列出不等式；</a:t>
            </a:r>
            <a:endParaRPr lang="en-US" sz="2400" b="1" dirty="0">
              <a:solidFill>
                <a:srgbClr val="3333FF"/>
              </a:solidFill>
              <a:latin typeface="Times New Roman" panose="02020603050405020304" pitchFamily="18" charset="0"/>
              <a:ea typeface="宋体" panose="02010600030101010101" pitchFamily="2" charset="-122"/>
            </a:endParaRPr>
          </a:p>
        </p:txBody>
      </p:sp>
      <p:sp>
        <p:nvSpPr>
          <p:cNvPr id="15367" name="TextBox 6"/>
          <p:cNvSpPr txBox="1">
            <a:spLocks noChangeArrowheads="1"/>
          </p:cNvSpPr>
          <p:nvPr/>
        </p:nvSpPr>
        <p:spPr bwMode="auto">
          <a:xfrm>
            <a:off x="0" y="3429000"/>
            <a:ext cx="714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dirty="0">
                <a:solidFill>
                  <a:srgbClr val="3333FF"/>
                </a:solidFill>
                <a:latin typeface="Times New Roman" panose="02020603050405020304" pitchFamily="18" charset="0"/>
                <a:ea typeface="宋体" panose="02010600030101010101" pitchFamily="2" charset="-122"/>
              </a:rPr>
              <a:t>（</a:t>
            </a:r>
            <a:r>
              <a:rPr lang="en-US" sz="2400" b="1" dirty="0">
                <a:solidFill>
                  <a:srgbClr val="3333FF"/>
                </a:solidFill>
                <a:latin typeface="Times New Roman" panose="02020603050405020304" pitchFamily="18" charset="0"/>
                <a:ea typeface="宋体" panose="02010600030101010101" pitchFamily="2" charset="-122"/>
              </a:rPr>
              <a:t>4</a:t>
            </a:r>
            <a:r>
              <a:rPr lang="zh-CN" altLang="en-US" sz="2400" b="1" dirty="0">
                <a:solidFill>
                  <a:srgbClr val="3333FF"/>
                </a:solidFill>
                <a:latin typeface="Times New Roman" panose="02020603050405020304" pitchFamily="18" charset="0"/>
                <a:ea typeface="宋体" panose="02010600030101010101" pitchFamily="2" charset="-122"/>
              </a:rPr>
              <a:t>）解：求出所列不等式的解集；</a:t>
            </a:r>
            <a:endParaRPr lang="en-US" sz="2400" b="1" dirty="0">
              <a:solidFill>
                <a:srgbClr val="3333FF"/>
              </a:solidFill>
              <a:latin typeface="Times New Roman" panose="02020603050405020304" pitchFamily="18" charset="0"/>
              <a:ea typeface="宋体" panose="02010600030101010101" pitchFamily="2" charset="-122"/>
            </a:endParaRPr>
          </a:p>
        </p:txBody>
      </p:sp>
      <p:sp>
        <p:nvSpPr>
          <p:cNvPr id="15368" name="TextBox 7"/>
          <p:cNvSpPr txBox="1">
            <a:spLocks noChangeArrowheads="1"/>
          </p:cNvSpPr>
          <p:nvPr/>
        </p:nvSpPr>
        <p:spPr bwMode="auto">
          <a:xfrm>
            <a:off x="0" y="3933825"/>
            <a:ext cx="8501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dirty="0">
                <a:solidFill>
                  <a:srgbClr val="3333FF"/>
                </a:solidFill>
                <a:latin typeface="Times New Roman" panose="02020603050405020304" pitchFamily="18" charset="0"/>
                <a:ea typeface="宋体" panose="02010600030101010101" pitchFamily="2" charset="-122"/>
              </a:rPr>
              <a:t>（</a:t>
            </a:r>
            <a:r>
              <a:rPr lang="en-US" sz="2400" b="1" dirty="0">
                <a:solidFill>
                  <a:srgbClr val="3333FF"/>
                </a:solidFill>
                <a:latin typeface="Times New Roman" panose="02020603050405020304" pitchFamily="18" charset="0"/>
                <a:ea typeface="宋体" panose="02010600030101010101" pitchFamily="2" charset="-122"/>
              </a:rPr>
              <a:t>5</a:t>
            </a:r>
            <a:r>
              <a:rPr lang="zh-CN" altLang="en-US" sz="2400" b="1" dirty="0">
                <a:solidFill>
                  <a:srgbClr val="3333FF"/>
                </a:solidFill>
                <a:latin typeface="Times New Roman" panose="02020603050405020304" pitchFamily="18" charset="0"/>
                <a:ea typeface="宋体" panose="02010600030101010101" pitchFamily="2" charset="-122"/>
              </a:rPr>
              <a:t>）答：写出答案，并检验答案是否符合题意</a:t>
            </a:r>
            <a:r>
              <a:rPr lang="en-US" sz="2400" b="1" dirty="0">
                <a:solidFill>
                  <a:srgbClr val="3333FF"/>
                </a:solidFill>
                <a:latin typeface="Times New Roman" panose="02020603050405020304" pitchFamily="18" charset="0"/>
                <a:ea typeface="宋体" panose="02010600030101010101" pitchFamily="2" charset="-122"/>
              </a:rPr>
              <a:t>.</a:t>
            </a:r>
            <a:endParaRPr lang="zh-CN" altLang="en-US" sz="2400" b="1" dirty="0">
              <a:solidFill>
                <a:srgbClr val="3333FF"/>
              </a:solidFill>
              <a:latin typeface="Times New Roman" panose="02020603050405020304" pitchFamily="18" charset="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15362"/>
                                        </p:tgtEl>
                                        <p:attrNameLst>
                                          <p:attrName>style.visibility</p:attrName>
                                        </p:attrNameLst>
                                      </p:cBhvr>
                                      <p:to>
                                        <p:strVal val="visible"/>
                                      </p:to>
                                    </p:set>
                                    <p:animEffect transition="in" filter="fade">
                                      <p:cBhvr>
                                        <p:cTn id="7" dur="2000"/>
                                        <p:tgtEl>
                                          <p:spTgt spid="15362"/>
                                        </p:tgtEl>
                                      </p:cBhvr>
                                    </p:animEffect>
                                    <p:anim calcmode="lin" valueType="num">
                                      <p:cBhvr>
                                        <p:cTn id="8" dur="2000" fill="hold"/>
                                        <p:tgtEl>
                                          <p:spTgt spid="15362"/>
                                        </p:tgtEl>
                                        <p:attrNameLst>
                                          <p:attrName>ppt_w</p:attrName>
                                        </p:attrNameLst>
                                      </p:cBhvr>
                                      <p:tavLst>
                                        <p:tav tm="0" fmla="#ppt_w*sin(2.5*pi*$)">
                                          <p:val>
                                            <p:fltVal val="0"/>
                                          </p:val>
                                        </p:tav>
                                        <p:tav tm="100000">
                                          <p:val>
                                            <p:fltVal val="1"/>
                                          </p:val>
                                        </p:tav>
                                      </p:tavLst>
                                    </p:anim>
                                    <p:anim calcmode="lin" valueType="num">
                                      <p:cBhvr>
                                        <p:cTn id="9" dur="2000" fill="hold"/>
                                        <p:tgtEl>
                                          <p:spTgt spid="1536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grpId="0" nodeType="clickEffect">
                                  <p:stCondLst>
                                    <p:cond delay="0"/>
                                  </p:stCondLst>
                                  <p:childTnLst>
                                    <p:set>
                                      <p:cBhvr>
                                        <p:cTn id="13" dur="1" fill="hold">
                                          <p:stCondLst>
                                            <p:cond delay="0"/>
                                          </p:stCondLst>
                                        </p:cTn>
                                        <p:tgtEl>
                                          <p:spTgt spid="15363"/>
                                        </p:tgtEl>
                                        <p:attrNameLst>
                                          <p:attrName>style.visibility</p:attrName>
                                        </p:attrNameLst>
                                      </p:cBhvr>
                                      <p:to>
                                        <p:strVal val="visible"/>
                                      </p:to>
                                    </p:set>
                                    <p:anim calcmode="lin" valueType="num">
                                      <p:cBhvr>
                                        <p:cTn id="14" dur="500" fill="hold"/>
                                        <p:tgtEl>
                                          <p:spTgt spid="15363"/>
                                        </p:tgtEl>
                                        <p:attrNameLst>
                                          <p:attrName>ppt_w</p:attrName>
                                        </p:attrNameLst>
                                      </p:cBhvr>
                                      <p:tavLst>
                                        <p:tav tm="0">
                                          <p:val>
                                            <p:fltVal val="0"/>
                                          </p:val>
                                        </p:tav>
                                        <p:tav tm="100000">
                                          <p:val>
                                            <p:strVal val="#ppt_w"/>
                                          </p:val>
                                        </p:tav>
                                      </p:tavLst>
                                    </p:anim>
                                    <p:anim calcmode="lin" valueType="num">
                                      <p:cBhvr>
                                        <p:cTn id="15" dur="500" fill="hold"/>
                                        <p:tgtEl>
                                          <p:spTgt spid="15363"/>
                                        </p:tgtEl>
                                        <p:attrNameLst>
                                          <p:attrName>ppt_h</p:attrName>
                                        </p:attrNameLst>
                                      </p:cBhvr>
                                      <p:tavLst>
                                        <p:tav tm="0">
                                          <p:val>
                                            <p:fltVal val="0"/>
                                          </p:val>
                                        </p:tav>
                                        <p:tav tm="100000">
                                          <p:val>
                                            <p:strVal val="#ppt_h"/>
                                          </p:val>
                                        </p:tav>
                                      </p:tavLst>
                                    </p:anim>
                                    <p:anim calcmode="lin" valueType="num">
                                      <p:cBhvr>
                                        <p:cTn id="16" dur="500" fill="hold"/>
                                        <p:tgtEl>
                                          <p:spTgt spid="15363"/>
                                        </p:tgtEl>
                                        <p:attrNameLst>
                                          <p:attrName>style.rotation</p:attrName>
                                        </p:attrNameLst>
                                      </p:cBhvr>
                                      <p:tavLst>
                                        <p:tav tm="0">
                                          <p:val>
                                            <p:fltVal val="360"/>
                                          </p:val>
                                        </p:tav>
                                        <p:tav tm="100000">
                                          <p:val>
                                            <p:fltVal val="0"/>
                                          </p:val>
                                        </p:tav>
                                      </p:tavLst>
                                    </p:anim>
                                    <p:animEffect transition="in" filter="fade">
                                      <p:cBhvr>
                                        <p:cTn id="17" dur="500"/>
                                        <p:tgtEl>
                                          <p:spTgt spid="1536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364"/>
                                        </p:tgtEl>
                                        <p:attrNameLst>
                                          <p:attrName>style.visibility</p:attrName>
                                        </p:attrNameLst>
                                      </p:cBhvr>
                                      <p:to>
                                        <p:strVal val="visible"/>
                                      </p:to>
                                    </p:set>
                                    <p:animEffect transition="in" filter="blinds(horizontal)">
                                      <p:cBhvr>
                                        <p:cTn id="22" dur="500"/>
                                        <p:tgtEl>
                                          <p:spTgt spid="15364"/>
                                        </p:tgtEl>
                                      </p:cBhvr>
                                    </p:animEffect>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15365"/>
                                        </p:tgtEl>
                                        <p:attrNameLst>
                                          <p:attrName>style.visibility</p:attrName>
                                        </p:attrNameLst>
                                      </p:cBhvr>
                                      <p:to>
                                        <p:strVal val="visible"/>
                                      </p:to>
                                    </p:set>
                                    <p:anim calcmode="lin" valueType="num">
                                      <p:cBhvr>
                                        <p:cTn id="27" dur="500" fill="hold"/>
                                        <p:tgtEl>
                                          <p:spTgt spid="15365"/>
                                        </p:tgtEl>
                                        <p:attrNameLst>
                                          <p:attrName>ppt_w</p:attrName>
                                        </p:attrNameLst>
                                      </p:cBhvr>
                                      <p:tavLst>
                                        <p:tav tm="0">
                                          <p:val>
                                            <p:fltVal val="0"/>
                                          </p:val>
                                        </p:tav>
                                        <p:tav tm="100000">
                                          <p:val>
                                            <p:strVal val="#ppt_w"/>
                                          </p:val>
                                        </p:tav>
                                      </p:tavLst>
                                    </p:anim>
                                    <p:anim calcmode="lin" valueType="num">
                                      <p:cBhvr>
                                        <p:cTn id="28" dur="500" fill="hold"/>
                                        <p:tgtEl>
                                          <p:spTgt spid="15365"/>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0"/>
                                          </p:stCondLst>
                                        </p:cTn>
                                        <p:tgtEl>
                                          <p:spTgt spid="15366"/>
                                        </p:tgtEl>
                                        <p:attrNameLst>
                                          <p:attrName>style.visibility</p:attrName>
                                        </p:attrNameLst>
                                      </p:cBhvr>
                                      <p:to>
                                        <p:strVal val="visible"/>
                                      </p:to>
                                    </p:set>
                                    <p:anim to="" calcmode="lin" valueType="num">
                                      <p:cBhvr>
                                        <p:cTn id="33" dur="1" fill="hold"/>
                                        <p:tgtEl>
                                          <p:spTgt spid="15366"/>
                                        </p:tgtEl>
                                      </p:cBhvr>
                                    </p:anim>
                                  </p:childTnLst>
                                </p:cTn>
                              </p:par>
                            </p:childTnLst>
                          </p:cTn>
                        </p:par>
                      </p:childTnLst>
                    </p:cTn>
                  </p:par>
                  <p:par>
                    <p:cTn id="34" fill="hold">
                      <p:stCondLst>
                        <p:cond delay="indefinite"/>
                      </p:stCondLst>
                      <p:childTnLst>
                        <p:par>
                          <p:cTn id="35" fill="hold">
                            <p:stCondLst>
                              <p:cond delay="0"/>
                            </p:stCondLst>
                            <p:childTnLst>
                              <p:par>
                                <p:cTn id="36" presetID="37" presetClass="entr" presetSubtype="0" fill="hold" grpId="0" nodeType="clickEffect">
                                  <p:stCondLst>
                                    <p:cond delay="0"/>
                                  </p:stCondLst>
                                  <p:childTnLst>
                                    <p:set>
                                      <p:cBhvr>
                                        <p:cTn id="37" dur="1" fill="hold">
                                          <p:stCondLst>
                                            <p:cond delay="0"/>
                                          </p:stCondLst>
                                        </p:cTn>
                                        <p:tgtEl>
                                          <p:spTgt spid="15367"/>
                                        </p:tgtEl>
                                        <p:attrNameLst>
                                          <p:attrName>style.visibility</p:attrName>
                                        </p:attrNameLst>
                                      </p:cBhvr>
                                      <p:to>
                                        <p:strVal val="visible"/>
                                      </p:to>
                                    </p:set>
                                    <p:animEffect transition="in" filter="fade">
                                      <p:cBhvr>
                                        <p:cTn id="38" dur="1000"/>
                                        <p:tgtEl>
                                          <p:spTgt spid="15367"/>
                                        </p:tgtEl>
                                      </p:cBhvr>
                                    </p:animEffect>
                                    <p:anim calcmode="lin" valueType="num">
                                      <p:cBhvr>
                                        <p:cTn id="39" dur="1000" fill="hold"/>
                                        <p:tgtEl>
                                          <p:spTgt spid="15367"/>
                                        </p:tgtEl>
                                        <p:attrNameLst>
                                          <p:attrName>ppt_x</p:attrName>
                                        </p:attrNameLst>
                                      </p:cBhvr>
                                      <p:tavLst>
                                        <p:tav tm="0">
                                          <p:val>
                                            <p:strVal val="#ppt_x"/>
                                          </p:val>
                                        </p:tav>
                                        <p:tav tm="100000">
                                          <p:val>
                                            <p:strVal val="#ppt_x"/>
                                          </p:val>
                                        </p:tav>
                                      </p:tavLst>
                                    </p:anim>
                                    <p:anim calcmode="lin" valueType="num">
                                      <p:cBhvr>
                                        <p:cTn id="40" dur="900" decel="100000" fill="hold"/>
                                        <p:tgtEl>
                                          <p:spTgt spid="15367"/>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5367"/>
                                        </p:tgtEl>
                                        <p:attrNameLst>
                                          <p:attrName>ppt_y</p:attrName>
                                        </p:attrNameLst>
                                      </p:cBhvr>
                                      <p:tavLst>
                                        <p:tav tm="0">
                                          <p:val>
                                            <p:strVal val="#ppt_y-.03"/>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4" presetClass="entr" presetSubtype="0" fill="hold" grpId="0" nodeType="clickEffect">
                                  <p:stCondLst>
                                    <p:cond delay="0"/>
                                  </p:stCondLst>
                                  <p:childTnLst>
                                    <p:set>
                                      <p:cBhvr>
                                        <p:cTn id="45" dur="1" fill="hold">
                                          <p:stCondLst>
                                            <p:cond delay="0"/>
                                          </p:stCondLst>
                                        </p:cTn>
                                        <p:tgtEl>
                                          <p:spTgt spid="15368"/>
                                        </p:tgtEl>
                                        <p:attrNameLst>
                                          <p:attrName>style.visibility</p:attrName>
                                        </p:attrNameLst>
                                      </p:cBhvr>
                                      <p:to>
                                        <p:strVal val="visible"/>
                                      </p:to>
                                    </p:set>
                                    <p:anim to="" calcmode="lin" valueType="num">
                                      <p:cBhvr>
                                        <p:cTn id="46" dur="1" fill="hold"/>
                                        <p:tgtEl>
                                          <p:spTgt spid="15368"/>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utoUpdateAnimBg="0"/>
      <p:bldP spid="15364" grpId="0" autoUpdateAnimBg="0"/>
      <p:bldP spid="15365" grpId="0" autoUpdateAnimBg="0"/>
      <p:bldP spid="15366" grpId="0" autoUpdateAnimBg="0"/>
      <p:bldP spid="15367" grpId="0" autoUpdateAnimBg="0"/>
      <p:bldP spid="1536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TextBox 1"/>
          <p:cNvPicPr>
            <a:picLocks noChangeArrowheads="1"/>
          </p:cNvPicPr>
          <p:nvPr/>
        </p:nvPicPr>
        <p:blipFill>
          <a:blip r:embed="rId2" cstate="email"/>
          <a:srcRect/>
          <a:stretch>
            <a:fillRect/>
          </a:stretch>
        </p:blipFill>
        <p:spPr bwMode="auto">
          <a:xfrm>
            <a:off x="2451100" y="414338"/>
            <a:ext cx="3608388" cy="165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Box 2"/>
          <p:cNvSpPr txBox="1">
            <a:spLocks noChangeArrowheads="1"/>
          </p:cNvSpPr>
          <p:nvPr/>
        </p:nvSpPr>
        <p:spPr bwMode="auto">
          <a:xfrm>
            <a:off x="1897856" y="2925762"/>
            <a:ext cx="47148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4800" dirty="0">
                <a:solidFill>
                  <a:srgbClr val="FF0000"/>
                </a:solidFill>
              </a:rPr>
              <a:t>习题</a:t>
            </a:r>
            <a:r>
              <a:rPr lang="en-US" sz="4800" dirty="0">
                <a:solidFill>
                  <a:srgbClr val="FF0000"/>
                </a:solidFill>
              </a:rPr>
              <a:t>8.3     </a:t>
            </a:r>
            <a:r>
              <a:rPr lang="en-US" sz="4800" dirty="0" smtClean="0">
                <a:solidFill>
                  <a:srgbClr val="FF0000"/>
                </a:solidFill>
              </a:rPr>
              <a:t>1</a:t>
            </a:r>
            <a:r>
              <a:rPr lang="zh-CN" altLang="en-US" sz="4800" dirty="0">
                <a:solidFill>
                  <a:srgbClr val="FF0000"/>
                </a:solidFill>
              </a:rPr>
              <a:t>、</a:t>
            </a:r>
            <a:r>
              <a:rPr lang="en-US" sz="4800" dirty="0">
                <a:solidFill>
                  <a:srgbClr val="FF0000"/>
                </a:solidFill>
              </a:rPr>
              <a:t>3</a:t>
            </a:r>
            <a:r>
              <a:rPr lang="zh-CN" altLang="en-US" sz="4800" dirty="0" smtClean="0">
                <a:solidFill>
                  <a:srgbClr val="FF0000"/>
                </a:solidFill>
              </a:rPr>
              <a:t>题 </a:t>
            </a:r>
            <a:endParaRPr lang="zh-CN" altLang="en-US" sz="4800" dirty="0">
              <a:solidFill>
                <a:srgbClr val="FF0000"/>
              </a:solidFill>
            </a:endParaRP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6386"/>
                                        </p:tgtEl>
                                        <p:attrNameLst>
                                          <p:attrName>style.visibility</p:attrName>
                                        </p:attrNameLst>
                                      </p:cBhvr>
                                      <p:to>
                                        <p:strVal val="visible"/>
                                      </p:to>
                                    </p:set>
                                    <p:anim calcmode="lin" valueType="num">
                                      <p:cBhvr>
                                        <p:cTn id="7" dur="1000" fill="hold"/>
                                        <p:tgtEl>
                                          <p:spTgt spid="16386"/>
                                        </p:tgtEl>
                                        <p:attrNameLst>
                                          <p:attrName>ppt_w</p:attrName>
                                        </p:attrNameLst>
                                      </p:cBhvr>
                                      <p:tavLst>
                                        <p:tav tm="0">
                                          <p:val>
                                            <p:fltVal val="0"/>
                                          </p:val>
                                        </p:tav>
                                        <p:tav tm="100000">
                                          <p:val>
                                            <p:strVal val="#ppt_w"/>
                                          </p:val>
                                        </p:tav>
                                      </p:tavLst>
                                    </p:anim>
                                    <p:anim calcmode="lin" valueType="num">
                                      <p:cBhvr>
                                        <p:cTn id="8" dur="1000" fill="hold"/>
                                        <p:tgtEl>
                                          <p:spTgt spid="16386"/>
                                        </p:tgtEl>
                                        <p:attrNameLst>
                                          <p:attrName>ppt_h</p:attrName>
                                        </p:attrNameLst>
                                      </p:cBhvr>
                                      <p:tavLst>
                                        <p:tav tm="0">
                                          <p:val>
                                            <p:fltVal val="0"/>
                                          </p:val>
                                        </p:tav>
                                        <p:tav tm="100000">
                                          <p:val>
                                            <p:strVal val="#ppt_h"/>
                                          </p:val>
                                        </p:tav>
                                      </p:tavLst>
                                    </p:anim>
                                    <p:anim calcmode="lin" valueType="num">
                                      <p:cBhvr>
                                        <p:cTn id="9" dur="1000" fill="hold"/>
                                        <p:tgtEl>
                                          <p:spTgt spid="16386"/>
                                        </p:tgtEl>
                                        <p:attrNameLst>
                                          <p:attrName>style.rotation</p:attrName>
                                        </p:attrNameLst>
                                      </p:cBhvr>
                                      <p:tavLst>
                                        <p:tav tm="0">
                                          <p:val>
                                            <p:fltVal val="90"/>
                                          </p:val>
                                        </p:tav>
                                        <p:tav tm="100000">
                                          <p:val>
                                            <p:fltVal val="0"/>
                                          </p:val>
                                        </p:tav>
                                      </p:tavLst>
                                    </p:anim>
                                    <p:animEffect transition="in" filter="fade">
                                      <p:cBhvr>
                                        <p:cTn id="10" dur="1000"/>
                                        <p:tgtEl>
                                          <p:spTgt spid="16386"/>
                                        </p:tgtEl>
                                      </p:cBhvr>
                                    </p:animEffect>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16387"/>
                                        </p:tgtEl>
                                        <p:attrNameLst>
                                          <p:attrName>style.visibility</p:attrName>
                                        </p:attrNameLst>
                                      </p:cBhvr>
                                      <p:to>
                                        <p:strVal val="visible"/>
                                      </p:to>
                                    </p:set>
                                    <p:anim calcmode="lin" valueType="num">
                                      <p:cBhvr>
                                        <p:cTn id="15" dur="500" fill="hold"/>
                                        <p:tgtEl>
                                          <p:spTgt spid="16387"/>
                                        </p:tgtEl>
                                        <p:attrNameLst>
                                          <p:attrName>ppt_w</p:attrName>
                                        </p:attrNameLst>
                                      </p:cBhvr>
                                      <p:tavLst>
                                        <p:tav tm="0">
                                          <p:val>
                                            <p:fltVal val="0"/>
                                          </p:val>
                                        </p:tav>
                                        <p:tav tm="100000">
                                          <p:val>
                                            <p:strVal val="#ppt_w"/>
                                          </p:val>
                                        </p:tav>
                                      </p:tavLst>
                                    </p:anim>
                                    <p:anim calcmode="lin" valueType="num">
                                      <p:cBhvr>
                                        <p:cTn id="16" dur="500" fill="hold"/>
                                        <p:tgtEl>
                                          <p:spTgt spid="1638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Group 2"/>
          <p:cNvGraphicFramePr>
            <a:graphicFrameLocks noGrp="1"/>
          </p:cNvGraphicFramePr>
          <p:nvPr/>
        </p:nvGraphicFramePr>
        <p:xfrm>
          <a:off x="395288" y="1157288"/>
          <a:ext cx="8489950" cy="5338764"/>
        </p:xfrm>
        <a:graphic>
          <a:graphicData uri="http://schemas.openxmlformats.org/drawingml/2006/table">
            <a:tbl>
              <a:tblPr/>
              <a:tblGrid>
                <a:gridCol w="1919287">
                  <a:extLst>
                    <a:ext uri="{9D8B030D-6E8A-4147-A177-3AD203B41FA5}">
                      <a16:colId xmlns:a16="http://schemas.microsoft.com/office/drawing/2014/main" val="20000"/>
                    </a:ext>
                  </a:extLst>
                </a:gridCol>
                <a:gridCol w="3500438">
                  <a:extLst>
                    <a:ext uri="{9D8B030D-6E8A-4147-A177-3AD203B41FA5}">
                      <a16:colId xmlns:a16="http://schemas.microsoft.com/office/drawing/2014/main" val="20001"/>
                    </a:ext>
                  </a:extLst>
                </a:gridCol>
                <a:gridCol w="3070225">
                  <a:extLst>
                    <a:ext uri="{9D8B030D-6E8A-4147-A177-3AD203B41FA5}">
                      <a16:colId xmlns:a16="http://schemas.microsoft.com/office/drawing/2014/main" val="20002"/>
                    </a:ext>
                  </a:extLst>
                </a:gridCol>
              </a:tblGrid>
              <a:tr h="942975">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extLst>
                  <a:ext uri="{0D108BD9-81ED-4DB2-BD59-A6C34878D82A}">
                    <a16:rowId xmlns:a16="http://schemas.microsoft.com/office/drawing/2014/main" val="10000"/>
                  </a:ext>
                </a:extLst>
              </a:tr>
              <a:tr h="877888">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3200" b="1" i="0" u="none" strike="noStrike" cap="none" normalizeH="0" baseline="0" smtClean="0">
                        <a:ln>
                          <a:noFill/>
                        </a:ln>
                        <a:solidFill>
                          <a:schemeClr val="tx1"/>
                        </a:solidFill>
                        <a:effectLst/>
                        <a:latin typeface="Arial" panose="020B0604020202020204" pitchFamily="34" charset="0"/>
                        <a:ea typeface="华文新魏" panose="02010800040101010101" pitchFamily="2" charset="-122"/>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extLst>
                  <a:ext uri="{0D108BD9-81ED-4DB2-BD59-A6C34878D82A}">
                    <a16:rowId xmlns:a16="http://schemas.microsoft.com/office/drawing/2014/main" val="10001"/>
                  </a:ext>
                </a:extLst>
              </a:tr>
              <a:tr h="881063">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extLst>
                  <a:ext uri="{0D108BD9-81ED-4DB2-BD59-A6C34878D82A}">
                    <a16:rowId xmlns:a16="http://schemas.microsoft.com/office/drawing/2014/main" val="10002"/>
                  </a:ext>
                </a:extLst>
              </a:tr>
              <a:tr h="879475">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extLst>
                  <a:ext uri="{0D108BD9-81ED-4DB2-BD59-A6C34878D82A}">
                    <a16:rowId xmlns:a16="http://schemas.microsoft.com/office/drawing/2014/main" val="10003"/>
                  </a:ext>
                </a:extLst>
              </a:tr>
              <a:tr h="877888">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extLst>
                  <a:ext uri="{0D108BD9-81ED-4DB2-BD59-A6C34878D82A}">
                    <a16:rowId xmlns:a16="http://schemas.microsoft.com/office/drawing/2014/main" val="10004"/>
                  </a:ext>
                </a:extLst>
              </a:tr>
              <a:tr h="879475">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extLst>
                  <a:ext uri="{0D108BD9-81ED-4DB2-BD59-A6C34878D82A}">
                    <a16:rowId xmlns:a16="http://schemas.microsoft.com/office/drawing/2014/main" val="10005"/>
                  </a:ext>
                </a:extLst>
              </a:tr>
            </a:tbl>
          </a:graphicData>
        </a:graphic>
      </p:graphicFrame>
      <p:sp>
        <p:nvSpPr>
          <p:cNvPr id="17440" name="Text Box 32"/>
          <p:cNvSpPr txBox="1">
            <a:spLocks noChangeArrowheads="1"/>
          </p:cNvSpPr>
          <p:nvPr/>
        </p:nvSpPr>
        <p:spPr bwMode="auto">
          <a:xfrm>
            <a:off x="804863" y="1506538"/>
            <a:ext cx="1289050" cy="579437"/>
          </a:xfrm>
          <a:prstGeom prst="rect">
            <a:avLst/>
          </a:prstGeom>
          <a:noFill/>
          <a:ln>
            <a:noFill/>
          </a:ln>
          <a:effectLst/>
          <a:extLst>
            <a:ext uri="{909E8E84-426E-40DD-AFC4-6F175D3DCCD1}">
              <a14:hiddenFill xmlns:a14="http://schemas.microsoft.com/office/drawing/2010/main">
                <a:solidFill>
                  <a:srgbClr val="FF3399">
                    <a:alpha val="99001"/>
                  </a:srgbClr>
                </a:solidFill>
              </a14:hiddenFill>
            </a:ex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None/>
            </a:pPr>
            <a:r>
              <a:rPr lang="zh-CN" altLang="en-US" sz="3200" b="1">
                <a:ea typeface="华文新魏" panose="02010800040101010101" pitchFamily="2" charset="-122"/>
              </a:rPr>
              <a:t>步骤</a:t>
            </a:r>
          </a:p>
        </p:txBody>
      </p:sp>
      <p:sp>
        <p:nvSpPr>
          <p:cNvPr id="17441" name="Text Box 33"/>
          <p:cNvSpPr txBox="1">
            <a:spLocks noChangeArrowheads="1"/>
          </p:cNvSpPr>
          <p:nvPr/>
        </p:nvSpPr>
        <p:spPr bwMode="auto">
          <a:xfrm>
            <a:off x="762000" y="3235325"/>
            <a:ext cx="1403350" cy="579438"/>
          </a:xfrm>
          <a:prstGeom prst="rect">
            <a:avLst/>
          </a:prstGeom>
          <a:noFill/>
          <a:ln>
            <a:noFill/>
          </a:ln>
          <a:effectLst/>
          <a:extLst>
            <a:ext uri="{909E8E84-426E-40DD-AFC4-6F175D3DCCD1}">
              <a14:hiddenFill xmlns:a14="http://schemas.microsoft.com/office/drawing/2010/main">
                <a:solidFill>
                  <a:srgbClr val="FF3399">
                    <a:alpha val="99001"/>
                  </a:srgbClr>
                </a:solidFill>
              </a14:hiddenFill>
            </a:ex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None/>
            </a:pPr>
            <a:r>
              <a:rPr lang="zh-CN" altLang="en-US" sz="3200" b="1">
                <a:ea typeface="华文新魏" panose="02010800040101010101" pitchFamily="2" charset="-122"/>
              </a:rPr>
              <a:t>去括号</a:t>
            </a:r>
          </a:p>
        </p:txBody>
      </p:sp>
      <p:sp>
        <p:nvSpPr>
          <p:cNvPr id="17442" name="Text Box 34"/>
          <p:cNvSpPr txBox="1">
            <a:spLocks noChangeArrowheads="1"/>
          </p:cNvSpPr>
          <p:nvPr/>
        </p:nvSpPr>
        <p:spPr bwMode="auto">
          <a:xfrm>
            <a:off x="881063" y="4048125"/>
            <a:ext cx="996950" cy="579438"/>
          </a:xfrm>
          <a:prstGeom prst="rect">
            <a:avLst/>
          </a:prstGeom>
          <a:noFill/>
          <a:ln>
            <a:noFill/>
          </a:ln>
          <a:effectLst/>
          <a:extLst>
            <a:ext uri="{909E8E84-426E-40DD-AFC4-6F175D3DCCD1}">
              <a14:hiddenFill xmlns:a14="http://schemas.microsoft.com/office/drawing/2010/main">
                <a:solidFill>
                  <a:srgbClr val="FF3399">
                    <a:alpha val="99001"/>
                  </a:srgbClr>
                </a:solidFill>
              </a14:hiddenFill>
            </a:ex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None/>
            </a:pPr>
            <a:r>
              <a:rPr lang="zh-CN" altLang="en-US" sz="3200" b="1">
                <a:ea typeface="华文新魏" panose="02010800040101010101" pitchFamily="2" charset="-122"/>
              </a:rPr>
              <a:t>移项</a:t>
            </a:r>
          </a:p>
        </p:txBody>
      </p:sp>
      <p:sp>
        <p:nvSpPr>
          <p:cNvPr id="17443" name="Text Box 35"/>
          <p:cNvSpPr txBox="1">
            <a:spLocks noChangeArrowheads="1"/>
          </p:cNvSpPr>
          <p:nvPr/>
        </p:nvSpPr>
        <p:spPr bwMode="auto">
          <a:xfrm>
            <a:off x="842963" y="4975225"/>
            <a:ext cx="996950" cy="579438"/>
          </a:xfrm>
          <a:prstGeom prst="rect">
            <a:avLst/>
          </a:prstGeom>
          <a:noFill/>
          <a:ln>
            <a:noFill/>
          </a:ln>
          <a:effectLst/>
          <a:extLst>
            <a:ext uri="{909E8E84-426E-40DD-AFC4-6F175D3DCCD1}">
              <a14:hiddenFill xmlns:a14="http://schemas.microsoft.com/office/drawing/2010/main">
                <a:solidFill>
                  <a:srgbClr val="FF3399">
                    <a:alpha val="99001"/>
                  </a:srgbClr>
                </a:solidFill>
              </a14:hiddenFill>
            </a:ex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None/>
            </a:pPr>
            <a:r>
              <a:rPr lang="zh-CN" altLang="en-US" sz="3200" b="1">
                <a:ea typeface="华文新魏" panose="02010800040101010101" pitchFamily="2" charset="-122"/>
              </a:rPr>
              <a:t>合并</a:t>
            </a:r>
          </a:p>
        </p:txBody>
      </p:sp>
      <p:sp>
        <p:nvSpPr>
          <p:cNvPr id="17444" name="Text Box 36"/>
          <p:cNvSpPr txBox="1">
            <a:spLocks noChangeArrowheads="1"/>
          </p:cNvSpPr>
          <p:nvPr/>
        </p:nvSpPr>
        <p:spPr bwMode="auto">
          <a:xfrm>
            <a:off x="395288" y="5827713"/>
            <a:ext cx="2035175" cy="579437"/>
          </a:xfrm>
          <a:prstGeom prst="rect">
            <a:avLst/>
          </a:prstGeom>
          <a:noFill/>
          <a:ln>
            <a:noFill/>
          </a:ln>
          <a:effectLst/>
          <a:extLst>
            <a:ext uri="{909E8E84-426E-40DD-AFC4-6F175D3DCCD1}">
              <a14:hiddenFill xmlns:a14="http://schemas.microsoft.com/office/drawing/2010/main">
                <a:solidFill>
                  <a:srgbClr val="FF3399">
                    <a:alpha val="99001"/>
                  </a:srgbClr>
                </a:solidFill>
              </a14:hiddenFill>
            </a:ex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None/>
            </a:pPr>
            <a:r>
              <a:rPr lang="zh-CN" altLang="en-US" sz="3200" b="1">
                <a:ea typeface="华文新魏" panose="02010800040101010101" pitchFamily="2" charset="-122"/>
              </a:rPr>
              <a:t>系数化为</a:t>
            </a:r>
            <a:r>
              <a:rPr lang="en-US" altLang="zh-CN" sz="3200" b="1">
                <a:ea typeface="华文新魏" panose="02010800040101010101" pitchFamily="2" charset="-122"/>
              </a:rPr>
              <a:t>1</a:t>
            </a:r>
          </a:p>
        </p:txBody>
      </p:sp>
      <p:sp>
        <p:nvSpPr>
          <p:cNvPr id="17445" name="Text Box 37"/>
          <p:cNvSpPr txBox="1">
            <a:spLocks noChangeArrowheads="1"/>
          </p:cNvSpPr>
          <p:nvPr/>
        </p:nvSpPr>
        <p:spPr bwMode="auto">
          <a:xfrm>
            <a:off x="3022600" y="1466850"/>
            <a:ext cx="1809750" cy="579438"/>
          </a:xfrm>
          <a:prstGeom prst="rect">
            <a:avLst/>
          </a:prstGeom>
          <a:noFill/>
          <a:ln>
            <a:noFill/>
          </a:ln>
          <a:effectLst/>
          <a:extLst>
            <a:ext uri="{909E8E84-426E-40DD-AFC4-6F175D3DCCD1}">
              <a14:hiddenFill xmlns:a14="http://schemas.microsoft.com/office/drawing/2010/main">
                <a:solidFill>
                  <a:srgbClr val="FF3399">
                    <a:alpha val="99001"/>
                  </a:srgbClr>
                </a:solidFill>
              </a14:hiddenFill>
            </a:ex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None/>
            </a:pPr>
            <a:r>
              <a:rPr lang="zh-CN" altLang="en-US" sz="3200" b="1">
                <a:ea typeface="华文新魏" panose="02010800040101010101" pitchFamily="2" charset="-122"/>
              </a:rPr>
              <a:t>具体做法</a:t>
            </a:r>
          </a:p>
        </p:txBody>
      </p:sp>
      <p:sp>
        <p:nvSpPr>
          <p:cNvPr id="17446" name="Text Box 38"/>
          <p:cNvSpPr txBox="1">
            <a:spLocks noChangeArrowheads="1"/>
          </p:cNvSpPr>
          <p:nvPr/>
        </p:nvSpPr>
        <p:spPr bwMode="auto">
          <a:xfrm>
            <a:off x="2687638" y="3024188"/>
            <a:ext cx="2692400" cy="822325"/>
          </a:xfrm>
          <a:prstGeom prst="rect">
            <a:avLst/>
          </a:prstGeom>
          <a:noFill/>
          <a:ln>
            <a:noFill/>
          </a:ln>
          <a:effectLst/>
          <a:extLst>
            <a:ext uri="{909E8E84-426E-40DD-AFC4-6F175D3DCCD1}">
              <a14:hiddenFill xmlns:a14="http://schemas.microsoft.com/office/drawing/2010/main">
                <a:solidFill>
                  <a:srgbClr val="FF3399">
                    <a:alpha val="99001"/>
                  </a:srgbClr>
                </a:solidFill>
              </a14:hiddenFill>
            </a:ex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zh-CN" altLang="en-US" sz="2400" b="1" dirty="0">
                <a:solidFill>
                  <a:srgbClr val="0000FF"/>
                </a:solidFill>
                <a:ea typeface="华文新魏" panose="02010800040101010101" pitchFamily="2" charset="-122"/>
              </a:rPr>
              <a:t>括号外的数乘以括号内的各项</a:t>
            </a:r>
          </a:p>
        </p:txBody>
      </p:sp>
      <p:sp>
        <p:nvSpPr>
          <p:cNvPr id="17447" name="Text Box 39"/>
          <p:cNvSpPr txBox="1">
            <a:spLocks noChangeArrowheads="1"/>
          </p:cNvSpPr>
          <p:nvPr/>
        </p:nvSpPr>
        <p:spPr bwMode="auto">
          <a:xfrm>
            <a:off x="2465388" y="3870325"/>
            <a:ext cx="3363912" cy="822325"/>
          </a:xfrm>
          <a:prstGeom prst="rect">
            <a:avLst/>
          </a:prstGeom>
          <a:noFill/>
          <a:ln>
            <a:noFill/>
          </a:ln>
          <a:effectLst/>
          <a:extLst>
            <a:ext uri="{909E8E84-426E-40DD-AFC4-6F175D3DCCD1}">
              <a14:hiddenFill xmlns:a14="http://schemas.microsoft.com/office/drawing/2010/main">
                <a:solidFill>
                  <a:srgbClr val="FF3399">
                    <a:alpha val="99001"/>
                  </a:srgbClr>
                </a:solidFill>
              </a14:hiddenFill>
            </a:ex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zh-CN" altLang="en-US" sz="2400" b="1" dirty="0">
                <a:solidFill>
                  <a:srgbClr val="0000FF"/>
                </a:solidFill>
                <a:ea typeface="华文新魏" panose="02010800040101010101" pitchFamily="2" charset="-122"/>
              </a:rPr>
              <a:t>含有未知数的项和常数项分别在左边和右边</a:t>
            </a:r>
          </a:p>
        </p:txBody>
      </p:sp>
      <p:sp>
        <p:nvSpPr>
          <p:cNvPr id="17448" name="Text Box 40"/>
          <p:cNvSpPr txBox="1">
            <a:spLocks noChangeArrowheads="1"/>
          </p:cNvSpPr>
          <p:nvPr/>
        </p:nvSpPr>
        <p:spPr bwMode="auto">
          <a:xfrm>
            <a:off x="2247106" y="4689475"/>
            <a:ext cx="3800475" cy="1004888"/>
          </a:xfrm>
          <a:prstGeom prst="rect">
            <a:avLst/>
          </a:prstGeom>
          <a:noFill/>
          <a:ln>
            <a:noFill/>
          </a:ln>
          <a:effectLst/>
          <a:extLst>
            <a:ext uri="{909E8E84-426E-40DD-AFC4-6F175D3DCCD1}">
              <a14:hiddenFill xmlns:a14="http://schemas.microsoft.com/office/drawing/2010/main">
                <a:solidFill>
                  <a:srgbClr val="FF3399">
                    <a:alpha val="99001"/>
                  </a:srgbClr>
                </a:solidFill>
              </a14:hiddenFill>
            </a:ex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None/>
            </a:pPr>
            <a:r>
              <a:rPr lang="zh-CN" altLang="en-US" sz="2400" b="1" dirty="0">
                <a:solidFill>
                  <a:srgbClr val="0000FF"/>
                </a:solidFill>
                <a:ea typeface="华文新魏" panose="02010800040101010101" pitchFamily="2" charset="-122"/>
              </a:rPr>
              <a:t>左边</a:t>
            </a:r>
            <a:r>
              <a:rPr lang="en-US" altLang="zh-CN" sz="2400" b="1" dirty="0">
                <a:solidFill>
                  <a:srgbClr val="0000FF"/>
                </a:solidFill>
                <a:ea typeface="华文新魏" panose="02010800040101010101" pitchFamily="2" charset="-122"/>
              </a:rPr>
              <a:t>:</a:t>
            </a:r>
            <a:r>
              <a:rPr lang="zh-CN" altLang="en-US" sz="2400" b="1" dirty="0">
                <a:solidFill>
                  <a:srgbClr val="0000FF"/>
                </a:solidFill>
                <a:ea typeface="华文新魏" panose="02010800040101010101" pitchFamily="2" charset="-122"/>
              </a:rPr>
              <a:t>将未知数的系数相加</a:t>
            </a:r>
          </a:p>
          <a:p>
            <a:pPr>
              <a:spcBef>
                <a:spcPct val="50000"/>
              </a:spcBef>
              <a:buFontTx/>
              <a:buNone/>
            </a:pPr>
            <a:r>
              <a:rPr lang="zh-CN" altLang="en-US" sz="2400" b="1" dirty="0">
                <a:solidFill>
                  <a:srgbClr val="0000FF"/>
                </a:solidFill>
                <a:ea typeface="华文新魏" panose="02010800040101010101" pitchFamily="2" charset="-122"/>
              </a:rPr>
              <a:t>右边</a:t>
            </a:r>
            <a:r>
              <a:rPr lang="en-US" altLang="zh-CN" sz="2400" b="1" dirty="0">
                <a:solidFill>
                  <a:srgbClr val="0000FF"/>
                </a:solidFill>
                <a:ea typeface="华文新魏" panose="02010800040101010101" pitchFamily="2" charset="-122"/>
              </a:rPr>
              <a:t>:</a:t>
            </a:r>
            <a:r>
              <a:rPr lang="zh-CN" altLang="en-US" sz="2400" b="1" dirty="0">
                <a:solidFill>
                  <a:srgbClr val="0000FF"/>
                </a:solidFill>
                <a:ea typeface="华文新魏" panose="02010800040101010101" pitchFamily="2" charset="-122"/>
              </a:rPr>
              <a:t>进行有理数加减运算</a:t>
            </a:r>
          </a:p>
        </p:txBody>
      </p:sp>
      <p:sp>
        <p:nvSpPr>
          <p:cNvPr id="17449" name="Text Box 41"/>
          <p:cNvSpPr txBox="1">
            <a:spLocks noChangeArrowheads="1"/>
          </p:cNvSpPr>
          <p:nvPr/>
        </p:nvSpPr>
        <p:spPr bwMode="auto">
          <a:xfrm>
            <a:off x="2879725" y="5640388"/>
            <a:ext cx="2343150" cy="822325"/>
          </a:xfrm>
          <a:prstGeom prst="rect">
            <a:avLst/>
          </a:prstGeom>
          <a:noFill/>
          <a:ln>
            <a:noFill/>
          </a:ln>
          <a:effectLst/>
          <a:extLst>
            <a:ext uri="{909E8E84-426E-40DD-AFC4-6F175D3DCCD1}">
              <a14:hiddenFill xmlns:a14="http://schemas.microsoft.com/office/drawing/2010/main">
                <a:solidFill>
                  <a:srgbClr val="FF3399">
                    <a:alpha val="99001"/>
                  </a:srgbClr>
                </a:solidFill>
              </a14:hiddenFill>
            </a:ex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None/>
            </a:pPr>
            <a:r>
              <a:rPr lang="zh-CN" altLang="en-US" sz="2400" b="1">
                <a:solidFill>
                  <a:srgbClr val="0000FF"/>
                </a:solidFill>
                <a:ea typeface="华文新魏" panose="02010800040101010101" pitchFamily="2" charset="-122"/>
              </a:rPr>
              <a:t>两边同除以未知数的系数</a:t>
            </a:r>
          </a:p>
        </p:txBody>
      </p:sp>
      <p:sp>
        <p:nvSpPr>
          <p:cNvPr id="17450" name="Text Box 42"/>
          <p:cNvSpPr txBox="1">
            <a:spLocks noChangeArrowheads="1"/>
          </p:cNvSpPr>
          <p:nvPr/>
        </p:nvSpPr>
        <p:spPr bwMode="auto">
          <a:xfrm>
            <a:off x="6286500" y="1479550"/>
            <a:ext cx="1809750" cy="579438"/>
          </a:xfrm>
          <a:prstGeom prst="rect">
            <a:avLst/>
          </a:prstGeom>
          <a:noFill/>
          <a:ln>
            <a:noFill/>
          </a:ln>
          <a:effectLst/>
          <a:extLst>
            <a:ext uri="{909E8E84-426E-40DD-AFC4-6F175D3DCCD1}">
              <a14:hiddenFill xmlns:a14="http://schemas.microsoft.com/office/drawing/2010/main">
                <a:solidFill>
                  <a:srgbClr val="FF3399">
                    <a:alpha val="99001"/>
                  </a:srgbClr>
                </a:solidFill>
              </a14:hiddenFill>
            </a:ex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None/>
            </a:pPr>
            <a:r>
              <a:rPr lang="zh-CN" altLang="en-US" sz="3200" b="1">
                <a:ea typeface="华文新魏" panose="02010800040101010101" pitchFamily="2" charset="-122"/>
              </a:rPr>
              <a:t>注意事项</a:t>
            </a:r>
          </a:p>
        </p:txBody>
      </p:sp>
      <p:sp>
        <p:nvSpPr>
          <p:cNvPr id="17451" name="Text Box 43"/>
          <p:cNvSpPr txBox="1">
            <a:spLocks noChangeArrowheads="1"/>
          </p:cNvSpPr>
          <p:nvPr/>
        </p:nvSpPr>
        <p:spPr bwMode="auto">
          <a:xfrm>
            <a:off x="5886450" y="5640388"/>
            <a:ext cx="3141663" cy="822325"/>
          </a:xfrm>
          <a:prstGeom prst="rect">
            <a:avLst/>
          </a:prstGeom>
          <a:noFill/>
          <a:ln>
            <a:noFill/>
          </a:ln>
          <a:effectLst/>
          <a:extLst>
            <a:ext uri="{909E8E84-426E-40DD-AFC4-6F175D3DCCD1}">
              <a14:hiddenFill xmlns:a14="http://schemas.microsoft.com/office/drawing/2010/main">
                <a:solidFill>
                  <a:srgbClr val="FF3399">
                    <a:alpha val="99001"/>
                  </a:srgbClr>
                </a:solidFill>
              </a14:hiddenFill>
            </a:ex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zh-CN" altLang="en-US" sz="2400" b="1">
                <a:ea typeface="华文新魏" panose="02010800040101010101" pitchFamily="2" charset="-122"/>
              </a:rPr>
              <a:t>当系数为负数时</a:t>
            </a:r>
            <a:r>
              <a:rPr lang="en-US" altLang="zh-CN" sz="2400" b="1">
                <a:ea typeface="华文新魏" panose="02010800040101010101" pitchFamily="2" charset="-122"/>
              </a:rPr>
              <a:t>,</a:t>
            </a:r>
            <a:r>
              <a:rPr lang="zh-CN" altLang="en-US" sz="2400" b="1">
                <a:ea typeface="华文新魏" panose="02010800040101010101" pitchFamily="2" charset="-122"/>
              </a:rPr>
              <a:t>不等号的方向要改变</a:t>
            </a:r>
          </a:p>
        </p:txBody>
      </p:sp>
      <p:sp>
        <p:nvSpPr>
          <p:cNvPr id="17452" name="Text Box 44"/>
          <p:cNvSpPr txBox="1">
            <a:spLocks noChangeArrowheads="1"/>
          </p:cNvSpPr>
          <p:nvPr/>
        </p:nvSpPr>
        <p:spPr bwMode="auto">
          <a:xfrm>
            <a:off x="6350000" y="5083175"/>
            <a:ext cx="1403350" cy="457200"/>
          </a:xfrm>
          <a:prstGeom prst="rect">
            <a:avLst/>
          </a:prstGeom>
          <a:noFill/>
          <a:ln>
            <a:noFill/>
          </a:ln>
          <a:effectLst/>
          <a:extLst>
            <a:ext uri="{909E8E84-426E-40DD-AFC4-6F175D3DCCD1}">
              <a14:hiddenFill xmlns:a14="http://schemas.microsoft.com/office/drawing/2010/main">
                <a:solidFill>
                  <a:srgbClr val="FF3399">
                    <a:alpha val="99001"/>
                  </a:srgbClr>
                </a:solidFill>
              </a14:hiddenFill>
            </a:ex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None/>
            </a:pPr>
            <a:r>
              <a:rPr lang="zh-CN" altLang="en-US" sz="2400" b="1">
                <a:ea typeface="华文新魏" panose="02010800040101010101" pitchFamily="2" charset="-122"/>
              </a:rPr>
              <a:t>认真计算</a:t>
            </a:r>
          </a:p>
        </p:txBody>
      </p:sp>
      <p:sp>
        <p:nvSpPr>
          <p:cNvPr id="17453" name="Text Box 45"/>
          <p:cNvSpPr txBox="1">
            <a:spLocks noChangeArrowheads="1"/>
          </p:cNvSpPr>
          <p:nvPr/>
        </p:nvSpPr>
        <p:spPr bwMode="auto">
          <a:xfrm>
            <a:off x="6364288" y="4135438"/>
            <a:ext cx="1708150" cy="457200"/>
          </a:xfrm>
          <a:prstGeom prst="rect">
            <a:avLst/>
          </a:prstGeom>
          <a:noFill/>
          <a:ln>
            <a:noFill/>
          </a:ln>
          <a:effectLst/>
          <a:extLst>
            <a:ext uri="{909E8E84-426E-40DD-AFC4-6F175D3DCCD1}">
              <a14:hiddenFill xmlns:a14="http://schemas.microsoft.com/office/drawing/2010/main">
                <a:solidFill>
                  <a:srgbClr val="FF3399">
                    <a:alpha val="99001"/>
                  </a:srgbClr>
                </a:solidFill>
              </a14:hiddenFill>
            </a:ex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None/>
            </a:pPr>
            <a:r>
              <a:rPr lang="zh-CN" altLang="en-US" sz="2400" b="1">
                <a:ea typeface="华文新魏" panose="02010800040101010101" pitchFamily="2" charset="-122"/>
              </a:rPr>
              <a:t>移项要变号</a:t>
            </a:r>
          </a:p>
        </p:txBody>
      </p:sp>
      <p:sp>
        <p:nvSpPr>
          <p:cNvPr id="17454" name="Text Box 46"/>
          <p:cNvSpPr txBox="1">
            <a:spLocks noChangeArrowheads="1"/>
          </p:cNvSpPr>
          <p:nvPr/>
        </p:nvSpPr>
        <p:spPr bwMode="auto">
          <a:xfrm>
            <a:off x="5829300" y="2998788"/>
            <a:ext cx="3141663" cy="822325"/>
          </a:xfrm>
          <a:prstGeom prst="rect">
            <a:avLst/>
          </a:prstGeom>
          <a:noFill/>
          <a:ln>
            <a:noFill/>
          </a:ln>
          <a:effectLst/>
          <a:extLst>
            <a:ext uri="{909E8E84-426E-40DD-AFC4-6F175D3DCCD1}">
              <a14:hiddenFill xmlns:a14="http://schemas.microsoft.com/office/drawing/2010/main">
                <a:solidFill>
                  <a:srgbClr val="FF3399">
                    <a:alpha val="99001"/>
                  </a:srgbClr>
                </a:solidFill>
              </a14:hiddenFill>
            </a:ex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zh-CN" altLang="en-US" sz="2400" b="1">
                <a:ea typeface="华文新魏" panose="02010800040101010101" pitchFamily="2" charset="-122"/>
              </a:rPr>
              <a:t>不要漏乘括号外的项</a:t>
            </a:r>
            <a:r>
              <a:rPr lang="en-US" altLang="zh-CN" sz="2400" b="1">
                <a:ea typeface="华文新魏" panose="02010800040101010101" pitchFamily="2" charset="-122"/>
              </a:rPr>
              <a:t>,</a:t>
            </a:r>
            <a:r>
              <a:rPr lang="zh-CN" altLang="en-US" sz="2400" b="1">
                <a:ea typeface="华文新魏" panose="02010800040101010101" pitchFamily="2" charset="-122"/>
              </a:rPr>
              <a:t>注意去括号法则</a:t>
            </a:r>
          </a:p>
        </p:txBody>
      </p:sp>
      <p:sp>
        <p:nvSpPr>
          <p:cNvPr id="17455" name="WordArt 47"/>
          <p:cNvSpPr>
            <a:spLocks noChangeArrowheads="1" noChangeShapeType="1" noTextEdit="1"/>
          </p:cNvSpPr>
          <p:nvPr/>
        </p:nvSpPr>
        <p:spPr bwMode="auto">
          <a:xfrm>
            <a:off x="3708400" y="404813"/>
            <a:ext cx="4265613" cy="496887"/>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zh-CN" altLang="en-US" sz="3600" b="1" kern="10" dirty="0">
                <a:ln w="9525">
                  <a:solidFill>
                    <a:srgbClr val="000000"/>
                  </a:solidFill>
                  <a:round/>
                </a:ln>
                <a:gradFill rotWithShape="1">
                  <a:gsLst>
                    <a:gs pos="0">
                      <a:srgbClr val="000082"/>
                    </a:gs>
                    <a:gs pos="15000">
                      <a:srgbClr val="66008F"/>
                    </a:gs>
                    <a:gs pos="32499">
                      <a:srgbClr val="BA0066"/>
                    </a:gs>
                    <a:gs pos="45000">
                      <a:srgbClr val="FF0000"/>
                    </a:gs>
                    <a:gs pos="50000">
                      <a:srgbClr val="FF8200"/>
                    </a:gs>
                    <a:gs pos="55001">
                      <a:srgbClr val="FF0000"/>
                    </a:gs>
                    <a:gs pos="67501">
                      <a:srgbClr val="BA0066"/>
                    </a:gs>
                    <a:gs pos="85000">
                      <a:srgbClr val="66008F"/>
                    </a:gs>
                    <a:gs pos="100000">
                      <a:srgbClr val="000082"/>
                    </a:gs>
                  </a:gsLst>
                  <a:lin ang="5400000" scaled="1"/>
                </a:gradFill>
                <a:latin typeface="华文行楷" panose="02010800040101010101" charset="-122"/>
                <a:ea typeface="华文行楷" panose="02010800040101010101" charset="-122"/>
              </a:rPr>
              <a:t>一元一次不等式的解法</a:t>
            </a:r>
          </a:p>
        </p:txBody>
      </p:sp>
      <p:sp>
        <p:nvSpPr>
          <p:cNvPr id="17456" name="Text Box 48"/>
          <p:cNvSpPr txBox="1">
            <a:spLocks noChangeArrowheads="1"/>
          </p:cNvSpPr>
          <p:nvPr/>
        </p:nvSpPr>
        <p:spPr bwMode="auto">
          <a:xfrm>
            <a:off x="750888" y="2347913"/>
            <a:ext cx="1403350" cy="579437"/>
          </a:xfrm>
          <a:prstGeom prst="rect">
            <a:avLst/>
          </a:prstGeom>
          <a:noFill/>
          <a:ln>
            <a:noFill/>
          </a:ln>
          <a:effectLst/>
          <a:extLst>
            <a:ext uri="{909E8E84-426E-40DD-AFC4-6F175D3DCCD1}">
              <a14:hiddenFill xmlns:a14="http://schemas.microsoft.com/office/drawing/2010/main">
                <a:solidFill>
                  <a:srgbClr val="FF3399">
                    <a:alpha val="99001"/>
                  </a:srgbClr>
                </a:solidFill>
              </a14:hiddenFill>
            </a:ex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None/>
            </a:pPr>
            <a:r>
              <a:rPr lang="zh-CN" altLang="en-US" sz="3200" b="1" dirty="0">
                <a:ea typeface="华文新魏" panose="02010800040101010101" pitchFamily="2" charset="-122"/>
              </a:rPr>
              <a:t>去分母</a:t>
            </a:r>
          </a:p>
        </p:txBody>
      </p:sp>
      <p:sp>
        <p:nvSpPr>
          <p:cNvPr id="17457" name="Text Box 49"/>
          <p:cNvSpPr txBox="1">
            <a:spLocks noChangeArrowheads="1"/>
          </p:cNvSpPr>
          <p:nvPr/>
        </p:nvSpPr>
        <p:spPr bwMode="auto">
          <a:xfrm>
            <a:off x="2595563" y="2178050"/>
            <a:ext cx="3219450" cy="822325"/>
          </a:xfrm>
          <a:prstGeom prst="rect">
            <a:avLst/>
          </a:prstGeom>
          <a:noFill/>
          <a:ln>
            <a:noFill/>
          </a:ln>
          <a:effectLst/>
          <a:extLst>
            <a:ext uri="{909E8E84-426E-40DD-AFC4-6F175D3DCCD1}">
              <a14:hiddenFill xmlns:a14="http://schemas.microsoft.com/office/drawing/2010/main">
                <a:solidFill>
                  <a:srgbClr val="FF3399">
                    <a:alpha val="99001"/>
                  </a:srgbClr>
                </a:solidFill>
              </a14:hiddenFill>
            </a:ex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zh-CN" altLang="en-US" sz="2400" b="1" dirty="0">
                <a:solidFill>
                  <a:srgbClr val="0000FF"/>
                </a:solidFill>
                <a:ea typeface="华文新魏" panose="02010800040101010101" pitchFamily="2" charset="-122"/>
              </a:rPr>
              <a:t>各项都乘以分母的最小公倍数</a:t>
            </a:r>
          </a:p>
        </p:txBody>
      </p:sp>
      <p:sp>
        <p:nvSpPr>
          <p:cNvPr id="17458" name="Text Box 50"/>
          <p:cNvSpPr txBox="1">
            <a:spLocks noChangeArrowheads="1"/>
          </p:cNvSpPr>
          <p:nvPr/>
        </p:nvSpPr>
        <p:spPr bwMode="auto">
          <a:xfrm>
            <a:off x="5867400" y="2176463"/>
            <a:ext cx="2881313" cy="581025"/>
          </a:xfrm>
          <a:prstGeom prst="rect">
            <a:avLst/>
          </a:prstGeom>
          <a:noFill/>
          <a:ln>
            <a:noFill/>
          </a:ln>
          <a:effectLst/>
          <a:extLst>
            <a:ext uri="{909E8E84-426E-40DD-AFC4-6F175D3DCCD1}">
              <a14:hiddenFill xmlns:a14="http://schemas.microsoft.com/office/drawing/2010/main">
                <a:solidFill>
                  <a:srgbClr val="FF3399">
                    <a:alpha val="99001"/>
                  </a:srgbClr>
                </a:solidFill>
              </a14:hiddenFill>
            </a:ex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None/>
            </a:pPr>
            <a:r>
              <a:rPr lang="zh-CN" altLang="en-US" sz="1600" b="1">
                <a:ea typeface="华文新魏" panose="02010800040101010101" pitchFamily="2" charset="-122"/>
              </a:rPr>
              <a:t>不要漏乘无分母的项</a:t>
            </a:r>
            <a:r>
              <a:rPr lang="en-US" altLang="zh-CN" sz="1600" b="1">
                <a:ea typeface="华文新魏" panose="02010800040101010101" pitchFamily="2" charset="-122"/>
              </a:rPr>
              <a:t>,</a:t>
            </a:r>
            <a:r>
              <a:rPr lang="zh-CN" altLang="en-US" sz="1600" b="1">
                <a:ea typeface="华文新魏" panose="02010800040101010101" pitchFamily="2" charset="-122"/>
              </a:rPr>
              <a:t>乘以负数时注意改变不等号方向</a:t>
            </a:r>
          </a:p>
        </p:txBody>
      </p:sp>
      <p:pic>
        <p:nvPicPr>
          <p:cNvPr id="17459" name="矩形 1"/>
          <p:cNvPicPr>
            <a:picLocks noChangeArrowheads="1"/>
          </p:cNvPicPr>
          <p:nvPr/>
        </p:nvPicPr>
        <p:blipFill>
          <a:blip r:embed="rId3" cstate="email"/>
          <a:srcRect/>
          <a:stretch>
            <a:fillRect/>
          </a:stretch>
        </p:blipFill>
        <p:spPr bwMode="auto">
          <a:xfrm>
            <a:off x="-180975" y="-11113"/>
            <a:ext cx="3600450" cy="108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17457">
                                            <p:txEl>
                                              <p:pRg st="0" end="0"/>
                                            </p:txEl>
                                          </p:spTgt>
                                        </p:tgtEl>
                                        <p:attrNameLst>
                                          <p:attrName>style.visibility</p:attrName>
                                        </p:attrNameLst>
                                      </p:cBhvr>
                                      <p:to>
                                        <p:strVal val="visible"/>
                                      </p:to>
                                    </p:set>
                                    <p:animEffect transition="in" filter="wipe(left)">
                                      <p:cBhvr>
                                        <p:cTn id="11" dur="500"/>
                                        <p:tgtEl>
                                          <p:spTgt spid="1745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7458">
                                            <p:txEl>
                                              <p:pRg st="0" end="0"/>
                                            </p:txEl>
                                          </p:spTgt>
                                        </p:tgtEl>
                                        <p:attrNameLst>
                                          <p:attrName>style.visibility</p:attrName>
                                        </p:attrNameLst>
                                      </p:cBhvr>
                                      <p:to>
                                        <p:strVal val="visible"/>
                                      </p:to>
                                    </p:set>
                                    <p:animEffect transition="in" filter="wipe(left)">
                                      <p:cBhvr>
                                        <p:cTn id="16" dur="500"/>
                                        <p:tgtEl>
                                          <p:spTgt spid="1745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6" fill="hold" grpId="0" nodeType="clickEffect">
                                  <p:stCondLst>
                                    <p:cond delay="0"/>
                                  </p:stCondLst>
                                  <p:childTnLst>
                                    <p:set>
                                      <p:cBhvr>
                                        <p:cTn id="20" dur="1" fill="hold">
                                          <p:stCondLst>
                                            <p:cond delay="0"/>
                                          </p:stCondLst>
                                        </p:cTn>
                                        <p:tgtEl>
                                          <p:spTgt spid="17441"/>
                                        </p:tgtEl>
                                        <p:attrNameLst>
                                          <p:attrName>style.visibility</p:attrName>
                                        </p:attrNameLst>
                                      </p:cBhvr>
                                      <p:to>
                                        <p:strVal val="visible"/>
                                      </p:to>
                                    </p:set>
                                    <p:animEffect transition="in" filter="barn(inHorizontal)">
                                      <p:cBhvr>
                                        <p:cTn id="21" dur="500"/>
                                        <p:tgtEl>
                                          <p:spTgt spid="1744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7446"/>
                                        </p:tgtEl>
                                        <p:attrNameLst>
                                          <p:attrName>style.visibility</p:attrName>
                                        </p:attrNameLst>
                                      </p:cBhvr>
                                      <p:to>
                                        <p:strVal val="visible"/>
                                      </p:to>
                                    </p:set>
                                    <p:animEffect transition="in" filter="wipe(left)">
                                      <p:cBhvr>
                                        <p:cTn id="26" dur="500"/>
                                        <p:tgtEl>
                                          <p:spTgt spid="1744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7454"/>
                                        </p:tgtEl>
                                        <p:attrNameLst>
                                          <p:attrName>style.visibility</p:attrName>
                                        </p:attrNameLst>
                                      </p:cBhvr>
                                      <p:to>
                                        <p:strVal val="visible"/>
                                      </p:to>
                                    </p:set>
                                    <p:animEffect transition="in" filter="wipe(left)">
                                      <p:cBhvr>
                                        <p:cTn id="31" dur="500"/>
                                        <p:tgtEl>
                                          <p:spTgt spid="17454"/>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6" fill="hold" grpId="0" nodeType="clickEffect">
                                  <p:stCondLst>
                                    <p:cond delay="0"/>
                                  </p:stCondLst>
                                  <p:childTnLst>
                                    <p:set>
                                      <p:cBhvr>
                                        <p:cTn id="35" dur="1" fill="hold">
                                          <p:stCondLst>
                                            <p:cond delay="0"/>
                                          </p:stCondLst>
                                        </p:cTn>
                                        <p:tgtEl>
                                          <p:spTgt spid="17442"/>
                                        </p:tgtEl>
                                        <p:attrNameLst>
                                          <p:attrName>style.visibility</p:attrName>
                                        </p:attrNameLst>
                                      </p:cBhvr>
                                      <p:to>
                                        <p:strVal val="visible"/>
                                      </p:to>
                                    </p:set>
                                    <p:animEffect transition="in" filter="barn(inHorizontal)">
                                      <p:cBhvr>
                                        <p:cTn id="36" dur="500"/>
                                        <p:tgtEl>
                                          <p:spTgt spid="1744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7447"/>
                                        </p:tgtEl>
                                        <p:attrNameLst>
                                          <p:attrName>style.visibility</p:attrName>
                                        </p:attrNameLst>
                                      </p:cBhvr>
                                      <p:to>
                                        <p:strVal val="visible"/>
                                      </p:to>
                                    </p:set>
                                    <p:animEffect transition="in" filter="wipe(left)">
                                      <p:cBhvr>
                                        <p:cTn id="41" dur="500"/>
                                        <p:tgtEl>
                                          <p:spTgt spid="17447"/>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7453"/>
                                        </p:tgtEl>
                                        <p:attrNameLst>
                                          <p:attrName>style.visibility</p:attrName>
                                        </p:attrNameLst>
                                      </p:cBhvr>
                                      <p:to>
                                        <p:strVal val="visible"/>
                                      </p:to>
                                    </p:set>
                                    <p:animEffect transition="in" filter="wipe(left)">
                                      <p:cBhvr>
                                        <p:cTn id="46" dur="500"/>
                                        <p:tgtEl>
                                          <p:spTgt spid="17453"/>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6" fill="hold" nodeType="clickEffect">
                                  <p:stCondLst>
                                    <p:cond delay="0"/>
                                  </p:stCondLst>
                                  <p:childTnLst>
                                    <p:set>
                                      <p:cBhvr>
                                        <p:cTn id="50" dur="1" fill="hold">
                                          <p:stCondLst>
                                            <p:cond delay="0"/>
                                          </p:stCondLst>
                                        </p:cTn>
                                        <p:tgtEl>
                                          <p:spTgt spid="17443">
                                            <p:txEl>
                                              <p:pRg st="0" end="0"/>
                                            </p:txEl>
                                          </p:spTgt>
                                        </p:tgtEl>
                                        <p:attrNameLst>
                                          <p:attrName>style.visibility</p:attrName>
                                        </p:attrNameLst>
                                      </p:cBhvr>
                                      <p:to>
                                        <p:strVal val="visible"/>
                                      </p:to>
                                    </p:set>
                                    <p:animEffect transition="in" filter="barn(inHorizontal)">
                                      <p:cBhvr>
                                        <p:cTn id="51" dur="500"/>
                                        <p:tgtEl>
                                          <p:spTgt spid="17443">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17448">
                                            <p:txEl>
                                              <p:pRg st="0" end="0"/>
                                            </p:txEl>
                                          </p:spTgt>
                                        </p:tgtEl>
                                        <p:attrNameLst>
                                          <p:attrName>style.visibility</p:attrName>
                                        </p:attrNameLst>
                                      </p:cBhvr>
                                      <p:to>
                                        <p:strVal val="visible"/>
                                      </p:to>
                                    </p:set>
                                    <p:animEffect transition="in" filter="wipe(left)">
                                      <p:cBhvr>
                                        <p:cTn id="56" dur="500"/>
                                        <p:tgtEl>
                                          <p:spTgt spid="17448">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17448">
                                            <p:txEl>
                                              <p:pRg st="1" end="1"/>
                                            </p:txEl>
                                          </p:spTgt>
                                        </p:tgtEl>
                                        <p:attrNameLst>
                                          <p:attrName>style.visibility</p:attrName>
                                        </p:attrNameLst>
                                      </p:cBhvr>
                                      <p:to>
                                        <p:strVal val="visible"/>
                                      </p:to>
                                    </p:set>
                                    <p:animEffect transition="in" filter="wipe(left)">
                                      <p:cBhvr>
                                        <p:cTn id="61" dur="500"/>
                                        <p:tgtEl>
                                          <p:spTgt spid="17448">
                                            <p:txEl>
                                              <p:pRg st="1" end="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17452">
                                            <p:txEl>
                                              <p:pRg st="0" end="0"/>
                                            </p:txEl>
                                          </p:spTgt>
                                        </p:tgtEl>
                                        <p:attrNameLst>
                                          <p:attrName>style.visibility</p:attrName>
                                        </p:attrNameLst>
                                      </p:cBhvr>
                                      <p:to>
                                        <p:strVal val="visible"/>
                                      </p:to>
                                    </p:set>
                                    <p:animEffect transition="in" filter="wipe(left)">
                                      <p:cBhvr>
                                        <p:cTn id="66" dur="500"/>
                                        <p:tgtEl>
                                          <p:spTgt spid="17452">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6" fill="hold" grpId="0" nodeType="clickEffect">
                                  <p:stCondLst>
                                    <p:cond delay="0"/>
                                  </p:stCondLst>
                                  <p:childTnLst>
                                    <p:set>
                                      <p:cBhvr>
                                        <p:cTn id="70" dur="1" fill="hold">
                                          <p:stCondLst>
                                            <p:cond delay="0"/>
                                          </p:stCondLst>
                                        </p:cTn>
                                        <p:tgtEl>
                                          <p:spTgt spid="17444"/>
                                        </p:tgtEl>
                                        <p:attrNameLst>
                                          <p:attrName>style.visibility</p:attrName>
                                        </p:attrNameLst>
                                      </p:cBhvr>
                                      <p:to>
                                        <p:strVal val="visible"/>
                                      </p:to>
                                    </p:set>
                                    <p:animEffect transition="in" filter="barn(inHorizontal)">
                                      <p:cBhvr>
                                        <p:cTn id="71" dur="500"/>
                                        <p:tgtEl>
                                          <p:spTgt spid="17444"/>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17449"/>
                                        </p:tgtEl>
                                        <p:attrNameLst>
                                          <p:attrName>style.visibility</p:attrName>
                                        </p:attrNameLst>
                                      </p:cBhvr>
                                      <p:to>
                                        <p:strVal val="visible"/>
                                      </p:to>
                                    </p:set>
                                    <p:animEffect transition="in" filter="wipe(left)">
                                      <p:cBhvr>
                                        <p:cTn id="76" dur="500"/>
                                        <p:tgtEl>
                                          <p:spTgt spid="17449"/>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17451"/>
                                        </p:tgtEl>
                                        <p:attrNameLst>
                                          <p:attrName>style.visibility</p:attrName>
                                        </p:attrNameLst>
                                      </p:cBhvr>
                                      <p:to>
                                        <p:strVal val="visible"/>
                                      </p:to>
                                    </p:set>
                                    <p:animEffect transition="in" filter="wipe(left)">
                                      <p:cBhvr>
                                        <p:cTn id="81" dur="500"/>
                                        <p:tgtEl>
                                          <p:spTgt spid="174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41" grpId="0"/>
      <p:bldP spid="17442" grpId="0"/>
      <p:bldP spid="17444" grpId="0"/>
      <p:bldP spid="17446" grpId="0"/>
      <p:bldP spid="17447" grpId="0"/>
      <p:bldP spid="17449" grpId="0"/>
      <p:bldP spid="17451" grpId="0"/>
      <p:bldP spid="17453" grpId="0"/>
      <p:bldP spid="17454" grpId="0"/>
      <p:bldP spid="1745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矩形 1"/>
          <p:cNvPicPr>
            <a:picLocks noChangeArrowheads="1"/>
          </p:cNvPicPr>
          <p:nvPr/>
        </p:nvPicPr>
        <p:blipFill>
          <a:blip r:embed="rId2" cstate="email"/>
          <a:srcRect/>
          <a:stretch>
            <a:fillRect/>
          </a:stretch>
        </p:blipFill>
        <p:spPr bwMode="auto">
          <a:xfrm>
            <a:off x="-180975" y="188640"/>
            <a:ext cx="3600450" cy="108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Box 3"/>
          <p:cNvSpPr txBox="1">
            <a:spLocks noChangeArrowheads="1"/>
          </p:cNvSpPr>
          <p:nvPr/>
        </p:nvSpPr>
        <p:spPr bwMode="auto">
          <a:xfrm>
            <a:off x="135252" y="1556792"/>
            <a:ext cx="9001125"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800" b="1" dirty="0" smtClean="0">
                <a:solidFill>
                  <a:srgbClr val="FF0000"/>
                </a:solidFill>
                <a:latin typeface="Times New Roman" panose="02020603050405020304" pitchFamily="18" charset="0"/>
                <a:ea typeface="宋体" panose="02010600030101010101" pitchFamily="2" charset="-122"/>
              </a:rPr>
              <a:t>列</a:t>
            </a:r>
            <a:r>
              <a:rPr lang="zh-CN" altLang="en-US" sz="2800" b="1" dirty="0">
                <a:solidFill>
                  <a:srgbClr val="FF0000"/>
                </a:solidFill>
                <a:latin typeface="Times New Roman" panose="02020603050405020304" pitchFamily="18" charset="0"/>
                <a:ea typeface="宋体" panose="02010600030101010101" pitchFamily="2" charset="-122"/>
              </a:rPr>
              <a:t>一元一次方程解应用题的步骤：</a:t>
            </a:r>
            <a:endParaRPr lang="en-US" sz="2800" b="1" dirty="0">
              <a:solidFill>
                <a:srgbClr val="FF0000"/>
              </a:solidFill>
              <a:latin typeface="Times New Roman" panose="02020603050405020304" pitchFamily="18" charset="0"/>
              <a:ea typeface="宋体" panose="02010600030101010101" pitchFamily="2" charset="-122"/>
            </a:endParaRPr>
          </a:p>
          <a:p>
            <a:r>
              <a:rPr lang="zh-CN" altLang="en-US" sz="2800" b="1" dirty="0">
                <a:solidFill>
                  <a:srgbClr val="FF0000"/>
                </a:solidFill>
                <a:latin typeface="Times New Roman" panose="02020603050405020304" pitchFamily="18" charset="0"/>
                <a:ea typeface="宋体" panose="02010600030101010101" pitchFamily="2" charset="-122"/>
              </a:rPr>
              <a:t>（</a:t>
            </a:r>
            <a:r>
              <a:rPr lang="en-US" sz="2800" b="1" dirty="0">
                <a:solidFill>
                  <a:srgbClr val="FF0000"/>
                </a:solidFill>
                <a:latin typeface="Times New Roman" panose="02020603050405020304" pitchFamily="18" charset="0"/>
                <a:ea typeface="宋体" panose="02010600030101010101" pitchFamily="2" charset="-122"/>
              </a:rPr>
              <a:t>1</a:t>
            </a:r>
            <a:r>
              <a:rPr lang="zh-CN" altLang="en-US" sz="2800" b="1" dirty="0">
                <a:solidFill>
                  <a:srgbClr val="FF0000"/>
                </a:solidFill>
                <a:latin typeface="Times New Roman" panose="02020603050405020304" pitchFamily="18" charset="0"/>
                <a:ea typeface="宋体" panose="02010600030101010101" pitchFamily="2" charset="-122"/>
              </a:rPr>
              <a:t>）审：审题，分析题中已知什么，求什么，明确各数量之间的关系；</a:t>
            </a:r>
            <a:endParaRPr lang="en-US" sz="2800" b="1" dirty="0">
              <a:solidFill>
                <a:srgbClr val="FF0000"/>
              </a:solidFill>
              <a:latin typeface="Times New Roman" panose="02020603050405020304" pitchFamily="18" charset="0"/>
              <a:ea typeface="宋体" panose="02010600030101010101" pitchFamily="2" charset="-122"/>
            </a:endParaRPr>
          </a:p>
          <a:p>
            <a:r>
              <a:rPr lang="zh-CN" altLang="en-US" sz="2800" b="1" dirty="0">
                <a:solidFill>
                  <a:srgbClr val="FF0000"/>
                </a:solidFill>
                <a:latin typeface="Times New Roman" panose="02020603050405020304" pitchFamily="18" charset="0"/>
                <a:ea typeface="宋体" panose="02010600030101010101" pitchFamily="2" charset="-122"/>
              </a:rPr>
              <a:t>（</a:t>
            </a:r>
            <a:r>
              <a:rPr lang="en-US" sz="2800" b="1" dirty="0">
                <a:solidFill>
                  <a:srgbClr val="FF0000"/>
                </a:solidFill>
                <a:latin typeface="Times New Roman" panose="02020603050405020304" pitchFamily="18" charset="0"/>
                <a:ea typeface="宋体" panose="02010600030101010101" pitchFamily="2" charset="-122"/>
              </a:rPr>
              <a:t>2</a:t>
            </a:r>
            <a:r>
              <a:rPr lang="zh-CN" altLang="en-US" sz="2800" b="1" dirty="0">
                <a:solidFill>
                  <a:srgbClr val="FF0000"/>
                </a:solidFill>
                <a:latin typeface="Times New Roman" panose="02020603050405020304" pitchFamily="18" charset="0"/>
                <a:ea typeface="宋体" panose="02010600030101010101" pitchFamily="2" charset="-122"/>
              </a:rPr>
              <a:t>）找：找出能够表示应用题全部含义的一个相等关系；</a:t>
            </a:r>
            <a:endParaRPr lang="en-US" sz="2800" b="1" dirty="0">
              <a:solidFill>
                <a:srgbClr val="FF0000"/>
              </a:solidFill>
              <a:latin typeface="Times New Roman" panose="02020603050405020304" pitchFamily="18" charset="0"/>
              <a:ea typeface="宋体" panose="02010600030101010101" pitchFamily="2" charset="-122"/>
            </a:endParaRPr>
          </a:p>
          <a:p>
            <a:r>
              <a:rPr lang="zh-CN" altLang="en-US" sz="2800" b="1" dirty="0">
                <a:solidFill>
                  <a:srgbClr val="FF0000"/>
                </a:solidFill>
                <a:latin typeface="Times New Roman" panose="02020603050405020304" pitchFamily="18" charset="0"/>
                <a:ea typeface="宋体" panose="02010600030101010101" pitchFamily="2" charset="-122"/>
              </a:rPr>
              <a:t>（</a:t>
            </a:r>
            <a:r>
              <a:rPr lang="en-US" sz="2800" b="1" dirty="0">
                <a:solidFill>
                  <a:srgbClr val="FF0000"/>
                </a:solidFill>
                <a:latin typeface="Times New Roman" panose="02020603050405020304" pitchFamily="18" charset="0"/>
                <a:ea typeface="宋体" panose="02010600030101010101" pitchFamily="2" charset="-122"/>
              </a:rPr>
              <a:t>3</a:t>
            </a:r>
            <a:r>
              <a:rPr lang="zh-CN" altLang="en-US" sz="2800" b="1" dirty="0">
                <a:solidFill>
                  <a:srgbClr val="FF0000"/>
                </a:solidFill>
                <a:latin typeface="Times New Roman" panose="02020603050405020304" pitchFamily="18" charset="0"/>
                <a:ea typeface="宋体" panose="02010600030101010101" pitchFamily="2" charset="-122"/>
              </a:rPr>
              <a:t>）设：设未知数（一般求什么，就设什么为</a:t>
            </a:r>
            <a:r>
              <a:rPr lang="en-US" sz="2800" b="1" dirty="0">
                <a:solidFill>
                  <a:srgbClr val="FF0000"/>
                </a:solidFill>
                <a:latin typeface="Times New Roman" panose="02020603050405020304" pitchFamily="18" charset="0"/>
                <a:ea typeface="宋体" panose="02010600030101010101" pitchFamily="2" charset="-122"/>
              </a:rPr>
              <a:t>x</a:t>
            </a:r>
            <a:r>
              <a:rPr lang="zh-CN" altLang="en-US" sz="2800" b="1" dirty="0">
                <a:solidFill>
                  <a:srgbClr val="FF0000"/>
                </a:solidFill>
                <a:latin typeface="Times New Roman" panose="02020603050405020304" pitchFamily="18" charset="0"/>
                <a:ea typeface="宋体" panose="02010600030101010101" pitchFamily="2" charset="-122"/>
              </a:rPr>
              <a:t>）；</a:t>
            </a:r>
            <a:endParaRPr lang="en-US" sz="2800" b="1" dirty="0">
              <a:solidFill>
                <a:srgbClr val="FF0000"/>
              </a:solidFill>
              <a:latin typeface="Times New Roman" panose="02020603050405020304" pitchFamily="18" charset="0"/>
              <a:ea typeface="宋体" panose="02010600030101010101" pitchFamily="2" charset="-122"/>
            </a:endParaRPr>
          </a:p>
          <a:p>
            <a:r>
              <a:rPr lang="zh-CN" altLang="en-US" sz="2800" b="1" dirty="0">
                <a:solidFill>
                  <a:srgbClr val="FF0000"/>
                </a:solidFill>
                <a:latin typeface="Times New Roman" panose="02020603050405020304" pitchFamily="18" charset="0"/>
                <a:ea typeface="宋体" panose="02010600030101010101" pitchFamily="2" charset="-122"/>
              </a:rPr>
              <a:t>（</a:t>
            </a:r>
            <a:r>
              <a:rPr lang="en-US" sz="2800" b="1" dirty="0">
                <a:solidFill>
                  <a:srgbClr val="FF0000"/>
                </a:solidFill>
                <a:latin typeface="Times New Roman" panose="02020603050405020304" pitchFamily="18" charset="0"/>
                <a:ea typeface="宋体" panose="02010600030101010101" pitchFamily="2" charset="-122"/>
              </a:rPr>
              <a:t>4</a:t>
            </a:r>
            <a:r>
              <a:rPr lang="zh-CN" altLang="en-US" sz="2800" b="1" dirty="0">
                <a:solidFill>
                  <a:srgbClr val="FF0000"/>
                </a:solidFill>
                <a:latin typeface="Times New Roman" panose="02020603050405020304" pitchFamily="18" charset="0"/>
                <a:ea typeface="宋体" panose="02010600030101010101" pitchFamily="2" charset="-122"/>
              </a:rPr>
              <a:t>）列：根据这个相等关系列出需要的代数式，从而列出方程；</a:t>
            </a:r>
            <a:endParaRPr lang="en-US" sz="2800" b="1" dirty="0">
              <a:solidFill>
                <a:srgbClr val="FF0000"/>
              </a:solidFill>
              <a:latin typeface="Times New Roman" panose="02020603050405020304" pitchFamily="18" charset="0"/>
              <a:ea typeface="宋体" panose="02010600030101010101" pitchFamily="2" charset="-122"/>
            </a:endParaRPr>
          </a:p>
          <a:p>
            <a:r>
              <a:rPr lang="zh-CN" altLang="en-US" sz="2800" b="1" dirty="0">
                <a:solidFill>
                  <a:srgbClr val="FF0000"/>
                </a:solidFill>
                <a:latin typeface="Times New Roman" panose="02020603050405020304" pitchFamily="18" charset="0"/>
                <a:ea typeface="宋体" panose="02010600030101010101" pitchFamily="2" charset="-122"/>
              </a:rPr>
              <a:t>（</a:t>
            </a:r>
            <a:r>
              <a:rPr lang="en-US" sz="2800" b="1" dirty="0">
                <a:solidFill>
                  <a:srgbClr val="FF0000"/>
                </a:solidFill>
                <a:latin typeface="Times New Roman" panose="02020603050405020304" pitchFamily="18" charset="0"/>
                <a:ea typeface="宋体" panose="02010600030101010101" pitchFamily="2" charset="-122"/>
              </a:rPr>
              <a:t>5</a:t>
            </a:r>
            <a:r>
              <a:rPr lang="zh-CN" altLang="en-US" sz="2800" b="1" dirty="0">
                <a:solidFill>
                  <a:srgbClr val="FF0000"/>
                </a:solidFill>
                <a:latin typeface="Times New Roman" panose="02020603050405020304" pitchFamily="18" charset="0"/>
                <a:ea typeface="宋体" panose="02010600030101010101" pitchFamily="2" charset="-122"/>
              </a:rPr>
              <a:t>）解</a:t>
            </a:r>
            <a:r>
              <a:rPr lang="zh-CN" altLang="en-US" sz="2800" b="1" dirty="0" smtClean="0">
                <a:solidFill>
                  <a:srgbClr val="FF0000"/>
                </a:solidFill>
                <a:latin typeface="Times New Roman" panose="02020603050405020304" pitchFamily="18" charset="0"/>
                <a:ea typeface="宋体" panose="02010600030101010101" pitchFamily="2" charset="-122"/>
              </a:rPr>
              <a:t>：解</a:t>
            </a:r>
            <a:r>
              <a:rPr lang="zh-CN" altLang="en-US" sz="2800" b="1" dirty="0">
                <a:solidFill>
                  <a:srgbClr val="FF0000"/>
                </a:solidFill>
                <a:latin typeface="Times New Roman" panose="02020603050405020304" pitchFamily="18" charset="0"/>
                <a:ea typeface="宋体" panose="02010600030101010101" pitchFamily="2" charset="-122"/>
              </a:rPr>
              <a:t>所列出的方程，求出未知数的值；</a:t>
            </a:r>
            <a:endParaRPr lang="en-US" sz="2800" b="1" dirty="0">
              <a:solidFill>
                <a:srgbClr val="FF0000"/>
              </a:solidFill>
              <a:latin typeface="Times New Roman" panose="02020603050405020304" pitchFamily="18" charset="0"/>
              <a:ea typeface="宋体" panose="02010600030101010101" pitchFamily="2" charset="-122"/>
            </a:endParaRPr>
          </a:p>
          <a:p>
            <a:r>
              <a:rPr lang="zh-CN" altLang="en-US" sz="2800" b="1" dirty="0">
                <a:solidFill>
                  <a:srgbClr val="FF0000"/>
                </a:solidFill>
                <a:latin typeface="Times New Roman" panose="02020603050405020304" pitchFamily="18" charset="0"/>
                <a:ea typeface="宋体" panose="02010600030101010101" pitchFamily="2" charset="-122"/>
              </a:rPr>
              <a:t>（</a:t>
            </a:r>
            <a:r>
              <a:rPr lang="en-US" sz="2800" b="1" dirty="0">
                <a:solidFill>
                  <a:srgbClr val="FF0000"/>
                </a:solidFill>
                <a:latin typeface="Times New Roman" panose="02020603050405020304" pitchFamily="18" charset="0"/>
                <a:ea typeface="宋体" panose="02010600030101010101" pitchFamily="2" charset="-122"/>
              </a:rPr>
              <a:t>6</a:t>
            </a:r>
            <a:r>
              <a:rPr lang="zh-CN" altLang="en-US" sz="2800" b="1" dirty="0">
                <a:solidFill>
                  <a:srgbClr val="FF0000"/>
                </a:solidFill>
                <a:latin typeface="Times New Roman" panose="02020603050405020304" pitchFamily="18" charset="0"/>
                <a:ea typeface="宋体" panose="02010600030101010101" pitchFamily="2" charset="-122"/>
              </a:rPr>
              <a:t>）答：检验所求解是否符合题意，写出答案（包括单位名称）</a:t>
            </a:r>
            <a:r>
              <a:rPr lang="en-US" sz="2800" b="1" dirty="0">
                <a:solidFill>
                  <a:srgbClr val="FF0000"/>
                </a:solidFill>
                <a:latin typeface="Times New Roman" panose="02020603050405020304" pitchFamily="18" charset="0"/>
                <a:ea typeface="宋体" panose="02010600030101010101" pitchFamily="2" charset="-122"/>
              </a:rPr>
              <a:t>.</a:t>
            </a:r>
            <a:endParaRPr lang="zh-CN" altLang="en-US" sz="2800" b="1" dirty="0">
              <a:solidFill>
                <a:srgbClr val="FF0000"/>
              </a:solidFill>
              <a:latin typeface="Times New Roman" panose="02020603050405020304" pitchFamily="18" charset="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 fill="hold"/>
                                        <p:tgtEl>
                                          <p:spTgt spid="6146"/>
                                        </p:tgtEl>
                                        <p:attrNameLst>
                                          <p:attrName>ppt_w</p:attrName>
                                        </p:attrNameLst>
                                      </p:cBhvr>
                                      <p:tavLst>
                                        <p:tav tm="0">
                                          <p:val>
                                            <p:fltVal val="0"/>
                                          </p:val>
                                        </p:tav>
                                        <p:tav tm="100000">
                                          <p:val>
                                            <p:strVal val="#ppt_w"/>
                                          </p:val>
                                        </p:tav>
                                      </p:tavLst>
                                    </p:anim>
                                    <p:anim calcmode="lin" valueType="num">
                                      <p:cBhvr>
                                        <p:cTn id="8" dur="500" fill="hold"/>
                                        <p:tgtEl>
                                          <p:spTgt spid="6146"/>
                                        </p:tgtEl>
                                        <p:attrNameLst>
                                          <p:attrName>ppt_h</p:attrName>
                                        </p:attrNameLst>
                                      </p:cBhvr>
                                      <p:tavLst>
                                        <p:tav tm="0">
                                          <p:val>
                                            <p:fltVal val="0"/>
                                          </p:val>
                                        </p:tav>
                                        <p:tav tm="100000">
                                          <p:val>
                                            <p:strVal val="#ppt_h"/>
                                          </p:val>
                                        </p:tav>
                                      </p:tavLst>
                                    </p:anim>
                                    <p:anim calcmode="lin" valueType="num">
                                      <p:cBhvr>
                                        <p:cTn id="9" dur="500" fill="hold"/>
                                        <p:tgtEl>
                                          <p:spTgt spid="6146"/>
                                        </p:tgtEl>
                                        <p:attrNameLst>
                                          <p:attrName>style.rotation</p:attrName>
                                        </p:attrNameLst>
                                      </p:cBhvr>
                                      <p:tavLst>
                                        <p:tav tm="0">
                                          <p:val>
                                            <p:fltVal val="360"/>
                                          </p:val>
                                        </p:tav>
                                        <p:tav tm="100000">
                                          <p:val>
                                            <p:fltVal val="0"/>
                                          </p:val>
                                        </p:tav>
                                      </p:tavLst>
                                    </p:anim>
                                    <p:animEffect transition="in" filter="fade">
                                      <p:cBhvr>
                                        <p:cTn id="10" dur="500"/>
                                        <p:tgtEl>
                                          <p:spTgt spid="6146"/>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148">
                                            <p:txEl>
                                              <p:pRg st="0" end="0"/>
                                            </p:txEl>
                                          </p:spTgt>
                                        </p:tgtEl>
                                        <p:attrNameLst>
                                          <p:attrName>style.visibility</p:attrName>
                                        </p:attrNameLst>
                                      </p:cBhvr>
                                      <p:to>
                                        <p:strVal val="visible"/>
                                      </p:to>
                                    </p:set>
                                    <p:animEffect transition="in" filter="blinds(horizontal)">
                                      <p:cBhvr>
                                        <p:cTn id="15" dur="500"/>
                                        <p:tgtEl>
                                          <p:spTgt spid="614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nodeType="clickEffect">
                                  <p:stCondLst>
                                    <p:cond delay="0"/>
                                  </p:stCondLst>
                                  <p:childTnLst>
                                    <p:set>
                                      <p:cBhvr>
                                        <p:cTn id="19" dur="1" fill="hold">
                                          <p:stCondLst>
                                            <p:cond delay="0"/>
                                          </p:stCondLst>
                                        </p:cTn>
                                        <p:tgtEl>
                                          <p:spTgt spid="6148">
                                            <p:txEl>
                                              <p:pRg st="1" end="1"/>
                                            </p:txEl>
                                          </p:spTgt>
                                        </p:tgtEl>
                                        <p:attrNameLst>
                                          <p:attrName>style.visibility</p:attrName>
                                        </p:attrNameLst>
                                      </p:cBhvr>
                                      <p:to>
                                        <p:strVal val="visible"/>
                                      </p:to>
                                    </p:set>
                                    <p:anim calcmode="lin" valueType="num">
                                      <p:cBhvr>
                                        <p:cTn id="20" dur="500" fill="hold"/>
                                        <p:tgtEl>
                                          <p:spTgt spid="6148">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6148">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nodeType="clickEffect">
                                  <p:stCondLst>
                                    <p:cond delay="0"/>
                                  </p:stCondLst>
                                  <p:childTnLst>
                                    <p:set>
                                      <p:cBhvr>
                                        <p:cTn id="25" dur="1" fill="hold">
                                          <p:stCondLst>
                                            <p:cond delay="0"/>
                                          </p:stCondLst>
                                        </p:cTn>
                                        <p:tgtEl>
                                          <p:spTgt spid="6148">
                                            <p:txEl>
                                              <p:pRg st="2" end="2"/>
                                            </p:txEl>
                                          </p:spTgt>
                                        </p:tgtEl>
                                        <p:attrNameLst>
                                          <p:attrName>style.visibility</p:attrName>
                                        </p:attrNameLst>
                                      </p:cBhvr>
                                      <p:to>
                                        <p:strVal val="visible"/>
                                      </p:to>
                                    </p:set>
                                    <p:anim to="" calcmode="lin" valueType="num">
                                      <p:cBhvr>
                                        <p:cTn id="26" dur="1" fill="hold"/>
                                        <p:tgtEl>
                                          <p:spTgt spid="6148">
                                            <p:txEl>
                                              <p:pRg st="2" end="2"/>
                                            </p:txEl>
                                          </p:spTgt>
                                        </p:tgtEl>
                                      </p:cBhvr>
                                    </p:anim>
                                  </p:childTnLst>
                                </p:cTn>
                              </p:par>
                            </p:childTnLst>
                          </p:cTn>
                        </p:par>
                      </p:childTnLst>
                    </p:cTn>
                  </p:par>
                  <p:par>
                    <p:cTn id="27" fill="hold">
                      <p:stCondLst>
                        <p:cond delay="indefinite"/>
                      </p:stCondLst>
                      <p:childTnLst>
                        <p:par>
                          <p:cTn id="28" fill="hold">
                            <p:stCondLst>
                              <p:cond delay="0"/>
                            </p:stCondLst>
                            <p:childTnLst>
                              <p:par>
                                <p:cTn id="29" presetID="24" presetClass="entr" presetSubtype="0" fill="hold" nodeType="clickEffect">
                                  <p:stCondLst>
                                    <p:cond delay="0"/>
                                  </p:stCondLst>
                                  <p:childTnLst>
                                    <p:set>
                                      <p:cBhvr>
                                        <p:cTn id="30" dur="1" fill="hold">
                                          <p:stCondLst>
                                            <p:cond delay="0"/>
                                          </p:stCondLst>
                                        </p:cTn>
                                        <p:tgtEl>
                                          <p:spTgt spid="6148">
                                            <p:txEl>
                                              <p:pRg st="3" end="3"/>
                                            </p:txEl>
                                          </p:spTgt>
                                        </p:tgtEl>
                                        <p:attrNameLst>
                                          <p:attrName>style.visibility</p:attrName>
                                        </p:attrNameLst>
                                      </p:cBhvr>
                                      <p:to>
                                        <p:strVal val="visible"/>
                                      </p:to>
                                    </p:set>
                                    <p:anim to="" calcmode="lin" valueType="num">
                                      <p:cBhvr>
                                        <p:cTn id="31" dur="1" fill="hold"/>
                                        <p:tgtEl>
                                          <p:spTgt spid="6148">
                                            <p:txEl>
                                              <p:pRg st="3" end="3"/>
                                            </p:txEl>
                                          </p:spTgt>
                                        </p:tgtEl>
                                      </p:cBhvr>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nodeType="clickEffect">
                                  <p:stCondLst>
                                    <p:cond delay="0"/>
                                  </p:stCondLst>
                                  <p:childTnLst>
                                    <p:set>
                                      <p:cBhvr>
                                        <p:cTn id="35" dur="1" fill="hold">
                                          <p:stCondLst>
                                            <p:cond delay="0"/>
                                          </p:stCondLst>
                                        </p:cTn>
                                        <p:tgtEl>
                                          <p:spTgt spid="6148">
                                            <p:txEl>
                                              <p:pRg st="4" end="4"/>
                                            </p:txEl>
                                          </p:spTgt>
                                        </p:tgtEl>
                                        <p:attrNameLst>
                                          <p:attrName>style.visibility</p:attrName>
                                        </p:attrNameLst>
                                      </p:cBhvr>
                                      <p:to>
                                        <p:strVal val="visible"/>
                                      </p:to>
                                    </p:set>
                                    <p:anim to="" calcmode="lin" valueType="num">
                                      <p:cBhvr>
                                        <p:cTn id="36" dur="1" fill="hold"/>
                                        <p:tgtEl>
                                          <p:spTgt spid="6148">
                                            <p:txEl>
                                              <p:pRg st="4" end="4"/>
                                            </p:txEl>
                                          </p:spTgt>
                                        </p:tgtEl>
                                      </p:cBhvr>
                                    </p:anim>
                                  </p:childTnLst>
                                </p:cTn>
                              </p:par>
                            </p:childTnLst>
                          </p:cTn>
                        </p:par>
                      </p:childTnLst>
                    </p:cTn>
                  </p:par>
                  <p:par>
                    <p:cTn id="37" fill="hold">
                      <p:stCondLst>
                        <p:cond delay="indefinite"/>
                      </p:stCondLst>
                      <p:childTnLst>
                        <p:par>
                          <p:cTn id="38" fill="hold">
                            <p:stCondLst>
                              <p:cond delay="0"/>
                            </p:stCondLst>
                            <p:childTnLst>
                              <p:par>
                                <p:cTn id="39" presetID="24" presetClass="entr" presetSubtype="0" fill="hold" nodeType="clickEffect">
                                  <p:stCondLst>
                                    <p:cond delay="0"/>
                                  </p:stCondLst>
                                  <p:childTnLst>
                                    <p:set>
                                      <p:cBhvr>
                                        <p:cTn id="40" dur="1" fill="hold">
                                          <p:stCondLst>
                                            <p:cond delay="0"/>
                                          </p:stCondLst>
                                        </p:cTn>
                                        <p:tgtEl>
                                          <p:spTgt spid="6148">
                                            <p:txEl>
                                              <p:pRg st="5" end="5"/>
                                            </p:txEl>
                                          </p:spTgt>
                                        </p:tgtEl>
                                        <p:attrNameLst>
                                          <p:attrName>style.visibility</p:attrName>
                                        </p:attrNameLst>
                                      </p:cBhvr>
                                      <p:to>
                                        <p:strVal val="visible"/>
                                      </p:to>
                                    </p:set>
                                    <p:anim to="" calcmode="lin" valueType="num">
                                      <p:cBhvr>
                                        <p:cTn id="41" dur="1" fill="hold"/>
                                        <p:tgtEl>
                                          <p:spTgt spid="6148">
                                            <p:txEl>
                                              <p:pRg st="5" end="5"/>
                                            </p:txEl>
                                          </p:spTgt>
                                        </p:tgtEl>
                                      </p:cBhvr>
                                    </p:anim>
                                  </p:childTnLst>
                                </p:cTn>
                              </p:par>
                            </p:childTnLst>
                          </p:cTn>
                        </p:par>
                      </p:childTnLst>
                    </p:cTn>
                  </p:par>
                  <p:par>
                    <p:cTn id="42" fill="hold">
                      <p:stCondLst>
                        <p:cond delay="indefinite"/>
                      </p:stCondLst>
                      <p:childTnLst>
                        <p:par>
                          <p:cTn id="43" fill="hold">
                            <p:stCondLst>
                              <p:cond delay="0"/>
                            </p:stCondLst>
                            <p:childTnLst>
                              <p:par>
                                <p:cTn id="44" presetID="17" presetClass="entr" presetSubtype="10" fill="hold" nodeType="clickEffect">
                                  <p:stCondLst>
                                    <p:cond delay="0"/>
                                  </p:stCondLst>
                                  <p:childTnLst>
                                    <p:set>
                                      <p:cBhvr>
                                        <p:cTn id="45" dur="1" fill="hold">
                                          <p:stCondLst>
                                            <p:cond delay="0"/>
                                          </p:stCondLst>
                                        </p:cTn>
                                        <p:tgtEl>
                                          <p:spTgt spid="6148">
                                            <p:txEl>
                                              <p:pRg st="6" end="6"/>
                                            </p:txEl>
                                          </p:spTgt>
                                        </p:tgtEl>
                                        <p:attrNameLst>
                                          <p:attrName>style.visibility</p:attrName>
                                        </p:attrNameLst>
                                      </p:cBhvr>
                                      <p:to>
                                        <p:strVal val="visible"/>
                                      </p:to>
                                    </p:set>
                                    <p:anim calcmode="lin" valueType="num">
                                      <p:cBhvr>
                                        <p:cTn id="46" dur="500" fill="hold"/>
                                        <p:tgtEl>
                                          <p:spTgt spid="6148">
                                            <p:txEl>
                                              <p:pRg st="6" end="6"/>
                                            </p:txEl>
                                          </p:spTgt>
                                        </p:tgtEl>
                                        <p:attrNameLst>
                                          <p:attrName>ppt_w</p:attrName>
                                        </p:attrNameLst>
                                      </p:cBhvr>
                                      <p:tavLst>
                                        <p:tav tm="0">
                                          <p:val>
                                            <p:fltVal val="0"/>
                                          </p:val>
                                        </p:tav>
                                        <p:tav tm="100000">
                                          <p:val>
                                            <p:strVal val="#ppt_w"/>
                                          </p:val>
                                        </p:tav>
                                      </p:tavLst>
                                    </p:anim>
                                    <p:anim calcmode="lin" valueType="num">
                                      <p:cBhvr>
                                        <p:cTn id="47" dur="500" fill="hold"/>
                                        <p:tgtEl>
                                          <p:spTgt spid="6148">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4"/>
          <p:cNvSpPr txBox="1">
            <a:spLocks noChangeArrowheads="1"/>
          </p:cNvSpPr>
          <p:nvPr/>
        </p:nvSpPr>
        <p:spPr bwMode="auto">
          <a:xfrm>
            <a:off x="539750" y="1771650"/>
            <a:ext cx="77866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en-US" sz="3200" b="1" dirty="0">
                <a:solidFill>
                  <a:srgbClr val="3333FF"/>
                </a:solidFill>
              </a:rPr>
              <a:t>1.</a:t>
            </a:r>
            <a:r>
              <a:rPr lang="en-US" altLang="zh-CN" sz="3200" b="1" dirty="0">
                <a:solidFill>
                  <a:srgbClr val="3333FF"/>
                </a:solidFill>
              </a:rPr>
              <a:t> </a:t>
            </a:r>
            <a:r>
              <a:rPr lang="zh-CN" altLang="en-US" sz="3200" b="1" dirty="0">
                <a:solidFill>
                  <a:srgbClr val="3333FF"/>
                </a:solidFill>
              </a:rPr>
              <a:t>会运用一元一次不等式解决生活中的打折、方案设计等问题</a:t>
            </a:r>
            <a:r>
              <a:rPr lang="en-US" sz="3200" b="1" dirty="0">
                <a:solidFill>
                  <a:srgbClr val="3333FF"/>
                </a:solidFill>
              </a:rPr>
              <a:t>.</a:t>
            </a:r>
            <a:endParaRPr lang="zh-CN" altLang="en-US" sz="3200" b="1" dirty="0">
              <a:solidFill>
                <a:srgbClr val="3333FF"/>
              </a:solidFill>
            </a:endParaRPr>
          </a:p>
        </p:txBody>
      </p:sp>
      <p:sp>
        <p:nvSpPr>
          <p:cNvPr id="7172" name="TextBox 5"/>
          <p:cNvSpPr txBox="1">
            <a:spLocks noChangeArrowheads="1"/>
          </p:cNvSpPr>
          <p:nvPr/>
        </p:nvSpPr>
        <p:spPr bwMode="auto">
          <a:xfrm>
            <a:off x="539750" y="3009900"/>
            <a:ext cx="77866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en-US" sz="3200" b="1" dirty="0">
                <a:solidFill>
                  <a:srgbClr val="3333FF"/>
                </a:solidFill>
              </a:rPr>
              <a:t>2.</a:t>
            </a:r>
            <a:r>
              <a:rPr lang="en-US" altLang="zh-CN" sz="3200" b="1" dirty="0">
                <a:solidFill>
                  <a:srgbClr val="3333FF"/>
                </a:solidFill>
              </a:rPr>
              <a:t> </a:t>
            </a:r>
            <a:r>
              <a:rPr lang="zh-CN" altLang="en-US" sz="3200" b="1" dirty="0">
                <a:solidFill>
                  <a:srgbClr val="3333FF"/>
                </a:solidFill>
              </a:rPr>
              <a:t>通过做题体会一元一次不等式在生活中的实际价值</a:t>
            </a:r>
            <a:r>
              <a:rPr lang="en-US" sz="3200" b="1" dirty="0">
                <a:solidFill>
                  <a:srgbClr val="3333FF"/>
                </a:solidFill>
              </a:rPr>
              <a:t>.</a:t>
            </a:r>
            <a:endParaRPr lang="zh-CN" altLang="en-US" sz="3200" b="1" dirty="0">
              <a:solidFill>
                <a:srgbClr val="3333FF"/>
              </a:solidFill>
            </a:endParaRPr>
          </a:p>
        </p:txBody>
      </p:sp>
      <p:sp>
        <p:nvSpPr>
          <p:cNvPr id="7173" name="WordArt 5"/>
          <p:cNvSpPr>
            <a:spLocks noChangeArrowheads="1" noChangeShapeType="1" noTextEdit="1"/>
          </p:cNvSpPr>
          <p:nvPr/>
        </p:nvSpPr>
        <p:spPr bwMode="auto">
          <a:xfrm>
            <a:off x="2843213" y="260350"/>
            <a:ext cx="3024187" cy="1008063"/>
          </a:xfrm>
          <a:prstGeom prst="rect">
            <a:avLst/>
          </a:prstGeom>
        </p:spPr>
        <p:txBody>
          <a:bodyPr wrap="none" fromWordArt="1">
            <a:prstTxWarp prst="textPlain">
              <a:avLst>
                <a:gd name="adj" fmla="val 50000"/>
              </a:avLst>
            </a:prstTxWarp>
          </a:bodyPr>
          <a:lstStyle/>
          <a:p>
            <a:pPr algn="ctr"/>
            <a:r>
              <a:rPr lang="zh-CN" altLang="en-US" sz="3600" kern="10" dirty="0">
                <a:ln w="19050">
                  <a:solidFill>
                    <a:srgbClr val="99CCFF"/>
                  </a:solidFill>
                  <a:rou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学习目标</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 to="" calcmode="lin" valueType="num">
                                      <p:cBhvr>
                                        <p:cTn id="7" dur="1" fill="hold"/>
                                        <p:tgtEl>
                                          <p:spTgt spid="7171"/>
                                        </p:tgtEl>
                                      </p:cBhvr>
                                    </p:anim>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7172"/>
                                        </p:tgtEl>
                                        <p:attrNameLst>
                                          <p:attrName>style.visibility</p:attrName>
                                        </p:attrNameLst>
                                      </p:cBhvr>
                                      <p:to>
                                        <p:strVal val="visible"/>
                                      </p:to>
                                    </p:set>
                                    <p:anim calcmode="lin" valueType="num">
                                      <p:cBhvr>
                                        <p:cTn id="12" dur="500" fill="hold"/>
                                        <p:tgtEl>
                                          <p:spTgt spid="7172"/>
                                        </p:tgtEl>
                                        <p:attrNameLst>
                                          <p:attrName>ppt_w</p:attrName>
                                        </p:attrNameLst>
                                      </p:cBhvr>
                                      <p:tavLst>
                                        <p:tav tm="0">
                                          <p:val>
                                            <p:fltVal val="0"/>
                                          </p:val>
                                        </p:tav>
                                        <p:tav tm="100000">
                                          <p:val>
                                            <p:strVal val="#ppt_w"/>
                                          </p:val>
                                        </p:tav>
                                      </p:tavLst>
                                    </p:anim>
                                    <p:anim calcmode="lin" valueType="num">
                                      <p:cBhvr>
                                        <p:cTn id="13" dur="500" fill="hold"/>
                                        <p:tgtEl>
                                          <p:spTgt spid="717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utoUpdateAnimBg="0"/>
      <p:bldP spid="717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0" y="0"/>
            <a:ext cx="38576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4800" dirty="0">
                <a:solidFill>
                  <a:srgbClr val="FF0000"/>
                </a:solidFill>
              </a:rPr>
              <a:t>例题讲解</a:t>
            </a:r>
          </a:p>
        </p:txBody>
      </p:sp>
      <p:sp>
        <p:nvSpPr>
          <p:cNvPr id="12291" name="TextBox 2"/>
          <p:cNvSpPr txBox="1">
            <a:spLocks noChangeArrowheads="1"/>
          </p:cNvSpPr>
          <p:nvPr/>
        </p:nvSpPr>
        <p:spPr bwMode="auto">
          <a:xfrm>
            <a:off x="214313" y="785813"/>
            <a:ext cx="8643937"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800" b="1" dirty="0">
                <a:solidFill>
                  <a:srgbClr val="3333FF"/>
                </a:solidFill>
                <a:latin typeface="Times New Roman" panose="02020603050405020304" pitchFamily="18" charset="0"/>
                <a:ea typeface="宋体" panose="02010600030101010101" pitchFamily="2" charset="-122"/>
              </a:rPr>
              <a:t>例</a:t>
            </a:r>
            <a:r>
              <a:rPr lang="en-US" sz="2800" b="1" dirty="0">
                <a:solidFill>
                  <a:srgbClr val="3333FF"/>
                </a:solidFill>
                <a:latin typeface="Times New Roman" panose="02020603050405020304" pitchFamily="18" charset="0"/>
                <a:ea typeface="宋体" panose="02010600030101010101" pitchFamily="2" charset="-122"/>
              </a:rPr>
              <a:t>1  </a:t>
            </a:r>
            <a:r>
              <a:rPr lang="zh-CN" altLang="en-US" sz="2400" b="1" dirty="0">
                <a:latin typeface="Times New Roman" panose="02020603050405020304" pitchFamily="18" charset="0"/>
                <a:ea typeface="宋体" panose="02010600030101010101" pitchFamily="2" charset="-122"/>
              </a:rPr>
              <a:t>一种电子琴每台进价为</a:t>
            </a:r>
            <a:r>
              <a:rPr lang="en-US" sz="2400" b="1" dirty="0">
                <a:latin typeface="Times New Roman" panose="02020603050405020304" pitchFamily="18" charset="0"/>
                <a:ea typeface="宋体" panose="02010600030101010101" pitchFamily="2" charset="-122"/>
              </a:rPr>
              <a:t>1800</a:t>
            </a:r>
            <a:r>
              <a:rPr lang="zh-CN" altLang="en-US" sz="2400" b="1" dirty="0">
                <a:latin typeface="Times New Roman" panose="02020603050405020304" pitchFamily="18" charset="0"/>
                <a:ea typeface="宋体" panose="02010600030101010101" pitchFamily="2" charset="-122"/>
              </a:rPr>
              <a:t>元，如果商店按标价的八折出售，所得利润仍不低于实际售价的</a:t>
            </a:r>
            <a:r>
              <a:rPr lang="en-US" sz="2400" b="1" dirty="0">
                <a:latin typeface="Times New Roman" panose="02020603050405020304" pitchFamily="18" charset="0"/>
                <a:ea typeface="宋体" panose="02010600030101010101" pitchFamily="2" charset="-122"/>
              </a:rPr>
              <a:t>10%</a:t>
            </a:r>
            <a:r>
              <a:rPr lang="zh-CN" altLang="en-US" sz="2400" b="1" dirty="0">
                <a:latin typeface="Times New Roman" panose="02020603050405020304" pitchFamily="18" charset="0"/>
                <a:ea typeface="宋体" panose="02010600030101010101" pitchFamily="2" charset="-122"/>
              </a:rPr>
              <a:t>，那么每台电子琴的标价在什么范围内？</a:t>
            </a:r>
          </a:p>
        </p:txBody>
      </p:sp>
      <p:sp>
        <p:nvSpPr>
          <p:cNvPr id="12292" name="TextBox 3"/>
          <p:cNvSpPr txBox="1">
            <a:spLocks noChangeArrowheads="1"/>
          </p:cNvSpPr>
          <p:nvPr/>
        </p:nvSpPr>
        <p:spPr bwMode="auto">
          <a:xfrm>
            <a:off x="285750" y="2143125"/>
            <a:ext cx="7858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dirty="0">
                <a:solidFill>
                  <a:srgbClr val="FF0000"/>
                </a:solidFill>
                <a:latin typeface="Times New Roman" panose="02020603050405020304" pitchFamily="18" charset="0"/>
                <a:ea typeface="宋体" panose="02010600030101010101" pitchFamily="2" charset="-122"/>
              </a:rPr>
              <a:t>解：</a:t>
            </a:r>
          </a:p>
        </p:txBody>
      </p:sp>
      <p:sp>
        <p:nvSpPr>
          <p:cNvPr id="12293" name="TextBox 4"/>
          <p:cNvSpPr txBox="1">
            <a:spLocks noChangeArrowheads="1"/>
          </p:cNvSpPr>
          <p:nvPr/>
        </p:nvSpPr>
        <p:spPr bwMode="auto">
          <a:xfrm>
            <a:off x="857250" y="2143125"/>
            <a:ext cx="79295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dirty="0">
                <a:solidFill>
                  <a:srgbClr val="FF0000"/>
                </a:solidFill>
                <a:latin typeface="Times New Roman" panose="02020603050405020304" pitchFamily="18" charset="0"/>
                <a:ea typeface="宋体" panose="02010600030101010101" pitchFamily="2" charset="-122"/>
              </a:rPr>
              <a:t>设电子琴每台标价为</a:t>
            </a:r>
            <a:r>
              <a:rPr lang="en-US" sz="2400" b="1" dirty="0">
                <a:solidFill>
                  <a:srgbClr val="FF0000"/>
                </a:solidFill>
                <a:latin typeface="Times New Roman" panose="02020603050405020304" pitchFamily="18" charset="0"/>
                <a:ea typeface="宋体" panose="02010600030101010101" pitchFamily="2" charset="-122"/>
              </a:rPr>
              <a:t>x</a:t>
            </a:r>
            <a:r>
              <a:rPr lang="zh-CN" altLang="en-US" sz="2400" b="1" dirty="0">
                <a:solidFill>
                  <a:srgbClr val="FF0000"/>
                </a:solidFill>
                <a:latin typeface="Times New Roman" panose="02020603050405020304" pitchFamily="18" charset="0"/>
                <a:ea typeface="宋体" panose="02010600030101010101" pitchFamily="2" charset="-122"/>
              </a:rPr>
              <a:t>元，那么售出一台电子琴所得的利润不低于（</a:t>
            </a:r>
            <a:r>
              <a:rPr lang="en-US" sz="2400" b="1" dirty="0">
                <a:solidFill>
                  <a:srgbClr val="FF0000"/>
                </a:solidFill>
                <a:latin typeface="Times New Roman" panose="02020603050405020304" pitchFamily="18" charset="0"/>
                <a:ea typeface="宋体" panose="02010600030101010101" pitchFamily="2" charset="-122"/>
              </a:rPr>
              <a:t>10%×80%x</a:t>
            </a:r>
            <a:r>
              <a:rPr lang="zh-CN" altLang="en-US" sz="2400" b="1" dirty="0">
                <a:solidFill>
                  <a:srgbClr val="FF0000"/>
                </a:solidFill>
                <a:latin typeface="Times New Roman" panose="02020603050405020304" pitchFamily="18" charset="0"/>
                <a:ea typeface="宋体" panose="02010600030101010101" pitchFamily="2" charset="-122"/>
              </a:rPr>
              <a:t>）元，根据题意，得</a:t>
            </a:r>
          </a:p>
        </p:txBody>
      </p:sp>
      <p:sp>
        <p:nvSpPr>
          <p:cNvPr id="12294" name="TextBox 5"/>
          <p:cNvSpPr txBox="1">
            <a:spLocks noChangeArrowheads="1"/>
          </p:cNvSpPr>
          <p:nvPr/>
        </p:nvSpPr>
        <p:spPr bwMode="auto">
          <a:xfrm>
            <a:off x="928688" y="3143250"/>
            <a:ext cx="57864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en-US" sz="2400" b="1" dirty="0">
                <a:solidFill>
                  <a:srgbClr val="FF0000"/>
                </a:solidFill>
                <a:latin typeface="Times New Roman" panose="02020603050405020304" pitchFamily="18" charset="0"/>
                <a:cs typeface="Times New Roman" panose="02020603050405020304" pitchFamily="18" charset="0"/>
              </a:rPr>
              <a:t>80%x-1800≥10%</a:t>
            </a:r>
            <a:r>
              <a:rPr lang="en-US" sz="2400" b="1" dirty="0">
                <a:solidFill>
                  <a:srgbClr val="FF0000"/>
                </a:solidFill>
                <a:latin typeface="Times New Roman" panose="02020603050405020304" pitchFamily="18" charset="0"/>
                <a:ea typeface="宋体" panose="02010600030101010101" pitchFamily="2" charset="-122"/>
              </a:rPr>
              <a:t>×80%x.</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2295" name="TextBox 6"/>
          <p:cNvSpPr txBox="1">
            <a:spLocks noChangeArrowheads="1"/>
          </p:cNvSpPr>
          <p:nvPr/>
        </p:nvSpPr>
        <p:spPr bwMode="auto">
          <a:xfrm>
            <a:off x="785813" y="3714750"/>
            <a:ext cx="457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dirty="0">
                <a:solidFill>
                  <a:srgbClr val="FF0000"/>
                </a:solidFill>
                <a:latin typeface="Times New Roman" panose="02020603050405020304" pitchFamily="18" charset="0"/>
                <a:ea typeface="宋体" panose="02010600030101010101" pitchFamily="2" charset="-122"/>
              </a:rPr>
              <a:t>解这个不等式，得  </a:t>
            </a:r>
            <a:r>
              <a:rPr lang="en-US" sz="2400" b="1" dirty="0">
                <a:solidFill>
                  <a:srgbClr val="FF0000"/>
                </a:solidFill>
                <a:latin typeface="Times New Roman" panose="02020603050405020304" pitchFamily="18" charset="0"/>
                <a:ea typeface="宋体" panose="02010600030101010101" pitchFamily="2" charset="-122"/>
              </a:rPr>
              <a:t>x</a:t>
            </a:r>
            <a:r>
              <a:rPr lang="en-US" sz="2400" b="1" dirty="0">
                <a:solidFill>
                  <a:srgbClr val="FF0000"/>
                </a:solidFill>
                <a:latin typeface="Times New Roman" panose="02020603050405020304" pitchFamily="18" charset="0"/>
                <a:cs typeface="Times New Roman" panose="02020603050405020304" pitchFamily="18" charset="0"/>
              </a:rPr>
              <a:t> ≥2500.</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2296" name="TextBox 7"/>
          <p:cNvSpPr txBox="1">
            <a:spLocks noChangeArrowheads="1"/>
          </p:cNvSpPr>
          <p:nvPr/>
        </p:nvSpPr>
        <p:spPr bwMode="auto">
          <a:xfrm>
            <a:off x="714375" y="4286250"/>
            <a:ext cx="6286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dirty="0">
                <a:solidFill>
                  <a:srgbClr val="FF0000"/>
                </a:solidFill>
                <a:latin typeface="宋体" panose="02010600030101010101" pitchFamily="2" charset="-122"/>
                <a:ea typeface="宋体" panose="02010600030101010101" pitchFamily="2" charset="-122"/>
              </a:rPr>
              <a:t>经检验，不等式的解符合题意</a:t>
            </a:r>
            <a:r>
              <a:rPr lang="en-US" sz="2400" b="1" dirty="0">
                <a:solidFill>
                  <a:srgbClr val="FF0000"/>
                </a:solidFill>
                <a:latin typeface="宋体" panose="02010600030101010101" pitchFamily="2" charset="-122"/>
                <a:ea typeface="宋体" panose="02010600030101010101" pitchFamily="2" charset="-122"/>
              </a:rPr>
              <a:t>.</a:t>
            </a:r>
            <a:endParaRPr lang="zh-CN" altLang="en-US" sz="2400" b="1" dirty="0">
              <a:solidFill>
                <a:srgbClr val="FF0000"/>
              </a:solidFill>
              <a:latin typeface="宋体" panose="02010600030101010101" pitchFamily="2" charset="-122"/>
              <a:ea typeface="宋体" panose="02010600030101010101" pitchFamily="2" charset="-122"/>
            </a:endParaRPr>
          </a:p>
        </p:txBody>
      </p:sp>
      <p:sp>
        <p:nvSpPr>
          <p:cNvPr id="12297" name="TextBox 8"/>
          <p:cNvSpPr txBox="1">
            <a:spLocks noChangeArrowheads="1"/>
          </p:cNvSpPr>
          <p:nvPr/>
        </p:nvSpPr>
        <p:spPr bwMode="auto">
          <a:xfrm>
            <a:off x="714375" y="5000625"/>
            <a:ext cx="6000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dirty="0">
                <a:solidFill>
                  <a:srgbClr val="FF0000"/>
                </a:solidFill>
                <a:latin typeface="Times New Roman" panose="02020603050405020304" pitchFamily="18" charset="0"/>
                <a:ea typeface="宋体" panose="02010600030101010101" pitchFamily="2" charset="-122"/>
              </a:rPr>
              <a:t>所以，每台电子琴的标价不低于</a:t>
            </a:r>
            <a:r>
              <a:rPr lang="en-US" sz="2400" b="1" dirty="0">
                <a:solidFill>
                  <a:srgbClr val="FF0000"/>
                </a:solidFill>
                <a:latin typeface="Times New Roman" panose="02020603050405020304" pitchFamily="18" charset="0"/>
                <a:ea typeface="宋体" panose="02010600030101010101" pitchFamily="2" charset="-122"/>
              </a:rPr>
              <a:t>2500</a:t>
            </a:r>
            <a:r>
              <a:rPr lang="zh-CN" altLang="en-US" sz="2400" b="1" dirty="0">
                <a:solidFill>
                  <a:srgbClr val="FF0000"/>
                </a:solidFill>
                <a:latin typeface="Times New Roman" panose="02020603050405020304" pitchFamily="18" charset="0"/>
                <a:ea typeface="宋体" panose="02010600030101010101" pitchFamily="2" charset="-122"/>
              </a:rPr>
              <a:t>元</a:t>
            </a:r>
            <a:r>
              <a:rPr lang="en-US" sz="2400" b="1" dirty="0">
                <a:solidFill>
                  <a:srgbClr val="FF0000"/>
                </a:solidFill>
                <a:latin typeface="Times New Roman" panose="02020603050405020304" pitchFamily="18" charset="0"/>
                <a:ea typeface="宋体" panose="02010600030101010101" pitchFamily="2" charset="-122"/>
              </a:rPr>
              <a:t>.</a:t>
            </a:r>
            <a:endParaRPr lang="zh-CN" altLang="en-US" sz="2400" b="1" dirty="0">
              <a:solidFill>
                <a:srgbClr val="FF0000"/>
              </a:solidFill>
              <a:latin typeface="Times New Roman" panose="02020603050405020304" pitchFamily="18" charset="0"/>
              <a:ea typeface="宋体" panose="02010600030101010101" pitchFamily="2" charset="-122"/>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1000"/>
                                        <p:tgtEl>
                                          <p:spTgt spid="12290"/>
                                        </p:tgtEl>
                                      </p:cBhvr>
                                    </p:animEffect>
                                    <p:anim calcmode="lin" valueType="num">
                                      <p:cBhvr>
                                        <p:cTn id="8" dur="1000" fill="hold"/>
                                        <p:tgtEl>
                                          <p:spTgt spid="12290"/>
                                        </p:tgtEl>
                                        <p:attrNameLst>
                                          <p:attrName>ppt_x</p:attrName>
                                        </p:attrNameLst>
                                      </p:cBhvr>
                                      <p:tavLst>
                                        <p:tav tm="0">
                                          <p:val>
                                            <p:strVal val="#ppt_x"/>
                                          </p:val>
                                        </p:tav>
                                        <p:tav tm="100000">
                                          <p:val>
                                            <p:strVal val="#ppt_x"/>
                                          </p:val>
                                        </p:tav>
                                      </p:tavLst>
                                    </p:anim>
                                    <p:anim calcmode="lin" valueType="num">
                                      <p:cBhvr>
                                        <p:cTn id="9" dur="900" decel="100000" fill="hold"/>
                                        <p:tgtEl>
                                          <p:spTgt spid="1229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29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12291"/>
                                        </p:tgtEl>
                                        <p:attrNameLst>
                                          <p:attrName>style.visibility</p:attrName>
                                        </p:attrNameLst>
                                      </p:cBhvr>
                                      <p:to>
                                        <p:strVal val="visible"/>
                                      </p:to>
                                    </p:set>
                                    <p:anim calcmode="lin" valueType="num">
                                      <p:cBhvr>
                                        <p:cTn id="15" dur="500" fill="hold"/>
                                        <p:tgtEl>
                                          <p:spTgt spid="12291"/>
                                        </p:tgtEl>
                                        <p:attrNameLst>
                                          <p:attrName>ppt_w</p:attrName>
                                        </p:attrNameLst>
                                      </p:cBhvr>
                                      <p:tavLst>
                                        <p:tav tm="0">
                                          <p:val>
                                            <p:fltVal val="0"/>
                                          </p:val>
                                        </p:tav>
                                        <p:tav tm="100000">
                                          <p:val>
                                            <p:strVal val="#ppt_w"/>
                                          </p:val>
                                        </p:tav>
                                      </p:tavLst>
                                    </p:anim>
                                    <p:anim calcmode="lin" valueType="num">
                                      <p:cBhvr>
                                        <p:cTn id="16" dur="500" fill="hold"/>
                                        <p:tgtEl>
                                          <p:spTgt spid="12291"/>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iterate type="lt">
                                    <p:tmPct val="10000"/>
                                  </p:iterate>
                                  <p:childTnLst>
                                    <p:set>
                                      <p:cBhvr>
                                        <p:cTn id="20" dur="1" fill="hold">
                                          <p:stCondLst>
                                            <p:cond delay="0"/>
                                          </p:stCondLst>
                                        </p:cTn>
                                        <p:tgtEl>
                                          <p:spTgt spid="12292"/>
                                        </p:tgtEl>
                                        <p:attrNameLst>
                                          <p:attrName>style.visibility</p:attrName>
                                        </p:attrNameLst>
                                      </p:cBhvr>
                                      <p:to>
                                        <p:strVal val="visible"/>
                                      </p:to>
                                    </p:set>
                                    <p:animEffect transition="in" filter="fade">
                                      <p:cBhvr>
                                        <p:cTn id="21" dur="2000"/>
                                        <p:tgtEl>
                                          <p:spTgt spid="12292"/>
                                        </p:tgtEl>
                                      </p:cBhvr>
                                    </p:animEffect>
                                    <p:anim calcmode="lin" valueType="num">
                                      <p:cBhvr>
                                        <p:cTn id="22" dur="2000" fill="hold"/>
                                        <p:tgtEl>
                                          <p:spTgt spid="12292"/>
                                        </p:tgtEl>
                                        <p:attrNameLst>
                                          <p:attrName>ppt_w</p:attrName>
                                        </p:attrNameLst>
                                      </p:cBhvr>
                                      <p:tavLst>
                                        <p:tav tm="0" fmla="#ppt_w*sin(2.5*pi*$)">
                                          <p:val>
                                            <p:fltVal val="0"/>
                                          </p:val>
                                        </p:tav>
                                        <p:tav tm="100000">
                                          <p:val>
                                            <p:fltVal val="1"/>
                                          </p:val>
                                        </p:tav>
                                      </p:tavLst>
                                    </p:anim>
                                    <p:anim calcmode="lin" valueType="num">
                                      <p:cBhvr>
                                        <p:cTn id="23" dur="2000" fill="hold"/>
                                        <p:tgtEl>
                                          <p:spTgt spid="12292"/>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12293"/>
                                        </p:tgtEl>
                                        <p:attrNameLst>
                                          <p:attrName>style.visibility</p:attrName>
                                        </p:attrNameLst>
                                      </p:cBhvr>
                                      <p:to>
                                        <p:strVal val="visible"/>
                                      </p:to>
                                    </p:set>
                                    <p:anim calcmode="lin" valueType="num">
                                      <p:cBhvr>
                                        <p:cTn id="28" dur="500" fill="hold"/>
                                        <p:tgtEl>
                                          <p:spTgt spid="12293"/>
                                        </p:tgtEl>
                                        <p:attrNameLst>
                                          <p:attrName>ppt_w</p:attrName>
                                        </p:attrNameLst>
                                      </p:cBhvr>
                                      <p:tavLst>
                                        <p:tav tm="0">
                                          <p:val>
                                            <p:fltVal val="0"/>
                                          </p:val>
                                        </p:tav>
                                        <p:tav tm="100000">
                                          <p:val>
                                            <p:strVal val="#ppt_w"/>
                                          </p:val>
                                        </p:tav>
                                      </p:tavLst>
                                    </p:anim>
                                    <p:anim calcmode="lin" valueType="num">
                                      <p:cBhvr>
                                        <p:cTn id="29" dur="500" fill="hold"/>
                                        <p:tgtEl>
                                          <p:spTgt spid="12293"/>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grpId="0" nodeType="clickEffect">
                                  <p:stCondLst>
                                    <p:cond delay="0"/>
                                  </p:stCondLst>
                                  <p:childTnLst>
                                    <p:set>
                                      <p:cBhvr>
                                        <p:cTn id="33" dur="1" fill="hold">
                                          <p:stCondLst>
                                            <p:cond delay="0"/>
                                          </p:stCondLst>
                                        </p:cTn>
                                        <p:tgtEl>
                                          <p:spTgt spid="12294"/>
                                        </p:tgtEl>
                                        <p:attrNameLst>
                                          <p:attrName>style.visibility</p:attrName>
                                        </p:attrNameLst>
                                      </p:cBhvr>
                                      <p:to>
                                        <p:strVal val="visible"/>
                                      </p:to>
                                    </p:set>
                                    <p:anim to="" calcmode="lin" valueType="num">
                                      <p:cBhvr>
                                        <p:cTn id="34" dur="1" fill="hold"/>
                                        <p:tgtEl>
                                          <p:spTgt spid="12294"/>
                                        </p:tgtEl>
                                      </p:cBhvr>
                                    </p:anim>
                                  </p:childTnLst>
                                </p:cTn>
                              </p:par>
                            </p:childTnLst>
                          </p:cTn>
                        </p:par>
                      </p:childTnLst>
                    </p:cTn>
                  </p:par>
                  <p:par>
                    <p:cTn id="35" fill="hold">
                      <p:stCondLst>
                        <p:cond delay="indefinite"/>
                      </p:stCondLst>
                      <p:childTnLst>
                        <p:par>
                          <p:cTn id="36" fill="hold">
                            <p:stCondLst>
                              <p:cond delay="0"/>
                            </p:stCondLst>
                            <p:childTnLst>
                              <p:par>
                                <p:cTn id="37" presetID="24" presetClass="entr" presetSubtype="0" fill="hold" grpId="0" nodeType="clickEffect">
                                  <p:stCondLst>
                                    <p:cond delay="0"/>
                                  </p:stCondLst>
                                  <p:childTnLst>
                                    <p:set>
                                      <p:cBhvr>
                                        <p:cTn id="38" dur="1" fill="hold">
                                          <p:stCondLst>
                                            <p:cond delay="0"/>
                                          </p:stCondLst>
                                        </p:cTn>
                                        <p:tgtEl>
                                          <p:spTgt spid="12295"/>
                                        </p:tgtEl>
                                        <p:attrNameLst>
                                          <p:attrName>style.visibility</p:attrName>
                                        </p:attrNameLst>
                                      </p:cBhvr>
                                      <p:to>
                                        <p:strVal val="visible"/>
                                      </p:to>
                                    </p:set>
                                    <p:anim to="" calcmode="lin" valueType="num">
                                      <p:cBhvr>
                                        <p:cTn id="39" dur="1" fill="hold"/>
                                        <p:tgtEl>
                                          <p:spTgt spid="12295"/>
                                        </p:tgtEl>
                                      </p:cBhvr>
                                    </p:anim>
                                  </p:childTnLst>
                                </p:cTn>
                              </p:par>
                            </p:childTnLst>
                          </p:cTn>
                        </p:par>
                      </p:childTnLst>
                    </p:cTn>
                  </p:par>
                  <p:par>
                    <p:cTn id="40" fill="hold">
                      <p:stCondLst>
                        <p:cond delay="indefinite"/>
                      </p:stCondLst>
                      <p:childTnLst>
                        <p:par>
                          <p:cTn id="41" fill="hold">
                            <p:stCondLst>
                              <p:cond delay="0"/>
                            </p:stCondLst>
                            <p:childTnLst>
                              <p:par>
                                <p:cTn id="42" presetID="17" presetClass="entr" presetSubtype="10" fill="hold" grpId="0" nodeType="clickEffect">
                                  <p:stCondLst>
                                    <p:cond delay="0"/>
                                  </p:stCondLst>
                                  <p:childTnLst>
                                    <p:set>
                                      <p:cBhvr>
                                        <p:cTn id="43" dur="1" fill="hold">
                                          <p:stCondLst>
                                            <p:cond delay="0"/>
                                          </p:stCondLst>
                                        </p:cTn>
                                        <p:tgtEl>
                                          <p:spTgt spid="12296"/>
                                        </p:tgtEl>
                                        <p:attrNameLst>
                                          <p:attrName>style.visibility</p:attrName>
                                        </p:attrNameLst>
                                      </p:cBhvr>
                                      <p:to>
                                        <p:strVal val="visible"/>
                                      </p:to>
                                    </p:set>
                                    <p:anim calcmode="lin" valueType="num">
                                      <p:cBhvr>
                                        <p:cTn id="44" dur="500" fill="hold"/>
                                        <p:tgtEl>
                                          <p:spTgt spid="12296"/>
                                        </p:tgtEl>
                                        <p:attrNameLst>
                                          <p:attrName>ppt_w</p:attrName>
                                        </p:attrNameLst>
                                      </p:cBhvr>
                                      <p:tavLst>
                                        <p:tav tm="0">
                                          <p:val>
                                            <p:fltVal val="0"/>
                                          </p:val>
                                        </p:tav>
                                        <p:tav tm="100000">
                                          <p:val>
                                            <p:strVal val="#ppt_w"/>
                                          </p:val>
                                        </p:tav>
                                      </p:tavLst>
                                    </p:anim>
                                    <p:anim calcmode="lin" valueType="num">
                                      <p:cBhvr>
                                        <p:cTn id="45" dur="500" fill="hold"/>
                                        <p:tgtEl>
                                          <p:spTgt spid="12296"/>
                                        </p:tgtEl>
                                        <p:attrNameLst>
                                          <p:attrName>ppt_h</p:attrName>
                                        </p:attrNameLst>
                                      </p:cBhvr>
                                      <p:tavLst>
                                        <p:tav tm="0">
                                          <p:val>
                                            <p:strVal val="#ppt_h"/>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17" presetClass="entr" presetSubtype="10" fill="hold" grpId="0" nodeType="clickEffect">
                                  <p:stCondLst>
                                    <p:cond delay="0"/>
                                  </p:stCondLst>
                                  <p:childTnLst>
                                    <p:set>
                                      <p:cBhvr>
                                        <p:cTn id="49" dur="1" fill="hold">
                                          <p:stCondLst>
                                            <p:cond delay="0"/>
                                          </p:stCondLst>
                                        </p:cTn>
                                        <p:tgtEl>
                                          <p:spTgt spid="12297"/>
                                        </p:tgtEl>
                                        <p:attrNameLst>
                                          <p:attrName>style.visibility</p:attrName>
                                        </p:attrNameLst>
                                      </p:cBhvr>
                                      <p:to>
                                        <p:strVal val="visible"/>
                                      </p:to>
                                    </p:set>
                                    <p:anim calcmode="lin" valueType="num">
                                      <p:cBhvr>
                                        <p:cTn id="50" dur="500" fill="hold"/>
                                        <p:tgtEl>
                                          <p:spTgt spid="12297"/>
                                        </p:tgtEl>
                                        <p:attrNameLst>
                                          <p:attrName>ppt_w</p:attrName>
                                        </p:attrNameLst>
                                      </p:cBhvr>
                                      <p:tavLst>
                                        <p:tav tm="0">
                                          <p:val>
                                            <p:fltVal val="0"/>
                                          </p:val>
                                        </p:tav>
                                        <p:tav tm="100000">
                                          <p:val>
                                            <p:strVal val="#ppt_w"/>
                                          </p:val>
                                        </p:tav>
                                      </p:tavLst>
                                    </p:anim>
                                    <p:anim calcmode="lin" valueType="num">
                                      <p:cBhvr>
                                        <p:cTn id="51" dur="500" fill="hold"/>
                                        <p:tgtEl>
                                          <p:spTgt spid="1229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autoUpdateAnimBg="0"/>
      <p:bldP spid="12292" grpId="0" autoUpdateAnimBg="0"/>
      <p:bldP spid="12293" grpId="0" autoUpdateAnimBg="0"/>
      <p:bldP spid="12294" grpId="0" autoUpdateAnimBg="0"/>
      <p:bldP spid="12295" grpId="0" autoUpdateAnimBg="0"/>
      <p:bldP spid="12296" grpId="0" autoUpdateAnimBg="0"/>
      <p:bldP spid="1229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214313" y="1500188"/>
            <a:ext cx="8643937"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3200" b="1" dirty="0">
                <a:latin typeface="Times New Roman" panose="02020603050405020304" pitchFamily="18" charset="0"/>
                <a:ea typeface="宋体" panose="02010600030101010101" pitchFamily="2" charset="-122"/>
              </a:rPr>
              <a:t>        在这一实际问题的解决过程中，我们利用了一元一次不等式表示出问题中未知量与已知量之间的不等关系，从而将实际问题转化为解一元一次不等式的问题</a:t>
            </a:r>
            <a:r>
              <a:rPr lang="en-US" sz="3200" b="1" dirty="0">
                <a:latin typeface="Times New Roman" panose="02020603050405020304" pitchFamily="18" charset="0"/>
                <a:ea typeface="宋体" panose="02010600030101010101" pitchFamily="2" charset="-122"/>
              </a:rPr>
              <a:t>.</a:t>
            </a:r>
            <a:r>
              <a:rPr lang="zh-CN" altLang="en-US" sz="3200" b="1" dirty="0">
                <a:latin typeface="Times New Roman" panose="02020603050405020304" pitchFamily="18" charset="0"/>
                <a:ea typeface="宋体" panose="02010600030101010101" pitchFamily="2" charset="-122"/>
              </a:rPr>
              <a:t>由此可以体会到不等式同方程、方程组一样也是一种从现实生活中抽象出数学问题后，用数学符号表示的数学模型</a:t>
            </a:r>
            <a:r>
              <a:rPr lang="en-US" sz="3200" b="1" dirty="0">
                <a:latin typeface="Times New Roman" panose="02020603050405020304" pitchFamily="18" charset="0"/>
                <a:ea typeface="宋体" panose="02010600030101010101" pitchFamily="2" charset="-122"/>
              </a:rPr>
              <a:t>.</a:t>
            </a:r>
            <a:endParaRPr lang="zh-CN" altLang="en-US" sz="3200" b="1" dirty="0">
              <a:latin typeface="Times New Roman" panose="02020603050405020304" pitchFamily="18" charset="0"/>
              <a:ea typeface="宋体" panose="02010600030101010101" pitchFamily="2" charset="-122"/>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anim calcmode="lin" valueType="num">
                                      <p:cBhvr>
                                        <p:cTn id="8" dur="2000" fill="hold"/>
                                        <p:tgtEl>
                                          <p:spTgt spid="11266"/>
                                        </p:tgtEl>
                                        <p:attrNameLst>
                                          <p:attrName>ppt_w</p:attrName>
                                        </p:attrNameLst>
                                      </p:cBhvr>
                                      <p:tavLst>
                                        <p:tav tm="0" fmla="#ppt_w*sin(2.5*pi*$)">
                                          <p:val>
                                            <p:fltVal val="0"/>
                                          </p:val>
                                        </p:tav>
                                        <p:tav tm="100000">
                                          <p:val>
                                            <p:fltVal val="1"/>
                                          </p:val>
                                        </p:tav>
                                      </p:tavLst>
                                    </p:anim>
                                    <p:anim calcmode="lin" valueType="num">
                                      <p:cBhvr>
                                        <p:cTn id="9" dur="2000" fill="hold"/>
                                        <p:tgtEl>
                                          <p:spTgt spid="1126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214312" y="1196752"/>
            <a:ext cx="8643937"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3200" b="1" dirty="0">
                <a:solidFill>
                  <a:srgbClr val="3333FF"/>
                </a:solidFill>
                <a:latin typeface="Times New Roman" panose="02020603050405020304" pitchFamily="18" charset="0"/>
                <a:ea typeface="宋体" panose="02010600030101010101" pitchFamily="2" charset="-122"/>
              </a:rPr>
              <a:t>例</a:t>
            </a:r>
            <a:r>
              <a:rPr lang="en-US" sz="3200" b="1" dirty="0">
                <a:solidFill>
                  <a:srgbClr val="3333FF"/>
                </a:solidFill>
                <a:latin typeface="Times New Roman" panose="02020603050405020304" pitchFamily="18" charset="0"/>
                <a:ea typeface="宋体" panose="02010600030101010101" pitchFamily="2" charset="-122"/>
              </a:rPr>
              <a:t>2  </a:t>
            </a:r>
            <a:r>
              <a:rPr lang="zh-CN" altLang="en-US" sz="2400" b="1" dirty="0">
                <a:latin typeface="Times New Roman" panose="02020603050405020304" pitchFamily="18" charset="0"/>
                <a:ea typeface="宋体" panose="02010600030101010101" pitchFamily="2" charset="-122"/>
              </a:rPr>
              <a:t>某旅游景点普通门票票价为每位</a:t>
            </a:r>
            <a:r>
              <a:rPr lang="en-US" sz="2400" b="1" dirty="0">
                <a:latin typeface="Times New Roman" panose="02020603050405020304" pitchFamily="18" charset="0"/>
                <a:ea typeface="宋体" panose="02010600030101010101" pitchFamily="2" charset="-122"/>
              </a:rPr>
              <a:t>30</a:t>
            </a:r>
            <a:r>
              <a:rPr lang="zh-CN" altLang="en-US" sz="2400" b="1" dirty="0">
                <a:latin typeface="Times New Roman" panose="02020603050405020304" pitchFamily="18" charset="0"/>
                <a:ea typeface="宋体" panose="02010600030101010101" pitchFamily="2" charset="-122"/>
              </a:rPr>
              <a:t>元，</a:t>
            </a:r>
            <a:r>
              <a:rPr lang="en-US" sz="2400" b="1" dirty="0">
                <a:latin typeface="Times New Roman" panose="02020603050405020304" pitchFamily="18" charset="0"/>
                <a:ea typeface="宋体" panose="02010600030101010101" pitchFamily="2" charset="-122"/>
              </a:rPr>
              <a:t>20</a:t>
            </a:r>
            <a:r>
              <a:rPr lang="zh-CN" altLang="en-US" sz="2400" b="1" dirty="0">
                <a:latin typeface="Times New Roman" panose="02020603050405020304" pitchFamily="18" charset="0"/>
                <a:ea typeface="宋体" panose="02010600030101010101" pitchFamily="2" charset="-122"/>
              </a:rPr>
              <a:t>人及</a:t>
            </a:r>
            <a:r>
              <a:rPr lang="en-US" sz="2400" b="1" dirty="0">
                <a:latin typeface="Times New Roman" panose="02020603050405020304" pitchFamily="18" charset="0"/>
                <a:ea typeface="宋体" panose="02010600030101010101" pitchFamily="2" charset="-122"/>
              </a:rPr>
              <a:t>20</a:t>
            </a:r>
            <a:r>
              <a:rPr lang="zh-CN" altLang="en-US" sz="2400" b="1" dirty="0">
                <a:latin typeface="Times New Roman" panose="02020603050405020304" pitchFamily="18" charset="0"/>
                <a:ea typeface="宋体" panose="02010600030101010101" pitchFamily="2" charset="-122"/>
              </a:rPr>
              <a:t>人以上的团体门票票价为每位</a:t>
            </a:r>
            <a:r>
              <a:rPr lang="en-US" sz="2400" b="1" dirty="0">
                <a:latin typeface="Times New Roman" panose="02020603050405020304" pitchFamily="18" charset="0"/>
                <a:ea typeface="宋体" panose="02010600030101010101" pitchFamily="2" charset="-122"/>
              </a:rPr>
              <a:t>25</a:t>
            </a:r>
            <a:r>
              <a:rPr lang="zh-CN" altLang="en-US" sz="2400" b="1" dirty="0">
                <a:latin typeface="Times New Roman" panose="02020603050405020304" pitchFamily="18" charset="0"/>
                <a:ea typeface="宋体" panose="02010600030101010101" pitchFamily="2" charset="-122"/>
              </a:rPr>
              <a:t>元</a:t>
            </a:r>
            <a:r>
              <a:rPr lang="en-US" sz="2400" b="1" dirty="0">
                <a:latin typeface="Times New Roman" panose="02020603050405020304" pitchFamily="18" charset="0"/>
                <a:ea typeface="宋体" panose="02010600030101010101" pitchFamily="2" charset="-122"/>
              </a:rPr>
              <a:t>.</a:t>
            </a:r>
          </a:p>
          <a:p>
            <a:r>
              <a:rPr lang="zh-CN" altLang="en-US" sz="2400" b="1" dirty="0">
                <a:latin typeface="Times New Roman" panose="02020603050405020304" pitchFamily="18" charset="0"/>
                <a:ea typeface="宋体" panose="02010600030101010101" pitchFamily="2" charset="-122"/>
              </a:rPr>
              <a:t>（</a:t>
            </a:r>
            <a:r>
              <a:rPr lang="en-US" sz="2400" b="1" dirty="0">
                <a:latin typeface="Times New Roman" panose="02020603050405020304" pitchFamily="18" charset="0"/>
                <a:ea typeface="宋体" panose="02010600030101010101" pitchFamily="2" charset="-122"/>
              </a:rPr>
              <a:t>1</a:t>
            </a:r>
            <a:r>
              <a:rPr lang="zh-CN" altLang="en-US" sz="2400" b="1" dirty="0">
                <a:latin typeface="Times New Roman" panose="02020603050405020304" pitchFamily="18" charset="0"/>
                <a:ea typeface="宋体" panose="02010600030101010101" pitchFamily="2" charset="-122"/>
              </a:rPr>
              <a:t>）一个旅游团队共有</a:t>
            </a:r>
            <a:r>
              <a:rPr lang="en-US" sz="2400" b="1" dirty="0">
                <a:latin typeface="Times New Roman" panose="02020603050405020304" pitchFamily="18" charset="0"/>
                <a:ea typeface="宋体" panose="02010600030101010101" pitchFamily="2" charset="-122"/>
              </a:rPr>
              <a:t>18</a:t>
            </a:r>
            <a:r>
              <a:rPr lang="zh-CN" altLang="en-US" sz="2400" b="1" dirty="0">
                <a:latin typeface="Times New Roman" panose="02020603050405020304" pitchFamily="18" charset="0"/>
                <a:ea typeface="宋体" panose="02010600030101010101" pitchFamily="2" charset="-122"/>
              </a:rPr>
              <a:t>为游客来景点参观，他们选用哪种购买门票凡是较为便宜？</a:t>
            </a:r>
            <a:endParaRPr lang="en-US" sz="2400" b="1" dirty="0">
              <a:latin typeface="Times New Roman" panose="02020603050405020304" pitchFamily="18" charset="0"/>
              <a:ea typeface="宋体" panose="02010600030101010101" pitchFamily="2" charset="-122"/>
            </a:endParaRPr>
          </a:p>
          <a:p>
            <a:r>
              <a:rPr lang="zh-CN" altLang="en-US" sz="2400" b="1" dirty="0">
                <a:latin typeface="Times New Roman" panose="02020603050405020304" pitchFamily="18" charset="0"/>
                <a:ea typeface="宋体" panose="02010600030101010101" pitchFamily="2" charset="-122"/>
              </a:rPr>
              <a:t>（</a:t>
            </a:r>
            <a:r>
              <a:rPr lang="en-US" sz="2400" b="1" dirty="0">
                <a:latin typeface="Times New Roman" panose="02020603050405020304" pitchFamily="18" charset="0"/>
                <a:ea typeface="宋体" panose="02010600030101010101" pitchFamily="2" charset="-122"/>
              </a:rPr>
              <a:t>2</a:t>
            </a:r>
            <a:r>
              <a:rPr lang="zh-CN" altLang="en-US" sz="2400" b="1" dirty="0">
                <a:latin typeface="Times New Roman" panose="02020603050405020304" pitchFamily="18" charset="0"/>
                <a:ea typeface="宋体" panose="02010600030101010101" pitchFamily="2" charset="-122"/>
              </a:rPr>
              <a:t>）如果团队人数不足</a:t>
            </a:r>
            <a:r>
              <a:rPr lang="en-US" sz="2400" b="1" dirty="0">
                <a:latin typeface="Times New Roman" panose="02020603050405020304" pitchFamily="18" charset="0"/>
                <a:ea typeface="宋体" panose="02010600030101010101" pitchFamily="2" charset="-122"/>
              </a:rPr>
              <a:t>20</a:t>
            </a:r>
            <a:r>
              <a:rPr lang="zh-CN" altLang="en-US" sz="2400" b="1" dirty="0">
                <a:latin typeface="Times New Roman" panose="02020603050405020304" pitchFamily="18" charset="0"/>
                <a:ea typeface="宋体" panose="02010600030101010101" pitchFamily="2" charset="-122"/>
              </a:rPr>
              <a:t>人，当游客人数为多少时购买</a:t>
            </a:r>
            <a:r>
              <a:rPr lang="en-US" sz="2400" b="1" dirty="0">
                <a:latin typeface="Times New Roman" panose="02020603050405020304" pitchFamily="18" charset="0"/>
                <a:ea typeface="宋体" panose="02010600030101010101" pitchFamily="2" charset="-122"/>
              </a:rPr>
              <a:t>20</a:t>
            </a:r>
            <a:r>
              <a:rPr lang="zh-CN" altLang="en-US" sz="2400" b="1" dirty="0">
                <a:latin typeface="Times New Roman" panose="02020603050405020304" pitchFamily="18" charset="0"/>
                <a:ea typeface="宋体" panose="02010600030101010101" pitchFamily="2" charset="-122"/>
              </a:rPr>
              <a:t>人的团体门票比购买普通门票便宜？</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to="" calcmode="lin" valueType="num">
                                      <p:cBhvr>
                                        <p:cTn id="7" dur="1" fill="hold"/>
                                        <p:tgtEl>
                                          <p:spTgt spid="13314"/>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34925" y="214313"/>
            <a:ext cx="1079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a:solidFill>
                  <a:srgbClr val="FF0000"/>
                </a:solidFill>
                <a:latin typeface="宋体" panose="02010600030101010101" pitchFamily="2" charset="-122"/>
                <a:ea typeface="宋体" panose="02010600030101010101" pitchFamily="2" charset="-122"/>
              </a:rPr>
              <a:t>解：</a:t>
            </a:r>
          </a:p>
        </p:txBody>
      </p:sp>
      <p:sp>
        <p:nvSpPr>
          <p:cNvPr id="14339" name="TextBox 2"/>
          <p:cNvSpPr txBox="1">
            <a:spLocks noChangeArrowheads="1"/>
          </p:cNvSpPr>
          <p:nvPr/>
        </p:nvSpPr>
        <p:spPr bwMode="auto">
          <a:xfrm>
            <a:off x="323850" y="214313"/>
            <a:ext cx="62150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a:solidFill>
                  <a:srgbClr val="FF0000"/>
                </a:solidFill>
                <a:latin typeface="Times New Roman" panose="02020603050405020304" pitchFamily="18" charset="0"/>
                <a:ea typeface="宋体" panose="02010600030101010101" pitchFamily="2" charset="-122"/>
              </a:rPr>
              <a:t>（</a:t>
            </a:r>
            <a:r>
              <a:rPr lang="en-US" sz="2400" b="1">
                <a:solidFill>
                  <a:srgbClr val="FF0000"/>
                </a:solidFill>
                <a:latin typeface="Times New Roman" panose="02020603050405020304" pitchFamily="18" charset="0"/>
                <a:ea typeface="宋体" panose="02010600030101010101" pitchFamily="2" charset="-122"/>
              </a:rPr>
              <a:t>1</a:t>
            </a:r>
            <a:r>
              <a:rPr lang="zh-CN" altLang="en-US" sz="2400" b="1">
                <a:solidFill>
                  <a:srgbClr val="FF0000"/>
                </a:solidFill>
                <a:latin typeface="Times New Roman" panose="02020603050405020304" pitchFamily="18" charset="0"/>
                <a:ea typeface="宋体" panose="02010600030101010101" pitchFamily="2" charset="-122"/>
              </a:rPr>
              <a:t>）</a:t>
            </a:r>
            <a:r>
              <a:rPr lang="en-US" sz="2400" b="1">
                <a:solidFill>
                  <a:srgbClr val="FF0000"/>
                </a:solidFill>
                <a:latin typeface="Times New Roman" panose="02020603050405020304" pitchFamily="18" charset="0"/>
                <a:ea typeface="宋体" panose="02010600030101010101" pitchFamily="2" charset="-122"/>
              </a:rPr>
              <a:t>18</a:t>
            </a:r>
            <a:r>
              <a:rPr lang="zh-CN" altLang="en-US" sz="2400" b="1">
                <a:solidFill>
                  <a:srgbClr val="FF0000"/>
                </a:solidFill>
                <a:latin typeface="Times New Roman" panose="02020603050405020304" pitchFamily="18" charset="0"/>
                <a:ea typeface="宋体" panose="02010600030101010101" pitchFamily="2" charset="-122"/>
              </a:rPr>
              <a:t>位游客购买普通门票费用为</a:t>
            </a:r>
            <a:endParaRPr lang="en-US" sz="2400" b="1">
              <a:solidFill>
                <a:srgbClr val="FF0000"/>
              </a:solidFill>
              <a:latin typeface="Times New Roman" panose="02020603050405020304" pitchFamily="18" charset="0"/>
              <a:ea typeface="宋体" panose="02010600030101010101" pitchFamily="2" charset="-122"/>
            </a:endParaRPr>
          </a:p>
          <a:p>
            <a:r>
              <a:rPr lang="en-US" sz="2400" b="1">
                <a:solidFill>
                  <a:srgbClr val="FF0000"/>
                </a:solidFill>
                <a:latin typeface="Times New Roman" panose="02020603050405020304" pitchFamily="18" charset="0"/>
                <a:ea typeface="宋体" panose="02010600030101010101" pitchFamily="2" charset="-122"/>
              </a:rPr>
              <a:t>              18×30=540</a:t>
            </a:r>
            <a:r>
              <a:rPr lang="zh-CN" altLang="en-US" sz="2400" b="1">
                <a:solidFill>
                  <a:srgbClr val="FF0000"/>
                </a:solidFill>
                <a:latin typeface="Times New Roman" panose="02020603050405020304" pitchFamily="18" charset="0"/>
                <a:ea typeface="宋体" panose="02010600030101010101" pitchFamily="2" charset="-122"/>
              </a:rPr>
              <a:t>（元）</a:t>
            </a:r>
            <a:r>
              <a:rPr lang="en-US" sz="2400" b="1">
                <a:solidFill>
                  <a:srgbClr val="FF0000"/>
                </a:solidFill>
                <a:latin typeface="Times New Roman" panose="02020603050405020304" pitchFamily="18" charset="0"/>
                <a:ea typeface="宋体" panose="02010600030101010101" pitchFamily="2" charset="-122"/>
              </a:rPr>
              <a:t>.</a:t>
            </a:r>
            <a:endParaRPr lang="zh-CN" altLang="en-US" sz="2400" b="1">
              <a:solidFill>
                <a:srgbClr val="FF0000"/>
              </a:solidFill>
              <a:latin typeface="Times New Roman" panose="02020603050405020304" pitchFamily="18" charset="0"/>
              <a:ea typeface="宋体" panose="02010600030101010101" pitchFamily="2" charset="-122"/>
            </a:endParaRPr>
          </a:p>
        </p:txBody>
      </p:sp>
      <p:sp>
        <p:nvSpPr>
          <p:cNvPr id="14340" name="TextBox 3"/>
          <p:cNvSpPr txBox="1">
            <a:spLocks noChangeArrowheads="1"/>
          </p:cNvSpPr>
          <p:nvPr/>
        </p:nvSpPr>
        <p:spPr bwMode="auto">
          <a:xfrm>
            <a:off x="468313" y="1143000"/>
            <a:ext cx="55006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dirty="0">
                <a:solidFill>
                  <a:srgbClr val="FF0000"/>
                </a:solidFill>
                <a:latin typeface="Times New Roman" panose="02020603050405020304" pitchFamily="18" charset="0"/>
                <a:ea typeface="宋体" panose="02010600030101010101" pitchFamily="2" charset="-122"/>
              </a:rPr>
              <a:t>如果按</a:t>
            </a:r>
            <a:r>
              <a:rPr lang="en-US" sz="2400" b="1" dirty="0">
                <a:solidFill>
                  <a:srgbClr val="FF0000"/>
                </a:solidFill>
                <a:latin typeface="Times New Roman" panose="02020603050405020304" pitchFamily="18" charset="0"/>
                <a:ea typeface="宋体" panose="02010600030101010101" pitchFamily="2" charset="-122"/>
              </a:rPr>
              <a:t>20</a:t>
            </a:r>
            <a:r>
              <a:rPr lang="zh-CN" altLang="en-US" sz="2400" b="1" dirty="0">
                <a:solidFill>
                  <a:srgbClr val="FF0000"/>
                </a:solidFill>
                <a:latin typeface="Times New Roman" panose="02020603050405020304" pitchFamily="18" charset="0"/>
                <a:ea typeface="宋体" panose="02010600030101010101" pitchFamily="2" charset="-122"/>
              </a:rPr>
              <a:t>人购买团队门票，费用为</a:t>
            </a:r>
            <a:endParaRPr lang="en-US" sz="2400" b="1" dirty="0">
              <a:solidFill>
                <a:srgbClr val="FF0000"/>
              </a:solidFill>
              <a:latin typeface="Times New Roman" panose="02020603050405020304" pitchFamily="18" charset="0"/>
              <a:ea typeface="宋体" panose="02010600030101010101" pitchFamily="2" charset="-122"/>
            </a:endParaRPr>
          </a:p>
          <a:p>
            <a:r>
              <a:rPr lang="en-US" sz="2400" b="1" dirty="0">
                <a:solidFill>
                  <a:srgbClr val="FF0000"/>
                </a:solidFill>
                <a:latin typeface="Times New Roman" panose="02020603050405020304" pitchFamily="18" charset="0"/>
                <a:ea typeface="宋体" panose="02010600030101010101" pitchFamily="2" charset="-122"/>
              </a:rPr>
              <a:t>              20×25=500</a:t>
            </a:r>
            <a:r>
              <a:rPr lang="zh-CN" altLang="en-US" sz="2400" b="1" dirty="0">
                <a:solidFill>
                  <a:srgbClr val="FF0000"/>
                </a:solidFill>
                <a:latin typeface="Times New Roman" panose="02020603050405020304" pitchFamily="18" charset="0"/>
                <a:ea typeface="宋体" panose="02010600030101010101" pitchFamily="2" charset="-122"/>
              </a:rPr>
              <a:t>（元）</a:t>
            </a:r>
            <a:r>
              <a:rPr lang="en-US" sz="2400" b="1" dirty="0">
                <a:solidFill>
                  <a:srgbClr val="FF0000"/>
                </a:solidFill>
                <a:latin typeface="Times New Roman" panose="02020603050405020304" pitchFamily="18" charset="0"/>
                <a:ea typeface="宋体" panose="02010600030101010101" pitchFamily="2" charset="-122"/>
              </a:rPr>
              <a:t>.</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4341" name="TextBox 4"/>
          <p:cNvSpPr txBox="1">
            <a:spLocks noChangeArrowheads="1"/>
          </p:cNvSpPr>
          <p:nvPr/>
        </p:nvSpPr>
        <p:spPr bwMode="auto">
          <a:xfrm>
            <a:off x="500063" y="2251075"/>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dirty="0">
                <a:solidFill>
                  <a:srgbClr val="FF0000"/>
                </a:solidFill>
                <a:latin typeface="Times New Roman" panose="02020603050405020304" pitchFamily="18" charset="0"/>
                <a:ea typeface="宋体" panose="02010600030101010101" pitchFamily="2" charset="-122"/>
              </a:rPr>
              <a:t>这时选用购买</a:t>
            </a:r>
            <a:r>
              <a:rPr lang="en-US" sz="2400" b="1" dirty="0">
                <a:solidFill>
                  <a:srgbClr val="FF0000"/>
                </a:solidFill>
                <a:latin typeface="Times New Roman" panose="02020603050405020304" pitchFamily="18" charset="0"/>
                <a:ea typeface="宋体" panose="02010600030101010101" pitchFamily="2" charset="-122"/>
              </a:rPr>
              <a:t>20</a:t>
            </a:r>
            <a:r>
              <a:rPr lang="zh-CN" altLang="en-US" sz="2400" b="1" dirty="0">
                <a:solidFill>
                  <a:srgbClr val="FF0000"/>
                </a:solidFill>
                <a:latin typeface="Times New Roman" panose="02020603050405020304" pitchFamily="18" charset="0"/>
                <a:ea typeface="宋体" panose="02010600030101010101" pitchFamily="2" charset="-122"/>
              </a:rPr>
              <a:t>人的团队门票的方式比购买普通门票便宜</a:t>
            </a:r>
            <a:r>
              <a:rPr lang="en-US" sz="2400" b="1" dirty="0">
                <a:solidFill>
                  <a:srgbClr val="FF0000"/>
                </a:solidFill>
                <a:latin typeface="Times New Roman" panose="02020603050405020304" pitchFamily="18" charset="0"/>
                <a:ea typeface="宋体" panose="02010600030101010101" pitchFamily="2" charset="-122"/>
              </a:rPr>
              <a:t>.</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4342" name="TextBox 5"/>
          <p:cNvSpPr txBox="1">
            <a:spLocks noChangeArrowheads="1"/>
          </p:cNvSpPr>
          <p:nvPr/>
        </p:nvSpPr>
        <p:spPr bwMode="auto">
          <a:xfrm>
            <a:off x="428625" y="2643188"/>
            <a:ext cx="8001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a:solidFill>
                  <a:srgbClr val="FF0000"/>
                </a:solidFill>
                <a:latin typeface="Times New Roman" panose="02020603050405020304" pitchFamily="18" charset="0"/>
                <a:ea typeface="宋体" panose="02010600030101010101" pitchFamily="2" charset="-122"/>
              </a:rPr>
              <a:t>（</a:t>
            </a:r>
            <a:r>
              <a:rPr lang="en-US" sz="2400" b="1">
                <a:solidFill>
                  <a:srgbClr val="FF0000"/>
                </a:solidFill>
                <a:latin typeface="Times New Roman" panose="02020603050405020304" pitchFamily="18" charset="0"/>
                <a:ea typeface="宋体" panose="02010600030101010101" pitchFamily="2" charset="-122"/>
              </a:rPr>
              <a:t>2</a:t>
            </a:r>
            <a:r>
              <a:rPr lang="zh-CN" altLang="en-US" sz="2400" b="1">
                <a:solidFill>
                  <a:srgbClr val="FF0000"/>
                </a:solidFill>
                <a:latin typeface="Times New Roman" panose="02020603050405020304" pitchFamily="18" charset="0"/>
                <a:ea typeface="宋体" panose="02010600030101010101" pitchFamily="2" charset="-122"/>
              </a:rPr>
              <a:t>）当游客人数不足</a:t>
            </a:r>
            <a:r>
              <a:rPr lang="en-US" sz="2400" b="1">
                <a:solidFill>
                  <a:srgbClr val="FF0000"/>
                </a:solidFill>
                <a:latin typeface="Times New Roman" panose="02020603050405020304" pitchFamily="18" charset="0"/>
                <a:ea typeface="宋体" panose="02010600030101010101" pitchFamily="2" charset="-122"/>
              </a:rPr>
              <a:t>20</a:t>
            </a:r>
            <a:r>
              <a:rPr lang="zh-CN" altLang="en-US" sz="2400" b="1">
                <a:solidFill>
                  <a:srgbClr val="FF0000"/>
                </a:solidFill>
                <a:latin typeface="Times New Roman" panose="02020603050405020304" pitchFamily="18" charset="0"/>
                <a:ea typeface="宋体" panose="02010600030101010101" pitchFamily="2" charset="-122"/>
              </a:rPr>
              <a:t>人时，如果按</a:t>
            </a:r>
            <a:r>
              <a:rPr lang="en-US" sz="2400" b="1">
                <a:solidFill>
                  <a:srgbClr val="FF0000"/>
                </a:solidFill>
                <a:latin typeface="Times New Roman" panose="02020603050405020304" pitchFamily="18" charset="0"/>
                <a:ea typeface="宋体" panose="02010600030101010101" pitchFamily="2" charset="-122"/>
              </a:rPr>
              <a:t>20</a:t>
            </a:r>
            <a:r>
              <a:rPr lang="zh-CN" altLang="en-US" sz="2400" b="1">
                <a:solidFill>
                  <a:srgbClr val="FF0000"/>
                </a:solidFill>
                <a:latin typeface="Times New Roman" panose="02020603050405020304" pitchFamily="18" charset="0"/>
                <a:ea typeface="宋体" panose="02010600030101010101" pitchFamily="2" charset="-122"/>
              </a:rPr>
              <a:t>人购买团体门票比购买普通门票便宜，那么  </a:t>
            </a:r>
            <a:r>
              <a:rPr lang="en-US" sz="2400" b="1">
                <a:solidFill>
                  <a:srgbClr val="FF0000"/>
                </a:solidFill>
                <a:latin typeface="Times New Roman" panose="02020603050405020304" pitchFamily="18" charset="0"/>
                <a:ea typeface="宋体" panose="02010600030101010101" pitchFamily="2" charset="-122"/>
              </a:rPr>
              <a:t>20×25&lt;30x</a:t>
            </a:r>
            <a:endParaRPr lang="zh-CN" altLang="en-US" sz="2400" b="1">
              <a:solidFill>
                <a:srgbClr val="FF0000"/>
              </a:solidFill>
              <a:latin typeface="Times New Roman" panose="02020603050405020304" pitchFamily="18" charset="0"/>
              <a:ea typeface="宋体" panose="02010600030101010101" pitchFamily="2" charset="-122"/>
            </a:endParaRPr>
          </a:p>
        </p:txBody>
      </p:sp>
      <p:sp>
        <p:nvSpPr>
          <p:cNvPr id="14343" name="TextBox 6"/>
          <p:cNvSpPr txBox="1">
            <a:spLocks noChangeArrowheads="1"/>
          </p:cNvSpPr>
          <p:nvPr/>
        </p:nvSpPr>
        <p:spPr bwMode="auto">
          <a:xfrm>
            <a:off x="1000125" y="3571875"/>
            <a:ext cx="4000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a:solidFill>
                  <a:srgbClr val="FF0000"/>
                </a:solidFill>
                <a:latin typeface="Times New Roman" panose="02020603050405020304" pitchFamily="18" charset="0"/>
                <a:ea typeface="宋体" panose="02010600030101010101" pitchFamily="2" charset="-122"/>
              </a:rPr>
              <a:t>解得  </a:t>
            </a:r>
            <a:r>
              <a:rPr lang="en-US" sz="2400" b="1">
                <a:solidFill>
                  <a:srgbClr val="FF0000"/>
                </a:solidFill>
                <a:latin typeface="Times New Roman" panose="02020603050405020304" pitchFamily="18" charset="0"/>
                <a:ea typeface="宋体" panose="02010600030101010101" pitchFamily="2" charset="-122"/>
              </a:rPr>
              <a:t>x&gt;50/3</a:t>
            </a:r>
            <a:endParaRPr lang="zh-CN" altLang="en-US" sz="2400" b="1">
              <a:solidFill>
                <a:srgbClr val="FF0000"/>
              </a:solidFill>
              <a:latin typeface="Times New Roman" panose="02020603050405020304" pitchFamily="18" charset="0"/>
              <a:ea typeface="宋体" panose="02010600030101010101" pitchFamily="2" charset="-122"/>
            </a:endParaRPr>
          </a:p>
        </p:txBody>
      </p:sp>
      <p:sp>
        <p:nvSpPr>
          <p:cNvPr id="14344" name="TextBox 7"/>
          <p:cNvSpPr txBox="1">
            <a:spLocks noChangeArrowheads="1"/>
          </p:cNvSpPr>
          <p:nvPr/>
        </p:nvSpPr>
        <p:spPr bwMode="auto">
          <a:xfrm>
            <a:off x="857250" y="4214813"/>
            <a:ext cx="5000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a:solidFill>
                  <a:srgbClr val="FF0000"/>
                </a:solidFill>
                <a:latin typeface="Times New Roman" panose="02020603050405020304" pitchFamily="18" charset="0"/>
                <a:ea typeface="宋体" panose="02010600030101010101" pitchFamily="2" charset="-122"/>
              </a:rPr>
              <a:t>因为</a:t>
            </a:r>
            <a:r>
              <a:rPr lang="en-US" sz="2400" b="1">
                <a:solidFill>
                  <a:srgbClr val="FF0000"/>
                </a:solidFill>
                <a:latin typeface="Times New Roman" panose="02020603050405020304" pitchFamily="18" charset="0"/>
                <a:ea typeface="宋体" panose="02010600030101010101" pitchFamily="2" charset="-122"/>
              </a:rPr>
              <a:t>x</a:t>
            </a:r>
            <a:r>
              <a:rPr lang="zh-CN" altLang="en-US" sz="2400" b="1">
                <a:solidFill>
                  <a:srgbClr val="FF0000"/>
                </a:solidFill>
                <a:latin typeface="Times New Roman" panose="02020603050405020304" pitchFamily="18" charset="0"/>
                <a:ea typeface="宋体" panose="02010600030101010101" pitchFamily="2" charset="-122"/>
              </a:rPr>
              <a:t>＜</a:t>
            </a:r>
            <a:r>
              <a:rPr lang="en-US" sz="2400" b="1">
                <a:solidFill>
                  <a:srgbClr val="FF0000"/>
                </a:solidFill>
                <a:latin typeface="Times New Roman" panose="02020603050405020304" pitchFamily="18" charset="0"/>
                <a:ea typeface="宋体" panose="02010600030101010101" pitchFamily="2" charset="-122"/>
              </a:rPr>
              <a:t>20</a:t>
            </a:r>
            <a:r>
              <a:rPr lang="zh-CN" altLang="en-US" sz="2400" b="1">
                <a:solidFill>
                  <a:srgbClr val="FF0000"/>
                </a:solidFill>
                <a:latin typeface="Times New Roman" panose="02020603050405020304" pitchFamily="18" charset="0"/>
                <a:ea typeface="宋体" panose="02010600030101010101" pitchFamily="2" charset="-122"/>
              </a:rPr>
              <a:t>，得</a:t>
            </a:r>
            <a:r>
              <a:rPr lang="en-US" sz="2400" b="1">
                <a:solidFill>
                  <a:srgbClr val="FF0000"/>
                </a:solidFill>
                <a:latin typeface="Times New Roman" panose="02020603050405020304" pitchFamily="18" charset="0"/>
                <a:ea typeface="宋体" panose="02010600030101010101" pitchFamily="2" charset="-122"/>
              </a:rPr>
              <a:t>x=17,18</a:t>
            </a:r>
            <a:r>
              <a:rPr lang="zh-CN" altLang="en-US" sz="2400" b="1">
                <a:solidFill>
                  <a:srgbClr val="FF0000"/>
                </a:solidFill>
                <a:latin typeface="Times New Roman" panose="02020603050405020304" pitchFamily="18" charset="0"/>
                <a:ea typeface="宋体" panose="02010600030101010101" pitchFamily="2" charset="-122"/>
              </a:rPr>
              <a:t>，</a:t>
            </a:r>
            <a:r>
              <a:rPr lang="en-US" sz="2400" b="1">
                <a:solidFill>
                  <a:srgbClr val="FF0000"/>
                </a:solidFill>
                <a:latin typeface="Times New Roman" panose="02020603050405020304" pitchFamily="18" charset="0"/>
                <a:ea typeface="宋体" panose="02010600030101010101" pitchFamily="2" charset="-122"/>
              </a:rPr>
              <a:t>,19.</a:t>
            </a:r>
            <a:endParaRPr lang="zh-CN" altLang="en-US" sz="2400" b="1">
              <a:solidFill>
                <a:srgbClr val="FF0000"/>
              </a:solidFill>
              <a:latin typeface="Times New Roman" panose="02020603050405020304" pitchFamily="18" charset="0"/>
              <a:ea typeface="宋体" panose="02010600030101010101" pitchFamily="2" charset="-122"/>
            </a:endParaRPr>
          </a:p>
        </p:txBody>
      </p:sp>
      <p:sp>
        <p:nvSpPr>
          <p:cNvPr id="14345" name="TextBox 8"/>
          <p:cNvSpPr txBox="1">
            <a:spLocks noChangeArrowheads="1"/>
          </p:cNvSpPr>
          <p:nvPr/>
        </p:nvSpPr>
        <p:spPr bwMode="auto">
          <a:xfrm>
            <a:off x="571500" y="4786313"/>
            <a:ext cx="63579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a:solidFill>
                  <a:srgbClr val="FF0000"/>
                </a:solidFill>
                <a:latin typeface="Times New Roman" panose="02020603050405020304" pitchFamily="18" charset="0"/>
                <a:ea typeface="宋体" panose="02010600030101010101" pitchFamily="2" charset="-122"/>
              </a:rPr>
              <a:t>经检验，上面不等式的整数解符合题意</a:t>
            </a:r>
            <a:r>
              <a:rPr lang="en-US" sz="2400" b="1">
                <a:solidFill>
                  <a:srgbClr val="FF0000"/>
                </a:solidFill>
                <a:latin typeface="Times New Roman" panose="02020603050405020304" pitchFamily="18" charset="0"/>
                <a:ea typeface="宋体" panose="02010600030101010101" pitchFamily="2" charset="-122"/>
              </a:rPr>
              <a:t>.</a:t>
            </a:r>
            <a:endParaRPr lang="zh-CN" altLang="en-US" sz="2400" b="1">
              <a:solidFill>
                <a:srgbClr val="FF0000"/>
              </a:solidFill>
              <a:latin typeface="Times New Roman" panose="02020603050405020304" pitchFamily="18" charset="0"/>
              <a:ea typeface="宋体" panose="02010600030101010101" pitchFamily="2" charset="-122"/>
            </a:endParaRPr>
          </a:p>
        </p:txBody>
      </p:sp>
      <p:sp>
        <p:nvSpPr>
          <p:cNvPr id="14346" name="TextBox 9"/>
          <p:cNvSpPr txBox="1">
            <a:spLocks noChangeArrowheads="1"/>
          </p:cNvSpPr>
          <p:nvPr/>
        </p:nvSpPr>
        <p:spPr bwMode="auto">
          <a:xfrm>
            <a:off x="500063" y="5357813"/>
            <a:ext cx="78581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a:solidFill>
                  <a:srgbClr val="FF0000"/>
                </a:solidFill>
                <a:latin typeface="Times New Roman" panose="02020603050405020304" pitchFamily="18" charset="0"/>
                <a:ea typeface="宋体" panose="02010600030101010101" pitchFamily="2" charset="-122"/>
              </a:rPr>
              <a:t>所以当游客人数是</a:t>
            </a:r>
            <a:r>
              <a:rPr lang="en-US" sz="2400" b="1">
                <a:solidFill>
                  <a:srgbClr val="FF0000"/>
                </a:solidFill>
                <a:latin typeface="Times New Roman" panose="02020603050405020304" pitchFamily="18" charset="0"/>
                <a:ea typeface="宋体" panose="02010600030101010101" pitchFamily="2" charset="-122"/>
              </a:rPr>
              <a:t>17</a:t>
            </a:r>
            <a:r>
              <a:rPr lang="zh-CN" altLang="en-US" sz="2400" b="1">
                <a:solidFill>
                  <a:srgbClr val="FF0000"/>
                </a:solidFill>
                <a:latin typeface="Times New Roman" panose="02020603050405020304" pitchFamily="18" charset="0"/>
                <a:ea typeface="宋体" panose="02010600030101010101" pitchFamily="2" charset="-122"/>
              </a:rPr>
              <a:t>人、</a:t>
            </a:r>
            <a:r>
              <a:rPr lang="en-US" sz="2400" b="1">
                <a:solidFill>
                  <a:srgbClr val="FF0000"/>
                </a:solidFill>
                <a:latin typeface="Times New Roman" panose="02020603050405020304" pitchFamily="18" charset="0"/>
                <a:ea typeface="宋体" panose="02010600030101010101" pitchFamily="2" charset="-122"/>
              </a:rPr>
              <a:t>18</a:t>
            </a:r>
            <a:r>
              <a:rPr lang="zh-CN" altLang="en-US" sz="2400" b="1">
                <a:solidFill>
                  <a:srgbClr val="FF0000"/>
                </a:solidFill>
                <a:latin typeface="Times New Roman" panose="02020603050405020304" pitchFamily="18" charset="0"/>
                <a:ea typeface="宋体" panose="02010600030101010101" pitchFamily="2" charset="-122"/>
              </a:rPr>
              <a:t>人、</a:t>
            </a:r>
            <a:r>
              <a:rPr lang="en-US" sz="2400" b="1">
                <a:solidFill>
                  <a:srgbClr val="FF0000"/>
                </a:solidFill>
                <a:latin typeface="Times New Roman" panose="02020603050405020304" pitchFamily="18" charset="0"/>
                <a:ea typeface="宋体" panose="02010600030101010101" pitchFamily="2" charset="-122"/>
              </a:rPr>
              <a:t>19</a:t>
            </a:r>
            <a:r>
              <a:rPr lang="zh-CN" altLang="en-US" sz="2400" b="1">
                <a:solidFill>
                  <a:srgbClr val="FF0000"/>
                </a:solidFill>
                <a:latin typeface="Times New Roman" panose="02020603050405020304" pitchFamily="18" charset="0"/>
                <a:ea typeface="宋体" panose="02010600030101010101" pitchFamily="2" charset="-122"/>
              </a:rPr>
              <a:t>人时，选择购买</a:t>
            </a:r>
            <a:r>
              <a:rPr lang="en-US" sz="2400" b="1">
                <a:solidFill>
                  <a:srgbClr val="FF0000"/>
                </a:solidFill>
                <a:latin typeface="Times New Roman" panose="02020603050405020304" pitchFamily="18" charset="0"/>
                <a:ea typeface="宋体" panose="02010600030101010101" pitchFamily="2" charset="-122"/>
              </a:rPr>
              <a:t>20</a:t>
            </a:r>
            <a:r>
              <a:rPr lang="zh-CN" altLang="en-US" sz="2400" b="1">
                <a:solidFill>
                  <a:srgbClr val="FF0000"/>
                </a:solidFill>
                <a:latin typeface="Times New Roman" panose="02020603050405020304" pitchFamily="18" charset="0"/>
                <a:ea typeface="宋体" panose="02010600030101010101" pitchFamily="2" charset="-122"/>
              </a:rPr>
              <a:t>人的团体门票方式比购买普通门票便宜</a:t>
            </a:r>
            <a:r>
              <a:rPr lang="en-US" sz="2400" b="1">
                <a:solidFill>
                  <a:srgbClr val="FF0000"/>
                </a:solidFill>
                <a:latin typeface="Times New Roman" panose="02020603050405020304" pitchFamily="18" charset="0"/>
                <a:ea typeface="宋体" panose="02010600030101010101" pitchFamily="2" charset="-122"/>
              </a:rPr>
              <a:t>.</a:t>
            </a:r>
            <a:endParaRPr lang="zh-CN" altLang="en-US" sz="2400" b="1">
              <a:solidFill>
                <a:srgbClr val="FF0000"/>
              </a:solidFill>
              <a:latin typeface="Times New Roman" panose="02020603050405020304" pitchFamily="18" charset="0"/>
              <a:ea typeface="宋体" panose="02010600030101010101" pitchFamily="2" charset="-122"/>
            </a:endParaRPr>
          </a:p>
        </p:txBody>
      </p:sp>
      <p:sp>
        <p:nvSpPr>
          <p:cNvPr id="14347" name="TextBox 1"/>
          <p:cNvSpPr txBox="1">
            <a:spLocks noChangeArrowheads="1"/>
          </p:cNvSpPr>
          <p:nvPr/>
        </p:nvSpPr>
        <p:spPr bwMode="auto">
          <a:xfrm>
            <a:off x="5184775" y="-26988"/>
            <a:ext cx="3851275" cy="2292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1600" b="1">
                <a:solidFill>
                  <a:srgbClr val="3333FF"/>
                </a:solidFill>
                <a:latin typeface="Times New Roman" panose="02020603050405020304" pitchFamily="18" charset="0"/>
                <a:ea typeface="宋体" panose="02010600030101010101" pitchFamily="2" charset="-122"/>
              </a:rPr>
              <a:t>例</a:t>
            </a:r>
            <a:r>
              <a:rPr lang="en-US" sz="1600" b="1">
                <a:solidFill>
                  <a:srgbClr val="3333FF"/>
                </a:solidFill>
                <a:latin typeface="Times New Roman" panose="02020603050405020304" pitchFamily="18" charset="0"/>
                <a:ea typeface="宋体" panose="02010600030101010101" pitchFamily="2" charset="-122"/>
              </a:rPr>
              <a:t>2  </a:t>
            </a:r>
            <a:r>
              <a:rPr lang="zh-CN" altLang="en-US" sz="1600" b="1">
                <a:latin typeface="Times New Roman" panose="02020603050405020304" pitchFamily="18" charset="0"/>
                <a:ea typeface="宋体" panose="02010600030101010101" pitchFamily="2" charset="-122"/>
              </a:rPr>
              <a:t>某旅游景点普通门票票价为每位</a:t>
            </a:r>
            <a:r>
              <a:rPr lang="en-US" sz="1600" b="1">
                <a:latin typeface="Times New Roman" panose="02020603050405020304" pitchFamily="18" charset="0"/>
                <a:ea typeface="宋体" panose="02010600030101010101" pitchFamily="2" charset="-122"/>
              </a:rPr>
              <a:t>30</a:t>
            </a:r>
            <a:r>
              <a:rPr lang="zh-CN" altLang="en-US" sz="1600" b="1">
                <a:latin typeface="Times New Roman" panose="02020603050405020304" pitchFamily="18" charset="0"/>
                <a:ea typeface="宋体" panose="02010600030101010101" pitchFamily="2" charset="-122"/>
              </a:rPr>
              <a:t>元，</a:t>
            </a:r>
            <a:r>
              <a:rPr lang="en-US" sz="1600" b="1">
                <a:latin typeface="Times New Roman" panose="02020603050405020304" pitchFamily="18" charset="0"/>
                <a:ea typeface="宋体" panose="02010600030101010101" pitchFamily="2" charset="-122"/>
              </a:rPr>
              <a:t>20</a:t>
            </a:r>
            <a:r>
              <a:rPr lang="zh-CN" altLang="en-US" sz="1600" b="1">
                <a:latin typeface="Times New Roman" panose="02020603050405020304" pitchFamily="18" charset="0"/>
                <a:ea typeface="宋体" panose="02010600030101010101" pitchFamily="2" charset="-122"/>
              </a:rPr>
              <a:t>人及</a:t>
            </a:r>
            <a:r>
              <a:rPr lang="en-US" sz="1600" b="1">
                <a:latin typeface="Times New Roman" panose="02020603050405020304" pitchFamily="18" charset="0"/>
                <a:ea typeface="宋体" panose="02010600030101010101" pitchFamily="2" charset="-122"/>
              </a:rPr>
              <a:t>20</a:t>
            </a:r>
            <a:r>
              <a:rPr lang="zh-CN" altLang="en-US" sz="1600" b="1">
                <a:latin typeface="Times New Roman" panose="02020603050405020304" pitchFamily="18" charset="0"/>
                <a:ea typeface="宋体" panose="02010600030101010101" pitchFamily="2" charset="-122"/>
              </a:rPr>
              <a:t>人以上的团体门票票价为每位</a:t>
            </a:r>
            <a:r>
              <a:rPr lang="en-US" sz="1600" b="1">
                <a:latin typeface="Times New Roman" panose="02020603050405020304" pitchFamily="18" charset="0"/>
                <a:ea typeface="宋体" panose="02010600030101010101" pitchFamily="2" charset="-122"/>
              </a:rPr>
              <a:t>25</a:t>
            </a:r>
            <a:r>
              <a:rPr lang="zh-CN" altLang="en-US" sz="1600" b="1">
                <a:latin typeface="Times New Roman" panose="02020603050405020304" pitchFamily="18" charset="0"/>
                <a:ea typeface="宋体" panose="02010600030101010101" pitchFamily="2" charset="-122"/>
              </a:rPr>
              <a:t>元</a:t>
            </a:r>
            <a:r>
              <a:rPr lang="en-US" sz="1600" b="1">
                <a:latin typeface="Times New Roman" panose="02020603050405020304" pitchFamily="18" charset="0"/>
                <a:ea typeface="宋体" panose="02010600030101010101" pitchFamily="2" charset="-122"/>
              </a:rPr>
              <a:t>.</a:t>
            </a:r>
          </a:p>
          <a:p>
            <a:r>
              <a:rPr lang="zh-CN" altLang="en-US" sz="1600" b="1">
                <a:latin typeface="Times New Roman" panose="02020603050405020304" pitchFamily="18" charset="0"/>
                <a:ea typeface="宋体" panose="02010600030101010101" pitchFamily="2" charset="-122"/>
              </a:rPr>
              <a:t>（</a:t>
            </a:r>
            <a:r>
              <a:rPr lang="en-US" sz="1600" b="1">
                <a:latin typeface="Times New Roman" panose="02020603050405020304" pitchFamily="18" charset="0"/>
                <a:ea typeface="宋体" panose="02010600030101010101" pitchFamily="2" charset="-122"/>
              </a:rPr>
              <a:t>1</a:t>
            </a:r>
            <a:r>
              <a:rPr lang="zh-CN" altLang="en-US" sz="1600" b="1">
                <a:latin typeface="Times New Roman" panose="02020603050405020304" pitchFamily="18" charset="0"/>
                <a:ea typeface="宋体" panose="02010600030101010101" pitchFamily="2" charset="-122"/>
              </a:rPr>
              <a:t>）一个旅游团队共有</a:t>
            </a:r>
            <a:r>
              <a:rPr lang="en-US" sz="1600" b="1">
                <a:latin typeface="Times New Roman" panose="02020603050405020304" pitchFamily="18" charset="0"/>
                <a:ea typeface="宋体" panose="02010600030101010101" pitchFamily="2" charset="-122"/>
              </a:rPr>
              <a:t>18</a:t>
            </a:r>
            <a:r>
              <a:rPr lang="zh-CN" altLang="en-US" sz="1600" b="1">
                <a:latin typeface="Times New Roman" panose="02020603050405020304" pitchFamily="18" charset="0"/>
                <a:ea typeface="宋体" panose="02010600030101010101" pitchFamily="2" charset="-122"/>
              </a:rPr>
              <a:t>为游客来景点参观，他们选用哪种购买门票凡是较为便宜？</a:t>
            </a:r>
            <a:endParaRPr lang="en-US" sz="1600" b="1">
              <a:latin typeface="Times New Roman" panose="02020603050405020304" pitchFamily="18" charset="0"/>
              <a:ea typeface="宋体" panose="02010600030101010101" pitchFamily="2" charset="-122"/>
            </a:endParaRPr>
          </a:p>
          <a:p>
            <a:r>
              <a:rPr lang="zh-CN" altLang="en-US" sz="1600" b="1">
                <a:latin typeface="Times New Roman" panose="02020603050405020304" pitchFamily="18" charset="0"/>
                <a:ea typeface="宋体" panose="02010600030101010101" pitchFamily="2" charset="-122"/>
              </a:rPr>
              <a:t>（</a:t>
            </a:r>
            <a:r>
              <a:rPr lang="en-US" sz="1600" b="1">
                <a:latin typeface="Times New Roman" panose="02020603050405020304" pitchFamily="18" charset="0"/>
                <a:ea typeface="宋体" panose="02010600030101010101" pitchFamily="2" charset="-122"/>
              </a:rPr>
              <a:t>2</a:t>
            </a:r>
            <a:r>
              <a:rPr lang="zh-CN" altLang="en-US" sz="1600" b="1">
                <a:latin typeface="Times New Roman" panose="02020603050405020304" pitchFamily="18" charset="0"/>
                <a:ea typeface="宋体" panose="02010600030101010101" pitchFamily="2" charset="-122"/>
              </a:rPr>
              <a:t>）如果团队人数不足</a:t>
            </a:r>
            <a:r>
              <a:rPr lang="en-US" sz="1600" b="1">
                <a:latin typeface="Times New Roman" panose="02020603050405020304" pitchFamily="18" charset="0"/>
                <a:ea typeface="宋体" panose="02010600030101010101" pitchFamily="2" charset="-122"/>
              </a:rPr>
              <a:t>20</a:t>
            </a:r>
            <a:r>
              <a:rPr lang="zh-CN" altLang="en-US" sz="1600" b="1">
                <a:latin typeface="Times New Roman" panose="02020603050405020304" pitchFamily="18" charset="0"/>
                <a:ea typeface="宋体" panose="02010600030101010101" pitchFamily="2" charset="-122"/>
              </a:rPr>
              <a:t>人，当游客人数为多少时购买</a:t>
            </a:r>
            <a:r>
              <a:rPr lang="en-US" sz="1600" b="1">
                <a:latin typeface="Times New Roman" panose="02020603050405020304" pitchFamily="18" charset="0"/>
                <a:ea typeface="宋体" panose="02010600030101010101" pitchFamily="2" charset="-122"/>
              </a:rPr>
              <a:t>20</a:t>
            </a:r>
            <a:r>
              <a:rPr lang="zh-CN" altLang="en-US" sz="1600" b="1">
                <a:latin typeface="Times New Roman" panose="02020603050405020304" pitchFamily="18" charset="0"/>
                <a:ea typeface="宋体" panose="02010600030101010101" pitchFamily="2" charset="-122"/>
              </a:rPr>
              <a:t>人的团体门票比购买普通门票便宜？</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4338"/>
                                        </p:tgtEl>
                                        <p:attrNameLst>
                                          <p:attrName>style.visibility</p:attrName>
                                        </p:attrNameLst>
                                      </p:cBhvr>
                                      <p:to>
                                        <p:strVal val="visible"/>
                                      </p:to>
                                    </p:set>
                                    <p:anim calcmode="lin" valueType="num">
                                      <p:cBhvr>
                                        <p:cTn id="7" dur="1000" fill="hold"/>
                                        <p:tgtEl>
                                          <p:spTgt spid="14338"/>
                                        </p:tgtEl>
                                        <p:attrNameLst>
                                          <p:attrName>ppt_w</p:attrName>
                                        </p:attrNameLst>
                                      </p:cBhvr>
                                      <p:tavLst>
                                        <p:tav tm="0">
                                          <p:val>
                                            <p:fltVal val="0"/>
                                          </p:val>
                                        </p:tav>
                                        <p:tav tm="100000">
                                          <p:val>
                                            <p:strVal val="#ppt_w"/>
                                          </p:val>
                                        </p:tav>
                                      </p:tavLst>
                                    </p:anim>
                                    <p:anim calcmode="lin" valueType="num">
                                      <p:cBhvr>
                                        <p:cTn id="8" dur="1000" fill="hold"/>
                                        <p:tgtEl>
                                          <p:spTgt spid="14338"/>
                                        </p:tgtEl>
                                        <p:attrNameLst>
                                          <p:attrName>ppt_h</p:attrName>
                                        </p:attrNameLst>
                                      </p:cBhvr>
                                      <p:tavLst>
                                        <p:tav tm="0">
                                          <p:val>
                                            <p:fltVal val="0"/>
                                          </p:val>
                                        </p:tav>
                                        <p:tav tm="100000">
                                          <p:val>
                                            <p:strVal val="#ppt_h"/>
                                          </p:val>
                                        </p:tav>
                                      </p:tavLst>
                                    </p:anim>
                                    <p:anim calcmode="lin" valueType="num">
                                      <p:cBhvr>
                                        <p:cTn id="9" dur="1000" fill="hold"/>
                                        <p:tgtEl>
                                          <p:spTgt spid="14338"/>
                                        </p:tgtEl>
                                        <p:attrNameLst>
                                          <p:attrName>style.rotation</p:attrName>
                                        </p:attrNameLst>
                                      </p:cBhvr>
                                      <p:tavLst>
                                        <p:tav tm="0">
                                          <p:val>
                                            <p:fltVal val="90"/>
                                          </p:val>
                                        </p:tav>
                                        <p:tav tm="100000">
                                          <p:val>
                                            <p:fltVal val="0"/>
                                          </p:val>
                                        </p:tav>
                                      </p:tavLst>
                                    </p:anim>
                                    <p:animEffect transition="in" filter="fade">
                                      <p:cBhvr>
                                        <p:cTn id="10" dur="1000"/>
                                        <p:tgtEl>
                                          <p:spTgt spid="14338"/>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4339"/>
                                        </p:tgtEl>
                                        <p:attrNameLst>
                                          <p:attrName>style.visibility</p:attrName>
                                        </p:attrNameLst>
                                      </p:cBhvr>
                                      <p:to>
                                        <p:strVal val="visible"/>
                                      </p:to>
                                    </p:set>
                                    <p:animEffect transition="in" filter="blinds(horizontal)">
                                      <p:cBhvr>
                                        <p:cTn id="15" dur="500"/>
                                        <p:tgtEl>
                                          <p:spTgt spid="14339"/>
                                        </p:tgtEl>
                                      </p:cBhvr>
                                    </p:animEffect>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grpId="0" nodeType="clickEffect">
                                  <p:stCondLst>
                                    <p:cond delay="0"/>
                                  </p:stCondLst>
                                  <p:childTnLst>
                                    <p:set>
                                      <p:cBhvr>
                                        <p:cTn id="19" dur="1" fill="hold">
                                          <p:stCondLst>
                                            <p:cond delay="0"/>
                                          </p:stCondLst>
                                        </p:cTn>
                                        <p:tgtEl>
                                          <p:spTgt spid="14340"/>
                                        </p:tgtEl>
                                        <p:attrNameLst>
                                          <p:attrName>style.visibility</p:attrName>
                                        </p:attrNameLst>
                                      </p:cBhvr>
                                      <p:to>
                                        <p:strVal val="visible"/>
                                      </p:to>
                                    </p:set>
                                    <p:anim calcmode="lin" valueType="num">
                                      <p:cBhvr>
                                        <p:cTn id="20" dur="500" fill="hold"/>
                                        <p:tgtEl>
                                          <p:spTgt spid="14340"/>
                                        </p:tgtEl>
                                        <p:attrNameLst>
                                          <p:attrName>ppt_w</p:attrName>
                                        </p:attrNameLst>
                                      </p:cBhvr>
                                      <p:tavLst>
                                        <p:tav tm="0">
                                          <p:val>
                                            <p:fltVal val="0"/>
                                          </p:val>
                                        </p:tav>
                                        <p:tav tm="100000">
                                          <p:val>
                                            <p:strVal val="#ppt_w"/>
                                          </p:val>
                                        </p:tav>
                                      </p:tavLst>
                                    </p:anim>
                                    <p:anim calcmode="lin" valueType="num">
                                      <p:cBhvr>
                                        <p:cTn id="21" dur="500" fill="hold"/>
                                        <p:tgtEl>
                                          <p:spTgt spid="14340"/>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grpId="0" nodeType="clickEffect">
                                  <p:stCondLst>
                                    <p:cond delay="0"/>
                                  </p:stCondLst>
                                  <p:childTnLst>
                                    <p:set>
                                      <p:cBhvr>
                                        <p:cTn id="25" dur="1" fill="hold">
                                          <p:stCondLst>
                                            <p:cond delay="0"/>
                                          </p:stCondLst>
                                        </p:cTn>
                                        <p:tgtEl>
                                          <p:spTgt spid="14341"/>
                                        </p:tgtEl>
                                        <p:attrNameLst>
                                          <p:attrName>style.visibility</p:attrName>
                                        </p:attrNameLst>
                                      </p:cBhvr>
                                      <p:to>
                                        <p:strVal val="visible"/>
                                      </p:to>
                                    </p:set>
                                    <p:anim to="" calcmode="lin" valueType="num">
                                      <p:cBhvr>
                                        <p:cTn id="26" dur="1" fill="hold"/>
                                        <p:tgtEl>
                                          <p:spTgt spid="14341"/>
                                        </p:tgtEl>
                                      </p:cBhvr>
                                    </p:anim>
                                  </p:childTnLst>
                                </p:cTn>
                              </p:par>
                            </p:childTnLst>
                          </p:cTn>
                        </p:par>
                      </p:childTnLst>
                    </p:cTn>
                  </p:par>
                  <p:par>
                    <p:cTn id="27" fill="hold">
                      <p:stCondLst>
                        <p:cond delay="indefinite"/>
                      </p:stCondLst>
                      <p:childTnLst>
                        <p:par>
                          <p:cTn id="28" fill="hold">
                            <p:stCondLst>
                              <p:cond delay="0"/>
                            </p:stCondLst>
                            <p:childTnLst>
                              <p:par>
                                <p:cTn id="29" presetID="24" presetClass="entr" presetSubtype="0" fill="hold" grpId="0" nodeType="clickEffect">
                                  <p:stCondLst>
                                    <p:cond delay="0"/>
                                  </p:stCondLst>
                                  <p:childTnLst>
                                    <p:set>
                                      <p:cBhvr>
                                        <p:cTn id="30" dur="1" fill="hold">
                                          <p:stCondLst>
                                            <p:cond delay="0"/>
                                          </p:stCondLst>
                                        </p:cTn>
                                        <p:tgtEl>
                                          <p:spTgt spid="14342"/>
                                        </p:tgtEl>
                                        <p:attrNameLst>
                                          <p:attrName>style.visibility</p:attrName>
                                        </p:attrNameLst>
                                      </p:cBhvr>
                                      <p:to>
                                        <p:strVal val="visible"/>
                                      </p:to>
                                    </p:set>
                                    <p:anim to="" calcmode="lin" valueType="num">
                                      <p:cBhvr>
                                        <p:cTn id="31" dur="1" fill="hold"/>
                                        <p:tgtEl>
                                          <p:spTgt spid="14342"/>
                                        </p:tgtEl>
                                      </p:cBhvr>
                                    </p:anim>
                                  </p:childTnLst>
                                </p:cTn>
                              </p:par>
                            </p:childTnLst>
                          </p:cTn>
                        </p:par>
                      </p:childTnLst>
                    </p:cTn>
                  </p:par>
                  <p:par>
                    <p:cTn id="32" fill="hold">
                      <p:stCondLst>
                        <p:cond delay="indefinite"/>
                      </p:stCondLst>
                      <p:childTnLst>
                        <p:par>
                          <p:cTn id="33" fill="hold">
                            <p:stCondLst>
                              <p:cond delay="0"/>
                            </p:stCondLst>
                            <p:childTnLst>
                              <p:par>
                                <p:cTn id="34" presetID="17" presetClass="entr" presetSubtype="10" fill="hold" grpId="0" nodeType="clickEffect">
                                  <p:stCondLst>
                                    <p:cond delay="0"/>
                                  </p:stCondLst>
                                  <p:childTnLst>
                                    <p:set>
                                      <p:cBhvr>
                                        <p:cTn id="35" dur="1" fill="hold">
                                          <p:stCondLst>
                                            <p:cond delay="0"/>
                                          </p:stCondLst>
                                        </p:cTn>
                                        <p:tgtEl>
                                          <p:spTgt spid="14343"/>
                                        </p:tgtEl>
                                        <p:attrNameLst>
                                          <p:attrName>style.visibility</p:attrName>
                                        </p:attrNameLst>
                                      </p:cBhvr>
                                      <p:to>
                                        <p:strVal val="visible"/>
                                      </p:to>
                                    </p:set>
                                    <p:anim calcmode="lin" valueType="num">
                                      <p:cBhvr>
                                        <p:cTn id="36" dur="500" fill="hold"/>
                                        <p:tgtEl>
                                          <p:spTgt spid="14343"/>
                                        </p:tgtEl>
                                        <p:attrNameLst>
                                          <p:attrName>ppt_w</p:attrName>
                                        </p:attrNameLst>
                                      </p:cBhvr>
                                      <p:tavLst>
                                        <p:tav tm="0">
                                          <p:val>
                                            <p:fltVal val="0"/>
                                          </p:val>
                                        </p:tav>
                                        <p:tav tm="100000">
                                          <p:val>
                                            <p:strVal val="#ppt_w"/>
                                          </p:val>
                                        </p:tav>
                                      </p:tavLst>
                                    </p:anim>
                                    <p:anim calcmode="lin" valueType="num">
                                      <p:cBhvr>
                                        <p:cTn id="37" dur="500" fill="hold"/>
                                        <p:tgtEl>
                                          <p:spTgt spid="14343"/>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grpId="0" nodeType="clickEffect">
                                  <p:stCondLst>
                                    <p:cond delay="0"/>
                                  </p:stCondLst>
                                  <p:childTnLst>
                                    <p:set>
                                      <p:cBhvr>
                                        <p:cTn id="41" dur="1" fill="hold">
                                          <p:stCondLst>
                                            <p:cond delay="0"/>
                                          </p:stCondLst>
                                        </p:cTn>
                                        <p:tgtEl>
                                          <p:spTgt spid="14344"/>
                                        </p:tgtEl>
                                        <p:attrNameLst>
                                          <p:attrName>style.visibility</p:attrName>
                                        </p:attrNameLst>
                                      </p:cBhvr>
                                      <p:to>
                                        <p:strVal val="visible"/>
                                      </p:to>
                                    </p:set>
                                    <p:anim calcmode="lin" valueType="num">
                                      <p:cBhvr>
                                        <p:cTn id="42" dur="500" fill="hold"/>
                                        <p:tgtEl>
                                          <p:spTgt spid="14344"/>
                                        </p:tgtEl>
                                        <p:attrNameLst>
                                          <p:attrName>ppt_w</p:attrName>
                                        </p:attrNameLst>
                                      </p:cBhvr>
                                      <p:tavLst>
                                        <p:tav tm="0">
                                          <p:val>
                                            <p:fltVal val="0"/>
                                          </p:val>
                                        </p:tav>
                                        <p:tav tm="100000">
                                          <p:val>
                                            <p:strVal val="#ppt_w"/>
                                          </p:val>
                                        </p:tav>
                                      </p:tavLst>
                                    </p:anim>
                                    <p:anim calcmode="lin" valueType="num">
                                      <p:cBhvr>
                                        <p:cTn id="43" dur="500" fill="hold"/>
                                        <p:tgtEl>
                                          <p:spTgt spid="14344"/>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4" presetClass="entr" presetSubtype="0" fill="hold" grpId="0" nodeType="clickEffect">
                                  <p:stCondLst>
                                    <p:cond delay="0"/>
                                  </p:stCondLst>
                                  <p:childTnLst>
                                    <p:set>
                                      <p:cBhvr>
                                        <p:cTn id="47" dur="1" fill="hold">
                                          <p:stCondLst>
                                            <p:cond delay="0"/>
                                          </p:stCondLst>
                                        </p:cTn>
                                        <p:tgtEl>
                                          <p:spTgt spid="14345"/>
                                        </p:tgtEl>
                                        <p:attrNameLst>
                                          <p:attrName>style.visibility</p:attrName>
                                        </p:attrNameLst>
                                      </p:cBhvr>
                                      <p:to>
                                        <p:strVal val="visible"/>
                                      </p:to>
                                    </p:set>
                                    <p:anim to="" calcmode="lin" valueType="num">
                                      <p:cBhvr>
                                        <p:cTn id="48" dur="1" fill="hold"/>
                                        <p:tgtEl>
                                          <p:spTgt spid="14345"/>
                                        </p:tgtEl>
                                      </p:cBhvr>
                                    </p:anim>
                                  </p:childTnLst>
                                </p:cTn>
                              </p:par>
                            </p:childTnLst>
                          </p:cTn>
                        </p:par>
                      </p:childTnLst>
                    </p:cTn>
                  </p:par>
                  <p:par>
                    <p:cTn id="49" fill="hold">
                      <p:stCondLst>
                        <p:cond delay="indefinite"/>
                      </p:stCondLst>
                      <p:childTnLst>
                        <p:par>
                          <p:cTn id="50" fill="hold">
                            <p:stCondLst>
                              <p:cond delay="0"/>
                            </p:stCondLst>
                            <p:childTnLst>
                              <p:par>
                                <p:cTn id="51" presetID="17" presetClass="entr" presetSubtype="10" fill="hold" grpId="0" nodeType="clickEffect">
                                  <p:stCondLst>
                                    <p:cond delay="0"/>
                                  </p:stCondLst>
                                  <p:childTnLst>
                                    <p:set>
                                      <p:cBhvr>
                                        <p:cTn id="52" dur="1" fill="hold">
                                          <p:stCondLst>
                                            <p:cond delay="0"/>
                                          </p:stCondLst>
                                        </p:cTn>
                                        <p:tgtEl>
                                          <p:spTgt spid="14346"/>
                                        </p:tgtEl>
                                        <p:attrNameLst>
                                          <p:attrName>style.visibility</p:attrName>
                                        </p:attrNameLst>
                                      </p:cBhvr>
                                      <p:to>
                                        <p:strVal val="visible"/>
                                      </p:to>
                                    </p:set>
                                    <p:anim calcmode="lin" valueType="num">
                                      <p:cBhvr>
                                        <p:cTn id="53" dur="500" fill="hold"/>
                                        <p:tgtEl>
                                          <p:spTgt spid="14346"/>
                                        </p:tgtEl>
                                        <p:attrNameLst>
                                          <p:attrName>ppt_w</p:attrName>
                                        </p:attrNameLst>
                                      </p:cBhvr>
                                      <p:tavLst>
                                        <p:tav tm="0">
                                          <p:val>
                                            <p:fltVal val="0"/>
                                          </p:val>
                                        </p:tav>
                                        <p:tav tm="100000">
                                          <p:val>
                                            <p:strVal val="#ppt_w"/>
                                          </p:val>
                                        </p:tav>
                                      </p:tavLst>
                                    </p:anim>
                                    <p:anim calcmode="lin" valueType="num">
                                      <p:cBhvr>
                                        <p:cTn id="54" dur="500" fill="hold"/>
                                        <p:tgtEl>
                                          <p:spTgt spid="1434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autoUpdateAnimBg="0"/>
      <p:bldP spid="14340" grpId="0" autoUpdateAnimBg="0"/>
      <p:bldP spid="14341" grpId="0" autoUpdateAnimBg="0"/>
      <p:bldP spid="14342" grpId="0" autoUpdateAnimBg="0"/>
      <p:bldP spid="14343" grpId="0" autoUpdateAnimBg="0"/>
      <p:bldP spid="14344" grpId="0" autoUpdateAnimBg="0"/>
      <p:bldP spid="14345" grpId="0" autoUpdateAnimBg="0"/>
      <p:bldP spid="1434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2"/>
          <p:cNvSpPr txBox="1">
            <a:spLocks noChangeArrowheads="1"/>
          </p:cNvSpPr>
          <p:nvPr/>
        </p:nvSpPr>
        <p:spPr bwMode="auto">
          <a:xfrm>
            <a:off x="148857" y="1944786"/>
            <a:ext cx="90011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dirty="0" smtClean="0">
                <a:latin typeface="Times New Roman" panose="02020603050405020304" pitchFamily="18" charset="0"/>
                <a:ea typeface="宋体" panose="02010600030101010101" pitchFamily="2" charset="-122"/>
              </a:rPr>
              <a:t>在</a:t>
            </a:r>
            <a:r>
              <a:rPr lang="zh-CN" altLang="en-US" sz="2400" b="1" dirty="0">
                <a:latin typeface="Times New Roman" panose="02020603050405020304" pitchFamily="18" charset="0"/>
                <a:ea typeface="宋体" panose="02010600030101010101" pitchFamily="2" charset="-122"/>
              </a:rPr>
              <a:t>本章“情境导航”中的问题（</a:t>
            </a:r>
            <a:r>
              <a:rPr lang="en-US" sz="2400" b="1" dirty="0">
                <a:latin typeface="Times New Roman" panose="02020603050405020304" pitchFamily="18" charset="0"/>
                <a:ea typeface="宋体" panose="02010600030101010101" pitchFamily="2" charset="-122"/>
              </a:rPr>
              <a:t>1</a:t>
            </a:r>
            <a:r>
              <a:rPr lang="zh-CN" altLang="en-US" sz="2400" b="1" dirty="0">
                <a:latin typeface="Times New Roman" panose="02020603050405020304" pitchFamily="18" charset="0"/>
                <a:ea typeface="宋体" panose="02010600030101010101" pitchFamily="2" charset="-122"/>
              </a:rPr>
              <a:t>）（</a:t>
            </a:r>
            <a:r>
              <a:rPr lang="en-US" sz="2400" b="1" dirty="0">
                <a:latin typeface="Times New Roman" panose="02020603050405020304" pitchFamily="18" charset="0"/>
                <a:ea typeface="宋体" panose="02010600030101010101" pitchFamily="2" charset="-122"/>
              </a:rPr>
              <a:t>2</a:t>
            </a:r>
            <a:r>
              <a:rPr lang="zh-CN" altLang="en-US" sz="2400" b="1" dirty="0">
                <a:latin typeface="Times New Roman" panose="02020603050405020304" pitchFamily="18" charset="0"/>
                <a:ea typeface="宋体" panose="02010600030101010101" pitchFamily="2" charset="-122"/>
              </a:rPr>
              <a:t>）中，哪些是已知量？哪些是未知量？量与量之间的相等或不相等关系分别是什么？与同学交流</a:t>
            </a:r>
            <a:r>
              <a:rPr lang="en-US" sz="2400" b="1" dirty="0">
                <a:latin typeface="Times New Roman" panose="02020603050405020304" pitchFamily="18" charset="0"/>
                <a:ea typeface="宋体" panose="02010600030101010101" pitchFamily="2" charset="-122"/>
              </a:rPr>
              <a:t>.</a:t>
            </a:r>
            <a:endParaRPr lang="zh-CN" altLang="en-US" sz="2400" b="1" dirty="0">
              <a:latin typeface="Times New Roman" panose="02020603050405020304" pitchFamily="18" charset="0"/>
              <a:ea typeface="宋体" panose="02010600030101010101" pitchFamily="2" charset="-122"/>
            </a:endParaRPr>
          </a:p>
        </p:txBody>
      </p:sp>
      <p:sp>
        <p:nvSpPr>
          <p:cNvPr id="19459" name="TextBox 3"/>
          <p:cNvSpPr txBox="1">
            <a:spLocks noChangeArrowheads="1"/>
          </p:cNvSpPr>
          <p:nvPr/>
        </p:nvSpPr>
        <p:spPr bwMode="auto">
          <a:xfrm>
            <a:off x="220295" y="3159224"/>
            <a:ext cx="86439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dirty="0">
                <a:solidFill>
                  <a:srgbClr val="3333FF"/>
                </a:solidFill>
                <a:latin typeface="华文新魏" panose="02010800040101010101" pitchFamily="2" charset="-122"/>
                <a:ea typeface="华文新魏" panose="02010800040101010101" pitchFamily="2" charset="-122"/>
              </a:rPr>
              <a:t>已知量：</a:t>
            </a:r>
            <a:r>
              <a:rPr lang="en-US" sz="2400" b="1" dirty="0">
                <a:solidFill>
                  <a:srgbClr val="3333FF"/>
                </a:solidFill>
                <a:latin typeface="华文新魏" panose="02010800040101010101" pitchFamily="2" charset="-122"/>
                <a:ea typeface="华文新魏" panose="02010800040101010101" pitchFamily="2" charset="-122"/>
              </a:rPr>
              <a:t>A</a:t>
            </a:r>
            <a:r>
              <a:rPr lang="zh-CN" altLang="en-US" sz="2400" b="1" dirty="0">
                <a:solidFill>
                  <a:srgbClr val="3333FF"/>
                </a:solidFill>
                <a:latin typeface="华文新魏" panose="02010800040101010101" pitchFamily="2" charset="-122"/>
                <a:ea typeface="华文新魏" panose="02010800040101010101" pitchFamily="2" charset="-122"/>
              </a:rPr>
              <a:t>，</a:t>
            </a:r>
            <a:r>
              <a:rPr lang="en-US" sz="2400" b="1" dirty="0">
                <a:solidFill>
                  <a:srgbClr val="3333FF"/>
                </a:solidFill>
                <a:latin typeface="华文新魏" panose="02010800040101010101" pitchFamily="2" charset="-122"/>
                <a:ea typeface="华文新魏" panose="02010800040101010101" pitchFamily="2" charset="-122"/>
              </a:rPr>
              <a:t>B</a:t>
            </a:r>
            <a:r>
              <a:rPr lang="zh-CN" altLang="en-US" sz="2400" b="1" dirty="0">
                <a:solidFill>
                  <a:srgbClr val="3333FF"/>
                </a:solidFill>
                <a:latin typeface="华文新魏" panose="02010800040101010101" pitchFamily="2" charset="-122"/>
                <a:ea typeface="华文新魏" panose="02010800040101010101" pitchFamily="2" charset="-122"/>
              </a:rPr>
              <a:t>两种型号发电机组总台数；</a:t>
            </a:r>
            <a:r>
              <a:rPr lang="en-US" sz="2400" b="1" dirty="0">
                <a:solidFill>
                  <a:srgbClr val="3333FF"/>
                </a:solidFill>
                <a:latin typeface="华文新魏" panose="02010800040101010101" pitchFamily="2" charset="-122"/>
                <a:ea typeface="华文新魏" panose="02010800040101010101" pitchFamily="2" charset="-122"/>
              </a:rPr>
              <a:t>A</a:t>
            </a:r>
            <a:r>
              <a:rPr lang="zh-CN" altLang="en-US" sz="2400" b="1" dirty="0">
                <a:solidFill>
                  <a:srgbClr val="3333FF"/>
                </a:solidFill>
                <a:latin typeface="华文新魏" panose="02010800040101010101" pitchFamily="2" charset="-122"/>
                <a:ea typeface="华文新魏" panose="02010800040101010101" pitchFamily="2" charset="-122"/>
              </a:rPr>
              <a:t>型机组价格及月均发电量；</a:t>
            </a:r>
            <a:r>
              <a:rPr lang="en-US" sz="2400" b="1" dirty="0">
                <a:solidFill>
                  <a:srgbClr val="3333FF"/>
                </a:solidFill>
                <a:latin typeface="华文新魏" panose="02010800040101010101" pitchFamily="2" charset="-122"/>
                <a:ea typeface="华文新魏" panose="02010800040101010101" pitchFamily="2" charset="-122"/>
              </a:rPr>
              <a:t>B</a:t>
            </a:r>
            <a:r>
              <a:rPr lang="zh-CN" altLang="en-US" sz="2400" b="1" dirty="0">
                <a:solidFill>
                  <a:srgbClr val="3333FF"/>
                </a:solidFill>
                <a:latin typeface="华文新魏" panose="02010800040101010101" pitchFamily="2" charset="-122"/>
                <a:ea typeface="华文新魏" panose="02010800040101010101" pitchFamily="2" charset="-122"/>
              </a:rPr>
              <a:t>型机组价格及月均发电量；该乡镇月用电量；购买发电机组的总资金</a:t>
            </a:r>
            <a:r>
              <a:rPr lang="en-US" sz="2400" b="1" dirty="0">
                <a:solidFill>
                  <a:srgbClr val="3333FF"/>
                </a:solidFill>
                <a:latin typeface="华文新魏" panose="02010800040101010101" pitchFamily="2" charset="-122"/>
                <a:ea typeface="华文新魏" panose="02010800040101010101" pitchFamily="2" charset="-122"/>
              </a:rPr>
              <a:t>.</a:t>
            </a:r>
            <a:endParaRPr lang="zh-CN" altLang="en-US" sz="2400" b="1" dirty="0">
              <a:solidFill>
                <a:srgbClr val="3333FF"/>
              </a:solidFill>
              <a:latin typeface="华文新魏" panose="02010800040101010101" pitchFamily="2" charset="-122"/>
              <a:ea typeface="华文新魏" panose="02010800040101010101" pitchFamily="2" charset="-122"/>
            </a:endParaRPr>
          </a:p>
        </p:txBody>
      </p:sp>
      <p:sp>
        <p:nvSpPr>
          <p:cNvPr id="19460" name="TextBox 6"/>
          <p:cNvSpPr txBox="1">
            <a:spLocks noChangeArrowheads="1"/>
          </p:cNvSpPr>
          <p:nvPr/>
        </p:nvSpPr>
        <p:spPr bwMode="auto">
          <a:xfrm>
            <a:off x="220295" y="4302224"/>
            <a:ext cx="8286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dirty="0">
                <a:solidFill>
                  <a:srgbClr val="3333FF"/>
                </a:solidFill>
                <a:latin typeface="华文新魏" panose="02010800040101010101" pitchFamily="2" charset="-122"/>
                <a:ea typeface="华文新魏" panose="02010800040101010101" pitchFamily="2" charset="-122"/>
              </a:rPr>
              <a:t>未知量：</a:t>
            </a:r>
            <a:r>
              <a:rPr lang="en-US" sz="2400" b="1" dirty="0">
                <a:solidFill>
                  <a:srgbClr val="3333FF"/>
                </a:solidFill>
                <a:latin typeface="华文新魏" panose="02010800040101010101" pitchFamily="2" charset="-122"/>
                <a:ea typeface="华文新魏" panose="02010800040101010101" pitchFamily="2" charset="-122"/>
              </a:rPr>
              <a:t>A</a:t>
            </a:r>
            <a:r>
              <a:rPr lang="zh-CN" altLang="en-US" sz="2400" b="1" dirty="0">
                <a:solidFill>
                  <a:srgbClr val="3333FF"/>
                </a:solidFill>
                <a:latin typeface="华文新魏" panose="02010800040101010101" pitchFamily="2" charset="-122"/>
                <a:ea typeface="华文新魏" panose="02010800040101010101" pitchFamily="2" charset="-122"/>
              </a:rPr>
              <a:t>，</a:t>
            </a:r>
            <a:r>
              <a:rPr lang="en-US" sz="2400" b="1" dirty="0">
                <a:solidFill>
                  <a:srgbClr val="3333FF"/>
                </a:solidFill>
                <a:latin typeface="华文新魏" panose="02010800040101010101" pitchFamily="2" charset="-122"/>
                <a:ea typeface="华文新魏" panose="02010800040101010101" pitchFamily="2" charset="-122"/>
              </a:rPr>
              <a:t>B</a:t>
            </a:r>
            <a:r>
              <a:rPr lang="zh-CN" altLang="en-US" sz="2400" b="1" dirty="0">
                <a:solidFill>
                  <a:srgbClr val="3333FF"/>
                </a:solidFill>
                <a:latin typeface="华文新魏" panose="02010800040101010101" pitchFamily="2" charset="-122"/>
                <a:ea typeface="华文新魏" panose="02010800040101010101" pitchFamily="2" charset="-122"/>
              </a:rPr>
              <a:t>两种型号及发电机组各是多少台</a:t>
            </a:r>
            <a:r>
              <a:rPr lang="en-US" sz="2400" b="1" dirty="0">
                <a:solidFill>
                  <a:srgbClr val="3333FF"/>
                </a:solidFill>
                <a:latin typeface="华文新魏" panose="02010800040101010101" pitchFamily="2" charset="-122"/>
                <a:ea typeface="华文新魏" panose="02010800040101010101" pitchFamily="2" charset="-122"/>
              </a:rPr>
              <a:t>.</a:t>
            </a:r>
            <a:endParaRPr lang="zh-CN" altLang="en-US" sz="2400" b="1" dirty="0">
              <a:solidFill>
                <a:srgbClr val="3333FF"/>
              </a:solidFill>
              <a:latin typeface="华文新魏" panose="02010800040101010101" pitchFamily="2" charset="-122"/>
              <a:ea typeface="华文新魏" panose="02010800040101010101" pitchFamily="2" charset="-122"/>
            </a:endParaRPr>
          </a:p>
        </p:txBody>
      </p:sp>
      <p:sp>
        <p:nvSpPr>
          <p:cNvPr id="19461" name="TextBox 7"/>
          <p:cNvSpPr txBox="1">
            <a:spLocks noChangeArrowheads="1"/>
          </p:cNvSpPr>
          <p:nvPr/>
        </p:nvSpPr>
        <p:spPr bwMode="auto">
          <a:xfrm>
            <a:off x="220295" y="4873724"/>
            <a:ext cx="70723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dirty="0">
                <a:solidFill>
                  <a:srgbClr val="3333FF"/>
                </a:solidFill>
                <a:latin typeface="华文新魏" panose="02010800040101010101" pitchFamily="2" charset="-122"/>
                <a:ea typeface="华文新魏" panose="02010800040101010101" pitchFamily="2" charset="-122"/>
              </a:rPr>
              <a:t>相等关系：</a:t>
            </a:r>
            <a:r>
              <a:rPr lang="en-US" sz="2400" b="1" dirty="0">
                <a:solidFill>
                  <a:srgbClr val="3333FF"/>
                </a:solidFill>
                <a:latin typeface="华文新魏" panose="02010800040101010101" pitchFamily="2" charset="-122"/>
                <a:ea typeface="华文新魏" panose="02010800040101010101" pitchFamily="2" charset="-122"/>
              </a:rPr>
              <a:t>A</a:t>
            </a:r>
            <a:r>
              <a:rPr lang="zh-CN" altLang="en-US" sz="2400" b="1" dirty="0">
                <a:solidFill>
                  <a:srgbClr val="3333FF"/>
                </a:solidFill>
                <a:latin typeface="华文新魏" panose="02010800040101010101" pitchFamily="2" charset="-122"/>
                <a:ea typeface="华文新魏" panose="02010800040101010101" pitchFamily="2" charset="-122"/>
              </a:rPr>
              <a:t>，</a:t>
            </a:r>
            <a:r>
              <a:rPr lang="en-US" sz="2400" b="1" dirty="0">
                <a:solidFill>
                  <a:srgbClr val="3333FF"/>
                </a:solidFill>
                <a:latin typeface="华文新魏" panose="02010800040101010101" pitchFamily="2" charset="-122"/>
                <a:ea typeface="华文新魏" panose="02010800040101010101" pitchFamily="2" charset="-122"/>
              </a:rPr>
              <a:t>B</a:t>
            </a:r>
            <a:r>
              <a:rPr lang="zh-CN" altLang="en-US" sz="2400" b="1" dirty="0">
                <a:solidFill>
                  <a:srgbClr val="3333FF"/>
                </a:solidFill>
                <a:latin typeface="华文新魏" panose="02010800040101010101" pitchFamily="2" charset="-122"/>
                <a:ea typeface="华文新魏" panose="02010800040101010101" pitchFamily="2" charset="-122"/>
              </a:rPr>
              <a:t>两种型号发电机组总台数为</a:t>
            </a:r>
            <a:r>
              <a:rPr lang="en-US" sz="2400" b="1" dirty="0">
                <a:solidFill>
                  <a:srgbClr val="3333FF"/>
                </a:solidFill>
                <a:latin typeface="华文新魏" panose="02010800040101010101" pitchFamily="2" charset="-122"/>
                <a:ea typeface="华文新魏" panose="02010800040101010101" pitchFamily="2" charset="-122"/>
              </a:rPr>
              <a:t>10.</a:t>
            </a:r>
            <a:endParaRPr lang="zh-CN" altLang="en-US" sz="2400" b="1" dirty="0">
              <a:solidFill>
                <a:srgbClr val="3333FF"/>
              </a:solidFill>
              <a:latin typeface="华文新魏" panose="02010800040101010101" pitchFamily="2" charset="-122"/>
              <a:ea typeface="华文新魏" panose="02010800040101010101" pitchFamily="2" charset="-122"/>
            </a:endParaRPr>
          </a:p>
        </p:txBody>
      </p:sp>
      <p:sp>
        <p:nvSpPr>
          <p:cNvPr id="19462" name="TextBox 8"/>
          <p:cNvSpPr txBox="1">
            <a:spLocks noChangeArrowheads="1"/>
          </p:cNvSpPr>
          <p:nvPr/>
        </p:nvSpPr>
        <p:spPr bwMode="auto">
          <a:xfrm>
            <a:off x="220295" y="5445224"/>
            <a:ext cx="778668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华文行楷" panose="02010800040101010101" charset="-122"/>
              </a:defRPr>
            </a:lvl1pPr>
            <a:lvl2pPr marL="742950" indent="-285750">
              <a:defRPr>
                <a:solidFill>
                  <a:schemeClr val="tx1"/>
                </a:solidFill>
                <a:latin typeface="Calibri" panose="020F0502020204030204" pitchFamily="34" charset="0"/>
                <a:ea typeface="华文行楷" panose="02010800040101010101" charset="-122"/>
              </a:defRPr>
            </a:lvl2pPr>
            <a:lvl3pPr marL="1143000" indent="-228600">
              <a:defRPr>
                <a:solidFill>
                  <a:schemeClr val="tx1"/>
                </a:solidFill>
                <a:latin typeface="Calibri" panose="020F0502020204030204" pitchFamily="34" charset="0"/>
                <a:ea typeface="华文行楷" panose="02010800040101010101" charset="-122"/>
              </a:defRPr>
            </a:lvl3pPr>
            <a:lvl4pPr marL="1600200" indent="-228600">
              <a:defRPr>
                <a:solidFill>
                  <a:schemeClr val="tx1"/>
                </a:solidFill>
                <a:latin typeface="Calibri" panose="020F0502020204030204" pitchFamily="34" charset="0"/>
                <a:ea typeface="华文行楷" panose="02010800040101010101" charset="-122"/>
              </a:defRPr>
            </a:lvl4pPr>
            <a:lvl5pPr marL="2057400" indent="-228600">
              <a:defRPr>
                <a:solidFill>
                  <a:schemeClr val="tx1"/>
                </a:solidFill>
                <a:latin typeface="Calibri" panose="020F0502020204030204" pitchFamily="34" charset="0"/>
                <a:ea typeface="华文行楷" panose="02010800040101010101"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华文行楷" panose="02010800040101010101" charset="-122"/>
              </a:defRPr>
            </a:lvl9pPr>
          </a:lstStyle>
          <a:p>
            <a:r>
              <a:rPr lang="zh-CN" altLang="en-US" sz="2400" b="1" dirty="0">
                <a:solidFill>
                  <a:srgbClr val="3333FF"/>
                </a:solidFill>
                <a:latin typeface="华文新魏" panose="02010800040101010101" pitchFamily="2" charset="-122"/>
                <a:ea typeface="华文新魏" panose="02010800040101010101" pitchFamily="2" charset="-122"/>
              </a:rPr>
              <a:t>不等关系：</a:t>
            </a:r>
            <a:r>
              <a:rPr lang="en-US" sz="2400" b="1" dirty="0">
                <a:solidFill>
                  <a:srgbClr val="3333FF"/>
                </a:solidFill>
                <a:latin typeface="华文新魏" panose="02010800040101010101" pitchFamily="2" charset="-122"/>
                <a:ea typeface="华文新魏" panose="02010800040101010101" pitchFamily="2" charset="-122"/>
              </a:rPr>
              <a:t>A</a:t>
            </a:r>
            <a:r>
              <a:rPr lang="zh-CN" altLang="en-US" sz="2400" b="1" dirty="0">
                <a:solidFill>
                  <a:srgbClr val="3333FF"/>
                </a:solidFill>
                <a:latin typeface="华文新魏" panose="02010800040101010101" pitchFamily="2" charset="-122"/>
                <a:ea typeface="华文新魏" panose="02010800040101010101" pitchFamily="2" charset="-122"/>
              </a:rPr>
              <a:t>，</a:t>
            </a:r>
            <a:r>
              <a:rPr lang="en-US" sz="2400" b="1" dirty="0">
                <a:solidFill>
                  <a:srgbClr val="3333FF"/>
                </a:solidFill>
                <a:latin typeface="华文新魏" panose="02010800040101010101" pitchFamily="2" charset="-122"/>
                <a:ea typeface="华文新魏" panose="02010800040101010101" pitchFamily="2" charset="-122"/>
              </a:rPr>
              <a:t>B</a:t>
            </a:r>
            <a:r>
              <a:rPr lang="zh-CN" altLang="en-US" sz="2400" b="1" dirty="0">
                <a:solidFill>
                  <a:srgbClr val="3333FF"/>
                </a:solidFill>
                <a:latin typeface="华文新魏" panose="02010800040101010101" pitchFamily="2" charset="-122"/>
                <a:ea typeface="华文新魏" panose="02010800040101010101" pitchFamily="2" charset="-122"/>
              </a:rPr>
              <a:t>型号发电机组的总资金不高于</a:t>
            </a:r>
            <a:r>
              <a:rPr lang="en-US" sz="2400" b="1" dirty="0">
                <a:solidFill>
                  <a:srgbClr val="3333FF"/>
                </a:solidFill>
                <a:latin typeface="华文新魏" panose="02010800040101010101" pitchFamily="2" charset="-122"/>
                <a:ea typeface="华文新魏" panose="02010800040101010101" pitchFamily="2" charset="-122"/>
              </a:rPr>
              <a:t>105</a:t>
            </a:r>
            <a:r>
              <a:rPr lang="zh-CN" altLang="en-US" sz="2400" b="1" dirty="0">
                <a:solidFill>
                  <a:srgbClr val="3333FF"/>
                </a:solidFill>
                <a:latin typeface="华文新魏" panose="02010800040101010101" pitchFamily="2" charset="-122"/>
                <a:ea typeface="华文新魏" panose="02010800040101010101" pitchFamily="2" charset="-122"/>
              </a:rPr>
              <a:t>万元；发电量不低于</a:t>
            </a:r>
            <a:r>
              <a:rPr lang="en-US" sz="2400" b="1" dirty="0">
                <a:solidFill>
                  <a:srgbClr val="3333FF"/>
                </a:solidFill>
                <a:latin typeface="华文新魏" panose="02010800040101010101" pitchFamily="2" charset="-122"/>
                <a:ea typeface="华文新魏" panose="02010800040101010101" pitchFamily="2" charset="-122"/>
              </a:rPr>
              <a:t>20.4</a:t>
            </a:r>
            <a:r>
              <a:rPr lang="zh-CN" altLang="en-US" sz="2400" b="1" dirty="0">
                <a:solidFill>
                  <a:srgbClr val="3333FF"/>
                </a:solidFill>
                <a:latin typeface="华文新魏" panose="02010800040101010101" pitchFamily="2" charset="-122"/>
                <a:ea typeface="华文新魏" panose="02010800040101010101" pitchFamily="2" charset="-122"/>
              </a:rPr>
              <a:t>万 </a:t>
            </a:r>
            <a:r>
              <a:rPr lang="en-US" sz="2400" b="1" dirty="0" err="1">
                <a:solidFill>
                  <a:srgbClr val="3333FF"/>
                </a:solidFill>
                <a:latin typeface="华文新魏" panose="02010800040101010101" pitchFamily="2" charset="-122"/>
                <a:ea typeface="华文新魏" panose="02010800040101010101" pitchFamily="2" charset="-122"/>
              </a:rPr>
              <a:t>kw·h</a:t>
            </a:r>
            <a:r>
              <a:rPr lang="en-US" sz="2400" b="1" dirty="0">
                <a:solidFill>
                  <a:srgbClr val="3333FF"/>
                </a:solidFill>
                <a:latin typeface="华文新魏" panose="02010800040101010101" pitchFamily="2" charset="-122"/>
                <a:ea typeface="华文新魏" panose="02010800040101010101" pitchFamily="2" charset="-122"/>
              </a:rPr>
              <a:t>/</a:t>
            </a:r>
            <a:r>
              <a:rPr lang="zh-CN" altLang="en-US" sz="2400" b="1" dirty="0">
                <a:solidFill>
                  <a:srgbClr val="3333FF"/>
                </a:solidFill>
                <a:latin typeface="华文新魏" panose="02010800040101010101" pitchFamily="2" charset="-122"/>
                <a:ea typeface="华文新魏" panose="02010800040101010101" pitchFamily="2" charset="-122"/>
              </a:rPr>
              <a:t>月</a:t>
            </a:r>
            <a:r>
              <a:rPr lang="en-US" sz="2400" b="1" dirty="0">
                <a:solidFill>
                  <a:srgbClr val="3333FF"/>
                </a:solidFill>
                <a:latin typeface="华文新魏" panose="02010800040101010101" pitchFamily="2" charset="-122"/>
                <a:ea typeface="华文新魏" panose="02010800040101010101" pitchFamily="2" charset="-122"/>
              </a:rPr>
              <a:t>.</a:t>
            </a:r>
            <a:endParaRPr lang="zh-CN" altLang="en-US" sz="2400" b="1" dirty="0">
              <a:solidFill>
                <a:srgbClr val="3333FF"/>
              </a:solidFill>
              <a:latin typeface="华文新魏" panose="02010800040101010101" pitchFamily="2" charset="-122"/>
              <a:ea typeface="华文新魏" panose="02010800040101010101" pitchFamily="2" charset="-122"/>
            </a:endParaRPr>
          </a:p>
        </p:txBody>
      </p:sp>
      <p:sp>
        <p:nvSpPr>
          <p:cNvPr id="19463" name="WordArt 7"/>
          <p:cNvSpPr>
            <a:spLocks noChangeArrowheads="1" noChangeShapeType="1" noTextEdit="1"/>
          </p:cNvSpPr>
          <p:nvPr/>
        </p:nvSpPr>
        <p:spPr bwMode="auto">
          <a:xfrm>
            <a:off x="1835696" y="836712"/>
            <a:ext cx="4895850" cy="792162"/>
          </a:xfrm>
          <a:prstGeom prst="rect">
            <a:avLst/>
          </a:prstGeom>
        </p:spPr>
        <p:txBody>
          <a:bodyPr wrap="none" fromWordArt="1">
            <a:prstTxWarp prst="textPlain">
              <a:avLst>
                <a:gd name="adj" fmla="val 50000"/>
              </a:avLst>
            </a:prstTxWarp>
          </a:bodyPr>
          <a:lstStyle/>
          <a:p>
            <a:pPr algn="ctr"/>
            <a:r>
              <a:rPr lang="zh-CN" altLang="en-US" sz="3600" kern="10" dirty="0">
                <a:ln w="12700">
                  <a:solidFill>
                    <a:srgbClr val="3333CC"/>
                  </a:solidFill>
                  <a:round/>
                </a:ln>
                <a:solidFill>
                  <a:srgbClr val="B2B2B2">
                    <a:alpha val="50000"/>
                  </a:srgbClr>
                </a:solidFill>
                <a:effectLst>
                  <a:outerShdw dist="45791" dir="2021404" algn="ctr" rotWithShape="0">
                    <a:srgbClr val="9999FF"/>
                  </a:outerShdw>
                </a:effectLst>
                <a:latin typeface="宋体" panose="02010600030101010101" pitchFamily="2" charset="-122"/>
                <a:ea typeface="宋体" panose="02010600030101010101" pitchFamily="2" charset="-122"/>
              </a:rPr>
              <a:t>情景导航问题解答</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500" fill="hold"/>
                                        <p:tgtEl>
                                          <p:spTgt spid="19458"/>
                                        </p:tgtEl>
                                        <p:attrNameLst>
                                          <p:attrName>ppt_w</p:attrName>
                                        </p:attrNameLst>
                                      </p:cBhvr>
                                      <p:tavLst>
                                        <p:tav tm="0">
                                          <p:val>
                                            <p:fltVal val="0"/>
                                          </p:val>
                                        </p:tav>
                                        <p:tav tm="100000">
                                          <p:val>
                                            <p:strVal val="#ppt_w"/>
                                          </p:val>
                                        </p:tav>
                                      </p:tavLst>
                                    </p:anim>
                                    <p:anim calcmode="lin" valueType="num">
                                      <p:cBhvr>
                                        <p:cTn id="8" dur="500" fill="hold"/>
                                        <p:tgtEl>
                                          <p:spTgt spid="19458"/>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9459"/>
                                        </p:tgtEl>
                                        <p:attrNameLst>
                                          <p:attrName>style.visibility</p:attrName>
                                        </p:attrNameLst>
                                      </p:cBhvr>
                                      <p:to>
                                        <p:strVal val="visible"/>
                                      </p:to>
                                    </p:set>
                                    <p:anim calcmode="lin" valueType="num">
                                      <p:cBhvr>
                                        <p:cTn id="13" dur="500" fill="hold"/>
                                        <p:tgtEl>
                                          <p:spTgt spid="19459"/>
                                        </p:tgtEl>
                                        <p:attrNameLst>
                                          <p:attrName>ppt_w</p:attrName>
                                        </p:attrNameLst>
                                      </p:cBhvr>
                                      <p:tavLst>
                                        <p:tav tm="0">
                                          <p:val>
                                            <p:fltVal val="0"/>
                                          </p:val>
                                        </p:tav>
                                        <p:tav tm="100000">
                                          <p:val>
                                            <p:strVal val="#ppt_w"/>
                                          </p:val>
                                        </p:tav>
                                      </p:tavLst>
                                    </p:anim>
                                    <p:anim calcmode="lin" valueType="num">
                                      <p:cBhvr>
                                        <p:cTn id="14" dur="500" fill="hold"/>
                                        <p:tgtEl>
                                          <p:spTgt spid="19459"/>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9460"/>
                                        </p:tgtEl>
                                        <p:attrNameLst>
                                          <p:attrName>style.visibility</p:attrName>
                                        </p:attrNameLst>
                                      </p:cBhvr>
                                      <p:to>
                                        <p:strVal val="visible"/>
                                      </p:to>
                                    </p:set>
                                    <p:animEffect transition="in" filter="blinds(horizontal)">
                                      <p:cBhvr>
                                        <p:cTn id="19" dur="500"/>
                                        <p:tgtEl>
                                          <p:spTgt spid="19460"/>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9461"/>
                                        </p:tgtEl>
                                        <p:attrNameLst>
                                          <p:attrName>style.visibility</p:attrName>
                                        </p:attrNameLst>
                                      </p:cBhvr>
                                      <p:to>
                                        <p:strVal val="visible"/>
                                      </p:to>
                                    </p:set>
                                    <p:animEffect transition="in" filter="blinds(horizontal)">
                                      <p:cBhvr>
                                        <p:cTn id="24" dur="500"/>
                                        <p:tgtEl>
                                          <p:spTgt spid="19461"/>
                                        </p:tgtEl>
                                      </p:cBhvr>
                                    </p:animEffect>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0" nodeType="clickEffect">
                                  <p:stCondLst>
                                    <p:cond delay="0"/>
                                  </p:stCondLst>
                                  <p:childTnLst>
                                    <p:set>
                                      <p:cBhvr>
                                        <p:cTn id="28" dur="1" fill="hold">
                                          <p:stCondLst>
                                            <p:cond delay="0"/>
                                          </p:stCondLst>
                                        </p:cTn>
                                        <p:tgtEl>
                                          <p:spTgt spid="19462"/>
                                        </p:tgtEl>
                                        <p:attrNameLst>
                                          <p:attrName>style.visibility</p:attrName>
                                        </p:attrNameLst>
                                      </p:cBhvr>
                                      <p:to>
                                        <p:strVal val="visible"/>
                                      </p:to>
                                    </p:set>
                                    <p:anim to="" calcmode="lin" valueType="num">
                                      <p:cBhvr>
                                        <p:cTn id="29" dur="1" fill="hold"/>
                                        <p:tgtEl>
                                          <p:spTgt spid="1946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autoUpdateAnimBg="0"/>
      <p:bldP spid="19460" grpId="0" autoUpdateAnimBg="0"/>
      <p:bldP spid="19461" grpId="0" autoUpdateAnimBg="0"/>
      <p:bldP spid="19462" grpId="0" autoUpdateAnimBg="0"/>
    </p:bldLst>
  </p:timing>
</p:sld>
</file>

<file path=ppt/theme/theme1.xml><?xml version="1.0" encoding="utf-8"?>
<a:theme xmlns:a="http://schemas.openxmlformats.org/drawingml/2006/main" name="WWW.2PPT.COM">
  <a:themeElements>
    <a:clrScheme name="夕阳无限好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夕阳无限好">
      <a:majorFont>
        <a:latin typeface="Impact"/>
        <a:ea typeface="微软雅黑"/>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夕阳无限好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主题14</Template>
  <TotalTime>0</TotalTime>
  <Words>1239</Words>
  <Application>Microsoft Office PowerPoint</Application>
  <PresentationFormat>全屏显示(4:3)</PresentationFormat>
  <Paragraphs>85</Paragraphs>
  <Slides>13</Slides>
  <Notes>3</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13</vt:i4>
      </vt:variant>
    </vt:vector>
  </HeadingPairs>
  <TitlesOfParts>
    <vt:vector size="25" baseType="lpstr">
      <vt:lpstr>华文行楷</vt:lpstr>
      <vt:lpstr>华文新魏</vt:lpstr>
      <vt:lpstr>隶书</vt:lpstr>
      <vt:lpstr>时尚中黑简体</vt:lpstr>
      <vt:lpstr>宋体</vt:lpstr>
      <vt:lpstr>微软雅黑</vt:lpstr>
      <vt:lpstr>Arial</vt:lpstr>
      <vt:lpstr>Calibri</vt:lpstr>
      <vt:lpstr>Impact</vt:lpstr>
      <vt:lpstr>Times New Roman</vt:lpstr>
      <vt:lpstr>Wingdings</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2022-01-05T01:13:22Z</dcterms:created>
  <dcterms:modified xsi:type="dcterms:W3CDTF">2023-01-16T15:43:24Z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45A8A7AFE8BA4B57A57F51689AC6F56E</vt:lpwstr>
  </property>
  <property fmtid="{A09F084E-AD41-489F-8076-AA5BE3082BCA}" pid="100">
    <vt:ui4>5</vt:ui4>
  </property>
  <property fmtid="{64440492-4C8B-11D1-8B70-080036B11A03}" pid="11">
    <vt:lpwstr>www.2ppt.com-爱PPT提供资源下载</vt:lpwstr>
  </property>
</Properties>
</file>