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91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10" d="100"/>
          <a:sy n="110" d="100"/>
        </p:scale>
        <p:origin x="-164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091C851-02D4-42F8-BB28-1B31886FC77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C03474D-8FDA-40C7-88EC-E42CE1CA9BC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0162898-BE5E-4E29-AAEE-7163D5D07F30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7FD499-7F7B-42C9-BA83-074524882748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7DDEEC6-3E16-4851-98B4-C88E1B1326F5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BE61DC0-61D1-49F5-839F-BC09BD4D9227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7909544-BB6A-496A-AA3C-28388580C19F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AA72D55-358C-4A86-81CF-E584467778B6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8D4366-1AE6-4BB6-BAA2-FD99A11137B2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16D64AE-D47B-4D37-A19F-416EA602CCEA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AAFED1-FF53-4665-90F1-DB398AB7188F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58D623-3758-46CF-B2EA-11EA687B5B6C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3DC87E-D6C4-49C8-854F-BB60919907B7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11974A-E095-4FCD-AF06-C76642A50D31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7AD0C3A-11CE-4F4E-B419-3BEF52B30E96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D4FEC85-37C1-419F-865C-E07D487E86DE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32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416B49-9F0C-49DB-902E-FD45ED2125C4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AC19FC-DBFE-4523-AE19-FA3571304D26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6AB5616-DB86-4237-AE46-0C7BCAB0EC71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D45BA76-EE7D-438A-9609-76D3B9F4AE3C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9FE460-B020-457E-82B3-1730AFAD214A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CC4B9B-83D8-4053-9C24-E1A789070315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DD7D6B-E797-41B6-8D1B-B0E6DF830A87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0688DC-FDE0-40B2-9A62-03C35BC0F671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C6ECD-598D-4F2B-B285-A3CECC5A14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3C639-F901-4BA9-863D-4E36B92E3E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6A09F-3F86-4328-A296-CDDD3F890D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226C09DF-1E73-474E-A903-08E26DDC107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9358-B346-4358-A525-FE8FFF79D5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89F36-B08D-4335-8D62-F9DCFEFD26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8F0DE22C-0204-47A1-A591-73B05FED41E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19AAB335-204E-4CAE-BAC4-4255281A7799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9532" y="627534"/>
            <a:ext cx="1912144" cy="224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627784" y="1491630"/>
            <a:ext cx="6480720" cy="639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2800" b="1" kern="100" dirty="0" smtClean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8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800" b="1" dirty="0" smtClean="0">
                <a:latin typeface="+mn-lt"/>
                <a:ea typeface="+mn-ea"/>
                <a:cs typeface="+mn-ea"/>
                <a:sym typeface="+mn-lt"/>
              </a:rPr>
              <a:t>Festivals 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And Celebrations</a:t>
            </a:r>
            <a:endParaRPr lang="zh-CN" altLang="zh-CN" sz="2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420" y="4191930"/>
            <a:ext cx="9131581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59532" y="3003798"/>
            <a:ext cx="8428435" cy="55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Section Ⅵ</a:t>
            </a:r>
            <a:r>
              <a:rPr lang="zh-CN" altLang="zh-CN" sz="24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kern="100" dirty="0">
                <a:latin typeface="+mn-lt"/>
                <a:ea typeface="+mn-ea"/>
                <a:cs typeface="+mn-ea"/>
                <a:sym typeface="+mn-lt"/>
              </a:rPr>
              <a:t>The Rest Parts of the Unit</a:t>
            </a:r>
            <a:r>
              <a:rPr lang="en-US" altLang="zh-CN" sz="2400" kern="100" dirty="0">
                <a:latin typeface="+mn-lt"/>
                <a:ea typeface="+mn-ea"/>
                <a:cs typeface="+mn-ea"/>
                <a:sym typeface="+mn-lt"/>
              </a:rPr>
              <a:t>(P</a:t>
            </a:r>
            <a:r>
              <a:rPr lang="en-US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～</a:t>
            </a:r>
            <a:r>
              <a:rPr lang="en-US" altLang="zh-CN" sz="2400" kern="100" baseline="-25000" dirty="0">
                <a:latin typeface="+mn-lt"/>
                <a:ea typeface="+mn-ea"/>
                <a:cs typeface="+mn-ea"/>
                <a:sym typeface="+mn-lt"/>
              </a:rPr>
              <a:t>12</a:t>
            </a:r>
            <a:r>
              <a:rPr lang="en-US" altLang="zh-CN" sz="2400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9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359569" y="690563"/>
            <a:ext cx="8261747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②She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represents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woman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best mother in the world.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她把这个妇女描绘成世界上最好的母亲。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represents himself to be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an expert on biology.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生物学专家。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④represent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sth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向某人说明某事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⑤represent...____________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把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描绘成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⑥represent  ____________ to be...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自称是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0113" y="1977629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自称是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03860" y="2787254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1935" y="3207544"/>
            <a:ext cx="3741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71663" y="3639742"/>
            <a:ext cx="9400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oneself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11"/>
          <p:cNvSpPr>
            <a:spLocks noChangeArrowheads="1"/>
          </p:cNvSpPr>
          <p:nvPr/>
        </p:nvSpPr>
        <p:spPr bwMode="auto">
          <a:xfrm>
            <a:off x="334566" y="573882"/>
            <a:ext cx="8261747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represent the country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代表国家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represent the past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present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and future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象征过去、现在和将来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represent the lives of ordinary people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表现普通人的生活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①This idea  ____________________________ all of us.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这个想法已经向我们所有人都说明了。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②The stranger  ___________________________ a lawyer.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那个陌生人声称自己是律师。</a:t>
            </a:r>
          </a:p>
        </p:txBody>
      </p:sp>
      <p:sp>
        <p:nvSpPr>
          <p:cNvPr id="3" name="矩形 2"/>
          <p:cNvSpPr/>
          <p:nvPr/>
        </p:nvSpPr>
        <p:spPr>
          <a:xfrm>
            <a:off x="2005013" y="2680098"/>
            <a:ext cx="28339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has been represented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15767" y="3501629"/>
            <a:ext cx="298145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represented himself to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2.set off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出发；动身；启程；使爆炸；引起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矩形 11"/>
          <p:cNvSpPr>
            <a:spLocks noChangeArrowheads="1"/>
          </p:cNvSpPr>
          <p:nvPr/>
        </p:nvSpPr>
        <p:spPr bwMode="auto">
          <a:xfrm>
            <a:off x="413147" y="1123950"/>
            <a:ext cx="8428434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On the first 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set off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the games early with my friend Burin.(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第一天，我和我的朋友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Burin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很早就出发去看比赛了。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set off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for the company earlier in order to avoid the heavy traffic.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为了避开拥挤的交通，我早早就动身去公司了。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88144" y="627460"/>
            <a:ext cx="8180785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set out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动身；起程；开始做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set about 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着手做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set aside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留出；对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置之不理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set down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写下；记下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set up  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建立；创立；安排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②She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sets aside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a bit of money every month.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她每月都存一点儿钱。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③He was asked to 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set down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 the facts just as he remembered them.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他被要求根据记忆把事实写下来。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334566" y="897732"/>
            <a:ext cx="8261747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①A monument was set  ____________ as a memorial to the dead soldiers.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②The moment she arrived home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she set about  ____________ (clean) the house.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→The moment she arrived home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she set out  ____________(clean) the house.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思考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表示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开始做某事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时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set out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set about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用法一样吗？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14663" y="1329929"/>
            <a:ext cx="4286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up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64931" y="1763317"/>
            <a:ext cx="10682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cleaning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50619" y="2191942"/>
            <a:ext cx="101822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clean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925" y="2895600"/>
            <a:ext cx="6442789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开始做某事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set out to do...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set about doing...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251222" y="573881"/>
            <a:ext cx="8428434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3.After singing some songs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competitors danced onto the green field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waving their arms in the air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as if they were eagles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唱了几首歌后，选手们在绿色田野上跳起了舞，在空中挥舞着手臂，就像老鹰一样。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842" name="矩形 11"/>
          <p:cNvSpPr>
            <a:spLocks noChangeArrowheads="1"/>
          </p:cNvSpPr>
          <p:nvPr/>
        </p:nvSpPr>
        <p:spPr bwMode="auto">
          <a:xfrm>
            <a:off x="359569" y="1870472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【句式解读】　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as if “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好像；仿佛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，此处引导方式状语从句。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【用法总结】　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(1)as if (though)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还可引导表语从句。引导表语从句时，可用于下面结构中：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look/smell/taste/sound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as if...“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看起来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闻起来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尝起来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听起来好像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似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)……”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①It looks </a:t>
            </a:r>
            <a:r>
              <a:rPr lang="en-US" altLang="zh-CN" b="1">
                <a:latin typeface="+mn-lt"/>
                <a:ea typeface="+mn-ea"/>
                <a:cs typeface="+mn-ea"/>
                <a:sym typeface="+mn-lt"/>
              </a:rPr>
              <a:t>as if it is going to rain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天看上去好像要下雨了。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对象 1"/>
          <p:cNvGraphicFramePr>
            <a:graphicFrameLocks noChangeAspect="1"/>
          </p:cNvGraphicFramePr>
          <p:nvPr/>
        </p:nvGraphicFramePr>
        <p:xfrm>
          <a:off x="406004" y="506016"/>
          <a:ext cx="8227219" cy="4161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r:id="rId4" imgW="10989310" imgH="5558155" progId="Word.Document.8">
                  <p:embed/>
                </p:oleObj>
              </mc:Choice>
              <mc:Fallback>
                <p:oleObj r:id="rId4" imgW="10989310" imgH="555815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04" y="506016"/>
                        <a:ext cx="8227219" cy="4161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11"/>
          <p:cNvSpPr>
            <a:spLocks noChangeArrowheads="1"/>
          </p:cNvSpPr>
          <p:nvPr/>
        </p:nvSpPr>
        <p:spPr bwMode="auto">
          <a:xfrm>
            <a:off x="375047" y="789385"/>
            <a:ext cx="818078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①She treats the young girl  _____________________________.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她对待这个小女孩好像她是她自己的女儿一样。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②He opened his mouth  _____________________________.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他张开嘴好像要说什么。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③She looks  ____________________________.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她看起来好像年轻了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岁。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75385" y="1265635"/>
            <a:ext cx="368754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if she were her own daughter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06329" y="2074069"/>
            <a:ext cx="335502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if he would say something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43075" y="2895601"/>
            <a:ext cx="36963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if she were ten years younger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375047" y="1110854"/>
            <a:ext cx="8180784" cy="20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④He talks about Rome ____________________________ before.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他说起罗马来好像他以前去过那里似的。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⑤Look at the clouds in the sky! It looks  ______________________.Let’s hurry up.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看看天上的云彩！看起来要下雨。咱们快一点。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13473" y="1168004"/>
            <a:ext cx="26824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if he had been there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10075" y="1977629"/>
            <a:ext cx="254268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if it is going to rain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4.brief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简洁的；简单的；短暂的；简要的　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briefly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adv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短暂地；暂时地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651" name="矩形 11"/>
          <p:cNvSpPr>
            <a:spLocks noChangeArrowheads="1"/>
          </p:cNvSpPr>
          <p:nvPr/>
        </p:nvSpPr>
        <p:spPr bwMode="auto">
          <a:xfrm>
            <a:off x="413147" y="897732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Give a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brief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summary of the experience.(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对这次经历做一个简短的总结。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brief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brief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take no risks.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，不能冒险。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To be brief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I’ll explain only the most important points.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，我只解释最重要的部分。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 brief 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简言之；粗略地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着重突出重点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 brief 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简而言之；长话短说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1766" y="2171701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总之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419" y="3003948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简言之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62038" y="3845719"/>
            <a:ext cx="3420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3691" y="4245769"/>
            <a:ext cx="7184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63129" y="1924050"/>
            <a:ext cx="8597503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单词语境记忆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根据英汉提示写出单词的适当形式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6" descr="课时基础过关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4" y="1221582"/>
            <a:ext cx="8599885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15516" y="2357438"/>
            <a:ext cx="8512969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1.Each of the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U.S.states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has an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自治的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government.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 warm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地区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is crowded with birds.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3.Local businesses are well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代表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on the committee.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4.He taught his little brother how to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摔跤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5.The dress is too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花哨的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for me.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39704" y="2409826"/>
            <a:ext cx="15456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autonomous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18085" y="2787254"/>
            <a:ext cx="85337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region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00388" y="3219451"/>
            <a:ext cx="14637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represented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83832" y="3663554"/>
            <a:ext cx="92390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wrestle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65785" y="4061223"/>
            <a:ext cx="72680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fancy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354807" y="758429"/>
            <a:ext cx="8261747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give a brief report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做一个简短的报告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make a brief visit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作短暂的访问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have made up my mind to perform in the concert.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have made up my mind to perform in the concert.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简言之，我已经决定在音乐会上演出了。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419" y="2463404"/>
            <a:ext cx="9255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brief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7017" y="2872979"/>
            <a:ext cx="13182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 brief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5.respect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&amp;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尊敬；尊重；敬意；方面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699" name="矩形 11"/>
          <p:cNvSpPr>
            <a:spLocks noChangeArrowheads="1"/>
          </p:cNvSpPr>
          <p:nvPr/>
        </p:nvSpPr>
        <p:spPr bwMode="auto">
          <a:xfrm>
            <a:off x="413147" y="941785"/>
            <a:ext cx="842843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is a day for people in China to show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respect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 seniors.(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kern="100" baseline="-25000" dirty="0"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在中国，这一天是人们尊敬老人的日子。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respect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①We should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have respect for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our parents.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我们应该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父母。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②He treats the boys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with respect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and teaches them to respect themselves.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他以尊重之心对待这些男孩，也教导他们尊重自己。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③Out of respect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we’d better ask him for advice on this matter.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，我们最好就此事征求他的建议。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57363" y="2636044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尊敬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9841" y="4277917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出于尊重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1"/>
          <p:cNvSpPr>
            <a:spLocks noChangeArrowheads="1"/>
          </p:cNvSpPr>
          <p:nvPr/>
        </p:nvSpPr>
        <p:spPr bwMode="auto">
          <a:xfrm>
            <a:off x="440531" y="1059656"/>
            <a:ext cx="8020050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④have respect 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show respect  ____________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sb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尊重某人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⑤____________ respect 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尊敬地；尊重地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⑥____________ respect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出于尊重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6019" y="1501379"/>
            <a:ext cx="4542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04272" y="1491854"/>
            <a:ext cx="37061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7269" y="1955007"/>
            <a:ext cx="61138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53691" y="2366963"/>
            <a:ext cx="8072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out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矩形 11"/>
          <p:cNvSpPr>
            <a:spLocks noChangeArrowheads="1"/>
          </p:cNvSpPr>
          <p:nvPr/>
        </p:nvSpPr>
        <p:spPr bwMode="auto">
          <a:xfrm>
            <a:off x="423862" y="573882"/>
            <a:ext cx="8262938" cy="417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词块积累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respect yourself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尊重你自己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win the respect of his students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赢得学生们的尊重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respect the ideas of others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尊重别人的意见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①If you want ______________________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you must  ________________ first.</a:t>
            </a: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如果你想别人尊重你，那首先你必须尊重自己。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②As a general rule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always  _____________________________ people older than you.</a:t>
            </a: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就一般而言，总要尊敬比你年长的人。</a:t>
            </a:r>
          </a:p>
        </p:txBody>
      </p:sp>
      <p:sp>
        <p:nvSpPr>
          <p:cNvPr id="3" name="矩形 2"/>
          <p:cNvSpPr/>
          <p:nvPr/>
        </p:nvSpPr>
        <p:spPr>
          <a:xfrm>
            <a:off x="2196704" y="2657476"/>
            <a:ext cx="18690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be respected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67375" y="2669382"/>
            <a:ext cx="18925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respect yourself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30179" y="3490913"/>
            <a:ext cx="37737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show respect to/have respect 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375047" y="1233488"/>
            <a:ext cx="8180784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6.He thought for a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片刻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and then spoke.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7.There was a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短暂的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pause in the conversation.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8.The new teacher soon won the 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尊敬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of his students.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9.The label is on the  ____________(in) side of the box.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10.All the car parks are  ____________(absolute) full.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80072" y="1307307"/>
            <a:ext cx="107946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moment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1935" y="1695451"/>
            <a:ext cx="64665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brief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35003" y="2116932"/>
            <a:ext cx="9431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respect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6057" y="2495551"/>
            <a:ext cx="7043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inner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20591" y="2927748"/>
            <a:ext cx="127150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absolutely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62746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短语语境填空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根据汉语提示写出适当的短语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04800" y="1059657"/>
            <a:ext cx="8512969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1.He proposed to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动身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immediately.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2.We worked hard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it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值得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3.People would gather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从四面八方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4.Our values and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behaviour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patterns  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不同于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yours.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5.________________(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起初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was against our arrangement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I managed to argue him round.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9362" y="1113235"/>
            <a:ext cx="8361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set off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30154" y="1524001"/>
            <a:ext cx="14963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was worth it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56273" y="1955007"/>
            <a:ext cx="207967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from near and far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25478" y="2356248"/>
            <a:ext cx="209557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are different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3691" y="2765823"/>
            <a:ext cx="87748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At first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句式语境仿写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263129" y="1113235"/>
            <a:ext cx="8512969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1.After singing some songs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competitors danced onto the green field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waving their arms in the air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as if they were eagles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唱了几首歌后，选手们在绿色的田野上跳起了舞，在空中挥舞着手臂，就像老鹰一样。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尽管他们第一次见面，他们交谈起来就像老同学一样。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Even though they met for the first time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they talked ___________________________.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67351" y="3231357"/>
            <a:ext cx="34150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as if they were old classmates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251222" y="951310"/>
            <a:ext cx="842843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2.I’m finally back home now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feeling really tired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celebrating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Naadam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with my friends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was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totally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worth 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现在我终于回家了，确实感到疲倦，但是和我的朋友一起欢度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那达慕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大会是完全值得的。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仿写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这张票花了我好几块钱，花得真不值得。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The ticket cost me a couple of skins and  _____________________.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63654" y="3057525"/>
            <a:ext cx="21584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 was not worth it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1221582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语境串记多义词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305991" y="1715691"/>
            <a:ext cx="8428434" cy="20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1.She treated her colleagues with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respect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and was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respected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turn.</a:t>
            </a: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她很尊敬她的同事，反过来她也被同事尊敬。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2.When they were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clapping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they would like their friends to hear their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claps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当他们正鼓掌的时候，他们想要他们的朋友听到他们的掌声。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9459" name="Picture 5" descr="记单词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5485" y="809625"/>
            <a:ext cx="47267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矩形 2"/>
          <p:cNvSpPr>
            <a:spLocks noChangeArrowheads="1"/>
          </p:cNvSpPr>
          <p:nvPr/>
        </p:nvSpPr>
        <p:spPr bwMode="auto">
          <a:xfrm>
            <a:off x="4281518" y="692944"/>
            <a:ext cx="83099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tabLst>
                <a:tab pos="2025015" algn="l"/>
              </a:tabLst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记单词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34566" y="627460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构词法助记派生词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3" name="矩形 11"/>
          <p:cNvSpPr>
            <a:spLocks noChangeArrowheads="1"/>
          </p:cNvSpPr>
          <p:nvPr/>
        </p:nvSpPr>
        <p:spPr bwMode="auto">
          <a:xfrm>
            <a:off x="348854" y="1059656"/>
            <a:ext cx="8428434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名词后缀：－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，－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er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wrestle(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.)→wrestling(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wrestle(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.)→wrestler(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wed(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.)→wedding(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280868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句型公式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15516" y="329088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1.as if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意为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似乎；好像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，相当于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as though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，引导方式状语从句。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2.be worth it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常用来表示某事值得做。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1113235"/>
            <a:ext cx="8428434" cy="4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represent </a:t>
            </a:r>
            <a:r>
              <a:rPr lang="en-US" altLang="zh-CN" b="1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象征；代表；相当于；表现；描绘；正式提出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423863" y="1545432"/>
            <a:ext cx="8428435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...and it is </a:t>
            </a:r>
            <a:r>
              <a:rPr lang="en-US" altLang="zh-CN" b="1">
                <a:latin typeface="+mn-lt"/>
                <a:ea typeface="+mn-ea"/>
                <a:cs typeface="+mn-ea"/>
                <a:sym typeface="+mn-lt"/>
              </a:rPr>
              <a:t>represented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 by three events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horse racing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wrestling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and archery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which are all so exciting to watch! (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教材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baseline="-25000"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它由三个项目所代表：赛马、摔跤和射箭，这些观看起来都非常令人兴奋！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represent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①By way of example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he </a:t>
            </a:r>
            <a:r>
              <a:rPr lang="en-US" altLang="zh-CN" b="1">
                <a:latin typeface="+mn-lt"/>
                <a:ea typeface="+mn-ea"/>
                <a:cs typeface="+mn-ea"/>
                <a:sym typeface="+mn-lt"/>
              </a:rPr>
              <a:t>represented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 his own experience </a:t>
            </a:r>
            <a:r>
              <a:rPr lang="en-US" altLang="zh-CN" b="1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 us.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当作例子，他向我们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了自己的经历。</a:t>
            </a:r>
          </a:p>
        </p:txBody>
      </p:sp>
      <p:pic>
        <p:nvPicPr>
          <p:cNvPr id="23555" name="Picture 5" descr="课时要点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" y="519113"/>
            <a:ext cx="8559404" cy="541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897982" y="3619501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讲述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m10qbow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全屏显示(16:9)</PresentationFormat>
  <Paragraphs>213</Paragraphs>
  <Slides>23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2023-01-16T15:43:36Z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346ACC0D79D4426E823B68B011C4DB5F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