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61" r:id="rId4"/>
    <p:sldId id="258" r:id="rId5"/>
    <p:sldId id="266" r:id="rId6"/>
    <p:sldId id="267" r:id="rId7"/>
    <p:sldId id="268" r:id="rId8"/>
    <p:sldId id="269" r:id="rId9"/>
    <p:sldId id="273" r:id="rId10"/>
    <p:sldId id="274" r:id="rId11"/>
    <p:sldId id="275" r:id="rId12"/>
    <p:sldId id="262" r:id="rId13"/>
    <p:sldId id="263" r:id="rId14"/>
    <p:sldId id="270" r:id="rId15"/>
    <p:sldId id="271" r:id="rId16"/>
    <p:sldId id="272" r:id="rId17"/>
    <p:sldId id="276" r:id="rId18"/>
    <p:sldId id="264" r:id="rId19"/>
    <p:sldId id="26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F9D"/>
    <a:srgbClr val="354C78"/>
    <a:srgbClr val="49B0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varScale="1">
        <p:scale>
          <a:sx n="106" d="100"/>
          <a:sy n="106" d="100"/>
        </p:scale>
        <p:origin x="14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宋体 CN Light" panose="02020300000000000000" pitchFamily="18" charset="-122"/>
                <a:ea typeface="思源宋体 CN Light" panose="02020300000000000000" pitchFamily="18"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宋体 CN Light" panose="02020300000000000000" pitchFamily="18" charset="-122"/>
                <a:ea typeface="思源宋体 CN Light" panose="02020300000000000000" pitchFamily="18" charset="-122"/>
              </a:defRPr>
            </a:lvl1pPr>
          </a:lstStyle>
          <a:p>
            <a:fld id="{CC566474-4812-402F-A99E-A5011231D943}" type="datetimeFigureOut">
              <a:rPr lang="zh-CN" altLang="en-US" smtClean="0"/>
              <a:t>2023-01-16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宋体 CN Light" panose="02020300000000000000" pitchFamily="18" charset="-122"/>
                <a:ea typeface="思源宋体 CN Light" panose="02020300000000000000" pitchFamily="18"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宋体 CN Light" panose="02020300000000000000" pitchFamily="18" charset="-122"/>
                <a:ea typeface="思源宋体 CN Light" panose="02020300000000000000" pitchFamily="18" charset="-122"/>
              </a:defRPr>
            </a:lvl1pPr>
          </a:lstStyle>
          <a:p>
            <a:fld id="{07DE812A-8C0F-4A3E-9DAE-31F9A7E300E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宋体 CN Light" panose="02020300000000000000" pitchFamily="18" charset="-122"/>
        <a:ea typeface="思源宋体 CN Light" panose="02020300000000000000" pitchFamily="18" charset="-122"/>
        <a:cs typeface="+mn-cs"/>
      </a:defRPr>
    </a:lvl1pPr>
    <a:lvl2pPr marL="457200" algn="l" defTabSz="914400" rtl="0" eaLnBrk="1" latinLnBrk="0" hangingPunct="1">
      <a:defRPr sz="1200" kern="1200">
        <a:solidFill>
          <a:schemeClr val="tx1"/>
        </a:solidFill>
        <a:latin typeface="思源宋体 CN Light" panose="02020300000000000000" pitchFamily="18" charset="-122"/>
        <a:ea typeface="思源宋体 CN Light" panose="02020300000000000000" pitchFamily="18" charset="-122"/>
        <a:cs typeface="+mn-cs"/>
      </a:defRPr>
    </a:lvl2pPr>
    <a:lvl3pPr marL="914400" algn="l" defTabSz="914400" rtl="0" eaLnBrk="1" latinLnBrk="0" hangingPunct="1">
      <a:defRPr sz="1200" kern="1200">
        <a:solidFill>
          <a:schemeClr val="tx1"/>
        </a:solidFill>
        <a:latin typeface="思源宋体 CN Light" panose="02020300000000000000" pitchFamily="18" charset="-122"/>
        <a:ea typeface="思源宋体 CN Light" panose="02020300000000000000" pitchFamily="18" charset="-122"/>
        <a:cs typeface="+mn-cs"/>
      </a:defRPr>
    </a:lvl3pPr>
    <a:lvl4pPr marL="1371600" algn="l" defTabSz="914400" rtl="0" eaLnBrk="1" latinLnBrk="0" hangingPunct="1">
      <a:defRPr sz="1200" kern="1200">
        <a:solidFill>
          <a:schemeClr val="tx1"/>
        </a:solidFill>
        <a:latin typeface="思源宋体 CN Light" panose="02020300000000000000" pitchFamily="18" charset="-122"/>
        <a:ea typeface="思源宋体 CN Light" panose="02020300000000000000" pitchFamily="18" charset="-122"/>
        <a:cs typeface="+mn-cs"/>
      </a:defRPr>
    </a:lvl4pPr>
    <a:lvl5pPr marL="1828800" algn="l" defTabSz="914400" rtl="0" eaLnBrk="1" latinLnBrk="0" hangingPunct="1">
      <a:defRPr sz="1200" kern="1200">
        <a:solidFill>
          <a:schemeClr val="tx1"/>
        </a:solidFill>
        <a:latin typeface="思源宋体 CN Light" panose="02020300000000000000" pitchFamily="18" charset="-122"/>
        <a:ea typeface="思源宋体 CN Light" panose="02020300000000000000"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BD5218-BD8C-4CCA-B2DC-B1613B706AFB}" type="datetimeFigureOut">
              <a:rPr lang="zh-CN" altLang="en-US" smtClean="0"/>
              <a:t>2023-01-16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F3D649-5BD1-46FE-B989-A8D97432BE8C}"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9BD5218-BD8C-4CCA-B2DC-B1613B706AFB}" type="datetimeFigureOut">
              <a:rPr lang="zh-CN" altLang="en-US" smtClean="0"/>
              <a:t>2023-01-16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F3D649-5BD1-46FE-B989-A8D97432BE8C}"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9BD5218-BD8C-4CCA-B2DC-B1613B706AFB}" type="datetimeFigureOut">
              <a:rPr lang="zh-CN" altLang="en-US" smtClean="0"/>
              <a:t>2023-01-16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F3D649-5BD1-46FE-B989-A8D97432BE8C}"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A9BD5218-BD8C-4CCA-B2DC-B1613B706AFB}" type="datetimeFigureOut">
              <a:rPr lang="zh-CN" altLang="en-US" smtClean="0"/>
              <a:t>2023-01-16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F3D649-5BD1-46FE-B989-A8D97432BE8C}"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BD5218-BD8C-4CCA-B2DC-B1613B706AFB}" type="datetimeFigureOut">
              <a:rPr lang="zh-CN" altLang="en-US" smtClean="0"/>
              <a:t>2023-01-16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F3D649-5BD1-46FE-B989-A8D97432BE8C}"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fld id="{A9BD5218-BD8C-4CCA-B2DC-B1613B706AFB}" type="datetimeFigureOut">
              <a:rPr lang="zh-CN" altLang="en-US" smtClean="0"/>
              <a:t>2023-01-16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宋体 CN Light" panose="02020300000000000000" pitchFamily="18" charset="-122"/>
                <a:ea typeface="思源宋体 CN Light" panose="02020300000000000000" pitchFamily="18" charset="-122"/>
              </a:defRPr>
            </a:lvl1pPr>
          </a:lstStyle>
          <a:p>
            <a:fld id="{32F3D649-5BD1-46FE-B989-A8D97432BE8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宋体 CN Light" panose="02020300000000000000" pitchFamily="18" charset="-122"/>
          <a:ea typeface="思源宋体 CN Light" panose="020203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Light" panose="02020300000000000000" pitchFamily="18" charset="-122"/>
          <a:ea typeface="思源宋体 CN Light" panose="020203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Light" panose="02020300000000000000" pitchFamily="18" charset="-122"/>
          <a:ea typeface="思源宋体 CN Light" panose="020203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Light" panose="02020300000000000000" pitchFamily="18" charset="-122"/>
          <a:ea typeface="思源宋体 CN Light" panose="020203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Light" panose="02020300000000000000" pitchFamily="18" charset="-122"/>
          <a:ea typeface="思源宋体 CN Light" panose="020203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Light" panose="02020300000000000000" pitchFamily="18" charset="-122"/>
          <a:ea typeface="思源宋体 CN Light" panose="020203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书行在架子的-书店,书架,书柜,书籍,图书馆,大学,学习,学校,学院,室内,教育,数据,文学,智慧,有序,知识,研究,货架,阅读-海量高质量免版权图片素材-设计师素材-摄影图片-sitapix-西田图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063" y="0"/>
            <a:ext cx="102949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0" y="0"/>
            <a:ext cx="12192000" cy="6858000"/>
          </a:xfrm>
          <a:prstGeom prst="rect">
            <a:avLst/>
          </a:prstGeom>
          <a:gradFill>
            <a:gsLst>
              <a:gs pos="44000">
                <a:schemeClr val="bg1"/>
              </a:gs>
              <a:gs pos="85000">
                <a:schemeClr val="bg1">
                  <a:alpha val="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CN Light" panose="02020300000000000000" pitchFamily="18" charset="-122"/>
              <a:ea typeface="思源宋体 CN Light" panose="02020300000000000000"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8032" r="71621" b="19674"/>
          <a:stretch>
            <a:fillRect/>
          </a:stretch>
        </p:blipFill>
        <p:spPr>
          <a:xfrm>
            <a:off x="10058401" y="0"/>
            <a:ext cx="2133599" cy="6858000"/>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8330" r="10887" b="78056"/>
          <a:stretch>
            <a:fillRect/>
          </a:stretch>
        </p:blipFill>
        <p:spPr>
          <a:xfrm>
            <a:off x="4667249" y="5353050"/>
            <a:ext cx="6019801" cy="1504950"/>
          </a:xfrm>
          <a:prstGeom prst="rect">
            <a:avLst/>
          </a:prstGeom>
        </p:spPr>
      </p:pic>
      <p:grpSp>
        <p:nvGrpSpPr>
          <p:cNvPr id="19" name="组合 18"/>
          <p:cNvGrpSpPr/>
          <p:nvPr/>
        </p:nvGrpSpPr>
        <p:grpSpPr>
          <a:xfrm>
            <a:off x="892653" y="5235508"/>
            <a:ext cx="3101294" cy="364914"/>
            <a:chOff x="1615812" y="4638339"/>
            <a:chExt cx="3101294" cy="364914"/>
          </a:xfrm>
        </p:grpSpPr>
        <p:sp>
          <p:nvSpPr>
            <p:cNvPr id="20" name="矩形 19"/>
            <p:cNvSpPr/>
            <p:nvPr/>
          </p:nvSpPr>
          <p:spPr>
            <a:xfrm>
              <a:off x="1771998" y="4682297"/>
              <a:ext cx="2788922" cy="275590"/>
            </a:xfrm>
            <a:prstGeom prst="rect">
              <a:avLst/>
            </a:prstGeom>
            <a:ln>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lang="zh-CN" altLang="en-US" sz="1200" kern="0" smtClean="0">
                  <a:solidFill>
                    <a:schemeClr val="tx1">
                      <a:lumMod val="75000"/>
                      <a:lumOff val="25000"/>
                    </a:schemeClr>
                  </a:solidFill>
                  <a:latin typeface="思源黑体 CN Bold" panose="020B0800000000000000" pitchFamily="34" charset="-122"/>
                  <a:ea typeface="思源黑体 CN Bold" panose="020B0800000000000000" pitchFamily="34" charset="-122"/>
                </a:rPr>
                <a:t>主讲老师：</a:t>
              </a:r>
              <a:r>
                <a:rPr lang="en-US" altLang="zh-CN" sz="1200" kern="0" smtClean="0">
                  <a:solidFill>
                    <a:schemeClr val="tx1">
                      <a:lumMod val="75000"/>
                      <a:lumOff val="25000"/>
                    </a:schemeClr>
                  </a:solidFill>
                  <a:latin typeface="思源黑体 CN Bold" panose="020B0800000000000000" pitchFamily="34" charset="-122"/>
                  <a:ea typeface="思源黑体 CN Bold" panose="020B0800000000000000" pitchFamily="34" charset="-122"/>
                </a:rPr>
                <a:t>PPT818 </a:t>
              </a:r>
              <a:r>
                <a:rPr lang="zh-CN" altLang="en-US" sz="1200" kern="0" smtClean="0">
                  <a:solidFill>
                    <a:schemeClr val="tx1">
                      <a:lumMod val="75000"/>
                      <a:lumOff val="25000"/>
                    </a:schemeClr>
                  </a:solidFill>
                  <a:latin typeface="思源黑体 CN Bold" panose="020B0800000000000000" pitchFamily="34" charset="-122"/>
                  <a:ea typeface="思源黑体 CN Bold" panose="020B0800000000000000" pitchFamily="34" charset="-122"/>
                </a:rPr>
                <a:t>讲课时间：</a:t>
              </a:r>
              <a:r>
                <a:rPr lang="en-US" altLang="zh-CN" sz="1200" kern="0" smtClean="0">
                  <a:solidFill>
                    <a:schemeClr val="tx1">
                      <a:lumMod val="75000"/>
                      <a:lumOff val="25000"/>
                    </a:schemeClr>
                  </a:solidFill>
                  <a:latin typeface="思源黑体 CN Bold" panose="020B0800000000000000" pitchFamily="34" charset="-122"/>
                  <a:ea typeface="思源黑体 CN Bold" panose="020B0800000000000000" pitchFamily="34" charset="-122"/>
                </a:rPr>
                <a:t>20XX</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sp>
          <p:nvSpPr>
            <p:cNvPr id="21" name="矩形: 圆角 20"/>
            <p:cNvSpPr/>
            <p:nvPr/>
          </p:nvSpPr>
          <p:spPr>
            <a:xfrm>
              <a:off x="1615812" y="4638339"/>
              <a:ext cx="3101294" cy="364914"/>
            </a:xfrm>
            <a:prstGeom prst="roundRect">
              <a:avLst>
                <a:gd name="adj" fmla="val 50000"/>
              </a:avLst>
            </a:prstGeom>
            <a:noFill/>
            <a:ln w="6350" cap="flat" cmpd="sng" algn="ctr">
              <a:solidFill>
                <a:schemeClr val="tx1">
                  <a:lumMod val="75000"/>
                  <a:lumOff val="2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rgbClr val="223F9D"/>
                </a:solidFill>
                <a:effectLst/>
                <a:uLnTx/>
                <a:uFillTx/>
                <a:latin typeface="思源黑体 CN Bold" panose="020B0800000000000000" pitchFamily="34" charset="-122"/>
                <a:ea typeface="思源黑体 CN Bold" panose="020B0800000000000000" pitchFamily="34" charset="-122"/>
              </a:endParaRPr>
            </a:p>
          </p:txBody>
        </p:sp>
      </p:grpSp>
      <p:grpSp>
        <p:nvGrpSpPr>
          <p:cNvPr id="18" name="组合 17"/>
          <p:cNvGrpSpPr/>
          <p:nvPr/>
        </p:nvGrpSpPr>
        <p:grpSpPr>
          <a:xfrm>
            <a:off x="719291" y="2231242"/>
            <a:ext cx="7053109" cy="1686758"/>
            <a:chOff x="719291" y="2231242"/>
            <a:chExt cx="7053109" cy="1686758"/>
          </a:xfrm>
        </p:grpSpPr>
        <p:sp>
          <p:nvSpPr>
            <p:cNvPr id="23" name="矩形 22"/>
            <p:cNvSpPr/>
            <p:nvPr/>
          </p:nvSpPr>
          <p:spPr bwMode="auto">
            <a:xfrm>
              <a:off x="719291" y="2231242"/>
              <a:ext cx="5817618" cy="1015663"/>
            </a:xfrm>
            <a:prstGeom prst="rect">
              <a:avLst/>
            </a:prstGeom>
          </p:spPr>
          <p:txBody>
            <a:bodyPr wrap="none">
              <a:spAutoFit/>
            </a:bodyPr>
            <a:lstStyle/>
            <a:p>
              <a:pPr defTabSz="457200">
                <a:defRPr/>
              </a:pPr>
              <a:r>
                <a:rPr lang="zh-CN" altLang="en-US" sz="6000" b="1" kern="100" dirty="0">
                  <a:solidFill>
                    <a:srgbClr val="223F9D"/>
                  </a:solidFill>
                  <a:latin typeface="思源黑体 CN Bold" panose="020B0800000000000000" pitchFamily="34" charset="-122"/>
                  <a:ea typeface="思源黑体 CN Bold" panose="020B0800000000000000" pitchFamily="34" charset="-122"/>
                  <a:cs typeface="Times New Roman" panose="02020603050405020304" pitchFamily="18" charset="0"/>
                </a:rPr>
                <a:t>专题</a:t>
              </a:r>
              <a:r>
                <a:rPr lang="en-US" altLang="zh-CN" sz="6000" b="1" kern="100" dirty="0">
                  <a:solidFill>
                    <a:srgbClr val="223F9D"/>
                  </a:solidFill>
                  <a:latin typeface="思源黑体 CN Bold" panose="020B0800000000000000" pitchFamily="34" charset="-122"/>
                  <a:ea typeface="思源黑体 CN Bold" panose="020B0800000000000000" pitchFamily="34" charset="-122"/>
                  <a:cs typeface="Times New Roman" panose="02020603050405020304" pitchFamily="18" charset="0"/>
                </a:rPr>
                <a:t>29.3 </a:t>
              </a:r>
              <a:r>
                <a:rPr lang="zh-CN" altLang="en-US" sz="6000" b="1" kern="100" dirty="0">
                  <a:solidFill>
                    <a:srgbClr val="223F9D"/>
                  </a:solidFill>
                  <a:latin typeface="思源黑体 CN Bold" panose="020B0800000000000000" pitchFamily="34" charset="-122"/>
                  <a:ea typeface="思源黑体 CN Bold" panose="020B0800000000000000" pitchFamily="34" charset="-122"/>
                  <a:cs typeface="Times New Roman" panose="02020603050405020304" pitchFamily="18" charset="0"/>
                </a:rPr>
                <a:t>三视图</a:t>
              </a:r>
            </a:p>
          </p:txBody>
        </p:sp>
        <p:sp>
          <p:nvSpPr>
            <p:cNvPr id="24" name="矩形 23"/>
            <p:cNvSpPr/>
            <p:nvPr/>
          </p:nvSpPr>
          <p:spPr>
            <a:xfrm>
              <a:off x="848203" y="3610223"/>
              <a:ext cx="5591098" cy="307777"/>
            </a:xfrm>
            <a:prstGeom prst="rect">
              <a:avLst/>
            </a:prstGeom>
          </p:spPr>
          <p:txBody>
            <a:bodyPr wrap="square">
              <a:spAutoFit/>
            </a:bodyPr>
            <a:lstStyle/>
            <a:p>
              <a:pPr algn="dist" defTabSz="457200"/>
              <a:r>
                <a:rPr lang="en-US" altLang="zh-CN" sz="1400" dirty="0">
                  <a:solidFill>
                    <a:schemeClr val="tx1">
                      <a:lumMod val="75000"/>
                      <a:lumOff val="25000"/>
                    </a:schemeClr>
                  </a:solidFill>
                  <a:latin typeface="思源黑体 CN Bold" panose="020B0800000000000000" pitchFamily="34" charset="-122"/>
                  <a:ea typeface="思源黑体 CN Bold" panose="020B0800000000000000" pitchFamily="34" charset="-122"/>
                </a:rPr>
                <a:t>TOPIC 29.3 THREE VIEWS (THREE VIEWS)</a:t>
              </a:r>
              <a:endParaRPr lang="zh-CN" altLang="en-US" sz="14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cxnSp>
          <p:nvCxnSpPr>
            <p:cNvPr id="25" name="直接连接符 24"/>
            <p:cNvCxnSpPr/>
            <p:nvPr/>
          </p:nvCxnSpPr>
          <p:spPr>
            <a:xfrm>
              <a:off x="911703" y="3387343"/>
              <a:ext cx="6860697" cy="0"/>
            </a:xfrm>
            <a:prstGeom prst="line">
              <a:avLst/>
            </a:prstGeom>
            <a:noFill/>
            <a:ln w="6350" cap="flat" cmpd="sng" algn="ctr">
              <a:solidFill>
                <a:schemeClr val="tx1">
                  <a:lumMod val="75000"/>
                  <a:lumOff val="25000"/>
                </a:schemeClr>
              </a:solidFill>
              <a:prstDash val="solid"/>
              <a:miter lim="800000"/>
            </a:ln>
            <a:effectLst/>
          </p:spPr>
        </p:cxnSp>
      </p:grpSp>
      <p:sp>
        <p:nvSpPr>
          <p:cNvPr id="26" name="矩形 25"/>
          <p:cNvSpPr/>
          <p:nvPr/>
        </p:nvSpPr>
        <p:spPr bwMode="auto">
          <a:xfrm>
            <a:off x="620792" y="4192831"/>
            <a:ext cx="5416868" cy="461665"/>
          </a:xfrm>
          <a:prstGeom prst="rect">
            <a:avLst/>
          </a:prstGeom>
        </p:spPr>
        <p:txBody>
          <a:bodyPr wrap="none">
            <a:spAutoFit/>
          </a:bodyPr>
          <a:lstStyle/>
          <a:p>
            <a:pPr defTabSz="457200">
              <a:defRPr/>
            </a:pPr>
            <a:r>
              <a:rPr lang="zh-CN" altLang="en-US" sz="2400" kern="1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Times New Roman" panose="02020603050405020304" pitchFamily="18" charset="0"/>
              </a:rPr>
              <a:t>（由三视图确定几何体及几何体面积）</a:t>
            </a:r>
          </a:p>
        </p:txBody>
      </p:sp>
      <p:sp>
        <p:nvSpPr>
          <p:cNvPr id="27" name="矩形 26"/>
          <p:cNvSpPr/>
          <p:nvPr/>
        </p:nvSpPr>
        <p:spPr bwMode="auto">
          <a:xfrm>
            <a:off x="790853" y="1347251"/>
            <a:ext cx="3857146" cy="523220"/>
          </a:xfrm>
          <a:prstGeom prst="rect">
            <a:avLst/>
          </a:prstGeom>
        </p:spPr>
        <p:txBody>
          <a:bodyPr wrap="none">
            <a:spAutoFit/>
          </a:bodyPr>
          <a:lstStyle/>
          <a:p>
            <a:pPr defTabSz="457200">
              <a:defRPr/>
            </a:pPr>
            <a:r>
              <a:rPr lang="zh-CN" altLang="en-US" sz="2800" b="1" kern="1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Times New Roman" panose="02020603050405020304" pitchFamily="18" charset="0"/>
              </a:rPr>
              <a:t>第二十九章 投影与视图</a:t>
            </a:r>
          </a:p>
        </p:txBody>
      </p:sp>
      <p:pic>
        <p:nvPicPr>
          <p:cNvPr id="33" name="图片 32"/>
          <p:cNvPicPr>
            <a:picLocks noChangeAspect="1"/>
          </p:cNvPicPr>
          <p:nvPr/>
        </p:nvPicPr>
        <p:blipFill rotWithShape="1">
          <a:blip r:embed="rId5" cstate="print">
            <a:extLst>
              <a:ext uri="{28A0092B-C50C-407E-A947-70E740481C1C}">
                <a14:useLocalDpi xmlns:a14="http://schemas.microsoft.com/office/drawing/2010/main" val="0"/>
              </a:ext>
            </a:extLst>
          </a:blip>
          <a:srcRect b="22355"/>
          <a:stretch>
            <a:fillRect/>
          </a:stretch>
        </p:blipFill>
        <p:spPr>
          <a:xfrm>
            <a:off x="0" y="0"/>
            <a:ext cx="924750" cy="75661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strVal val="#ppt_x"/>
                                          </p:val>
                                        </p:tav>
                                        <p:tav tm="100000">
                                          <p:val>
                                            <p:strVal val="#ppt_x"/>
                                          </p:val>
                                        </p:tav>
                                      </p:tavLst>
                                    </p:anim>
                                    <p:anim calcmode="lin" valueType="num">
                                      <p:cBhvr>
                                        <p:cTn id="2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grpSp>
        <p:nvGrpSpPr>
          <p:cNvPr id="3" name="组合 2"/>
          <p:cNvGrpSpPr/>
          <p:nvPr/>
        </p:nvGrpSpPr>
        <p:grpSpPr>
          <a:xfrm>
            <a:off x="210705" y="105395"/>
            <a:ext cx="4502109" cy="865006"/>
            <a:chOff x="210705" y="105395"/>
            <a:chExt cx="4502109" cy="865006"/>
          </a:xfrm>
        </p:grpSpPr>
        <p:pic>
          <p:nvPicPr>
            <p:cNvPr id="5" name="图片 4"/>
            <p:cNvPicPr>
              <a:picLocks noChangeAspect="1"/>
            </p:cNvPicPr>
            <p:nvPr/>
          </p:nvPicPr>
          <p:blipFill>
            <a:blip r:embed="rId3"/>
            <a:stretch>
              <a:fillRect/>
            </a:stretch>
          </p:blipFill>
          <p:spPr>
            <a:xfrm>
              <a:off x="210705" y="105395"/>
              <a:ext cx="817995" cy="865006"/>
            </a:xfrm>
            <a:prstGeom prst="rect">
              <a:avLst/>
            </a:prstGeom>
          </p:spPr>
        </p:pic>
        <p:sp>
          <p:nvSpPr>
            <p:cNvPr id="6" name="文本框 5"/>
            <p:cNvSpPr txBox="1"/>
            <p:nvPr/>
          </p:nvSpPr>
          <p:spPr>
            <a:xfrm>
              <a:off x="1142606" y="296288"/>
              <a:ext cx="3570208" cy="461665"/>
            </a:xfrm>
            <a:prstGeom prst="rect">
              <a:avLst/>
            </a:prstGeom>
            <a:noFill/>
          </p:spPr>
          <p:txBody>
            <a:bodyPr wrap="none" rtlCol="0">
              <a:spAutoFit/>
            </a:bodyPr>
            <a:lstStyle/>
            <a:p>
              <a:pPr defTabSz="609600">
                <a:defRPr/>
              </a:pPr>
              <a:r>
                <a:rPr kumimoji="1" lang="zh-CN" altLang="en-US" sz="2400" kern="0" dirty="0">
                  <a:solidFill>
                    <a:srgbClr val="223F9D"/>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利用三视图计算实物面积</a:t>
              </a:r>
            </a:p>
          </p:txBody>
        </p:sp>
        <p:sp>
          <p:nvSpPr>
            <p:cNvPr id="7" name="矩形 6"/>
            <p:cNvSpPr/>
            <p:nvPr/>
          </p:nvSpPr>
          <p:spPr>
            <a:xfrm>
              <a:off x="384328" y="296287"/>
              <a:ext cx="546946" cy="461665"/>
            </a:xfrm>
            <a:prstGeom prst="rect">
              <a:avLst/>
            </a:prstGeom>
          </p:spPr>
          <p:txBody>
            <a:bodyPr wrap="none">
              <a:spAutoFit/>
            </a:bodyPr>
            <a:lstStyle/>
            <a:p>
              <a:pPr lvl="0" algn="ctr" defTabSz="457200">
                <a:defRPr/>
              </a:pPr>
              <a:r>
                <a:rPr lang="en-US" altLang="zh-CN" sz="2400" kern="0" dirty="0">
                  <a:solidFill>
                    <a:srgbClr val="223F9D"/>
                  </a:solidFill>
                  <a:latin typeface="思源黑体 CN Bold" panose="020B0800000000000000" pitchFamily="34" charset="-122"/>
                  <a:ea typeface="思源黑体 CN Bold" panose="020B0800000000000000" pitchFamily="34" charset="-122"/>
                </a:rPr>
                <a:t>01</a:t>
              </a:r>
              <a:endParaRPr lang="zh-CN" altLang="en-US" sz="2400" kern="0" dirty="0">
                <a:solidFill>
                  <a:srgbClr val="223F9D"/>
                </a:solidFill>
                <a:latin typeface="思源黑体 CN Bold" panose="020B0800000000000000" pitchFamily="34" charset="-122"/>
                <a:ea typeface="思源黑体 CN Bold" panose="020B0800000000000000" pitchFamily="34" charset="-122"/>
              </a:endParaRPr>
            </a:p>
          </p:txBody>
        </p:sp>
      </p:grpSp>
      <p:sp>
        <p:nvSpPr>
          <p:cNvPr id="64" name="矩形 63"/>
          <p:cNvSpPr/>
          <p:nvPr/>
        </p:nvSpPr>
        <p:spPr>
          <a:xfrm>
            <a:off x="1341785" y="1485262"/>
            <a:ext cx="9220212" cy="967060"/>
          </a:xfrm>
          <a:prstGeom prst="rect">
            <a:avLst/>
          </a:prstGeom>
        </p:spPr>
        <p:txBody>
          <a:bodyPr wrap="square">
            <a:spAutoFit/>
          </a:bodyPr>
          <a:lstStyle/>
          <a:p>
            <a:pPr defTabSz="685800">
              <a:lnSpc>
                <a:spcPct val="150000"/>
              </a:lnSpc>
            </a:pP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某工厂要加工一批密封罐，设计者给出了</a:t>
            </a: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宋体" panose="02010600030101010101" pitchFamily="2" charset="-122"/>
              </a:rPr>
              <a:t>密封罐的</a:t>
            </a: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三视图，请你按照三视图确定制作每个密封罐所需钢板的面积 </a:t>
            </a: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图中尺寸单位：</a:t>
            </a: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mm). </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nvGrpSpPr>
          <p:cNvPr id="65" name="组合 64"/>
          <p:cNvGrpSpPr/>
          <p:nvPr/>
        </p:nvGrpSpPr>
        <p:grpSpPr>
          <a:xfrm>
            <a:off x="1973880" y="3179631"/>
            <a:ext cx="3095891" cy="2180962"/>
            <a:chOff x="4738688" y="2585551"/>
            <a:chExt cx="3465512" cy="2866525"/>
          </a:xfrm>
        </p:grpSpPr>
        <p:sp>
          <p:nvSpPr>
            <p:cNvPr id="66" name="直接连接符 65"/>
            <p:cNvSpPr>
              <a:spLocks noChangeShapeType="1"/>
            </p:cNvSpPr>
            <p:nvPr/>
          </p:nvSpPr>
          <p:spPr bwMode="auto">
            <a:xfrm flipH="1" flipV="1">
              <a:off x="4754563" y="3646488"/>
              <a:ext cx="1897062" cy="11112"/>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67" name="文本框 66"/>
            <p:cNvSpPr txBox="1">
              <a:spLocks noChangeArrowheads="1"/>
            </p:cNvSpPr>
            <p:nvPr/>
          </p:nvSpPr>
          <p:spPr bwMode="auto">
            <a:xfrm>
              <a:off x="6691313" y="3729038"/>
              <a:ext cx="1512887" cy="749969"/>
            </a:xfrm>
            <a:prstGeom prst="rect">
              <a:avLst/>
            </a:prstGeom>
            <a:noFill/>
            <a:ln>
              <a:noFill/>
            </a:ln>
            <a:effectLst>
              <a:prstShdw prst="shdw17" dist="17961" dir="2700000">
                <a:srgbClr val="999994"/>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685800" eaLnBrk="1" fontAlgn="auto" latinLnBrk="0" hangingPunct="1">
                <a:lnSpc>
                  <a:spcPts val="4000"/>
                </a:lnSpc>
                <a:spcBef>
                  <a:spcPct val="50000"/>
                </a:spcBef>
                <a:spcAft>
                  <a:spcPts val="0"/>
                </a:spcAft>
                <a:buClrTx/>
                <a:buSzTx/>
                <a:buFontTx/>
                <a:buNone/>
                <a:defRPr/>
              </a:pPr>
              <a:r>
                <a:rPr kumimoji="0" lang="en-US" sz="240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rPr>
                <a:t>50mm</a:t>
              </a:r>
            </a:p>
          </p:txBody>
        </p:sp>
        <p:sp>
          <p:nvSpPr>
            <p:cNvPr id="68" name="文本框 67"/>
            <p:cNvSpPr txBox="1">
              <a:spLocks noChangeArrowheads="1"/>
            </p:cNvSpPr>
            <p:nvPr/>
          </p:nvSpPr>
          <p:spPr bwMode="auto">
            <a:xfrm>
              <a:off x="5000625" y="4719637"/>
              <a:ext cx="1317625" cy="732439"/>
            </a:xfrm>
            <a:prstGeom prst="rect">
              <a:avLst/>
            </a:prstGeom>
            <a:noFill/>
            <a:ln>
              <a:noFill/>
            </a:ln>
            <a:effectLst>
              <a:prstShdw prst="shdw17" dist="17961" dir="2700000">
                <a:srgbClr val="999994"/>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685800" eaLnBrk="1" fontAlgn="auto" latinLnBrk="0" hangingPunct="1">
                <a:lnSpc>
                  <a:spcPts val="4000"/>
                </a:lnSpc>
                <a:spcBef>
                  <a:spcPct val="50000"/>
                </a:spcBef>
                <a:spcAft>
                  <a:spcPts val="0"/>
                </a:spcAft>
                <a:buClrTx/>
                <a:buSzTx/>
                <a:buFontTx/>
                <a:buNone/>
                <a:defRPr/>
              </a:pPr>
              <a:r>
                <a:rPr kumimoji="0" lang="en-US" sz="240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rPr>
                <a:t>50mm</a:t>
              </a:r>
            </a:p>
          </p:txBody>
        </p:sp>
        <p:sp>
          <p:nvSpPr>
            <p:cNvPr id="69" name="文本框 68"/>
            <p:cNvSpPr txBox="1">
              <a:spLocks noChangeArrowheads="1"/>
            </p:cNvSpPr>
            <p:nvPr/>
          </p:nvSpPr>
          <p:spPr bwMode="auto">
            <a:xfrm>
              <a:off x="5203425" y="2585551"/>
              <a:ext cx="1666875" cy="732439"/>
            </a:xfrm>
            <a:prstGeom prst="rect">
              <a:avLst/>
            </a:prstGeom>
            <a:noFill/>
            <a:ln>
              <a:noFill/>
            </a:ln>
            <a:effectLst>
              <a:prstShdw prst="shdw17" dist="17961" dir="2700000">
                <a:srgbClr val="999994"/>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685800" eaLnBrk="1" fontAlgn="auto" latinLnBrk="0" hangingPunct="1">
                <a:lnSpc>
                  <a:spcPts val="4000"/>
                </a:lnSpc>
                <a:spcBef>
                  <a:spcPct val="50000"/>
                </a:spcBef>
                <a:spcAft>
                  <a:spcPts val="0"/>
                </a:spcAft>
                <a:buClrTx/>
                <a:buSzTx/>
                <a:buFontTx/>
                <a:buNone/>
                <a:defRPr/>
              </a:pPr>
              <a:r>
                <a:rPr kumimoji="0" 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rPr>
                <a:t>100mm</a:t>
              </a:r>
            </a:p>
          </p:txBody>
        </p:sp>
        <p:grpSp>
          <p:nvGrpSpPr>
            <p:cNvPr id="70" name="组合 69"/>
            <p:cNvGrpSpPr/>
            <p:nvPr/>
          </p:nvGrpSpPr>
          <p:grpSpPr bwMode="auto">
            <a:xfrm>
              <a:off x="4738688" y="3289300"/>
              <a:ext cx="1930400" cy="1547813"/>
              <a:chOff x="6220" y="5519"/>
              <a:chExt cx="3040" cy="2437"/>
            </a:xfrm>
          </p:grpSpPr>
          <p:cxnSp>
            <p:nvCxnSpPr>
              <p:cNvPr id="73" name="直接连接符 2"/>
              <p:cNvCxnSpPr>
                <a:cxnSpLocks noChangeShapeType="1"/>
              </p:cNvCxnSpPr>
              <p:nvPr/>
            </p:nvCxnSpPr>
            <p:spPr bwMode="auto">
              <a:xfrm flipV="1">
                <a:off x="6220" y="5527"/>
                <a:ext cx="1216" cy="568"/>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74" name="直接连接符 3"/>
              <p:cNvCxnSpPr>
                <a:cxnSpLocks noChangeShapeType="1"/>
              </p:cNvCxnSpPr>
              <p:nvPr/>
            </p:nvCxnSpPr>
            <p:spPr bwMode="auto">
              <a:xfrm flipV="1">
                <a:off x="8041" y="6095"/>
                <a:ext cx="1216" cy="568"/>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75" name="直接连接符 4"/>
              <p:cNvCxnSpPr>
                <a:cxnSpLocks noChangeShapeType="1"/>
              </p:cNvCxnSpPr>
              <p:nvPr/>
            </p:nvCxnSpPr>
            <p:spPr bwMode="auto">
              <a:xfrm>
                <a:off x="7400" y="5519"/>
                <a:ext cx="1308" cy="0"/>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76" name="直接连接符 5"/>
              <p:cNvCxnSpPr>
                <a:cxnSpLocks noChangeShapeType="1"/>
              </p:cNvCxnSpPr>
              <p:nvPr/>
            </p:nvCxnSpPr>
            <p:spPr bwMode="auto">
              <a:xfrm>
                <a:off x="6709" y="6636"/>
                <a:ext cx="1406" cy="0"/>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77" name="直接连接符 7"/>
              <p:cNvCxnSpPr>
                <a:cxnSpLocks noChangeShapeType="1"/>
              </p:cNvCxnSpPr>
              <p:nvPr/>
            </p:nvCxnSpPr>
            <p:spPr bwMode="auto">
              <a:xfrm>
                <a:off x="6220" y="6082"/>
                <a:ext cx="536" cy="579"/>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78" name="直接连接符 8"/>
              <p:cNvCxnSpPr>
                <a:cxnSpLocks noChangeShapeType="1"/>
              </p:cNvCxnSpPr>
              <p:nvPr/>
            </p:nvCxnSpPr>
            <p:spPr bwMode="auto">
              <a:xfrm>
                <a:off x="8708" y="5519"/>
                <a:ext cx="536" cy="579"/>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79" name="直接连接符 9"/>
              <p:cNvCxnSpPr>
                <a:cxnSpLocks noChangeShapeType="1"/>
              </p:cNvCxnSpPr>
              <p:nvPr/>
            </p:nvCxnSpPr>
            <p:spPr bwMode="auto">
              <a:xfrm>
                <a:off x="6723" y="6650"/>
                <a:ext cx="0" cy="1292"/>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80" name="直接连接符 10"/>
              <p:cNvCxnSpPr>
                <a:cxnSpLocks noChangeShapeType="1"/>
              </p:cNvCxnSpPr>
              <p:nvPr/>
            </p:nvCxnSpPr>
            <p:spPr bwMode="auto">
              <a:xfrm>
                <a:off x="8041" y="6636"/>
                <a:ext cx="0" cy="1303"/>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81" name="直接连接符 11"/>
              <p:cNvCxnSpPr>
                <a:cxnSpLocks noChangeShapeType="1"/>
              </p:cNvCxnSpPr>
              <p:nvPr/>
            </p:nvCxnSpPr>
            <p:spPr bwMode="auto">
              <a:xfrm>
                <a:off x="9231" y="6082"/>
                <a:ext cx="0" cy="1292"/>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82" name="直接连接符 12"/>
              <p:cNvCxnSpPr>
                <a:cxnSpLocks noChangeShapeType="1"/>
              </p:cNvCxnSpPr>
              <p:nvPr/>
            </p:nvCxnSpPr>
            <p:spPr bwMode="auto">
              <a:xfrm>
                <a:off x="6220" y="6095"/>
                <a:ext cx="0" cy="1292"/>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83" name="直接连接符 13"/>
              <p:cNvCxnSpPr>
                <a:cxnSpLocks noChangeShapeType="1"/>
              </p:cNvCxnSpPr>
              <p:nvPr/>
            </p:nvCxnSpPr>
            <p:spPr bwMode="auto">
              <a:xfrm>
                <a:off x="6220" y="7378"/>
                <a:ext cx="536" cy="579"/>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84" name="直接连接符 14"/>
              <p:cNvCxnSpPr>
                <a:cxnSpLocks noChangeShapeType="1"/>
              </p:cNvCxnSpPr>
              <p:nvPr/>
            </p:nvCxnSpPr>
            <p:spPr bwMode="auto">
              <a:xfrm>
                <a:off x="6709" y="7931"/>
                <a:ext cx="1328" cy="0"/>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85" name="直接连接符 15"/>
              <p:cNvCxnSpPr>
                <a:cxnSpLocks noChangeShapeType="1"/>
              </p:cNvCxnSpPr>
              <p:nvPr/>
            </p:nvCxnSpPr>
            <p:spPr bwMode="auto">
              <a:xfrm flipV="1">
                <a:off x="8042" y="7350"/>
                <a:ext cx="1218" cy="589"/>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grpSp>
        <p:cxnSp>
          <p:nvCxnSpPr>
            <p:cNvPr id="71" name="直接连接符 70"/>
            <p:cNvCxnSpPr>
              <a:cxnSpLocks noChangeShapeType="1"/>
            </p:cNvCxnSpPr>
            <p:nvPr/>
          </p:nvCxnSpPr>
          <p:spPr bwMode="auto">
            <a:xfrm>
              <a:off x="6651625" y="3654425"/>
              <a:ext cx="0" cy="820738"/>
            </a:xfrm>
            <a:prstGeom prst="line">
              <a:avLst/>
            </a:prstGeom>
            <a:noFill/>
            <a:ln w="28575">
              <a:solidFill>
                <a:srgbClr val="FF0000"/>
              </a:solidFill>
              <a:round/>
            </a:ln>
            <a:extLst>
              <a:ext uri="{909E8E84-426E-40DD-AFC4-6F175D3DCCD1}">
                <a14:hiddenFill xmlns:a14="http://schemas.microsoft.com/office/drawing/2010/main">
                  <a:noFill/>
                </a14:hiddenFill>
              </a:ext>
            </a:extLst>
          </p:spPr>
        </p:cxnSp>
        <p:cxnSp>
          <p:nvCxnSpPr>
            <p:cNvPr id="72" name="直接连接符 71"/>
            <p:cNvCxnSpPr>
              <a:cxnSpLocks noChangeShapeType="1"/>
            </p:cNvCxnSpPr>
            <p:nvPr/>
          </p:nvCxnSpPr>
          <p:spPr bwMode="auto">
            <a:xfrm>
              <a:off x="5065713" y="4821238"/>
              <a:ext cx="842962" cy="0"/>
            </a:xfrm>
            <a:prstGeom prst="line">
              <a:avLst/>
            </a:prstGeom>
            <a:noFill/>
            <a:ln w="28575">
              <a:solidFill>
                <a:srgbClr val="FF0000"/>
              </a:solidFill>
              <a:round/>
            </a:ln>
            <a:extLst>
              <a:ext uri="{909E8E84-426E-40DD-AFC4-6F175D3DCCD1}">
                <a14:hiddenFill xmlns:a14="http://schemas.microsoft.com/office/drawing/2010/main">
                  <a:noFill/>
                </a14:hiddenFill>
              </a:ext>
            </a:extLst>
          </p:spPr>
        </p:cxnSp>
      </p:grpSp>
      <p:sp>
        <p:nvSpPr>
          <p:cNvPr id="86" name="箭头: 右 85"/>
          <p:cNvSpPr/>
          <p:nvPr/>
        </p:nvSpPr>
        <p:spPr>
          <a:xfrm>
            <a:off x="5205365" y="4254840"/>
            <a:ext cx="567384" cy="254983"/>
          </a:xfrm>
          <a:prstGeom prst="rightArrow">
            <a:avLst/>
          </a:prstGeom>
          <a:solidFill>
            <a:srgbClr val="223F9D"/>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graphicFrame>
        <p:nvGraphicFramePr>
          <p:cNvPr id="87" name="对象 86">
            <a:hlinkClick r:id="" action="ppaction://ole?verb=1"/>
          </p:cNvPr>
          <p:cNvGraphicFramePr>
            <a:graphicFrameLocks noChangeAspect="1"/>
          </p:cNvGraphicFramePr>
          <p:nvPr/>
        </p:nvGraphicFramePr>
        <p:xfrm>
          <a:off x="6410283" y="3684820"/>
          <a:ext cx="3807837" cy="1585163"/>
        </p:xfrm>
        <a:graphic>
          <a:graphicData uri="http://schemas.openxmlformats.org/presentationml/2006/ole">
            <mc:AlternateContent xmlns:mc="http://schemas.openxmlformats.org/markup-compatibility/2006">
              <mc:Choice xmlns:v="urn:schemas-microsoft-com:vml" Requires="v">
                <p:oleObj spid="_x0000_s1044" r:id="rId4" imgW="2197100" imgH="914400" progId="Equation.KSEE3">
                  <p:embed/>
                </p:oleObj>
              </mc:Choice>
              <mc:Fallback>
                <p:oleObj r:id="rId4" imgW="2197100" imgH="914400" progId="Equation.KSEE3">
                  <p:embed/>
                  <p:pic>
                    <p:nvPicPr>
                      <p:cNvPr id="0" name="对象 40">
                        <a:hlinkClick r:id="" action="ppaction://ole?verb=1"/>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283" y="3684820"/>
                        <a:ext cx="3807837" cy="1585163"/>
                      </a:xfrm>
                      <a:prstGeom prst="rect">
                        <a:avLst/>
                      </a:prstGeom>
                      <a:noFill/>
                      <a:ln>
                        <a:noFill/>
                      </a:ln>
                    </p:spPr>
                  </p:pic>
                </p:oleObj>
              </mc:Fallback>
            </mc:AlternateContent>
          </a:graphicData>
        </a:graphic>
      </p:graphicFrame>
      <p:sp>
        <p:nvSpPr>
          <p:cNvPr id="88" name="文本框 87"/>
          <p:cNvSpPr txBox="1"/>
          <p:nvPr/>
        </p:nvSpPr>
        <p:spPr>
          <a:xfrm>
            <a:off x="6332418" y="3230882"/>
            <a:ext cx="3317517" cy="400110"/>
          </a:xfrm>
          <a:prstGeom prst="rect">
            <a:avLst/>
          </a:prstGeom>
          <a:noFill/>
        </p:spPr>
        <p:txBody>
          <a:bodyPr wrap="square" rtlCol="0">
            <a:spAutoFit/>
          </a:bodyPr>
          <a:lstStyle/>
          <a:p>
            <a:pPr defTabSz="685800"/>
            <a:r>
              <a:rPr lang="zh-CN" altLang="en-US" sz="2000" dirty="0">
                <a:solidFill>
                  <a:srgbClr val="FF0000"/>
                </a:solidFill>
                <a:latin typeface="思源黑体 CN Bold" panose="020B0800000000000000" pitchFamily="34" charset="-122"/>
                <a:ea typeface="思源黑体 CN Bold" panose="020B0800000000000000" pitchFamily="34" charset="-122"/>
              </a:rPr>
              <a:t>密封罐所需钢板的面积为：</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grpSp>
        <p:nvGrpSpPr>
          <p:cNvPr id="3" name="组合 2"/>
          <p:cNvGrpSpPr/>
          <p:nvPr/>
        </p:nvGrpSpPr>
        <p:grpSpPr>
          <a:xfrm>
            <a:off x="210705" y="105395"/>
            <a:ext cx="1732120" cy="865006"/>
            <a:chOff x="210705" y="105395"/>
            <a:chExt cx="1732120" cy="865006"/>
          </a:xfrm>
        </p:grpSpPr>
        <p:pic>
          <p:nvPicPr>
            <p:cNvPr id="5" name="图片 4"/>
            <p:cNvPicPr>
              <a:picLocks noChangeAspect="1"/>
            </p:cNvPicPr>
            <p:nvPr/>
          </p:nvPicPr>
          <p:blipFill>
            <a:blip r:embed="rId2"/>
            <a:stretch>
              <a:fillRect/>
            </a:stretch>
          </p:blipFill>
          <p:spPr>
            <a:xfrm>
              <a:off x="210705" y="105395"/>
              <a:ext cx="817995" cy="865006"/>
            </a:xfrm>
            <a:prstGeom prst="rect">
              <a:avLst/>
            </a:prstGeom>
          </p:spPr>
        </p:pic>
        <p:sp>
          <p:nvSpPr>
            <p:cNvPr id="6" name="文本框 5"/>
            <p:cNvSpPr txBox="1"/>
            <p:nvPr/>
          </p:nvSpPr>
          <p:spPr>
            <a:xfrm>
              <a:off x="1142606" y="296288"/>
              <a:ext cx="800219" cy="461665"/>
            </a:xfrm>
            <a:prstGeom prst="rect">
              <a:avLst/>
            </a:prstGeom>
            <a:noFill/>
          </p:spPr>
          <p:txBody>
            <a:bodyPr wrap="none" rtlCol="0">
              <a:spAutoFit/>
            </a:bodyPr>
            <a:lstStyle/>
            <a:p>
              <a:pPr defTabSz="609600">
                <a:defRPr/>
              </a:pPr>
              <a:r>
                <a:rPr kumimoji="1" lang="zh-CN" altLang="en-US" sz="2400" kern="0" dirty="0">
                  <a:solidFill>
                    <a:srgbClr val="223F9D"/>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小结</a:t>
              </a:r>
            </a:p>
          </p:txBody>
        </p:sp>
        <p:sp>
          <p:nvSpPr>
            <p:cNvPr id="7" name="矩形 6"/>
            <p:cNvSpPr/>
            <p:nvPr/>
          </p:nvSpPr>
          <p:spPr>
            <a:xfrm>
              <a:off x="384328" y="296287"/>
              <a:ext cx="546946" cy="461665"/>
            </a:xfrm>
            <a:prstGeom prst="rect">
              <a:avLst/>
            </a:prstGeom>
          </p:spPr>
          <p:txBody>
            <a:bodyPr wrap="none">
              <a:spAutoFit/>
            </a:bodyPr>
            <a:lstStyle/>
            <a:p>
              <a:pPr lvl="0" algn="ctr" defTabSz="457200">
                <a:defRPr/>
              </a:pPr>
              <a:r>
                <a:rPr lang="en-US" altLang="zh-CN" sz="2400" kern="0" dirty="0">
                  <a:solidFill>
                    <a:srgbClr val="223F9D"/>
                  </a:solidFill>
                  <a:latin typeface="思源黑体 CN Bold" panose="020B0800000000000000" pitchFamily="34" charset="-122"/>
                  <a:ea typeface="思源黑体 CN Bold" panose="020B0800000000000000" pitchFamily="34" charset="-122"/>
                </a:rPr>
                <a:t>01</a:t>
              </a:r>
              <a:endParaRPr lang="zh-CN" altLang="en-US" sz="2400" kern="0" dirty="0">
                <a:solidFill>
                  <a:srgbClr val="223F9D"/>
                </a:solidFill>
                <a:latin typeface="思源黑体 CN Bold" panose="020B0800000000000000" pitchFamily="34" charset="-122"/>
                <a:ea typeface="思源黑体 CN Bold" panose="020B0800000000000000" pitchFamily="34" charset="-122"/>
              </a:endParaRPr>
            </a:p>
          </p:txBody>
        </p:sp>
      </p:grpSp>
      <p:sp>
        <p:nvSpPr>
          <p:cNvPr id="32" name="矩形: 圆角 31"/>
          <p:cNvSpPr/>
          <p:nvPr/>
        </p:nvSpPr>
        <p:spPr>
          <a:xfrm>
            <a:off x="2067001" y="2283530"/>
            <a:ext cx="8057999" cy="2467200"/>
          </a:xfrm>
          <a:prstGeom prst="roundRect">
            <a:avLst/>
          </a:prstGeom>
          <a:ln>
            <a:solidFill>
              <a:schemeClr val="tx1">
                <a:lumMod val="75000"/>
                <a:lumOff val="25000"/>
              </a:schemeClr>
            </a:solidFill>
          </a:ln>
        </p:spPr>
        <p:txBody>
          <a:bodyPr wrap="square">
            <a:spAutoFit/>
          </a:bodyPr>
          <a:lstStyle/>
          <a:p>
            <a:pPr defTabSz="685800" eaLnBrk="0" hangingPunct="0">
              <a:lnSpc>
                <a:spcPct val="200000"/>
              </a:lnSpc>
            </a:pPr>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rPr>
              <a:t>由三视图求立体图形的面积（体积）的方法：</a:t>
            </a:r>
          </a:p>
          <a:p>
            <a:pPr defTabSz="685800" eaLnBrk="0" hangingPunct="0">
              <a:lnSpc>
                <a:spcPct val="200000"/>
              </a:lnSpc>
            </a:pPr>
            <a:r>
              <a:rPr lang="en-US" altLang="zh-CN" dirty="0">
                <a:solidFill>
                  <a:schemeClr val="tx1">
                    <a:lumMod val="75000"/>
                    <a:lumOff val="25000"/>
                  </a:schemeClr>
                </a:solidFill>
                <a:latin typeface="思源黑体 CN Bold" panose="020B0800000000000000" pitchFamily="34" charset="-122"/>
                <a:ea typeface="思源黑体 CN Bold" panose="020B0800000000000000" pitchFamily="34" charset="-122"/>
              </a:rPr>
              <a:t>1.</a:t>
            </a:r>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rPr>
              <a:t>先根据给出的三视图确定立体图形，并确定立体</a:t>
            </a:r>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sym typeface="宋体" panose="02010600030101010101" pitchFamily="2" charset="-122"/>
              </a:rPr>
              <a:t>图形的长、宽、高</a:t>
            </a:r>
            <a:r>
              <a:rPr lang="en-US" altLang="zh-CN" dirty="0">
                <a:solidFill>
                  <a:schemeClr val="tx1">
                    <a:lumMod val="75000"/>
                    <a:lumOff val="25000"/>
                  </a:schemeClr>
                </a:solidFill>
                <a:latin typeface="思源黑体 CN Bold" panose="020B0800000000000000" pitchFamily="34" charset="-122"/>
                <a:ea typeface="思源黑体 CN Bold" panose="020B0800000000000000" pitchFamily="34" charset="-122"/>
                <a:sym typeface="宋体" panose="02010600030101010101" pitchFamily="2" charset="-122"/>
              </a:rPr>
              <a:t>.</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a:p>
            <a:pPr defTabSz="685800" eaLnBrk="0" hangingPunct="0">
              <a:lnSpc>
                <a:spcPct val="200000"/>
              </a:lnSpc>
            </a:pPr>
            <a:r>
              <a:rPr lang="en-US" altLang="zh-CN" dirty="0">
                <a:solidFill>
                  <a:schemeClr val="tx1">
                    <a:lumMod val="75000"/>
                    <a:lumOff val="25000"/>
                  </a:schemeClr>
                </a:solidFill>
                <a:latin typeface="思源黑体 CN Bold" panose="020B0800000000000000" pitchFamily="34" charset="-122"/>
                <a:ea typeface="思源黑体 CN Bold" panose="020B0800000000000000" pitchFamily="34" charset="-122"/>
              </a:rPr>
              <a:t>2.</a:t>
            </a:r>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rPr>
              <a:t>将立体图形展开成一个平面图形 </a:t>
            </a:r>
            <a:r>
              <a:rPr lang="en-US" altLang="zh-CN"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rPr>
              <a:t>展开图</a:t>
            </a:r>
            <a:r>
              <a:rPr lang="en-US" altLang="zh-CN"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rPr>
              <a:t>，观</a:t>
            </a:r>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sym typeface="宋体" panose="02010600030101010101" pitchFamily="2" charset="-122"/>
              </a:rPr>
              <a:t>察它的组成部分</a:t>
            </a:r>
            <a:r>
              <a:rPr lang="en-US" altLang="zh-CN" dirty="0">
                <a:solidFill>
                  <a:schemeClr val="tx1">
                    <a:lumMod val="75000"/>
                    <a:lumOff val="25000"/>
                  </a:schemeClr>
                </a:solidFill>
                <a:latin typeface="思源黑体 CN Bold" panose="020B0800000000000000" pitchFamily="34" charset="-122"/>
                <a:ea typeface="思源黑体 CN Bold" panose="020B0800000000000000" pitchFamily="34" charset="-122"/>
                <a:sym typeface="宋体" panose="02010600030101010101" pitchFamily="2" charset="-122"/>
              </a:rPr>
              <a:t>.</a:t>
            </a:r>
          </a:p>
          <a:p>
            <a:pPr defTabSz="685800" eaLnBrk="0" hangingPunct="0">
              <a:lnSpc>
                <a:spcPct val="200000"/>
              </a:lnSpc>
            </a:pPr>
            <a:r>
              <a:rPr lang="en-US" altLang="zh-CN" dirty="0">
                <a:solidFill>
                  <a:schemeClr val="tx1">
                    <a:lumMod val="75000"/>
                    <a:lumOff val="25000"/>
                  </a:schemeClr>
                </a:solidFill>
                <a:latin typeface="思源黑体 CN Bold" panose="020B0800000000000000" pitchFamily="34" charset="-122"/>
                <a:ea typeface="思源黑体 CN Bold" panose="020B0800000000000000" pitchFamily="34" charset="-122"/>
              </a:rPr>
              <a:t>3.</a:t>
            </a:r>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rPr>
              <a:t>最后根据已知数据，求出展开图的面积（体积）</a:t>
            </a:r>
            <a:r>
              <a:rPr lang="en-US" altLang="zh-CN" dirty="0">
                <a:solidFill>
                  <a:schemeClr val="tx1">
                    <a:lumMod val="75000"/>
                    <a:lumOff val="25000"/>
                  </a:schemeClr>
                </a:solidFill>
                <a:latin typeface="思源黑体 CN Bold" panose="020B0800000000000000" pitchFamily="34" charset="-122"/>
                <a:ea typeface="思源黑体 CN Bold" panose="020B0800000000000000" pitchFamily="34" charset="-122"/>
              </a:rPr>
              <a:t>. </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书行在架子的-书店,书架,书柜,书籍,图书馆,大学,学习,学校,学院,室内,教育,数据,文学,智慧,有序,知识,研究,货架,阅读-海量高质量免版权图片素材-设计师素材-摄影图片-sitapix-西田图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063" y="0"/>
            <a:ext cx="102949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0" y="0"/>
            <a:ext cx="12192000" cy="6858000"/>
          </a:xfrm>
          <a:prstGeom prst="rect">
            <a:avLst/>
          </a:prstGeom>
          <a:gradFill>
            <a:gsLst>
              <a:gs pos="52000">
                <a:schemeClr val="bg1"/>
              </a:gs>
              <a:gs pos="100000">
                <a:schemeClr val="bg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CN Light" panose="02020300000000000000" pitchFamily="18" charset="-122"/>
              <a:ea typeface="思源宋体 CN Light" panose="02020300000000000000"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grpSp>
        <p:nvGrpSpPr>
          <p:cNvPr id="17" name="组合 16"/>
          <p:cNvGrpSpPr/>
          <p:nvPr/>
        </p:nvGrpSpPr>
        <p:grpSpPr>
          <a:xfrm>
            <a:off x="2879615" y="2138786"/>
            <a:ext cx="1611584" cy="2555028"/>
            <a:chOff x="3175294" y="2038350"/>
            <a:chExt cx="1611584" cy="2555028"/>
          </a:xfrm>
        </p:grpSpPr>
        <p:sp>
          <p:nvSpPr>
            <p:cNvPr id="7" name="Oval 337"/>
            <p:cNvSpPr>
              <a:spLocks noChangeArrowheads="1"/>
            </p:cNvSpPr>
            <p:nvPr/>
          </p:nvSpPr>
          <p:spPr bwMode="auto">
            <a:xfrm>
              <a:off x="3175294" y="2038350"/>
              <a:ext cx="1611584" cy="2555028"/>
            </a:xfrm>
            <a:prstGeom prst="roundRect">
              <a:avLst/>
            </a:prstGeom>
            <a:noFill/>
            <a:ln w="28575">
              <a:solidFill>
                <a:srgbClr val="223F9D"/>
              </a:solidFill>
              <a:round/>
            </a:ln>
          </p:spPr>
          <p:txBody>
            <a:bodyPr vert="horz" wrap="square" lIns="91440" tIns="45720" rIns="91440" bIns="45720" numCol="1" anchor="t" anchorCtr="0" compatLnSpc="1"/>
            <a:lstStyle/>
            <a:p>
              <a:endParaRPr lang="zh-CN" altLang="en-US" sz="2000">
                <a:solidFill>
                  <a:sysClr val="windowText" lastClr="000000"/>
                </a:solidFill>
                <a:latin typeface="思源黑体 CN Bold" panose="020B0800000000000000" pitchFamily="34" charset="-122"/>
                <a:ea typeface="思源黑体 CN Bold" panose="020B0800000000000000" pitchFamily="34" charset="-122"/>
              </a:endParaRPr>
            </a:p>
          </p:txBody>
        </p:sp>
        <p:sp>
          <p:nvSpPr>
            <p:cNvPr id="8" name="文本框 7"/>
            <p:cNvSpPr txBox="1"/>
            <p:nvPr/>
          </p:nvSpPr>
          <p:spPr>
            <a:xfrm>
              <a:off x="3352548" y="2177091"/>
              <a:ext cx="1257076" cy="2277547"/>
            </a:xfrm>
            <a:prstGeom prst="rect">
              <a:avLst/>
            </a:prstGeom>
            <a:noFill/>
          </p:spPr>
          <p:txBody>
            <a:bodyPr wrap="none" rtlCol="0">
              <a:spAutoFit/>
            </a:bodyPr>
            <a:lstStyle/>
            <a:p>
              <a:pPr algn="ctr"/>
              <a:r>
                <a:rPr lang="en-US" altLang="zh-CN" sz="14200" b="1" dirty="0">
                  <a:solidFill>
                    <a:srgbClr val="223F9D"/>
                  </a:solidFill>
                  <a:latin typeface="思源黑体 CN Bold" panose="020B0800000000000000" pitchFamily="34" charset="-122"/>
                  <a:ea typeface="思源黑体 CN Bold" panose="020B0800000000000000" pitchFamily="34" charset="-122"/>
                </a:rPr>
                <a:t>2</a:t>
              </a:r>
              <a:endParaRPr lang="zh-CN" altLang="en-US" sz="14200" b="1" dirty="0">
                <a:solidFill>
                  <a:srgbClr val="223F9D"/>
                </a:solidFill>
                <a:latin typeface="思源黑体 CN Bold" panose="020B0800000000000000" pitchFamily="34" charset="-122"/>
                <a:ea typeface="思源黑体 CN Bold" panose="020B0800000000000000" pitchFamily="34" charset="-122"/>
              </a:endParaRPr>
            </a:p>
          </p:txBody>
        </p:sp>
      </p:grpSp>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8330" r="10887" b="78056"/>
          <a:stretch>
            <a:fillRect/>
          </a:stretch>
        </p:blipFill>
        <p:spPr>
          <a:xfrm flipH="1">
            <a:off x="7200900" y="5664193"/>
            <a:ext cx="4775226" cy="1193807"/>
          </a:xfrm>
          <a:prstGeom prst="rect">
            <a:avLst/>
          </a:prstGeom>
        </p:spPr>
      </p:pic>
      <p:pic>
        <p:nvPicPr>
          <p:cNvPr id="10" name="图片 9"/>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l="69051" b="22355"/>
          <a:stretch>
            <a:fillRect/>
          </a:stretch>
        </p:blipFill>
        <p:spPr>
          <a:xfrm>
            <a:off x="-1" y="0"/>
            <a:ext cx="2594137" cy="6858000"/>
          </a:xfrm>
          <a:prstGeom prst="rect">
            <a:avLst/>
          </a:prstGeom>
        </p:spPr>
      </p:pic>
      <p:sp>
        <p:nvSpPr>
          <p:cNvPr id="13" name="矩形 12"/>
          <p:cNvSpPr/>
          <p:nvPr/>
        </p:nvSpPr>
        <p:spPr>
          <a:xfrm>
            <a:off x="5335748" y="3813207"/>
            <a:ext cx="5731764" cy="894604"/>
          </a:xfrm>
          <a:prstGeom prst="rect">
            <a:avLst/>
          </a:prstGeom>
          <a:solidFill>
            <a:schemeClr val="bg1"/>
          </a:solidFill>
        </p:spPr>
        <p:txBody>
          <a:bodyPr wrap="square">
            <a:spAutoFit/>
          </a:bodyPr>
          <a:lstStyle/>
          <a:p>
            <a:pPr lvl="0" defTabSz="609600">
              <a:lnSpc>
                <a:spcPct val="150000"/>
              </a:lnSpc>
              <a:defRPr/>
            </a:pPr>
            <a:r>
              <a:rPr kumimoji="1" lang="en-US" altLang="zh-CN" sz="1200" kern="0" dirty="0">
                <a:solidFill>
                  <a:prstClr val="black">
                    <a:lumMod val="75000"/>
                    <a:lumOff val="25000"/>
                  </a:prstClr>
                </a:solidFill>
                <a:latin typeface="思源黑体 CN Light" panose="020B0300000000000000" pitchFamily="34" charset="-122"/>
                <a:ea typeface="思源黑体 CN Light" panose="020B0300000000000000" pitchFamily="34" charset="-122"/>
                <a:cs typeface="+mn-ea"/>
                <a:sym typeface="Calibri" panose="020F0502020204030204" pitchFamily="34" charset="0"/>
              </a:rPr>
              <a:t>1</a:t>
            </a:r>
            <a:r>
              <a:rPr kumimoji="1" lang="zh-CN" altLang="en-US" sz="1200" kern="0" dirty="0">
                <a:solidFill>
                  <a:prstClr val="black">
                    <a:lumMod val="75000"/>
                    <a:lumOff val="25000"/>
                  </a:prstClr>
                </a:solidFill>
                <a:latin typeface="思源黑体 CN Light" panose="020B0300000000000000" pitchFamily="34" charset="-122"/>
                <a:ea typeface="思源黑体 CN Light" panose="020B0300000000000000" pitchFamily="34" charset="-122"/>
                <a:cs typeface="+mn-ea"/>
                <a:sym typeface="Calibri" panose="020F0502020204030204" pitchFamily="34" charset="0"/>
              </a:rPr>
              <a:t>、学会根据物体的三视图描述出几何体的基本形状或实物原型，并计算表面积或体积。</a:t>
            </a:r>
          </a:p>
          <a:p>
            <a:pPr lvl="0" defTabSz="609600">
              <a:lnSpc>
                <a:spcPct val="150000"/>
              </a:lnSpc>
              <a:defRPr/>
            </a:pPr>
            <a:r>
              <a:rPr kumimoji="1" lang="en-US" altLang="zh-CN" sz="1200" kern="0" dirty="0">
                <a:solidFill>
                  <a:prstClr val="black">
                    <a:lumMod val="75000"/>
                    <a:lumOff val="25000"/>
                  </a:prstClr>
                </a:solidFill>
                <a:latin typeface="思源黑体 CN Light" panose="020B0300000000000000" pitchFamily="34" charset="-122"/>
                <a:ea typeface="思源黑体 CN Light" panose="020B0300000000000000" pitchFamily="34" charset="-122"/>
                <a:cs typeface="+mn-ea"/>
                <a:sym typeface="Calibri" panose="020F0502020204030204" pitchFamily="34" charset="0"/>
              </a:rPr>
              <a:t>2</a:t>
            </a:r>
            <a:r>
              <a:rPr kumimoji="1" lang="zh-CN" altLang="en-US" sz="1200" kern="0" dirty="0">
                <a:solidFill>
                  <a:prstClr val="black">
                    <a:lumMod val="75000"/>
                    <a:lumOff val="25000"/>
                  </a:prstClr>
                </a:solidFill>
                <a:latin typeface="思源黑体 CN Light" panose="020B0300000000000000" pitchFamily="34" charset="-122"/>
                <a:ea typeface="思源黑体 CN Light" panose="020B0300000000000000" pitchFamily="34" charset="-122"/>
                <a:cs typeface="+mn-ea"/>
                <a:sym typeface="Calibri" panose="020F0502020204030204" pitchFamily="34" charset="0"/>
              </a:rPr>
              <a:t>、经历探索简单的几何体活动，培养动手实践能力，发展学生逆向思维能力。</a:t>
            </a:r>
          </a:p>
        </p:txBody>
      </p:sp>
      <p:sp>
        <p:nvSpPr>
          <p:cNvPr id="15" name="矩形 7"/>
          <p:cNvSpPr/>
          <p:nvPr>
            <p:custDataLst>
              <p:tags r:id="rId1"/>
            </p:custDataLst>
          </p:nvPr>
        </p:nvSpPr>
        <p:spPr>
          <a:xfrm>
            <a:off x="5335748" y="2696193"/>
            <a:ext cx="2723823" cy="1107996"/>
          </a:xfrm>
          <a:prstGeom prst="rect">
            <a:avLst/>
          </a:prstGeom>
          <a:solidFill>
            <a:schemeClr val="bg1"/>
          </a:solidFill>
        </p:spPr>
        <p:txBody>
          <a:bodyPr wrap="none">
            <a:spAutoFit/>
          </a:bodyPr>
          <a:lstStyle/>
          <a:p>
            <a:pPr defTabSz="685800">
              <a:defRPr/>
            </a:pPr>
            <a:r>
              <a:rPr lang="zh-CN" altLang="en-US" sz="6600" kern="0" dirty="0">
                <a:solidFill>
                  <a:srgbClr val="223F9D"/>
                </a:solidFill>
                <a:latin typeface="思源黑体 CN Bold" panose="020B0800000000000000" pitchFamily="34" charset="-122"/>
                <a:ea typeface="思源黑体 CN Bold" panose="020B0800000000000000" pitchFamily="34" charset="-122"/>
              </a:rPr>
              <a:t>练一练</a:t>
            </a:r>
          </a:p>
        </p:txBody>
      </p:sp>
      <p:sp>
        <p:nvSpPr>
          <p:cNvPr id="16" name="矩形 8"/>
          <p:cNvSpPr/>
          <p:nvPr>
            <p:custDataLst>
              <p:tags r:id="rId2"/>
            </p:custDataLst>
          </p:nvPr>
        </p:nvSpPr>
        <p:spPr>
          <a:xfrm>
            <a:off x="5335748" y="2317843"/>
            <a:ext cx="3570209" cy="369332"/>
          </a:xfrm>
          <a:prstGeom prst="rect">
            <a:avLst/>
          </a:prstGeom>
          <a:solidFill>
            <a:schemeClr val="bg1"/>
          </a:solidFill>
        </p:spPr>
        <p:txBody>
          <a:bodyPr wrap="square">
            <a:spAutoFit/>
          </a:bodyPr>
          <a:lstStyle/>
          <a:p>
            <a:pPr algn="dist" defTabSz="685800">
              <a:defRPr/>
            </a:pPr>
            <a:r>
              <a:rPr lang="en-US" altLang="zh-CN" kern="0" dirty="0">
                <a:solidFill>
                  <a:schemeClr val="tx1">
                    <a:lumMod val="75000"/>
                    <a:lumOff val="25000"/>
                  </a:schemeClr>
                </a:solidFill>
                <a:latin typeface="思源黑体 CN Bold" panose="020B0800000000000000" pitchFamily="34" charset="-122"/>
                <a:ea typeface="思源黑体 CN Bold" panose="020B0800000000000000" pitchFamily="34" charset="-122"/>
              </a:rPr>
              <a:t>HOMEWORK PRACTICE</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grpSp>
        <p:nvGrpSpPr>
          <p:cNvPr id="3" name="组合 2"/>
          <p:cNvGrpSpPr/>
          <p:nvPr/>
        </p:nvGrpSpPr>
        <p:grpSpPr>
          <a:xfrm>
            <a:off x="210705" y="105395"/>
            <a:ext cx="2039897" cy="865006"/>
            <a:chOff x="210705" y="105395"/>
            <a:chExt cx="2039897" cy="865006"/>
          </a:xfrm>
        </p:grpSpPr>
        <p:pic>
          <p:nvPicPr>
            <p:cNvPr id="5" name="图片 4"/>
            <p:cNvPicPr>
              <a:picLocks noChangeAspect="1"/>
            </p:cNvPicPr>
            <p:nvPr/>
          </p:nvPicPr>
          <p:blipFill>
            <a:blip r:embed="rId2"/>
            <a:stretch>
              <a:fillRect/>
            </a:stretch>
          </p:blipFill>
          <p:spPr>
            <a:xfrm>
              <a:off x="210705" y="105395"/>
              <a:ext cx="817995" cy="865006"/>
            </a:xfrm>
            <a:prstGeom prst="rect">
              <a:avLst/>
            </a:prstGeom>
          </p:spPr>
        </p:pic>
        <p:sp>
          <p:nvSpPr>
            <p:cNvPr id="6" name="文本框 5"/>
            <p:cNvSpPr txBox="1"/>
            <p:nvPr/>
          </p:nvSpPr>
          <p:spPr>
            <a:xfrm>
              <a:off x="1142606" y="296288"/>
              <a:ext cx="1107996" cy="461665"/>
            </a:xfrm>
            <a:prstGeom prst="rect">
              <a:avLst/>
            </a:prstGeom>
            <a:noFill/>
          </p:spPr>
          <p:txBody>
            <a:bodyPr wrap="none" rtlCol="0">
              <a:spAutoFit/>
            </a:bodyPr>
            <a:lstStyle/>
            <a:p>
              <a:pPr defTabSz="609600">
                <a:defRPr/>
              </a:pPr>
              <a:r>
                <a:rPr kumimoji="1" lang="zh-CN" altLang="en-US" sz="2400" kern="0" dirty="0">
                  <a:solidFill>
                    <a:srgbClr val="223F9D"/>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练一练</a:t>
              </a:r>
            </a:p>
          </p:txBody>
        </p:sp>
        <p:sp>
          <p:nvSpPr>
            <p:cNvPr id="7" name="矩形 6"/>
            <p:cNvSpPr/>
            <p:nvPr/>
          </p:nvSpPr>
          <p:spPr>
            <a:xfrm>
              <a:off x="384328" y="296287"/>
              <a:ext cx="546946" cy="461665"/>
            </a:xfrm>
            <a:prstGeom prst="rect">
              <a:avLst/>
            </a:prstGeom>
          </p:spPr>
          <p:txBody>
            <a:bodyPr wrap="none">
              <a:spAutoFit/>
            </a:bodyPr>
            <a:lstStyle/>
            <a:p>
              <a:pPr lvl="0" algn="ctr" defTabSz="457200">
                <a:defRPr/>
              </a:pPr>
              <a:r>
                <a:rPr lang="en-US" altLang="zh-CN" sz="2400" kern="0" dirty="0">
                  <a:solidFill>
                    <a:srgbClr val="223F9D"/>
                  </a:solidFill>
                  <a:latin typeface="思源黑体 CN Bold" panose="020B0800000000000000" pitchFamily="34" charset="-122"/>
                  <a:ea typeface="思源黑体 CN Bold" panose="020B0800000000000000" pitchFamily="34" charset="-122"/>
                </a:rPr>
                <a:t>02</a:t>
              </a:r>
              <a:endParaRPr lang="zh-CN" altLang="en-US" sz="2400" kern="0" dirty="0">
                <a:solidFill>
                  <a:srgbClr val="223F9D"/>
                </a:solidFill>
                <a:latin typeface="思源黑体 CN Bold" panose="020B0800000000000000" pitchFamily="34" charset="-122"/>
                <a:ea typeface="思源黑体 CN Bold" panose="020B0800000000000000" pitchFamily="34" charset="-122"/>
              </a:endParaRPr>
            </a:p>
          </p:txBody>
        </p:sp>
      </p:grpSp>
      <p:sp>
        <p:nvSpPr>
          <p:cNvPr id="44" name="矩形 43"/>
          <p:cNvSpPr/>
          <p:nvPr/>
        </p:nvSpPr>
        <p:spPr>
          <a:xfrm>
            <a:off x="1723643" y="1430643"/>
            <a:ext cx="4900701" cy="461665"/>
          </a:xfrm>
          <a:prstGeom prst="rect">
            <a:avLst/>
          </a:prstGeom>
        </p:spPr>
        <p:txBody>
          <a:bodyPr wrap="none">
            <a:spAutoFit/>
          </a:bodyPr>
          <a:lstStyle/>
          <a:p>
            <a:pPr defTabSz="685800"/>
            <a:r>
              <a:rPr lang="zh-CN" altLang="en-US" sz="2400" dirty="0">
                <a:solidFill>
                  <a:schemeClr val="tx1">
                    <a:lumMod val="75000"/>
                    <a:lumOff val="25000"/>
                  </a:schemeClr>
                </a:solidFill>
                <a:latin typeface="思源黑体 CN Bold" panose="020B0800000000000000" pitchFamily="34" charset="-122"/>
                <a:ea typeface="思源黑体 CN Bold" panose="020B0800000000000000" pitchFamily="34" charset="-122"/>
              </a:rPr>
              <a:t>根据物体的三视图描述物体的形状</a:t>
            </a:r>
            <a:r>
              <a:rPr lang="en-US" altLang="zh-CN" sz="24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endParaRPr lang="zh-CN" altLang="en-US" sz="24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nvGrpSpPr>
          <p:cNvPr id="45" name="组合 1"/>
          <p:cNvGrpSpPr/>
          <p:nvPr/>
        </p:nvGrpSpPr>
        <p:grpSpPr bwMode="auto">
          <a:xfrm>
            <a:off x="2666243" y="2636532"/>
            <a:ext cx="2979737" cy="2790825"/>
            <a:chOff x="3403" y="1900"/>
            <a:chExt cx="4693" cy="4395"/>
          </a:xfrm>
        </p:grpSpPr>
        <p:sp>
          <p:nvSpPr>
            <p:cNvPr id="46" name="AutoShape 3"/>
            <p:cNvSpPr>
              <a:spLocks noChangeArrowheads="1"/>
            </p:cNvSpPr>
            <p:nvPr/>
          </p:nvSpPr>
          <p:spPr bwMode="auto">
            <a:xfrm>
              <a:off x="3403" y="1905"/>
              <a:ext cx="2270" cy="2157"/>
            </a:xfrm>
            <a:prstGeom prst="pentagon">
              <a:avLst/>
            </a:prstGeom>
            <a:noFill/>
            <a:ln w="28575">
              <a:solidFill>
                <a:sysClr val="windowText" lastClr="000000"/>
              </a:solidFill>
              <a:miter lim="800000"/>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grpSp>
          <p:nvGrpSpPr>
            <p:cNvPr id="47" name="Group 7"/>
            <p:cNvGrpSpPr/>
            <p:nvPr/>
          </p:nvGrpSpPr>
          <p:grpSpPr bwMode="auto">
            <a:xfrm>
              <a:off x="6396" y="1900"/>
              <a:ext cx="1700" cy="2195"/>
              <a:chOff x="3844" y="1565"/>
              <a:chExt cx="680" cy="878"/>
            </a:xfrm>
          </p:grpSpPr>
          <p:sp>
            <p:nvSpPr>
              <p:cNvPr id="53" name="Rectangle 8"/>
              <p:cNvSpPr>
                <a:spLocks noChangeArrowheads="1"/>
              </p:cNvSpPr>
              <p:nvPr/>
            </p:nvSpPr>
            <p:spPr bwMode="auto">
              <a:xfrm>
                <a:off x="3844" y="1565"/>
                <a:ext cx="680" cy="878"/>
              </a:xfrm>
              <a:prstGeom prst="rect">
                <a:avLst/>
              </a:prstGeom>
              <a:noFill/>
              <a:ln w="28575">
                <a:solidFill>
                  <a:sysClr val="windowText" lastClr="000000"/>
                </a:solidFill>
                <a:miter lim="800000"/>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54" name="Line 9"/>
              <p:cNvSpPr>
                <a:spLocks noChangeShapeType="1"/>
              </p:cNvSpPr>
              <p:nvPr/>
            </p:nvSpPr>
            <p:spPr bwMode="auto">
              <a:xfrm>
                <a:off x="3844" y="1905"/>
                <a:ext cx="680" cy="0"/>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grpSp>
        <p:grpSp>
          <p:nvGrpSpPr>
            <p:cNvPr id="48" name="Group 17"/>
            <p:cNvGrpSpPr/>
            <p:nvPr/>
          </p:nvGrpSpPr>
          <p:grpSpPr bwMode="auto">
            <a:xfrm>
              <a:off x="3406" y="4595"/>
              <a:ext cx="2270" cy="1700"/>
              <a:chOff x="2241" y="2869"/>
              <a:chExt cx="908" cy="680"/>
            </a:xfrm>
          </p:grpSpPr>
          <p:sp>
            <p:nvSpPr>
              <p:cNvPr id="49" name="Rectangle 18"/>
              <p:cNvSpPr>
                <a:spLocks noChangeArrowheads="1"/>
              </p:cNvSpPr>
              <p:nvPr/>
            </p:nvSpPr>
            <p:spPr bwMode="auto">
              <a:xfrm>
                <a:off x="2241" y="2869"/>
                <a:ext cx="908" cy="680"/>
              </a:xfrm>
              <a:prstGeom prst="rect">
                <a:avLst/>
              </a:prstGeom>
              <a:noFill/>
              <a:ln w="28575">
                <a:solidFill>
                  <a:sysClr val="windowText" lastClr="000000"/>
                </a:solidFill>
                <a:miter lim="800000"/>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50" name="Line 19"/>
              <p:cNvSpPr>
                <a:spLocks noChangeShapeType="1"/>
              </p:cNvSpPr>
              <p:nvPr/>
            </p:nvSpPr>
            <p:spPr bwMode="auto">
              <a:xfrm>
                <a:off x="2700" y="2869"/>
                <a:ext cx="0" cy="680"/>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51" name="Line 20"/>
              <p:cNvSpPr>
                <a:spLocks noChangeShapeType="1"/>
              </p:cNvSpPr>
              <p:nvPr/>
            </p:nvSpPr>
            <p:spPr bwMode="auto">
              <a:xfrm>
                <a:off x="2979" y="2869"/>
                <a:ext cx="0" cy="680"/>
              </a:xfrm>
              <a:prstGeom prst="line">
                <a:avLst/>
              </a:prstGeom>
              <a:noFill/>
              <a:ln w="28575">
                <a:solidFill>
                  <a:sysClr val="windowText" lastClr="000000"/>
                </a:solidFill>
                <a:prstDash val="sysDot"/>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52" name="Line 21"/>
              <p:cNvSpPr>
                <a:spLocks noChangeShapeType="1"/>
              </p:cNvSpPr>
              <p:nvPr/>
            </p:nvSpPr>
            <p:spPr bwMode="auto">
              <a:xfrm>
                <a:off x="2412" y="2869"/>
                <a:ext cx="0" cy="680"/>
              </a:xfrm>
              <a:prstGeom prst="line">
                <a:avLst/>
              </a:prstGeom>
              <a:noFill/>
              <a:ln w="28575">
                <a:solidFill>
                  <a:sysClr val="windowText" lastClr="000000"/>
                </a:solidFill>
                <a:prstDash val="sysDot"/>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grpSp>
      </p:grpSp>
      <p:sp>
        <p:nvSpPr>
          <p:cNvPr id="55" name="五边形 54"/>
          <p:cNvSpPr/>
          <p:nvPr/>
        </p:nvSpPr>
        <p:spPr>
          <a:xfrm>
            <a:off x="2666243" y="2629218"/>
            <a:ext cx="1441296" cy="1393824"/>
          </a:xfrm>
          <a:prstGeom prst="pentagon">
            <a:avLst/>
          </a:prstGeom>
          <a:noFill/>
          <a:ln w="25400" cap="flat" cmpd="sng" algn="ctr">
            <a:solidFill>
              <a:srgbClr val="FF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cxnSp>
        <p:nvCxnSpPr>
          <p:cNvPr id="56" name="直接箭头连接符 55"/>
          <p:cNvCxnSpPr>
            <a:stCxn id="55" idx="0"/>
          </p:cNvCxnSpPr>
          <p:nvPr/>
        </p:nvCxnSpPr>
        <p:spPr>
          <a:xfrm>
            <a:off x="3386891" y="2629218"/>
            <a:ext cx="1121499" cy="0"/>
          </a:xfrm>
          <a:prstGeom prst="straightConnector1">
            <a:avLst/>
          </a:prstGeom>
          <a:noFill/>
          <a:ln w="9525" cap="flat" cmpd="sng" algn="ctr">
            <a:solidFill>
              <a:srgbClr val="FF0000"/>
            </a:solidFill>
            <a:prstDash val="solid"/>
            <a:tailEnd type="triangle"/>
          </a:ln>
          <a:effectLst/>
        </p:spPr>
      </p:cxnSp>
      <p:cxnSp>
        <p:nvCxnSpPr>
          <p:cNvPr id="57" name="直接箭头连接符 56"/>
          <p:cNvCxnSpPr>
            <a:endCxn id="54" idx="0"/>
          </p:cNvCxnSpPr>
          <p:nvPr/>
        </p:nvCxnSpPr>
        <p:spPr>
          <a:xfrm>
            <a:off x="4107539" y="3176282"/>
            <a:ext cx="459056" cy="0"/>
          </a:xfrm>
          <a:prstGeom prst="straightConnector1">
            <a:avLst/>
          </a:prstGeom>
          <a:noFill/>
          <a:ln w="9525" cap="flat" cmpd="sng" algn="ctr">
            <a:solidFill>
              <a:srgbClr val="FF0000"/>
            </a:solidFill>
            <a:prstDash val="solid"/>
            <a:tailEnd type="triangle"/>
          </a:ln>
          <a:effectLst/>
        </p:spPr>
      </p:cxnSp>
      <p:cxnSp>
        <p:nvCxnSpPr>
          <p:cNvPr id="58" name="直接箭头连接符 57"/>
          <p:cNvCxnSpPr/>
          <p:nvPr/>
        </p:nvCxnSpPr>
        <p:spPr>
          <a:xfrm>
            <a:off x="3839598" y="4009402"/>
            <a:ext cx="668792" cy="0"/>
          </a:xfrm>
          <a:prstGeom prst="straightConnector1">
            <a:avLst/>
          </a:prstGeom>
          <a:noFill/>
          <a:ln w="9525" cap="flat" cmpd="sng" algn="ctr">
            <a:solidFill>
              <a:srgbClr val="FF0000"/>
            </a:solidFill>
            <a:prstDash val="solid"/>
            <a:tailEnd type="triangle"/>
          </a:ln>
          <a:effectLst/>
        </p:spPr>
      </p:cxnSp>
      <p:sp>
        <p:nvSpPr>
          <p:cNvPr id="59" name="五边形 58"/>
          <p:cNvSpPr/>
          <p:nvPr/>
        </p:nvSpPr>
        <p:spPr>
          <a:xfrm>
            <a:off x="7284434" y="3429000"/>
            <a:ext cx="1441296" cy="1393824"/>
          </a:xfrm>
          <a:prstGeom prst="pentagon">
            <a:avLst/>
          </a:prstGeom>
          <a:solidFill>
            <a:srgbClr val="4BC5B9">
              <a:lumMod val="40000"/>
              <a:lumOff val="60000"/>
            </a:srgbClr>
          </a:solidFill>
          <a:ln w="25400" cap="flat" cmpd="sng" algn="ctr">
            <a:solidFill>
              <a:srgbClr val="FF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cxnSp>
        <p:nvCxnSpPr>
          <p:cNvPr id="60" name="直接箭头连接符 59"/>
          <p:cNvCxnSpPr/>
          <p:nvPr/>
        </p:nvCxnSpPr>
        <p:spPr>
          <a:xfrm>
            <a:off x="2666243" y="3176282"/>
            <a:ext cx="0" cy="1171575"/>
          </a:xfrm>
          <a:prstGeom prst="straightConnector1">
            <a:avLst/>
          </a:prstGeom>
          <a:noFill/>
          <a:ln w="9525" cap="flat" cmpd="sng" algn="ctr">
            <a:solidFill>
              <a:srgbClr val="FF0000"/>
            </a:solidFill>
            <a:prstDash val="solid"/>
            <a:tailEnd type="triangle"/>
          </a:ln>
          <a:effectLst/>
        </p:spPr>
      </p:cxnSp>
      <p:cxnSp>
        <p:nvCxnSpPr>
          <p:cNvPr id="61" name="直接箭头连接符 60"/>
          <p:cNvCxnSpPr/>
          <p:nvPr/>
        </p:nvCxnSpPr>
        <p:spPr>
          <a:xfrm>
            <a:off x="4107539" y="3208475"/>
            <a:ext cx="0" cy="1171575"/>
          </a:xfrm>
          <a:prstGeom prst="straightConnector1">
            <a:avLst/>
          </a:prstGeom>
          <a:noFill/>
          <a:ln w="9525" cap="flat" cmpd="sng" algn="ctr">
            <a:solidFill>
              <a:srgbClr val="FF0000"/>
            </a:solidFill>
            <a:prstDash val="solid"/>
            <a:tailEnd type="triangle"/>
          </a:ln>
          <a:effectLst/>
        </p:spPr>
      </p:cxnSp>
      <p:cxnSp>
        <p:nvCxnSpPr>
          <p:cNvPr id="62" name="直接箭头连接符 61"/>
          <p:cNvCxnSpPr>
            <a:endCxn id="52" idx="0"/>
          </p:cNvCxnSpPr>
          <p:nvPr/>
        </p:nvCxnSpPr>
        <p:spPr>
          <a:xfrm>
            <a:off x="2939581" y="4023042"/>
            <a:ext cx="0" cy="324815"/>
          </a:xfrm>
          <a:prstGeom prst="straightConnector1">
            <a:avLst/>
          </a:prstGeom>
          <a:noFill/>
          <a:ln w="9525" cap="flat" cmpd="sng" algn="ctr">
            <a:solidFill>
              <a:srgbClr val="FF0000"/>
            </a:solidFill>
            <a:prstDash val="solid"/>
            <a:tailEnd type="triangle"/>
          </a:ln>
          <a:effectLst/>
        </p:spPr>
      </p:cxnSp>
      <p:cxnSp>
        <p:nvCxnSpPr>
          <p:cNvPr id="63" name="直接箭头连接符 62"/>
          <p:cNvCxnSpPr/>
          <p:nvPr/>
        </p:nvCxnSpPr>
        <p:spPr>
          <a:xfrm>
            <a:off x="3839598" y="4030357"/>
            <a:ext cx="0" cy="324815"/>
          </a:xfrm>
          <a:prstGeom prst="straightConnector1">
            <a:avLst/>
          </a:prstGeom>
          <a:noFill/>
          <a:ln w="9525" cap="flat" cmpd="sng" algn="ctr">
            <a:solidFill>
              <a:srgbClr val="FF0000"/>
            </a:solidFill>
            <a:prstDash val="solid"/>
            <a:tailEnd type="triangle"/>
          </a:ln>
          <a:effectLst/>
        </p:spPr>
      </p:cxnSp>
      <p:cxnSp>
        <p:nvCxnSpPr>
          <p:cNvPr id="64" name="直接箭头连接符 63"/>
          <p:cNvCxnSpPr>
            <a:endCxn id="49" idx="0"/>
          </p:cNvCxnSpPr>
          <p:nvPr/>
        </p:nvCxnSpPr>
        <p:spPr>
          <a:xfrm>
            <a:off x="3386891" y="2636532"/>
            <a:ext cx="1905" cy="1711325"/>
          </a:xfrm>
          <a:prstGeom prst="straightConnector1">
            <a:avLst/>
          </a:prstGeom>
          <a:noFill/>
          <a:ln w="9525" cap="flat" cmpd="sng" algn="ctr">
            <a:solidFill>
              <a:srgbClr val="FF0000"/>
            </a:solidFill>
            <a:prstDash val="solid"/>
            <a:tailEnd type="triangle"/>
          </a:ln>
          <a:effectLst/>
        </p:spPr>
      </p:cxnSp>
      <p:sp>
        <p:nvSpPr>
          <p:cNvPr id="65" name="平行四边形 64"/>
          <p:cNvSpPr/>
          <p:nvPr/>
        </p:nvSpPr>
        <p:spPr>
          <a:xfrm rot="10146612" flipV="1">
            <a:off x="8062805" y="3274475"/>
            <a:ext cx="1685138" cy="644673"/>
          </a:xfrm>
          <a:prstGeom prst="parallelogram">
            <a:avLst>
              <a:gd name="adj" fmla="val 93632"/>
            </a:avLst>
          </a:prstGeom>
          <a:solidFill>
            <a:srgbClr val="50742F">
              <a:lumMod val="20000"/>
              <a:lumOff val="80000"/>
            </a:srgb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66" name="平行四边形 65"/>
          <p:cNvSpPr/>
          <p:nvPr/>
        </p:nvSpPr>
        <p:spPr>
          <a:xfrm rot="10212637" flipH="1" flipV="1">
            <a:off x="8366382" y="3868610"/>
            <a:ext cx="1522019" cy="836923"/>
          </a:xfrm>
          <a:prstGeom prst="parallelogram">
            <a:avLst>
              <a:gd name="adj" fmla="val 46719"/>
            </a:avLst>
          </a:prstGeom>
          <a:solidFill>
            <a:srgbClr val="33BD56">
              <a:lumMod val="60000"/>
              <a:lumOff val="40000"/>
            </a:srgb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par>
                                <p:cTn id="8" presetID="22" presetClass="entr" presetSubtype="8"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500"/>
                                        <p:tgtEl>
                                          <p:spTgt spid="57"/>
                                        </p:tgtEl>
                                      </p:cBhvr>
                                    </p:animEffect>
                                  </p:childTnLst>
                                </p:cTn>
                              </p:par>
                              <p:par>
                                <p:cTn id="11" presetID="22" presetClass="entr" presetSubtype="8"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left)">
                                      <p:cBhvr>
                                        <p:cTn id="13" dur="5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up)">
                                      <p:cBhvr>
                                        <p:cTn id="18" dur="500"/>
                                        <p:tgtEl>
                                          <p:spTgt spid="60"/>
                                        </p:tgtEl>
                                      </p:cBhvr>
                                    </p:animEffect>
                                  </p:childTnLst>
                                </p:cTn>
                              </p:par>
                              <p:par>
                                <p:cTn id="19" presetID="22" presetClass="entr" presetSubtype="1"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up)">
                                      <p:cBhvr>
                                        <p:cTn id="21" dur="500"/>
                                        <p:tgtEl>
                                          <p:spTgt spid="62"/>
                                        </p:tgtEl>
                                      </p:cBhvr>
                                    </p:animEffect>
                                  </p:childTnLst>
                                </p:cTn>
                              </p:par>
                              <p:par>
                                <p:cTn id="22" presetID="22" presetClass="entr" presetSubtype="1" fill="hold"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500"/>
                                        <p:tgtEl>
                                          <p:spTgt spid="64"/>
                                        </p:tgtEl>
                                      </p:cBhvr>
                                    </p:animEffect>
                                  </p:childTnLst>
                                </p:cTn>
                              </p:par>
                              <p:par>
                                <p:cTn id="25" presetID="22" presetClass="entr" presetSubtype="1"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up)">
                                      <p:cBhvr>
                                        <p:cTn id="27" dur="500"/>
                                        <p:tgtEl>
                                          <p:spTgt spid="63"/>
                                        </p:tgtEl>
                                      </p:cBhvr>
                                    </p:animEffect>
                                  </p:childTnLst>
                                </p:cTn>
                              </p:par>
                              <p:par>
                                <p:cTn id="28" presetID="22" presetClass="entr" presetSubtype="1" fill="hold"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up)">
                                      <p:cBhvr>
                                        <p:cTn id="30" dur="500"/>
                                        <p:tgtEl>
                                          <p:spTgt spid="6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1" nodeType="clickEffect">
                                  <p:stCondLst>
                                    <p:cond delay="0"/>
                                  </p:stCondLst>
                                  <p:childTnLst>
                                    <p:animMotion origin="layout" path="M -4.375E-6 -3.7037E-6 L 0.50352 -0.00648 " pathEditMode="relative" rAng="0" ptsTypes="AA">
                                      <p:cBhvr>
                                        <p:cTn id="39" dur="2000" fill="hold"/>
                                        <p:tgtEl>
                                          <p:spTgt spid="55"/>
                                        </p:tgtEl>
                                        <p:attrNameLst>
                                          <p:attrName>ppt_x</p:attrName>
                                          <p:attrName>ppt_y</p:attrName>
                                        </p:attrNameLst>
                                      </p:cBhvr>
                                      <p:rCtr x="25169" y="-324"/>
                                    </p:animMotion>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2" nodeType="clickEffect">
                                  <p:stCondLst>
                                    <p:cond delay="0"/>
                                  </p:stCondLst>
                                  <p:childTnLst>
                                    <p:animEffect transition="out" filter="fade">
                                      <p:cBhvr>
                                        <p:cTn id="43" dur="500"/>
                                        <p:tgtEl>
                                          <p:spTgt spid="55"/>
                                        </p:tgtEl>
                                      </p:cBhvr>
                                    </p:animEffect>
                                    <p:set>
                                      <p:cBhvr>
                                        <p:cTn id="44" dur="1" fill="hold">
                                          <p:stCondLst>
                                            <p:cond delay="499"/>
                                          </p:stCondLst>
                                        </p:cTn>
                                        <p:tgtEl>
                                          <p:spTgt spid="55"/>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5" grpId="2" animBg="1"/>
      <p:bldP spid="59" grpId="0" animBg="1"/>
      <p:bldP spid="65" grpId="0"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grpSp>
        <p:nvGrpSpPr>
          <p:cNvPr id="3" name="组合 2"/>
          <p:cNvGrpSpPr/>
          <p:nvPr/>
        </p:nvGrpSpPr>
        <p:grpSpPr>
          <a:xfrm>
            <a:off x="210705" y="105395"/>
            <a:ext cx="2039897" cy="865006"/>
            <a:chOff x="210705" y="105395"/>
            <a:chExt cx="2039897" cy="865006"/>
          </a:xfrm>
        </p:grpSpPr>
        <p:pic>
          <p:nvPicPr>
            <p:cNvPr id="5" name="图片 4"/>
            <p:cNvPicPr>
              <a:picLocks noChangeAspect="1"/>
            </p:cNvPicPr>
            <p:nvPr/>
          </p:nvPicPr>
          <p:blipFill>
            <a:blip r:embed="rId2"/>
            <a:stretch>
              <a:fillRect/>
            </a:stretch>
          </p:blipFill>
          <p:spPr>
            <a:xfrm>
              <a:off x="210705" y="105395"/>
              <a:ext cx="817995" cy="865006"/>
            </a:xfrm>
            <a:prstGeom prst="rect">
              <a:avLst/>
            </a:prstGeom>
          </p:spPr>
        </p:pic>
        <p:sp>
          <p:nvSpPr>
            <p:cNvPr id="6" name="文本框 5"/>
            <p:cNvSpPr txBox="1"/>
            <p:nvPr/>
          </p:nvSpPr>
          <p:spPr>
            <a:xfrm>
              <a:off x="1142606" y="296288"/>
              <a:ext cx="1107996" cy="461665"/>
            </a:xfrm>
            <a:prstGeom prst="rect">
              <a:avLst/>
            </a:prstGeom>
            <a:noFill/>
          </p:spPr>
          <p:txBody>
            <a:bodyPr wrap="none" rtlCol="0">
              <a:spAutoFit/>
            </a:bodyPr>
            <a:lstStyle/>
            <a:p>
              <a:pPr defTabSz="609600">
                <a:defRPr/>
              </a:pPr>
              <a:r>
                <a:rPr kumimoji="1" lang="zh-CN" altLang="en-US" sz="2400" kern="0" dirty="0">
                  <a:solidFill>
                    <a:srgbClr val="223F9D"/>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练一练</a:t>
              </a:r>
            </a:p>
          </p:txBody>
        </p:sp>
        <p:sp>
          <p:nvSpPr>
            <p:cNvPr id="7" name="矩形 6"/>
            <p:cNvSpPr/>
            <p:nvPr/>
          </p:nvSpPr>
          <p:spPr>
            <a:xfrm>
              <a:off x="384328" y="296287"/>
              <a:ext cx="546946" cy="461665"/>
            </a:xfrm>
            <a:prstGeom prst="rect">
              <a:avLst/>
            </a:prstGeom>
          </p:spPr>
          <p:txBody>
            <a:bodyPr wrap="none">
              <a:spAutoFit/>
            </a:bodyPr>
            <a:lstStyle/>
            <a:p>
              <a:pPr lvl="0" algn="ctr" defTabSz="457200">
                <a:defRPr/>
              </a:pPr>
              <a:r>
                <a:rPr lang="en-US" altLang="zh-CN" sz="2400" kern="0" dirty="0">
                  <a:solidFill>
                    <a:srgbClr val="223F9D"/>
                  </a:solidFill>
                  <a:latin typeface="思源黑体 CN Bold" panose="020B0800000000000000" pitchFamily="34" charset="-122"/>
                  <a:ea typeface="思源黑体 CN Bold" panose="020B0800000000000000" pitchFamily="34" charset="-122"/>
                </a:rPr>
                <a:t>02</a:t>
              </a:r>
              <a:endParaRPr lang="zh-CN" altLang="en-US" sz="2400" kern="0" dirty="0">
                <a:solidFill>
                  <a:srgbClr val="223F9D"/>
                </a:solidFill>
                <a:latin typeface="思源黑体 CN Bold" panose="020B0800000000000000" pitchFamily="34" charset="-122"/>
                <a:ea typeface="思源黑体 CN Bold" panose="020B0800000000000000" pitchFamily="34" charset="-122"/>
              </a:endParaRPr>
            </a:p>
          </p:txBody>
        </p:sp>
      </p:grpSp>
      <p:pic>
        <p:nvPicPr>
          <p:cNvPr id="8" name="图片 7" descr="figure"/>
          <p:cNvPicPr/>
          <p:nvPr/>
        </p:nvPicPr>
        <p:blipFill>
          <a:blip r:embed="rId3">
            <a:clrChange>
              <a:clrFrom>
                <a:srgbClr val="FFFFFF"/>
              </a:clrFrom>
              <a:clrTo>
                <a:srgbClr val="FFFFFF">
                  <a:alpha val="0"/>
                </a:srgbClr>
              </a:clrTo>
            </a:clrChange>
          </a:blip>
          <a:stretch>
            <a:fillRect/>
          </a:stretch>
        </p:blipFill>
        <p:spPr>
          <a:xfrm>
            <a:off x="8167619" y="2815476"/>
            <a:ext cx="2825963" cy="2733004"/>
          </a:xfrm>
          <a:prstGeom prst="rect">
            <a:avLst/>
          </a:prstGeom>
        </p:spPr>
      </p:pic>
      <mc:AlternateContent xmlns:mc="http://schemas.openxmlformats.org/markup-compatibility/2006" xmlns:a14="http://schemas.microsoft.com/office/drawing/2010/main">
        <mc:Choice Requires="a14">
          <p:sp>
            <p:nvSpPr>
              <p:cNvPr id="9" name="矩形 8"/>
              <p:cNvSpPr/>
              <p:nvPr/>
            </p:nvSpPr>
            <p:spPr>
              <a:xfrm>
                <a:off x="1358348" y="1554398"/>
                <a:ext cx="7743140" cy="1348190"/>
              </a:xfrm>
              <a:prstGeom prst="rect">
                <a:avLst/>
              </a:prstGeom>
            </p:spPr>
            <p:txBody>
              <a:bodyPr wrap="square">
                <a:spAutoFit/>
              </a:bodyPr>
              <a:lstStyle/>
              <a:p>
                <a:pPr defTabSz="685800" fontAlgn="ctr">
                  <a:lnSpc>
                    <a:spcPct val="150000"/>
                  </a:lnSpc>
                </a:pP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1</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．如图，是由一些棱长为</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1cm</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的小正方体构成的立体图形的三种视图，那么这个立体图形的表面积是</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    )</a:t>
                </a:r>
                <a:endParaRPr lang="zh-CN" altLang="zh-CN" kern="1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a:p>
                <a:pPr defTabSz="685800" fontAlgn="ctr">
                  <a:lnSpc>
                    <a:spcPct val="150000"/>
                  </a:lnSpc>
                  <a:tabLst>
                    <a:tab pos="1318260" algn="l"/>
                    <a:tab pos="2637155" algn="l"/>
                    <a:tab pos="3955415" algn="l"/>
                  </a:tabLst>
                </a:pP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12</a:t>
                </a:r>
                <a14:m>
                  <m:oMath xmlns:m="http://schemas.openxmlformats.org/officeDocument/2006/math">
                    <m:r>
                      <a:rPr lang="en-US" altLang="zh-CN" b="1" i="1" kern="100">
                        <a:solidFill>
                          <a:schemeClr val="tx1">
                            <a:lumMod val="75000"/>
                            <a:lumOff val="25000"/>
                          </a:schemeClr>
                        </a:solidFill>
                        <a:latin typeface="Cambria Math" panose="02040503050406030204" pitchFamily="18" charset="0"/>
                      </a:rPr>
                      <m:t>𝒄</m:t>
                    </m:r>
                    <m:sSup>
                      <m:sSupPr>
                        <m:ctrlPr>
                          <a:rPr lang="zh-CN" altLang="zh-CN" b="1" i="1" kern="100">
                            <a:solidFill>
                              <a:schemeClr val="tx1">
                                <a:lumMod val="75000"/>
                                <a:lumOff val="25000"/>
                              </a:schemeClr>
                            </a:solidFill>
                            <a:latin typeface="Cambria Math" panose="02040503050406030204" pitchFamily="18" charset="0"/>
                            <a:ea typeface="Cambria Math" panose="02040503050406030204" pitchFamily="18" charset="0"/>
                          </a:rPr>
                        </m:ctrlPr>
                      </m:sSupPr>
                      <m:e>
                        <m:r>
                          <a:rPr lang="en-US" altLang="zh-CN" b="1" i="1" kern="100">
                            <a:solidFill>
                              <a:schemeClr val="tx1">
                                <a:lumMod val="75000"/>
                                <a:lumOff val="25000"/>
                              </a:schemeClr>
                            </a:solidFill>
                            <a:latin typeface="Cambria Math" panose="02040503050406030204" pitchFamily="18" charset="0"/>
                          </a:rPr>
                          <m:t>𝒎</m:t>
                        </m:r>
                      </m:e>
                      <m:sup>
                        <m:r>
                          <a:rPr lang="en-US" altLang="zh-CN" b="1" i="1" kern="100">
                            <a:solidFill>
                              <a:schemeClr val="tx1">
                                <a:lumMod val="75000"/>
                                <a:lumOff val="25000"/>
                              </a:schemeClr>
                            </a:solidFill>
                            <a:latin typeface="Cambria Math" panose="02040503050406030204" pitchFamily="18" charset="0"/>
                          </a:rPr>
                          <m:t>𝟐</m:t>
                        </m:r>
                      </m:sup>
                    </m:sSup>
                  </m:oMath>
                </a14:m>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	    B</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14</a:t>
                </a:r>
                <a14:m>
                  <m:oMath xmlns:m="http://schemas.openxmlformats.org/officeDocument/2006/math">
                    <m:r>
                      <a:rPr lang="en-US" altLang="zh-CN" b="1" i="1" kern="100">
                        <a:solidFill>
                          <a:schemeClr val="tx1">
                            <a:lumMod val="75000"/>
                            <a:lumOff val="25000"/>
                          </a:schemeClr>
                        </a:solidFill>
                        <a:latin typeface="Cambria Math" panose="02040503050406030204" pitchFamily="18" charset="0"/>
                      </a:rPr>
                      <m:t>𝒄</m:t>
                    </m:r>
                    <m:sSup>
                      <m:sSupPr>
                        <m:ctrlPr>
                          <a:rPr lang="zh-CN" altLang="zh-CN" b="1" i="1" kern="100">
                            <a:solidFill>
                              <a:schemeClr val="tx1">
                                <a:lumMod val="75000"/>
                                <a:lumOff val="25000"/>
                              </a:schemeClr>
                            </a:solidFill>
                            <a:latin typeface="Cambria Math" panose="02040503050406030204" pitchFamily="18" charset="0"/>
                            <a:ea typeface="Cambria Math" panose="02040503050406030204" pitchFamily="18" charset="0"/>
                          </a:rPr>
                        </m:ctrlPr>
                      </m:sSupPr>
                      <m:e>
                        <m:r>
                          <a:rPr lang="en-US" altLang="zh-CN" b="1" i="1" kern="100">
                            <a:solidFill>
                              <a:schemeClr val="tx1">
                                <a:lumMod val="75000"/>
                                <a:lumOff val="25000"/>
                              </a:schemeClr>
                            </a:solidFill>
                            <a:latin typeface="Cambria Math" panose="02040503050406030204" pitchFamily="18" charset="0"/>
                          </a:rPr>
                          <m:t>𝒎</m:t>
                        </m:r>
                      </m:e>
                      <m:sup>
                        <m:r>
                          <a:rPr lang="en-US" altLang="zh-CN" b="1" i="1" kern="100">
                            <a:solidFill>
                              <a:schemeClr val="tx1">
                                <a:lumMod val="75000"/>
                                <a:lumOff val="25000"/>
                              </a:schemeClr>
                            </a:solidFill>
                            <a:latin typeface="Cambria Math" panose="02040503050406030204" pitchFamily="18" charset="0"/>
                          </a:rPr>
                          <m:t>𝟐</m:t>
                        </m:r>
                      </m:sup>
                    </m:sSup>
                  </m:oMath>
                </a14:m>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	      C</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16</a:t>
                </a:r>
                <a14:m>
                  <m:oMath xmlns:m="http://schemas.openxmlformats.org/officeDocument/2006/math">
                    <m:r>
                      <a:rPr lang="en-US" altLang="zh-CN" b="1" i="1" kern="100">
                        <a:solidFill>
                          <a:schemeClr val="tx1">
                            <a:lumMod val="75000"/>
                            <a:lumOff val="25000"/>
                          </a:schemeClr>
                        </a:solidFill>
                        <a:latin typeface="Cambria Math" panose="02040503050406030204" pitchFamily="18" charset="0"/>
                      </a:rPr>
                      <m:t>𝒄</m:t>
                    </m:r>
                    <m:sSup>
                      <m:sSupPr>
                        <m:ctrlPr>
                          <a:rPr lang="zh-CN" altLang="zh-CN" b="1" i="1" kern="100">
                            <a:solidFill>
                              <a:schemeClr val="tx1">
                                <a:lumMod val="75000"/>
                                <a:lumOff val="25000"/>
                              </a:schemeClr>
                            </a:solidFill>
                            <a:latin typeface="Cambria Math" panose="02040503050406030204" pitchFamily="18" charset="0"/>
                            <a:ea typeface="Cambria Math" panose="02040503050406030204" pitchFamily="18" charset="0"/>
                          </a:rPr>
                        </m:ctrlPr>
                      </m:sSupPr>
                      <m:e>
                        <m:r>
                          <a:rPr lang="en-US" altLang="zh-CN" b="1" i="1" kern="100">
                            <a:solidFill>
                              <a:schemeClr val="tx1">
                                <a:lumMod val="75000"/>
                                <a:lumOff val="25000"/>
                              </a:schemeClr>
                            </a:solidFill>
                            <a:latin typeface="Cambria Math" panose="02040503050406030204" pitchFamily="18" charset="0"/>
                          </a:rPr>
                          <m:t>𝒎</m:t>
                        </m:r>
                      </m:e>
                      <m:sup>
                        <m:r>
                          <a:rPr lang="en-US" altLang="zh-CN" b="1" i="1" kern="100">
                            <a:solidFill>
                              <a:schemeClr val="tx1">
                                <a:lumMod val="75000"/>
                                <a:lumOff val="25000"/>
                              </a:schemeClr>
                            </a:solidFill>
                            <a:latin typeface="Cambria Math" panose="02040503050406030204" pitchFamily="18" charset="0"/>
                          </a:rPr>
                          <m:t>𝟐</m:t>
                        </m:r>
                      </m:sup>
                    </m:sSup>
                  </m:oMath>
                </a14:m>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	      D</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18</a:t>
                </a:r>
                <a14:m>
                  <m:oMath xmlns:m="http://schemas.openxmlformats.org/officeDocument/2006/math">
                    <m:r>
                      <a:rPr lang="en-US" altLang="zh-CN" b="1" i="1" kern="100">
                        <a:solidFill>
                          <a:schemeClr val="tx1">
                            <a:lumMod val="75000"/>
                            <a:lumOff val="25000"/>
                          </a:schemeClr>
                        </a:solidFill>
                        <a:latin typeface="Cambria Math" panose="02040503050406030204" pitchFamily="18" charset="0"/>
                      </a:rPr>
                      <m:t>𝒄</m:t>
                    </m:r>
                    <m:sSup>
                      <m:sSupPr>
                        <m:ctrlPr>
                          <a:rPr lang="zh-CN" altLang="zh-CN" b="1" i="1" kern="100">
                            <a:solidFill>
                              <a:schemeClr val="tx1">
                                <a:lumMod val="75000"/>
                                <a:lumOff val="25000"/>
                              </a:schemeClr>
                            </a:solidFill>
                            <a:latin typeface="Cambria Math" panose="02040503050406030204" pitchFamily="18" charset="0"/>
                            <a:ea typeface="Cambria Math" panose="02040503050406030204" pitchFamily="18" charset="0"/>
                          </a:rPr>
                        </m:ctrlPr>
                      </m:sSupPr>
                      <m:e>
                        <m:r>
                          <a:rPr lang="en-US" altLang="zh-CN" b="1" i="1" kern="100">
                            <a:solidFill>
                              <a:schemeClr val="tx1">
                                <a:lumMod val="75000"/>
                                <a:lumOff val="25000"/>
                              </a:schemeClr>
                            </a:solidFill>
                            <a:latin typeface="Cambria Math" panose="02040503050406030204" pitchFamily="18" charset="0"/>
                          </a:rPr>
                          <m:t>𝒎</m:t>
                        </m:r>
                      </m:e>
                      <m:sup>
                        <m:r>
                          <a:rPr lang="en-US" altLang="zh-CN" b="1" i="1" kern="100">
                            <a:solidFill>
                              <a:schemeClr val="tx1">
                                <a:lumMod val="75000"/>
                                <a:lumOff val="25000"/>
                              </a:schemeClr>
                            </a:solidFill>
                            <a:latin typeface="Cambria Math" panose="02040503050406030204" pitchFamily="18" charset="0"/>
                          </a:rPr>
                          <m:t>𝟐</m:t>
                        </m:r>
                      </m:sup>
                    </m:sSup>
                  </m:oMath>
                </a14:m>
                <a:endParaRPr lang="zh-CN" altLang="zh-CN" kern="1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mc:Choice>
        <mc:Fallback xmlns="">
          <p:sp>
            <p:nvSpPr>
              <p:cNvPr id="9" name="矩形 8"/>
              <p:cNvSpPr>
                <a:spLocks noRot="1" noChangeAspect="1" noMove="1" noResize="1" noEditPoints="1" noAdjustHandles="1" noChangeArrowheads="1" noChangeShapeType="1" noTextEdit="1"/>
              </p:cNvSpPr>
              <p:nvPr/>
            </p:nvSpPr>
            <p:spPr>
              <a:xfrm>
                <a:off x="1358348" y="1554398"/>
                <a:ext cx="7743140" cy="1348190"/>
              </a:xfrm>
              <a:prstGeom prst="rect">
                <a:avLst/>
              </a:prstGeom>
              <a:blipFill rotWithShape="1">
                <a:blip r:embed="rId4"/>
                <a:stretch>
                  <a:fillRect l="-1" t="-41" b="-27648"/>
                </a:stretch>
              </a:blipFill>
            </p:spPr>
            <p:txBody>
              <a:bodyPr/>
              <a:lstStyle/>
              <a:p>
                <a:r>
                  <a:rPr lang="zh-CN" altLang="en-US">
                    <a:noFill/>
                  </a:rPr>
                  <a:t> </a:t>
                </a:r>
              </a:p>
            </p:txBody>
          </p:sp>
        </mc:Fallback>
      </mc:AlternateContent>
      <p:sp>
        <p:nvSpPr>
          <p:cNvPr id="10" name="矩形 9"/>
          <p:cNvSpPr/>
          <p:nvPr/>
        </p:nvSpPr>
        <p:spPr>
          <a:xfrm>
            <a:off x="1358348" y="3240156"/>
            <a:ext cx="4572000" cy="2308324"/>
          </a:xfrm>
          <a:prstGeom prst="rect">
            <a:avLst/>
          </a:prstGeom>
        </p:spPr>
        <p:txBody>
          <a:bodyPr>
            <a:spAutoFit/>
          </a:bodyPr>
          <a:lstStyle/>
          <a:p>
            <a:pPr defTabSz="685800" fontAlgn="ctr">
              <a:lnSpc>
                <a:spcPct val="150000"/>
              </a:lnSpc>
            </a:pPr>
            <a:r>
              <a:rPr lang="zh-CN" altLang="zh-CN" sz="1600" b="1" kern="100" dirty="0">
                <a:solidFill>
                  <a:srgbClr val="FF0000"/>
                </a:solidFill>
                <a:latin typeface="思源黑体 CN Bold" panose="020B0800000000000000" pitchFamily="34" charset="-122"/>
                <a:ea typeface="思源黑体 CN Bold" panose="020B0800000000000000" pitchFamily="34" charset="-122"/>
              </a:rPr>
              <a:t>【答案】</a:t>
            </a:r>
            <a:r>
              <a:rPr lang="en-US" altLang="zh-CN" sz="1600" kern="100" dirty="0">
                <a:solidFill>
                  <a:srgbClr val="FF0000"/>
                </a:solidFill>
                <a:latin typeface="思源黑体 CN Bold" panose="020B0800000000000000" pitchFamily="34" charset="-122"/>
                <a:ea typeface="思源黑体 CN Bold" panose="020B0800000000000000" pitchFamily="34" charset="-122"/>
              </a:rPr>
              <a:t>B</a:t>
            </a:r>
            <a:endParaRPr lang="zh-CN" altLang="zh-CN" sz="1600" kern="100" dirty="0">
              <a:solidFill>
                <a:srgbClr val="FF0000"/>
              </a:solidFill>
              <a:latin typeface="思源黑体 CN Bold" panose="020B0800000000000000" pitchFamily="34" charset="-122"/>
              <a:ea typeface="思源黑体 CN Bold" panose="020B0800000000000000" pitchFamily="34" charset="-122"/>
            </a:endParaRPr>
          </a:p>
          <a:p>
            <a:pPr defTabSz="685800" fontAlgn="ctr">
              <a:lnSpc>
                <a:spcPct val="150000"/>
              </a:lnSpc>
            </a:pPr>
            <a:r>
              <a:rPr lang="zh-CN" altLang="zh-CN" sz="1600" kern="100" dirty="0">
                <a:solidFill>
                  <a:srgbClr val="FF0000"/>
                </a:solidFill>
                <a:latin typeface="思源黑体 CN Bold" panose="020B0800000000000000" pitchFamily="34" charset="-122"/>
                <a:ea typeface="思源黑体 CN Bold" panose="020B0800000000000000" pitchFamily="34" charset="-122"/>
              </a:rPr>
              <a:t>【详解】</a:t>
            </a:r>
          </a:p>
          <a:p>
            <a:pPr defTabSz="685800" fontAlgn="ctr">
              <a:lnSpc>
                <a:spcPct val="150000"/>
              </a:lnSpc>
            </a:pPr>
            <a:r>
              <a:rPr lang="zh-CN" altLang="zh-CN" sz="1600" kern="100" dirty="0">
                <a:solidFill>
                  <a:srgbClr val="FF0000"/>
                </a:solidFill>
                <a:latin typeface="思源黑体 CN Bold" panose="020B0800000000000000" pitchFamily="34" charset="-122"/>
                <a:ea typeface="思源黑体 CN Bold" panose="020B0800000000000000" pitchFamily="34" charset="-122"/>
              </a:rPr>
              <a:t>由视图可得第一层有</a:t>
            </a:r>
            <a:r>
              <a:rPr lang="en-US" altLang="zh-CN" sz="1600" kern="100" dirty="0">
                <a:solidFill>
                  <a:srgbClr val="FF0000"/>
                </a:solidFill>
                <a:latin typeface="思源黑体 CN Bold" panose="020B0800000000000000" pitchFamily="34" charset="-122"/>
                <a:ea typeface="思源黑体 CN Bold" panose="020B0800000000000000" pitchFamily="34" charset="-122"/>
              </a:rPr>
              <a:t>2</a:t>
            </a:r>
            <a:r>
              <a:rPr lang="zh-CN" altLang="zh-CN" sz="1600" kern="100" dirty="0">
                <a:solidFill>
                  <a:srgbClr val="FF0000"/>
                </a:solidFill>
                <a:latin typeface="思源黑体 CN Bold" panose="020B0800000000000000" pitchFamily="34" charset="-122"/>
                <a:ea typeface="思源黑体 CN Bold" panose="020B0800000000000000" pitchFamily="34" charset="-122"/>
              </a:rPr>
              <a:t>个小正方体，第二层有</a:t>
            </a:r>
            <a:r>
              <a:rPr lang="en-US" altLang="zh-CN" sz="1600" kern="100" dirty="0">
                <a:solidFill>
                  <a:srgbClr val="FF0000"/>
                </a:solidFill>
                <a:latin typeface="思源黑体 CN Bold" panose="020B0800000000000000" pitchFamily="34" charset="-122"/>
                <a:ea typeface="思源黑体 CN Bold" panose="020B0800000000000000" pitchFamily="34" charset="-122"/>
              </a:rPr>
              <a:t>1</a:t>
            </a:r>
            <a:r>
              <a:rPr lang="zh-CN" altLang="zh-CN" sz="1600" kern="100" dirty="0">
                <a:solidFill>
                  <a:srgbClr val="FF0000"/>
                </a:solidFill>
                <a:latin typeface="思源黑体 CN Bold" panose="020B0800000000000000" pitchFamily="34" charset="-122"/>
                <a:ea typeface="思源黑体 CN Bold" panose="020B0800000000000000" pitchFamily="34" charset="-122"/>
              </a:rPr>
              <a:t>个小正方体，一共有</a:t>
            </a:r>
            <a:r>
              <a:rPr lang="en-US" altLang="zh-CN" sz="1600" kern="100" dirty="0">
                <a:solidFill>
                  <a:srgbClr val="FF0000"/>
                </a:solidFill>
                <a:latin typeface="思源黑体 CN Bold" panose="020B0800000000000000" pitchFamily="34" charset="-122"/>
                <a:ea typeface="思源黑体 CN Bold" panose="020B0800000000000000" pitchFamily="34" charset="-122"/>
              </a:rPr>
              <a:t>3</a:t>
            </a:r>
            <a:r>
              <a:rPr lang="zh-CN" altLang="zh-CN" sz="1600" kern="100" dirty="0">
                <a:solidFill>
                  <a:srgbClr val="FF0000"/>
                </a:solidFill>
                <a:latin typeface="思源黑体 CN Bold" panose="020B0800000000000000" pitchFamily="34" charset="-122"/>
                <a:ea typeface="思源黑体 CN Bold" panose="020B0800000000000000" pitchFamily="34" charset="-122"/>
              </a:rPr>
              <a:t>个，</a:t>
            </a:r>
          </a:p>
          <a:p>
            <a:pPr defTabSz="685800" fontAlgn="ctr">
              <a:lnSpc>
                <a:spcPct val="150000"/>
              </a:lnSpc>
            </a:pPr>
            <a:r>
              <a:rPr lang="zh-CN" altLang="zh-CN" sz="1600" kern="100" dirty="0">
                <a:solidFill>
                  <a:srgbClr val="FF0000"/>
                </a:solidFill>
                <a:latin typeface="思源黑体 CN Bold" panose="020B0800000000000000" pitchFamily="34" charset="-122"/>
                <a:ea typeface="思源黑体 CN Bold" panose="020B0800000000000000" pitchFamily="34" charset="-122"/>
              </a:rPr>
              <a:t>表面积为：</a:t>
            </a:r>
            <a:r>
              <a:rPr lang="en-US" altLang="zh-CN" sz="1600" kern="100" dirty="0">
                <a:solidFill>
                  <a:srgbClr val="FF0000"/>
                </a:solidFill>
                <a:latin typeface="思源黑体 CN Bold" panose="020B0800000000000000" pitchFamily="34" charset="-122"/>
                <a:ea typeface="思源黑体 CN Bold" panose="020B0800000000000000" pitchFamily="34" charset="-122"/>
              </a:rPr>
              <a:t>2×(2+2+3)</a:t>
            </a:r>
            <a:r>
              <a:rPr lang="zh-CN" altLang="zh-CN" sz="1600" kern="100" dirty="0">
                <a:solidFill>
                  <a:srgbClr val="FF0000"/>
                </a:solidFill>
                <a:latin typeface="思源黑体 CN Bold" panose="020B0800000000000000" pitchFamily="34" charset="-122"/>
                <a:ea typeface="思源黑体 CN Bold" panose="020B0800000000000000" pitchFamily="34" charset="-122"/>
              </a:rPr>
              <a:t>＝</a:t>
            </a:r>
            <a:r>
              <a:rPr lang="en-US" altLang="zh-CN" sz="1600" kern="100" dirty="0">
                <a:solidFill>
                  <a:srgbClr val="FF0000"/>
                </a:solidFill>
                <a:latin typeface="思源黑体 CN Bold" panose="020B0800000000000000" pitchFamily="34" charset="-122"/>
                <a:ea typeface="思源黑体 CN Bold" panose="020B0800000000000000" pitchFamily="34" charset="-122"/>
              </a:rPr>
              <a:t>14cm</a:t>
            </a:r>
            <a:r>
              <a:rPr lang="en-US" altLang="zh-CN" sz="1600" kern="100" baseline="30000" dirty="0">
                <a:solidFill>
                  <a:srgbClr val="FF0000"/>
                </a:solidFill>
                <a:latin typeface="思源黑体 CN Bold" panose="020B0800000000000000" pitchFamily="34" charset="-122"/>
                <a:ea typeface="思源黑体 CN Bold" panose="020B0800000000000000" pitchFamily="34" charset="-122"/>
              </a:rPr>
              <a:t>2</a:t>
            </a:r>
            <a:r>
              <a:rPr lang="zh-CN" altLang="zh-CN" sz="1600" kern="100" dirty="0">
                <a:solidFill>
                  <a:srgbClr val="FF0000"/>
                </a:solidFill>
                <a:latin typeface="思源黑体 CN Bold" panose="020B0800000000000000" pitchFamily="34" charset="-122"/>
                <a:ea typeface="思源黑体 CN Bold" panose="020B0800000000000000" pitchFamily="34" charset="-122"/>
              </a:rPr>
              <a:t>，</a:t>
            </a:r>
          </a:p>
          <a:p>
            <a:pPr defTabSz="685800" fontAlgn="ctr">
              <a:lnSpc>
                <a:spcPct val="150000"/>
              </a:lnSpc>
            </a:pPr>
            <a:r>
              <a:rPr lang="zh-CN" altLang="zh-CN" sz="1600" kern="100" dirty="0">
                <a:solidFill>
                  <a:srgbClr val="FF0000"/>
                </a:solidFill>
                <a:latin typeface="思源黑体 CN Bold" panose="020B0800000000000000" pitchFamily="34" charset="-122"/>
                <a:ea typeface="思源黑体 CN Bold" panose="020B0800000000000000" pitchFamily="34" charset="-122"/>
              </a:rPr>
              <a:t>故选</a:t>
            </a:r>
            <a:r>
              <a:rPr lang="en-US" altLang="zh-CN" sz="1600" kern="100" dirty="0">
                <a:solidFill>
                  <a:srgbClr val="FF0000"/>
                </a:solidFill>
                <a:latin typeface="思源黑体 CN Bold" panose="020B0800000000000000" pitchFamily="34" charset="-122"/>
                <a:ea typeface="思源黑体 CN Bold" panose="020B0800000000000000" pitchFamily="34" charset="-122"/>
              </a:rPr>
              <a:t>B.</a:t>
            </a:r>
            <a:endParaRPr lang="zh-CN" altLang="zh-CN" sz="1600" kern="100" dirty="0">
              <a:solidFill>
                <a:srgbClr val="FF0000"/>
              </a:solidFill>
              <a:latin typeface="思源黑体 CN Bold" panose="020B0800000000000000" pitchFamily="34" charset="-122"/>
              <a:ea typeface="思源黑体 CN Bold" panose="020B0800000000000000" pitchFamily="34" charset="-122"/>
            </a:endParaRPr>
          </a:p>
        </p:txBody>
      </p:sp>
      <p:sp>
        <p:nvSpPr>
          <p:cNvPr id="11" name="笑脸 10"/>
          <p:cNvSpPr/>
          <p:nvPr/>
        </p:nvSpPr>
        <p:spPr>
          <a:xfrm>
            <a:off x="2888645" y="2515560"/>
            <a:ext cx="424282" cy="410393"/>
          </a:xfrm>
          <a:prstGeom prst="smileyFace">
            <a:avLst/>
          </a:prstGeom>
          <a:solidFill>
            <a:schemeClr val="bg1"/>
          </a:solidFill>
          <a:ln w="25400" cap="flat" cmpd="sng" algn="ctr">
            <a:solidFill>
              <a:srgbClr val="4BC5B9">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grpSp>
        <p:nvGrpSpPr>
          <p:cNvPr id="3" name="组合 2"/>
          <p:cNvGrpSpPr/>
          <p:nvPr/>
        </p:nvGrpSpPr>
        <p:grpSpPr>
          <a:xfrm>
            <a:off x="210705" y="105395"/>
            <a:ext cx="2039897" cy="865006"/>
            <a:chOff x="210705" y="105395"/>
            <a:chExt cx="2039897" cy="865006"/>
          </a:xfrm>
        </p:grpSpPr>
        <p:pic>
          <p:nvPicPr>
            <p:cNvPr id="5" name="图片 4"/>
            <p:cNvPicPr>
              <a:picLocks noChangeAspect="1"/>
            </p:cNvPicPr>
            <p:nvPr/>
          </p:nvPicPr>
          <p:blipFill>
            <a:blip r:embed="rId2"/>
            <a:stretch>
              <a:fillRect/>
            </a:stretch>
          </p:blipFill>
          <p:spPr>
            <a:xfrm>
              <a:off x="210705" y="105395"/>
              <a:ext cx="817995" cy="865006"/>
            </a:xfrm>
            <a:prstGeom prst="rect">
              <a:avLst/>
            </a:prstGeom>
          </p:spPr>
        </p:pic>
        <p:sp>
          <p:nvSpPr>
            <p:cNvPr id="6" name="文本框 5"/>
            <p:cNvSpPr txBox="1"/>
            <p:nvPr/>
          </p:nvSpPr>
          <p:spPr>
            <a:xfrm>
              <a:off x="1142606" y="296288"/>
              <a:ext cx="1107996" cy="461665"/>
            </a:xfrm>
            <a:prstGeom prst="rect">
              <a:avLst/>
            </a:prstGeom>
            <a:noFill/>
          </p:spPr>
          <p:txBody>
            <a:bodyPr wrap="none" rtlCol="0">
              <a:spAutoFit/>
            </a:bodyPr>
            <a:lstStyle/>
            <a:p>
              <a:pPr defTabSz="609600">
                <a:defRPr/>
              </a:pPr>
              <a:r>
                <a:rPr kumimoji="1" lang="zh-CN" altLang="en-US" sz="2400" kern="0" dirty="0">
                  <a:solidFill>
                    <a:srgbClr val="223F9D"/>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练一练</a:t>
              </a:r>
            </a:p>
          </p:txBody>
        </p:sp>
        <p:sp>
          <p:nvSpPr>
            <p:cNvPr id="7" name="矩形 6"/>
            <p:cNvSpPr/>
            <p:nvPr/>
          </p:nvSpPr>
          <p:spPr>
            <a:xfrm>
              <a:off x="384328" y="296287"/>
              <a:ext cx="546946" cy="461665"/>
            </a:xfrm>
            <a:prstGeom prst="rect">
              <a:avLst/>
            </a:prstGeom>
          </p:spPr>
          <p:txBody>
            <a:bodyPr wrap="none">
              <a:spAutoFit/>
            </a:bodyPr>
            <a:lstStyle/>
            <a:p>
              <a:pPr lvl="0" algn="ctr" defTabSz="457200">
                <a:defRPr/>
              </a:pPr>
              <a:r>
                <a:rPr lang="en-US" altLang="zh-CN" sz="2400" kern="0" dirty="0">
                  <a:solidFill>
                    <a:srgbClr val="223F9D"/>
                  </a:solidFill>
                  <a:latin typeface="思源黑体 CN Bold" panose="020B0800000000000000" pitchFamily="34" charset="-122"/>
                  <a:ea typeface="思源黑体 CN Bold" panose="020B0800000000000000" pitchFamily="34" charset="-122"/>
                </a:rPr>
                <a:t>02</a:t>
              </a:r>
              <a:endParaRPr lang="zh-CN" altLang="en-US" sz="2400" kern="0" dirty="0">
                <a:solidFill>
                  <a:srgbClr val="223F9D"/>
                </a:solidFill>
                <a:latin typeface="思源黑体 CN Bold" panose="020B0800000000000000" pitchFamily="34" charset="-122"/>
                <a:ea typeface="思源黑体 CN Bold" panose="020B0800000000000000" pitchFamily="34" charset="-122"/>
              </a:endParaRPr>
            </a:p>
          </p:txBody>
        </p:sp>
      </p:grpSp>
      <p:pic>
        <p:nvPicPr>
          <p:cNvPr id="8" name="图片 7" descr="figure"/>
          <p:cNvPicPr/>
          <p:nvPr/>
        </p:nvPicPr>
        <p:blipFill>
          <a:blip r:embed="rId3">
            <a:clrChange>
              <a:clrFrom>
                <a:srgbClr val="FFFFFF"/>
              </a:clrFrom>
              <a:clrTo>
                <a:srgbClr val="FFFFFF">
                  <a:alpha val="0"/>
                </a:srgbClr>
              </a:clrTo>
            </a:clrChange>
          </a:blip>
          <a:stretch>
            <a:fillRect/>
          </a:stretch>
        </p:blipFill>
        <p:spPr>
          <a:xfrm>
            <a:off x="6870375" y="3627783"/>
            <a:ext cx="3684981" cy="1719316"/>
          </a:xfrm>
          <a:prstGeom prst="rect">
            <a:avLst/>
          </a:prstGeom>
        </p:spPr>
      </p:pic>
      <p:sp>
        <p:nvSpPr>
          <p:cNvPr id="9" name="矩形 8"/>
          <p:cNvSpPr/>
          <p:nvPr/>
        </p:nvSpPr>
        <p:spPr>
          <a:xfrm>
            <a:off x="1354303" y="1496760"/>
            <a:ext cx="7427639" cy="1338828"/>
          </a:xfrm>
          <a:prstGeom prst="rect">
            <a:avLst/>
          </a:prstGeom>
        </p:spPr>
        <p:txBody>
          <a:bodyPr wrap="square">
            <a:spAutoFit/>
          </a:bodyPr>
          <a:lstStyle/>
          <a:p>
            <a:pPr defTabSz="685800" fontAlgn="ctr">
              <a:lnSpc>
                <a:spcPct val="150000"/>
              </a:lnSpc>
            </a:pP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2</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．几个相同的正方体叠合在一起，该组合体的主视图和俯视图如图所示，那么组合体中正方体的个数至少有几个？至多有几个？（</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    </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endParaRPr lang="zh-CN" altLang="zh-CN" kern="1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a:p>
            <a:pPr defTabSz="685800" fontAlgn="ctr">
              <a:lnSpc>
                <a:spcPct val="150000"/>
              </a:lnSpc>
              <a:tabLst>
                <a:tab pos="1318260" algn="l"/>
                <a:tab pos="2637155" algn="l"/>
                <a:tab pos="3955415" algn="l"/>
              </a:tabLst>
            </a:pP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5</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6	B</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6</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7	C</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7</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8	D</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8</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10</a:t>
            </a:r>
            <a:endParaRPr lang="zh-CN" altLang="zh-CN" kern="1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10" name="矩形 9"/>
          <p:cNvSpPr/>
          <p:nvPr/>
        </p:nvSpPr>
        <p:spPr>
          <a:xfrm>
            <a:off x="1341051" y="3375612"/>
            <a:ext cx="5818542" cy="2031325"/>
          </a:xfrm>
          <a:prstGeom prst="rect">
            <a:avLst/>
          </a:prstGeom>
        </p:spPr>
        <p:txBody>
          <a:bodyPr wrap="square">
            <a:spAutoFit/>
          </a:bodyPr>
          <a:lstStyle/>
          <a:p>
            <a:pPr defTabSz="685800" fontAlgn="ctr">
              <a:lnSpc>
                <a:spcPct val="150000"/>
              </a:lnSpc>
            </a:pPr>
            <a:r>
              <a:rPr lang="zh-CN" altLang="zh-CN" sz="1400" b="1" kern="100" dirty="0">
                <a:solidFill>
                  <a:srgbClr val="FF0000"/>
                </a:solidFill>
                <a:latin typeface="思源黑体 CN Bold" panose="020B0800000000000000" pitchFamily="34" charset="-122"/>
                <a:ea typeface="思源黑体 CN Bold" panose="020B0800000000000000" pitchFamily="34" charset="-122"/>
              </a:rPr>
              <a:t>【答案】</a:t>
            </a:r>
            <a:r>
              <a:rPr lang="en-US" altLang="zh-CN" sz="1400" kern="100" dirty="0">
                <a:solidFill>
                  <a:srgbClr val="FF0000"/>
                </a:solidFill>
                <a:latin typeface="思源黑体 CN Bold" panose="020B0800000000000000" pitchFamily="34" charset="-122"/>
                <a:ea typeface="思源黑体 CN Bold" panose="020B0800000000000000" pitchFamily="34" charset="-122"/>
              </a:rPr>
              <a:t>D</a:t>
            </a:r>
            <a:endParaRPr lang="zh-CN" altLang="zh-CN" sz="1400" kern="100" dirty="0">
              <a:solidFill>
                <a:prstClr val="black"/>
              </a:solidFill>
              <a:latin typeface="思源黑体 CN Bold" panose="020B0800000000000000" pitchFamily="34" charset="-122"/>
              <a:ea typeface="思源黑体 CN Bold" panose="020B0800000000000000" pitchFamily="34" charset="-122"/>
            </a:endParaRPr>
          </a:p>
          <a:p>
            <a:pPr defTabSz="685800" fontAlgn="ctr">
              <a:lnSpc>
                <a:spcPct val="150000"/>
              </a:lnSpc>
            </a:pPr>
            <a:r>
              <a:rPr lang="zh-CN" altLang="zh-CN" sz="1400" kern="100" dirty="0">
                <a:solidFill>
                  <a:srgbClr val="FF0000"/>
                </a:solidFill>
                <a:latin typeface="思源黑体 CN Bold" panose="020B0800000000000000" pitchFamily="34" charset="-122"/>
                <a:ea typeface="思源黑体 CN Bold" panose="020B0800000000000000" pitchFamily="34" charset="-122"/>
              </a:rPr>
              <a:t>【详解】</a:t>
            </a:r>
            <a:endParaRPr lang="zh-CN" altLang="zh-CN" sz="1400" kern="100" dirty="0">
              <a:solidFill>
                <a:prstClr val="black"/>
              </a:solidFill>
              <a:latin typeface="思源黑体 CN Bold" panose="020B0800000000000000" pitchFamily="34" charset="-122"/>
              <a:ea typeface="思源黑体 CN Bold" panose="020B0800000000000000" pitchFamily="34" charset="-122"/>
            </a:endParaRPr>
          </a:p>
          <a:p>
            <a:pPr defTabSz="685800" fontAlgn="ctr">
              <a:lnSpc>
                <a:spcPct val="150000"/>
              </a:lnSpc>
            </a:pPr>
            <a:r>
              <a:rPr lang="zh-CN" altLang="zh-CN" sz="1400" kern="100" dirty="0">
                <a:solidFill>
                  <a:srgbClr val="FF0000"/>
                </a:solidFill>
                <a:latin typeface="思源黑体 CN Bold" panose="020B0800000000000000" pitchFamily="34" charset="-122"/>
                <a:ea typeface="思源黑体 CN Bold" panose="020B0800000000000000" pitchFamily="34" charset="-122"/>
              </a:rPr>
              <a:t>解：第一层有</a:t>
            </a:r>
            <a:r>
              <a:rPr lang="en-US" altLang="zh-CN" sz="1400" kern="100" dirty="0">
                <a:solidFill>
                  <a:srgbClr val="FF0000"/>
                </a:solidFill>
                <a:latin typeface="思源黑体 CN Bold" panose="020B0800000000000000" pitchFamily="34" charset="-122"/>
                <a:ea typeface="思源黑体 CN Bold" panose="020B0800000000000000" pitchFamily="34" charset="-122"/>
              </a:rPr>
              <a:t>1</a:t>
            </a:r>
            <a:r>
              <a:rPr lang="zh-CN" altLang="zh-CN" sz="1400" kern="100" dirty="0">
                <a:solidFill>
                  <a:srgbClr val="FF0000"/>
                </a:solidFill>
                <a:latin typeface="思源黑体 CN Bold" panose="020B0800000000000000" pitchFamily="34" charset="-122"/>
                <a:ea typeface="思源黑体 CN Bold" panose="020B0800000000000000" pitchFamily="34" charset="-122"/>
              </a:rPr>
              <a:t>＋</a:t>
            </a:r>
            <a:r>
              <a:rPr lang="en-US" altLang="zh-CN" sz="1400" kern="100" dirty="0">
                <a:solidFill>
                  <a:srgbClr val="FF0000"/>
                </a:solidFill>
                <a:latin typeface="思源黑体 CN Bold" panose="020B0800000000000000" pitchFamily="34" charset="-122"/>
                <a:ea typeface="思源黑体 CN Bold" panose="020B0800000000000000" pitchFamily="34" charset="-122"/>
              </a:rPr>
              <a:t>2</a:t>
            </a:r>
            <a:r>
              <a:rPr lang="zh-CN" altLang="zh-CN" sz="1400" kern="100" dirty="0">
                <a:solidFill>
                  <a:srgbClr val="FF0000"/>
                </a:solidFill>
                <a:latin typeface="思源黑体 CN Bold" panose="020B0800000000000000" pitchFamily="34" charset="-122"/>
                <a:ea typeface="思源黑体 CN Bold" panose="020B0800000000000000" pitchFamily="34" charset="-122"/>
              </a:rPr>
              <a:t>＋</a:t>
            </a:r>
            <a:r>
              <a:rPr lang="en-US" altLang="zh-CN" sz="1400" kern="100" dirty="0">
                <a:solidFill>
                  <a:srgbClr val="FF0000"/>
                </a:solidFill>
                <a:latin typeface="思源黑体 CN Bold" panose="020B0800000000000000" pitchFamily="34" charset="-122"/>
                <a:ea typeface="思源黑体 CN Bold" panose="020B0800000000000000" pitchFamily="34" charset="-122"/>
              </a:rPr>
              <a:t>3=6</a:t>
            </a:r>
            <a:r>
              <a:rPr lang="zh-CN" altLang="zh-CN" sz="1400" kern="100" dirty="0">
                <a:solidFill>
                  <a:srgbClr val="FF0000"/>
                </a:solidFill>
                <a:latin typeface="思源黑体 CN Bold" panose="020B0800000000000000" pitchFamily="34" charset="-122"/>
                <a:ea typeface="思源黑体 CN Bold" panose="020B0800000000000000" pitchFamily="34" charset="-122"/>
              </a:rPr>
              <a:t>个正方体，第二层最少有</a:t>
            </a:r>
            <a:r>
              <a:rPr lang="en-US" altLang="zh-CN" sz="1400" kern="100" dirty="0">
                <a:solidFill>
                  <a:srgbClr val="FF0000"/>
                </a:solidFill>
                <a:latin typeface="思源黑体 CN Bold" panose="020B0800000000000000" pitchFamily="34" charset="-122"/>
                <a:ea typeface="思源黑体 CN Bold" panose="020B0800000000000000" pitchFamily="34" charset="-122"/>
              </a:rPr>
              <a:t>2</a:t>
            </a:r>
            <a:r>
              <a:rPr lang="zh-CN" altLang="zh-CN" sz="1400" kern="100" dirty="0">
                <a:solidFill>
                  <a:srgbClr val="FF0000"/>
                </a:solidFill>
                <a:latin typeface="思源黑体 CN Bold" panose="020B0800000000000000" pitchFamily="34" charset="-122"/>
                <a:ea typeface="思源黑体 CN Bold" panose="020B0800000000000000" pitchFamily="34" charset="-122"/>
              </a:rPr>
              <a:t>个正方体，</a:t>
            </a:r>
            <a:endParaRPr lang="zh-CN" altLang="zh-CN" sz="1400" kern="100" dirty="0">
              <a:solidFill>
                <a:prstClr val="black"/>
              </a:solidFill>
              <a:latin typeface="思源黑体 CN Bold" panose="020B0800000000000000" pitchFamily="34" charset="-122"/>
              <a:ea typeface="思源黑体 CN Bold" panose="020B0800000000000000" pitchFamily="34" charset="-122"/>
            </a:endParaRPr>
          </a:p>
          <a:p>
            <a:pPr defTabSz="685800" fontAlgn="ctr">
              <a:lnSpc>
                <a:spcPct val="150000"/>
              </a:lnSpc>
            </a:pPr>
            <a:r>
              <a:rPr lang="zh-CN" altLang="zh-CN" sz="1400" kern="100" dirty="0">
                <a:solidFill>
                  <a:srgbClr val="FF0000"/>
                </a:solidFill>
                <a:latin typeface="思源黑体 CN Bold" panose="020B0800000000000000" pitchFamily="34" charset="-122"/>
                <a:ea typeface="思源黑体 CN Bold" panose="020B0800000000000000" pitchFamily="34" charset="-122"/>
              </a:rPr>
              <a:t>所以这个几何体最少有</a:t>
            </a:r>
            <a:r>
              <a:rPr lang="en-US" altLang="zh-CN" sz="1400" kern="100" dirty="0">
                <a:solidFill>
                  <a:srgbClr val="FF0000"/>
                </a:solidFill>
                <a:latin typeface="思源黑体 CN Bold" panose="020B0800000000000000" pitchFamily="34" charset="-122"/>
                <a:ea typeface="思源黑体 CN Bold" panose="020B0800000000000000" pitchFamily="34" charset="-122"/>
              </a:rPr>
              <a:t>8</a:t>
            </a:r>
            <a:r>
              <a:rPr lang="zh-CN" altLang="zh-CN" sz="1400" kern="100" dirty="0">
                <a:solidFill>
                  <a:srgbClr val="FF0000"/>
                </a:solidFill>
                <a:latin typeface="思源黑体 CN Bold" panose="020B0800000000000000" pitchFamily="34" charset="-122"/>
                <a:ea typeface="思源黑体 CN Bold" panose="020B0800000000000000" pitchFamily="34" charset="-122"/>
              </a:rPr>
              <a:t>个正方体组成；</a:t>
            </a:r>
            <a:endParaRPr lang="zh-CN" altLang="zh-CN" sz="1400" kern="100" dirty="0">
              <a:solidFill>
                <a:prstClr val="black"/>
              </a:solidFill>
              <a:latin typeface="思源黑体 CN Bold" panose="020B0800000000000000" pitchFamily="34" charset="-122"/>
              <a:ea typeface="思源黑体 CN Bold" panose="020B0800000000000000" pitchFamily="34" charset="-122"/>
            </a:endParaRPr>
          </a:p>
          <a:p>
            <a:pPr defTabSz="685800" fontAlgn="ctr">
              <a:lnSpc>
                <a:spcPct val="150000"/>
              </a:lnSpc>
            </a:pPr>
            <a:r>
              <a:rPr lang="zh-CN" altLang="zh-CN" sz="1400" kern="100" dirty="0">
                <a:solidFill>
                  <a:srgbClr val="FF0000"/>
                </a:solidFill>
                <a:latin typeface="思源黑体 CN Bold" panose="020B0800000000000000" pitchFamily="34" charset="-122"/>
                <a:ea typeface="思源黑体 CN Bold" panose="020B0800000000000000" pitchFamily="34" charset="-122"/>
              </a:rPr>
              <a:t>第一层有</a:t>
            </a:r>
            <a:r>
              <a:rPr lang="en-US" altLang="zh-CN" sz="1400" kern="100" dirty="0">
                <a:solidFill>
                  <a:srgbClr val="FF0000"/>
                </a:solidFill>
                <a:latin typeface="思源黑体 CN Bold" panose="020B0800000000000000" pitchFamily="34" charset="-122"/>
                <a:ea typeface="思源黑体 CN Bold" panose="020B0800000000000000" pitchFamily="34" charset="-122"/>
              </a:rPr>
              <a:t>1</a:t>
            </a:r>
            <a:r>
              <a:rPr lang="zh-CN" altLang="zh-CN" sz="1400" kern="100" dirty="0">
                <a:solidFill>
                  <a:srgbClr val="FF0000"/>
                </a:solidFill>
                <a:latin typeface="思源黑体 CN Bold" panose="020B0800000000000000" pitchFamily="34" charset="-122"/>
                <a:ea typeface="思源黑体 CN Bold" panose="020B0800000000000000" pitchFamily="34" charset="-122"/>
              </a:rPr>
              <a:t>＋</a:t>
            </a:r>
            <a:r>
              <a:rPr lang="en-US" altLang="zh-CN" sz="1400" kern="100" dirty="0">
                <a:solidFill>
                  <a:srgbClr val="FF0000"/>
                </a:solidFill>
                <a:latin typeface="思源黑体 CN Bold" panose="020B0800000000000000" pitchFamily="34" charset="-122"/>
                <a:ea typeface="思源黑体 CN Bold" panose="020B0800000000000000" pitchFamily="34" charset="-122"/>
              </a:rPr>
              <a:t>2</a:t>
            </a:r>
            <a:r>
              <a:rPr lang="zh-CN" altLang="zh-CN" sz="1400" kern="100" dirty="0">
                <a:solidFill>
                  <a:srgbClr val="FF0000"/>
                </a:solidFill>
                <a:latin typeface="思源黑体 CN Bold" panose="020B0800000000000000" pitchFamily="34" charset="-122"/>
                <a:ea typeface="思源黑体 CN Bold" panose="020B0800000000000000" pitchFamily="34" charset="-122"/>
              </a:rPr>
              <a:t>＋</a:t>
            </a:r>
            <a:r>
              <a:rPr lang="en-US" altLang="zh-CN" sz="1400" kern="100" dirty="0">
                <a:solidFill>
                  <a:srgbClr val="FF0000"/>
                </a:solidFill>
                <a:latin typeface="思源黑体 CN Bold" panose="020B0800000000000000" pitchFamily="34" charset="-122"/>
                <a:ea typeface="思源黑体 CN Bold" panose="020B0800000000000000" pitchFamily="34" charset="-122"/>
              </a:rPr>
              <a:t>3=6</a:t>
            </a:r>
            <a:r>
              <a:rPr lang="zh-CN" altLang="zh-CN" sz="1400" kern="100" dirty="0">
                <a:solidFill>
                  <a:srgbClr val="FF0000"/>
                </a:solidFill>
                <a:latin typeface="思源黑体 CN Bold" panose="020B0800000000000000" pitchFamily="34" charset="-122"/>
                <a:ea typeface="思源黑体 CN Bold" panose="020B0800000000000000" pitchFamily="34" charset="-122"/>
              </a:rPr>
              <a:t>个正方体，第二层最多有</a:t>
            </a:r>
            <a:r>
              <a:rPr lang="en-US" altLang="zh-CN" sz="1400" kern="100" dirty="0">
                <a:solidFill>
                  <a:srgbClr val="FF0000"/>
                </a:solidFill>
                <a:latin typeface="思源黑体 CN Bold" panose="020B0800000000000000" pitchFamily="34" charset="-122"/>
                <a:ea typeface="思源黑体 CN Bold" panose="020B0800000000000000" pitchFamily="34" charset="-122"/>
              </a:rPr>
              <a:t>4</a:t>
            </a:r>
            <a:r>
              <a:rPr lang="zh-CN" altLang="zh-CN" sz="1400" kern="100" dirty="0">
                <a:solidFill>
                  <a:srgbClr val="FF0000"/>
                </a:solidFill>
                <a:latin typeface="思源黑体 CN Bold" panose="020B0800000000000000" pitchFamily="34" charset="-122"/>
                <a:ea typeface="思源黑体 CN Bold" panose="020B0800000000000000" pitchFamily="34" charset="-122"/>
              </a:rPr>
              <a:t>个正方体，</a:t>
            </a:r>
            <a:endParaRPr lang="zh-CN" altLang="zh-CN" sz="1400" kern="100" dirty="0">
              <a:solidFill>
                <a:prstClr val="black"/>
              </a:solidFill>
              <a:latin typeface="思源黑体 CN Bold" panose="020B0800000000000000" pitchFamily="34" charset="-122"/>
              <a:ea typeface="思源黑体 CN Bold" panose="020B0800000000000000" pitchFamily="34" charset="-122"/>
            </a:endParaRPr>
          </a:p>
          <a:p>
            <a:pPr defTabSz="685800" fontAlgn="ctr">
              <a:lnSpc>
                <a:spcPct val="150000"/>
              </a:lnSpc>
            </a:pPr>
            <a:r>
              <a:rPr lang="zh-CN" altLang="zh-CN" sz="1400" kern="100" dirty="0">
                <a:solidFill>
                  <a:srgbClr val="FF0000"/>
                </a:solidFill>
                <a:latin typeface="思源黑体 CN Bold" panose="020B0800000000000000" pitchFamily="34" charset="-122"/>
                <a:ea typeface="思源黑体 CN Bold" panose="020B0800000000000000" pitchFamily="34" charset="-122"/>
              </a:rPr>
              <a:t>所以这个几何体最多有</a:t>
            </a:r>
            <a:r>
              <a:rPr lang="en-US" altLang="zh-CN" sz="1400" kern="100" dirty="0">
                <a:solidFill>
                  <a:srgbClr val="FF0000"/>
                </a:solidFill>
                <a:latin typeface="思源黑体 CN Bold" panose="020B0800000000000000" pitchFamily="34" charset="-122"/>
                <a:ea typeface="思源黑体 CN Bold" panose="020B0800000000000000" pitchFamily="34" charset="-122"/>
              </a:rPr>
              <a:t>10</a:t>
            </a:r>
            <a:r>
              <a:rPr lang="zh-CN" altLang="zh-CN" sz="1400" kern="100" dirty="0">
                <a:solidFill>
                  <a:srgbClr val="FF0000"/>
                </a:solidFill>
                <a:latin typeface="思源黑体 CN Bold" panose="020B0800000000000000" pitchFamily="34" charset="-122"/>
                <a:ea typeface="思源黑体 CN Bold" panose="020B0800000000000000" pitchFamily="34" charset="-122"/>
              </a:rPr>
              <a:t>个正方体组成．故答案为</a:t>
            </a:r>
            <a:r>
              <a:rPr lang="en-US" altLang="zh-CN" sz="1400" kern="100" dirty="0">
                <a:solidFill>
                  <a:srgbClr val="FF0000"/>
                </a:solidFill>
                <a:latin typeface="思源黑体 CN Bold" panose="020B0800000000000000" pitchFamily="34" charset="-122"/>
                <a:ea typeface="思源黑体 CN Bold" panose="020B0800000000000000" pitchFamily="34" charset="-122"/>
              </a:rPr>
              <a:t>8</a:t>
            </a:r>
            <a:r>
              <a:rPr lang="zh-CN" altLang="zh-CN" sz="1400" kern="100" dirty="0">
                <a:solidFill>
                  <a:srgbClr val="FF0000"/>
                </a:solidFill>
                <a:latin typeface="思源黑体 CN Bold" panose="020B0800000000000000" pitchFamily="34" charset="-122"/>
                <a:ea typeface="思源黑体 CN Bold" panose="020B0800000000000000" pitchFamily="34" charset="-122"/>
              </a:rPr>
              <a:t>，</a:t>
            </a:r>
            <a:r>
              <a:rPr lang="en-US" altLang="zh-CN" sz="1400" kern="100" dirty="0">
                <a:solidFill>
                  <a:srgbClr val="FF0000"/>
                </a:solidFill>
                <a:latin typeface="思源黑体 CN Bold" panose="020B0800000000000000" pitchFamily="34" charset="-122"/>
                <a:ea typeface="思源黑体 CN Bold" panose="020B0800000000000000" pitchFamily="34" charset="-122"/>
              </a:rPr>
              <a:t>10</a:t>
            </a:r>
            <a:r>
              <a:rPr lang="zh-CN" altLang="zh-CN" sz="1400" kern="100" dirty="0">
                <a:solidFill>
                  <a:srgbClr val="FF0000"/>
                </a:solidFill>
                <a:latin typeface="思源黑体 CN Bold" panose="020B0800000000000000" pitchFamily="34" charset="-122"/>
                <a:ea typeface="思源黑体 CN Bold" panose="020B0800000000000000" pitchFamily="34" charset="-122"/>
              </a:rPr>
              <a:t>．</a:t>
            </a:r>
            <a:endParaRPr lang="zh-CN" altLang="zh-CN" sz="1400" kern="100" dirty="0">
              <a:solidFill>
                <a:prstClr val="black"/>
              </a:solidFill>
              <a:latin typeface="思源黑体 CN Bold" panose="020B0800000000000000" pitchFamily="34" charset="-122"/>
              <a:ea typeface="思源黑体 CN Bold" panose="020B0800000000000000" pitchFamily="34" charset="-122"/>
            </a:endParaRPr>
          </a:p>
        </p:txBody>
      </p:sp>
      <p:sp>
        <p:nvSpPr>
          <p:cNvPr id="11" name="笑脸 10"/>
          <p:cNvSpPr/>
          <p:nvPr/>
        </p:nvSpPr>
        <p:spPr>
          <a:xfrm>
            <a:off x="5248130" y="2416826"/>
            <a:ext cx="424282" cy="410393"/>
          </a:xfrm>
          <a:prstGeom prst="smileyFace">
            <a:avLst/>
          </a:prstGeom>
          <a:solidFill>
            <a:schemeClr val="bg1"/>
          </a:solidFill>
          <a:ln w="25400" cap="flat" cmpd="sng" algn="ctr">
            <a:solidFill>
              <a:srgbClr val="4BC5B9">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grpSp>
        <p:nvGrpSpPr>
          <p:cNvPr id="3" name="组合 2"/>
          <p:cNvGrpSpPr/>
          <p:nvPr/>
        </p:nvGrpSpPr>
        <p:grpSpPr>
          <a:xfrm>
            <a:off x="210705" y="105395"/>
            <a:ext cx="2039897" cy="865006"/>
            <a:chOff x="210705" y="105395"/>
            <a:chExt cx="2039897" cy="865006"/>
          </a:xfrm>
        </p:grpSpPr>
        <p:pic>
          <p:nvPicPr>
            <p:cNvPr id="5" name="图片 4"/>
            <p:cNvPicPr>
              <a:picLocks noChangeAspect="1"/>
            </p:cNvPicPr>
            <p:nvPr/>
          </p:nvPicPr>
          <p:blipFill>
            <a:blip r:embed="rId2"/>
            <a:stretch>
              <a:fillRect/>
            </a:stretch>
          </p:blipFill>
          <p:spPr>
            <a:xfrm>
              <a:off x="210705" y="105395"/>
              <a:ext cx="817995" cy="865006"/>
            </a:xfrm>
            <a:prstGeom prst="rect">
              <a:avLst/>
            </a:prstGeom>
          </p:spPr>
        </p:pic>
        <p:sp>
          <p:nvSpPr>
            <p:cNvPr id="6" name="文本框 5"/>
            <p:cNvSpPr txBox="1"/>
            <p:nvPr/>
          </p:nvSpPr>
          <p:spPr>
            <a:xfrm>
              <a:off x="1142606" y="296288"/>
              <a:ext cx="1107996" cy="461665"/>
            </a:xfrm>
            <a:prstGeom prst="rect">
              <a:avLst/>
            </a:prstGeom>
            <a:noFill/>
          </p:spPr>
          <p:txBody>
            <a:bodyPr wrap="none" rtlCol="0">
              <a:spAutoFit/>
            </a:bodyPr>
            <a:lstStyle/>
            <a:p>
              <a:pPr defTabSz="609600">
                <a:defRPr/>
              </a:pPr>
              <a:r>
                <a:rPr kumimoji="1" lang="zh-CN" altLang="en-US" sz="2400" kern="0" dirty="0">
                  <a:solidFill>
                    <a:srgbClr val="223F9D"/>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练一练</a:t>
              </a:r>
            </a:p>
          </p:txBody>
        </p:sp>
        <p:sp>
          <p:nvSpPr>
            <p:cNvPr id="7" name="矩形 6"/>
            <p:cNvSpPr/>
            <p:nvPr/>
          </p:nvSpPr>
          <p:spPr>
            <a:xfrm>
              <a:off x="384328" y="296287"/>
              <a:ext cx="546946" cy="461665"/>
            </a:xfrm>
            <a:prstGeom prst="rect">
              <a:avLst/>
            </a:prstGeom>
          </p:spPr>
          <p:txBody>
            <a:bodyPr wrap="none">
              <a:spAutoFit/>
            </a:bodyPr>
            <a:lstStyle/>
            <a:p>
              <a:pPr lvl="0" algn="ctr" defTabSz="457200">
                <a:defRPr/>
              </a:pPr>
              <a:r>
                <a:rPr lang="en-US" altLang="zh-CN" sz="2400" kern="0" dirty="0">
                  <a:solidFill>
                    <a:srgbClr val="223F9D"/>
                  </a:solidFill>
                  <a:latin typeface="思源黑体 CN Bold" panose="020B0800000000000000" pitchFamily="34" charset="-122"/>
                  <a:ea typeface="思源黑体 CN Bold" panose="020B0800000000000000" pitchFamily="34" charset="-122"/>
                </a:rPr>
                <a:t>02</a:t>
              </a:r>
              <a:endParaRPr lang="zh-CN" altLang="en-US" sz="2400" kern="0" dirty="0">
                <a:solidFill>
                  <a:srgbClr val="223F9D"/>
                </a:solidFill>
                <a:latin typeface="思源黑体 CN Bold" panose="020B0800000000000000" pitchFamily="34" charset="-122"/>
                <a:ea typeface="思源黑体 CN Bold" panose="020B0800000000000000" pitchFamily="34" charset="-122"/>
              </a:endParaRPr>
            </a:p>
          </p:txBody>
        </p:sp>
      </p:grpSp>
      <p:pic>
        <p:nvPicPr>
          <p:cNvPr id="8" name="图片 7" descr="figure"/>
          <p:cNvPicPr/>
          <p:nvPr/>
        </p:nvPicPr>
        <p:blipFill>
          <a:blip r:embed="rId3">
            <a:clrChange>
              <a:clrFrom>
                <a:srgbClr val="FFFFFF"/>
              </a:clrFrom>
              <a:clrTo>
                <a:srgbClr val="FFFFFF">
                  <a:alpha val="0"/>
                </a:srgbClr>
              </a:clrTo>
            </a:clrChange>
          </a:blip>
          <a:stretch>
            <a:fillRect/>
          </a:stretch>
        </p:blipFill>
        <p:spPr>
          <a:xfrm>
            <a:off x="9363100" y="1355133"/>
            <a:ext cx="1419225" cy="1524000"/>
          </a:xfrm>
          <a:prstGeom prst="rect">
            <a:avLst/>
          </a:prstGeom>
        </p:spPr>
      </p:pic>
      <p:sp>
        <p:nvSpPr>
          <p:cNvPr id="9" name="矩形 8"/>
          <p:cNvSpPr/>
          <p:nvPr/>
        </p:nvSpPr>
        <p:spPr>
          <a:xfrm>
            <a:off x="1131791" y="1355133"/>
            <a:ext cx="6075293" cy="923330"/>
          </a:xfrm>
          <a:prstGeom prst="rect">
            <a:avLst/>
          </a:prstGeom>
        </p:spPr>
        <p:txBody>
          <a:bodyPr wrap="square">
            <a:spAutoFit/>
          </a:bodyPr>
          <a:lstStyle/>
          <a:p>
            <a:pPr defTabSz="685800" fontAlgn="ctr">
              <a:lnSpc>
                <a:spcPct val="150000"/>
              </a:lnSpc>
            </a:pP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3</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．某几何体的三视图如图所示，因此几何体是（ ）</a:t>
            </a:r>
            <a:endParaRPr lang="zh-CN" altLang="zh-CN" kern="1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a:p>
            <a:pPr defTabSz="685800" fontAlgn="ctr">
              <a:lnSpc>
                <a:spcPct val="150000"/>
              </a:lnSpc>
              <a:tabLst>
                <a:tab pos="1318260" algn="l"/>
                <a:tab pos="2637155" algn="l"/>
                <a:tab pos="3955415" algn="l"/>
              </a:tabLst>
            </a:pP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．长方形</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	   B</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．圆柱</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	    C</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．球</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	      D</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．正三棱柱</a:t>
            </a:r>
            <a:endParaRPr lang="zh-CN" altLang="zh-CN" kern="1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10" name="笑脸 9"/>
          <p:cNvSpPr/>
          <p:nvPr/>
        </p:nvSpPr>
        <p:spPr>
          <a:xfrm>
            <a:off x="2542374" y="1898254"/>
            <a:ext cx="424282" cy="410393"/>
          </a:xfrm>
          <a:prstGeom prst="smileyFace">
            <a:avLst/>
          </a:prstGeom>
          <a:solidFill>
            <a:schemeClr val="bg1"/>
          </a:solidFill>
          <a:ln w="25400" cap="flat" cmpd="sng" algn="ctr">
            <a:solidFill>
              <a:srgbClr val="4BC5B9">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11" name="矩形 10"/>
          <p:cNvSpPr/>
          <p:nvPr/>
        </p:nvSpPr>
        <p:spPr>
          <a:xfrm>
            <a:off x="1142606" y="2849784"/>
            <a:ext cx="6962260" cy="1754326"/>
          </a:xfrm>
          <a:prstGeom prst="rect">
            <a:avLst/>
          </a:prstGeom>
        </p:spPr>
        <p:txBody>
          <a:bodyPr wrap="square">
            <a:spAutoFit/>
          </a:bodyPr>
          <a:lstStyle/>
          <a:p>
            <a:pPr defTabSz="685800" fontAlgn="ctr">
              <a:lnSpc>
                <a:spcPct val="150000"/>
              </a:lnSpc>
            </a:pP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4</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2017·</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鸡西市第十九中学初三期末）由若干个相同的小正方体搭成的一个几何体的主视图和俯视图如图所示，则组成这个几何体的小正方体的个数最多有</a:t>
            </a:r>
            <a:r>
              <a:rPr lang="zh-CN" altLang="en-US"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    ）</a:t>
            </a:r>
            <a:endParaRPr lang="zh-CN" altLang="zh-CN" kern="1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a:p>
            <a:pPr defTabSz="685800" fontAlgn="ctr">
              <a:lnSpc>
                <a:spcPct val="150000"/>
              </a:lnSpc>
              <a:tabLst>
                <a:tab pos="1318260" algn="l"/>
                <a:tab pos="2637155" algn="l"/>
                <a:tab pos="3955415" algn="l"/>
              </a:tabLst>
            </a:pP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4	B</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5	C</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6	D</a:t>
            </a:r>
            <a:r>
              <a:rPr lang="zh-CN"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en-US" altLang="zh-CN"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7</a:t>
            </a:r>
            <a:endParaRPr lang="zh-CN" altLang="zh-CN" kern="1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12" name="矩形 11"/>
          <p:cNvSpPr/>
          <p:nvPr/>
        </p:nvSpPr>
        <p:spPr>
          <a:xfrm>
            <a:off x="1131791" y="4727299"/>
            <a:ext cx="6826560" cy="1384995"/>
          </a:xfrm>
          <a:prstGeom prst="rect">
            <a:avLst/>
          </a:prstGeom>
        </p:spPr>
        <p:txBody>
          <a:bodyPr wrap="square">
            <a:spAutoFit/>
          </a:bodyPr>
          <a:lstStyle/>
          <a:p>
            <a:pPr defTabSz="685800" fontAlgn="ctr">
              <a:lnSpc>
                <a:spcPct val="150000"/>
              </a:lnSpc>
            </a:pPr>
            <a:r>
              <a:rPr lang="zh-CN" altLang="zh-CN" sz="1400" b="1" kern="100" dirty="0">
                <a:solidFill>
                  <a:srgbClr val="FF0000"/>
                </a:solidFill>
                <a:latin typeface="思源黑体 CN Bold" panose="020B0800000000000000" pitchFamily="34" charset="-122"/>
                <a:ea typeface="思源黑体 CN Bold" panose="020B0800000000000000" pitchFamily="34" charset="-122"/>
              </a:rPr>
              <a:t>【答案】</a:t>
            </a:r>
            <a:r>
              <a:rPr lang="en-US" altLang="zh-CN" sz="1400" kern="100" dirty="0">
                <a:solidFill>
                  <a:srgbClr val="FF0000"/>
                </a:solidFill>
                <a:latin typeface="思源黑体 CN Bold" panose="020B0800000000000000" pitchFamily="34" charset="-122"/>
                <a:ea typeface="思源黑体 CN Bold" panose="020B0800000000000000" pitchFamily="34" charset="-122"/>
              </a:rPr>
              <a:t>C</a:t>
            </a:r>
            <a:endParaRPr lang="zh-CN" altLang="zh-CN" sz="1400" kern="100" dirty="0">
              <a:solidFill>
                <a:srgbClr val="FF0000"/>
              </a:solidFill>
              <a:latin typeface="思源黑体 CN Bold" panose="020B0800000000000000" pitchFamily="34" charset="-122"/>
              <a:ea typeface="思源黑体 CN Bold" panose="020B0800000000000000" pitchFamily="34" charset="-122"/>
            </a:endParaRPr>
          </a:p>
          <a:p>
            <a:pPr defTabSz="685800" fontAlgn="ctr">
              <a:lnSpc>
                <a:spcPct val="150000"/>
              </a:lnSpc>
            </a:pPr>
            <a:r>
              <a:rPr lang="zh-CN" altLang="zh-CN" sz="1400" b="1" kern="100" dirty="0">
                <a:solidFill>
                  <a:srgbClr val="FF0000"/>
                </a:solidFill>
                <a:latin typeface="思源黑体 CN Bold" panose="020B0800000000000000" pitchFamily="34" charset="-122"/>
                <a:ea typeface="思源黑体 CN Bold" panose="020B0800000000000000" pitchFamily="34" charset="-122"/>
              </a:rPr>
              <a:t>【解析】</a:t>
            </a:r>
            <a:endParaRPr lang="zh-CN" altLang="zh-CN" sz="1400" kern="100" dirty="0">
              <a:solidFill>
                <a:srgbClr val="FF0000"/>
              </a:solidFill>
              <a:latin typeface="思源黑体 CN Bold" panose="020B0800000000000000" pitchFamily="34" charset="-122"/>
              <a:ea typeface="思源黑体 CN Bold" panose="020B0800000000000000" pitchFamily="34" charset="-122"/>
            </a:endParaRPr>
          </a:p>
          <a:p>
            <a:pPr defTabSz="685800" fontAlgn="ctr">
              <a:lnSpc>
                <a:spcPct val="150000"/>
              </a:lnSpc>
            </a:pPr>
            <a:r>
              <a:rPr lang="zh-CN" altLang="zh-CN" sz="1400" kern="100" dirty="0">
                <a:solidFill>
                  <a:srgbClr val="FF0000"/>
                </a:solidFill>
                <a:latin typeface="思源黑体 CN Bold" panose="020B0800000000000000" pitchFamily="34" charset="-122"/>
                <a:ea typeface="思源黑体 CN Bold" panose="020B0800000000000000" pitchFamily="34" charset="-122"/>
              </a:rPr>
              <a:t>由主视知这个几何体共有</a:t>
            </a:r>
            <a:r>
              <a:rPr lang="en-US" altLang="zh-CN" sz="1400" kern="100" dirty="0">
                <a:solidFill>
                  <a:srgbClr val="FF0000"/>
                </a:solidFill>
                <a:latin typeface="思源黑体 CN Bold" panose="020B0800000000000000" pitchFamily="34" charset="-122"/>
                <a:ea typeface="思源黑体 CN Bold" panose="020B0800000000000000" pitchFamily="34" charset="-122"/>
              </a:rPr>
              <a:t>2</a:t>
            </a:r>
            <a:r>
              <a:rPr lang="zh-CN" altLang="zh-CN" sz="1400" kern="100" dirty="0">
                <a:solidFill>
                  <a:srgbClr val="FF0000"/>
                </a:solidFill>
                <a:latin typeface="思源黑体 CN Bold" panose="020B0800000000000000" pitchFamily="34" charset="-122"/>
                <a:ea typeface="思源黑体 CN Bold" panose="020B0800000000000000" pitchFamily="34" charset="-122"/>
              </a:rPr>
              <a:t>层，由俯视图易得最底层有</a:t>
            </a:r>
            <a:r>
              <a:rPr lang="en-US" altLang="zh-CN" sz="1400" kern="100" dirty="0">
                <a:solidFill>
                  <a:srgbClr val="FF0000"/>
                </a:solidFill>
                <a:latin typeface="思源黑体 CN Bold" panose="020B0800000000000000" pitchFamily="34" charset="-122"/>
                <a:ea typeface="思源黑体 CN Bold" panose="020B0800000000000000" pitchFamily="34" charset="-122"/>
              </a:rPr>
              <a:t>4</a:t>
            </a:r>
            <a:r>
              <a:rPr lang="zh-CN" altLang="zh-CN" sz="1400" kern="100" dirty="0">
                <a:solidFill>
                  <a:srgbClr val="FF0000"/>
                </a:solidFill>
                <a:latin typeface="思源黑体 CN Bold" panose="020B0800000000000000" pitchFamily="34" charset="-122"/>
                <a:ea typeface="思源黑体 CN Bold" panose="020B0800000000000000" pitchFamily="34" charset="-122"/>
              </a:rPr>
              <a:t>个小正方体，由主视图可得二层最多有</a:t>
            </a:r>
            <a:r>
              <a:rPr lang="en-US" altLang="zh-CN" sz="1400" kern="100" dirty="0">
                <a:solidFill>
                  <a:srgbClr val="FF0000"/>
                </a:solidFill>
                <a:latin typeface="思源黑体 CN Bold" panose="020B0800000000000000" pitchFamily="34" charset="-122"/>
                <a:ea typeface="思源黑体 CN Bold" panose="020B0800000000000000" pitchFamily="34" charset="-122"/>
              </a:rPr>
              <a:t>2</a:t>
            </a:r>
            <a:r>
              <a:rPr lang="zh-CN" altLang="zh-CN" sz="1400" kern="100" dirty="0">
                <a:solidFill>
                  <a:srgbClr val="FF0000"/>
                </a:solidFill>
                <a:latin typeface="思源黑体 CN Bold" panose="020B0800000000000000" pitchFamily="34" charset="-122"/>
                <a:ea typeface="思源黑体 CN Bold" panose="020B0800000000000000" pitchFamily="34" charset="-122"/>
              </a:rPr>
              <a:t>个小正方体，第那么搭成这个几何体的小正方体最多为</a:t>
            </a:r>
            <a:r>
              <a:rPr lang="en-US" altLang="zh-CN" sz="1400" kern="100" dirty="0">
                <a:solidFill>
                  <a:srgbClr val="FF0000"/>
                </a:solidFill>
                <a:latin typeface="思源黑体 CN Bold" panose="020B0800000000000000" pitchFamily="34" charset="-122"/>
                <a:ea typeface="思源黑体 CN Bold" panose="020B0800000000000000" pitchFamily="34" charset="-122"/>
              </a:rPr>
              <a:t>4+2=6</a:t>
            </a:r>
            <a:r>
              <a:rPr lang="zh-CN" altLang="zh-CN" sz="1400" kern="100" dirty="0">
                <a:solidFill>
                  <a:srgbClr val="FF0000"/>
                </a:solidFill>
                <a:latin typeface="思源黑体 CN Bold" panose="020B0800000000000000" pitchFamily="34" charset="-122"/>
                <a:ea typeface="思源黑体 CN Bold" panose="020B0800000000000000" pitchFamily="34" charset="-122"/>
              </a:rPr>
              <a:t>个。故选</a:t>
            </a:r>
            <a:r>
              <a:rPr lang="en-US" altLang="zh-CN" sz="1400" kern="100" dirty="0">
                <a:solidFill>
                  <a:srgbClr val="FF0000"/>
                </a:solidFill>
                <a:latin typeface="思源黑体 CN Bold" panose="020B0800000000000000" pitchFamily="34" charset="-122"/>
                <a:ea typeface="思源黑体 CN Bold" panose="020B0800000000000000" pitchFamily="34" charset="-122"/>
              </a:rPr>
              <a:t>C</a:t>
            </a:r>
            <a:r>
              <a:rPr lang="zh-CN" altLang="zh-CN" sz="1400" kern="100" dirty="0">
                <a:solidFill>
                  <a:srgbClr val="FF0000"/>
                </a:solidFill>
                <a:latin typeface="思源黑体 CN Bold" panose="020B0800000000000000" pitchFamily="34" charset="-122"/>
                <a:ea typeface="思源黑体 CN Bold" panose="020B0800000000000000" pitchFamily="34" charset="-122"/>
              </a:rPr>
              <a:t>。</a:t>
            </a:r>
          </a:p>
        </p:txBody>
      </p:sp>
      <p:sp>
        <p:nvSpPr>
          <p:cNvPr id="13" name="笑脸 12"/>
          <p:cNvSpPr/>
          <p:nvPr/>
        </p:nvSpPr>
        <p:spPr>
          <a:xfrm>
            <a:off x="3792546" y="4193717"/>
            <a:ext cx="424282" cy="410393"/>
          </a:xfrm>
          <a:prstGeom prst="smileyFace">
            <a:avLst/>
          </a:prstGeom>
          <a:solidFill>
            <a:schemeClr val="bg1"/>
          </a:solidFill>
          <a:ln w="25400" cap="flat" cmpd="sng" algn="ctr">
            <a:solidFill>
              <a:srgbClr val="4BC5B9">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pic>
        <p:nvPicPr>
          <p:cNvPr id="14" name="图片 1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30613" y="3447043"/>
            <a:ext cx="2884198" cy="159231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grpSp>
        <p:nvGrpSpPr>
          <p:cNvPr id="3" name="组合 2"/>
          <p:cNvGrpSpPr/>
          <p:nvPr/>
        </p:nvGrpSpPr>
        <p:grpSpPr>
          <a:xfrm>
            <a:off x="210705" y="105395"/>
            <a:ext cx="2039897" cy="865006"/>
            <a:chOff x="210705" y="105395"/>
            <a:chExt cx="2039897" cy="865006"/>
          </a:xfrm>
        </p:grpSpPr>
        <p:pic>
          <p:nvPicPr>
            <p:cNvPr id="5" name="图片 4"/>
            <p:cNvPicPr>
              <a:picLocks noChangeAspect="1"/>
            </p:cNvPicPr>
            <p:nvPr/>
          </p:nvPicPr>
          <p:blipFill>
            <a:blip r:embed="rId2"/>
            <a:stretch>
              <a:fillRect/>
            </a:stretch>
          </p:blipFill>
          <p:spPr>
            <a:xfrm>
              <a:off x="210705" y="105395"/>
              <a:ext cx="817995" cy="865006"/>
            </a:xfrm>
            <a:prstGeom prst="rect">
              <a:avLst/>
            </a:prstGeom>
          </p:spPr>
        </p:pic>
        <p:sp>
          <p:nvSpPr>
            <p:cNvPr id="6" name="文本框 5"/>
            <p:cNvSpPr txBox="1"/>
            <p:nvPr/>
          </p:nvSpPr>
          <p:spPr>
            <a:xfrm>
              <a:off x="1142606" y="296288"/>
              <a:ext cx="1107996" cy="461665"/>
            </a:xfrm>
            <a:prstGeom prst="rect">
              <a:avLst/>
            </a:prstGeom>
            <a:noFill/>
          </p:spPr>
          <p:txBody>
            <a:bodyPr wrap="none" rtlCol="0">
              <a:spAutoFit/>
            </a:bodyPr>
            <a:lstStyle/>
            <a:p>
              <a:pPr defTabSz="609600">
                <a:defRPr/>
              </a:pPr>
              <a:r>
                <a:rPr kumimoji="1" lang="zh-CN" altLang="en-US" sz="2400" kern="0" dirty="0">
                  <a:solidFill>
                    <a:srgbClr val="223F9D"/>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练一练</a:t>
              </a:r>
            </a:p>
          </p:txBody>
        </p:sp>
        <p:sp>
          <p:nvSpPr>
            <p:cNvPr id="7" name="矩形 6"/>
            <p:cNvSpPr/>
            <p:nvPr/>
          </p:nvSpPr>
          <p:spPr>
            <a:xfrm>
              <a:off x="384328" y="296287"/>
              <a:ext cx="546946" cy="461665"/>
            </a:xfrm>
            <a:prstGeom prst="rect">
              <a:avLst/>
            </a:prstGeom>
          </p:spPr>
          <p:txBody>
            <a:bodyPr wrap="none">
              <a:spAutoFit/>
            </a:bodyPr>
            <a:lstStyle/>
            <a:p>
              <a:pPr lvl="0" algn="ctr" defTabSz="457200">
                <a:defRPr/>
              </a:pPr>
              <a:r>
                <a:rPr lang="en-US" altLang="zh-CN" sz="2400" kern="0" dirty="0">
                  <a:solidFill>
                    <a:srgbClr val="223F9D"/>
                  </a:solidFill>
                  <a:latin typeface="思源黑体 CN Bold" panose="020B0800000000000000" pitchFamily="34" charset="-122"/>
                  <a:ea typeface="思源黑体 CN Bold" panose="020B0800000000000000" pitchFamily="34" charset="-122"/>
                </a:rPr>
                <a:t>02</a:t>
              </a:r>
              <a:endParaRPr lang="zh-CN" altLang="en-US" sz="2400" kern="0" dirty="0">
                <a:solidFill>
                  <a:srgbClr val="223F9D"/>
                </a:solidFill>
                <a:latin typeface="思源黑体 CN Bold" panose="020B0800000000000000" pitchFamily="34" charset="-122"/>
                <a:ea typeface="思源黑体 CN Bold" panose="020B0800000000000000" pitchFamily="34" charset="-122"/>
              </a:endParaRPr>
            </a:p>
          </p:txBody>
        </p:sp>
      </p:grpSp>
      <p:pic>
        <p:nvPicPr>
          <p:cNvPr id="8" name="图片 7" descr="figure"/>
          <p:cNvPicPr/>
          <p:nvPr/>
        </p:nvPicPr>
        <p:blipFill>
          <a:blip r:embed="rId3">
            <a:clrChange>
              <a:clrFrom>
                <a:srgbClr val="FFFFFF"/>
              </a:clrFrom>
              <a:clrTo>
                <a:srgbClr val="FFFFFF">
                  <a:alpha val="0"/>
                </a:srgbClr>
              </a:clrTo>
            </a:clrChange>
          </a:blip>
          <a:stretch>
            <a:fillRect/>
          </a:stretch>
        </p:blipFill>
        <p:spPr>
          <a:xfrm>
            <a:off x="1972142" y="3538824"/>
            <a:ext cx="4184631" cy="1754326"/>
          </a:xfrm>
          <a:prstGeom prst="rect">
            <a:avLst/>
          </a:prstGeom>
        </p:spPr>
      </p:pic>
      <mc:AlternateContent xmlns:mc="http://schemas.openxmlformats.org/markup-compatibility/2006" xmlns:a14="http://schemas.microsoft.com/office/drawing/2010/main">
        <mc:Choice Requires="a14">
          <p:sp>
            <p:nvSpPr>
              <p:cNvPr id="9" name="矩形 8"/>
              <p:cNvSpPr/>
              <p:nvPr/>
            </p:nvSpPr>
            <p:spPr>
              <a:xfrm>
                <a:off x="1972142" y="1582284"/>
                <a:ext cx="7545649" cy="1208729"/>
              </a:xfrm>
              <a:prstGeom prst="rect">
                <a:avLst/>
              </a:prstGeom>
            </p:spPr>
            <p:txBody>
              <a:bodyPr wrap="square">
                <a:spAutoFit/>
              </a:bodyPr>
              <a:lstStyle/>
              <a:p>
                <a:pPr defTabSz="685800" fontAlgn="ctr">
                  <a:lnSpc>
                    <a:spcPct val="150000"/>
                  </a:lnSpc>
                </a:pPr>
                <a:r>
                  <a:rPr lang="en-US" altLang="zh-CN" sz="1600"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5</a:t>
                </a:r>
                <a:r>
                  <a:rPr lang="zh-CN" altLang="zh-CN" sz="1600"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en-US" altLang="zh-CN" sz="1600"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2019·</a:t>
                </a:r>
                <a:r>
                  <a:rPr lang="zh-CN" altLang="zh-CN" sz="1600"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四川省安岳实验中学初三期末）如图是某几何体的三视图及相关数据，则判断正确的是（　　）</a:t>
                </a:r>
                <a:endParaRPr lang="zh-CN" altLang="zh-CN" sz="1600" kern="1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a:p>
                <a:pPr defTabSz="685800" fontAlgn="ctr">
                  <a:lnSpc>
                    <a:spcPct val="150000"/>
                  </a:lnSpc>
                  <a:tabLst>
                    <a:tab pos="1318260" algn="l"/>
                    <a:tab pos="2637155" algn="l"/>
                    <a:tab pos="3955415" algn="l"/>
                  </a:tabLst>
                </a:pPr>
                <a:r>
                  <a:rPr lang="en-US" altLang="zh-CN" sz="1600"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a:t>
                </a:r>
                <a:r>
                  <a:rPr lang="zh-CN" altLang="zh-CN" sz="1600"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14:m>
                  <m:oMath xmlns:m="http://schemas.openxmlformats.org/officeDocument/2006/math">
                    <m:r>
                      <a:rPr lang="en-US" altLang="zh-CN" sz="1600" b="1" i="1" kern="100">
                        <a:solidFill>
                          <a:schemeClr val="tx1">
                            <a:lumMod val="75000"/>
                            <a:lumOff val="25000"/>
                          </a:schemeClr>
                        </a:solidFill>
                        <a:latin typeface="Cambria Math" panose="02040503050406030204" pitchFamily="18" charset="0"/>
                      </a:rPr>
                      <m:t>𝒂</m:t>
                    </m:r>
                    <m:r>
                      <a:rPr lang="en-US" altLang="zh-CN" sz="1600" b="1" i="1" kern="100">
                        <a:solidFill>
                          <a:schemeClr val="tx1">
                            <a:lumMod val="75000"/>
                            <a:lumOff val="25000"/>
                          </a:schemeClr>
                        </a:solidFill>
                        <a:latin typeface="Cambria Math" panose="02040503050406030204" pitchFamily="18" charset="0"/>
                      </a:rPr>
                      <m:t>&gt;</m:t>
                    </m:r>
                    <m:r>
                      <a:rPr lang="en-US" altLang="zh-CN" sz="1600" b="1" i="1" kern="100">
                        <a:solidFill>
                          <a:schemeClr val="tx1">
                            <a:lumMod val="75000"/>
                            <a:lumOff val="25000"/>
                          </a:schemeClr>
                        </a:solidFill>
                        <a:latin typeface="Cambria Math" panose="02040503050406030204" pitchFamily="18" charset="0"/>
                      </a:rPr>
                      <m:t>𝒄</m:t>
                    </m:r>
                  </m:oMath>
                </a14:m>
                <a:r>
                  <a:rPr lang="en-US" altLang="zh-CN" sz="1600"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	</a:t>
                </a:r>
                <a:r>
                  <a:rPr lang="en-US" altLang="zh-CN" sz="1600"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B</a:t>
                </a:r>
                <a:r>
                  <a:rPr lang="zh-CN" altLang="zh-CN" sz="1600"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14:m>
                  <m:oMath xmlns:m="http://schemas.openxmlformats.org/officeDocument/2006/math">
                    <m:r>
                      <a:rPr lang="en-US" altLang="zh-CN" sz="1600" b="1" i="1" kern="100">
                        <a:solidFill>
                          <a:schemeClr val="tx1">
                            <a:lumMod val="75000"/>
                            <a:lumOff val="25000"/>
                          </a:schemeClr>
                        </a:solidFill>
                        <a:latin typeface="Cambria Math" panose="02040503050406030204" pitchFamily="18" charset="0"/>
                      </a:rPr>
                      <m:t>𝒃</m:t>
                    </m:r>
                    <m:r>
                      <a:rPr lang="en-US" altLang="zh-CN" sz="1600" b="1" i="1" kern="100">
                        <a:solidFill>
                          <a:schemeClr val="tx1">
                            <a:lumMod val="75000"/>
                            <a:lumOff val="25000"/>
                          </a:schemeClr>
                        </a:solidFill>
                        <a:latin typeface="Cambria Math" panose="02040503050406030204" pitchFamily="18" charset="0"/>
                      </a:rPr>
                      <m:t>&gt;</m:t>
                    </m:r>
                    <m:r>
                      <a:rPr lang="en-US" altLang="zh-CN" sz="1600" b="1" i="1" kern="100">
                        <a:solidFill>
                          <a:schemeClr val="tx1">
                            <a:lumMod val="75000"/>
                            <a:lumOff val="25000"/>
                          </a:schemeClr>
                        </a:solidFill>
                        <a:latin typeface="Cambria Math" panose="02040503050406030204" pitchFamily="18" charset="0"/>
                      </a:rPr>
                      <m:t>𝒄</m:t>
                    </m:r>
                  </m:oMath>
                </a14:m>
                <a:r>
                  <a:rPr lang="en-US" altLang="zh-CN" sz="1600"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	</a:t>
                </a:r>
                <a:r>
                  <a:rPr lang="en-US" altLang="zh-CN" sz="1600"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C</a:t>
                </a:r>
                <a:r>
                  <a:rPr lang="zh-CN" altLang="zh-CN" sz="1600"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14:m>
                  <m:oMath xmlns:m="http://schemas.openxmlformats.org/officeDocument/2006/math">
                    <m:r>
                      <a:rPr lang="en-US" altLang="zh-CN" sz="1600" b="1" i="1" kern="100">
                        <a:solidFill>
                          <a:schemeClr val="tx1">
                            <a:lumMod val="75000"/>
                            <a:lumOff val="25000"/>
                          </a:schemeClr>
                        </a:solidFill>
                        <a:latin typeface="Cambria Math" panose="02040503050406030204" pitchFamily="18" charset="0"/>
                      </a:rPr>
                      <m:t>𝟒</m:t>
                    </m:r>
                    <m:sSup>
                      <m:sSupPr>
                        <m:ctrlPr>
                          <a:rPr lang="zh-CN" altLang="zh-CN" sz="1600" b="1" i="1" kern="100">
                            <a:solidFill>
                              <a:schemeClr val="tx1">
                                <a:lumMod val="75000"/>
                                <a:lumOff val="25000"/>
                              </a:schemeClr>
                            </a:solidFill>
                            <a:latin typeface="Cambria Math" panose="02040503050406030204" pitchFamily="18" charset="0"/>
                            <a:ea typeface="Cambria Math" panose="02040503050406030204" pitchFamily="18" charset="0"/>
                          </a:rPr>
                        </m:ctrlPr>
                      </m:sSupPr>
                      <m:e>
                        <m:r>
                          <a:rPr lang="en-US" altLang="zh-CN" sz="1600" b="1" i="1" kern="100">
                            <a:solidFill>
                              <a:schemeClr val="tx1">
                                <a:lumMod val="75000"/>
                                <a:lumOff val="25000"/>
                              </a:schemeClr>
                            </a:solidFill>
                            <a:latin typeface="Cambria Math" panose="02040503050406030204" pitchFamily="18" charset="0"/>
                          </a:rPr>
                          <m:t>𝒂</m:t>
                        </m:r>
                      </m:e>
                      <m:sup>
                        <m:r>
                          <a:rPr lang="en-US" altLang="zh-CN" sz="1600" b="1" i="1" kern="100">
                            <a:solidFill>
                              <a:schemeClr val="tx1">
                                <a:lumMod val="75000"/>
                                <a:lumOff val="25000"/>
                              </a:schemeClr>
                            </a:solidFill>
                            <a:latin typeface="Cambria Math" panose="02040503050406030204" pitchFamily="18" charset="0"/>
                          </a:rPr>
                          <m:t>𝟐</m:t>
                        </m:r>
                      </m:sup>
                    </m:sSup>
                    <m:r>
                      <a:rPr lang="en-US" altLang="zh-CN" sz="1600" b="1" i="1" kern="100">
                        <a:solidFill>
                          <a:schemeClr val="tx1">
                            <a:lumMod val="75000"/>
                            <a:lumOff val="25000"/>
                          </a:schemeClr>
                        </a:solidFill>
                        <a:latin typeface="Cambria Math" panose="02040503050406030204" pitchFamily="18" charset="0"/>
                      </a:rPr>
                      <m:t>+</m:t>
                    </m:r>
                    <m:sSup>
                      <m:sSupPr>
                        <m:ctrlPr>
                          <a:rPr lang="zh-CN" altLang="zh-CN" sz="1600" b="1" i="1" kern="100">
                            <a:solidFill>
                              <a:schemeClr val="tx1">
                                <a:lumMod val="75000"/>
                                <a:lumOff val="25000"/>
                              </a:schemeClr>
                            </a:solidFill>
                            <a:latin typeface="Cambria Math" panose="02040503050406030204" pitchFamily="18" charset="0"/>
                            <a:ea typeface="Cambria Math" panose="02040503050406030204" pitchFamily="18" charset="0"/>
                          </a:rPr>
                        </m:ctrlPr>
                      </m:sSupPr>
                      <m:e>
                        <m:r>
                          <a:rPr lang="en-US" altLang="zh-CN" sz="1600" b="1" i="1" kern="100">
                            <a:solidFill>
                              <a:schemeClr val="tx1">
                                <a:lumMod val="75000"/>
                                <a:lumOff val="25000"/>
                              </a:schemeClr>
                            </a:solidFill>
                            <a:latin typeface="Cambria Math" panose="02040503050406030204" pitchFamily="18" charset="0"/>
                          </a:rPr>
                          <m:t>𝒃</m:t>
                        </m:r>
                      </m:e>
                      <m:sup>
                        <m:r>
                          <a:rPr lang="en-US" altLang="zh-CN" sz="1600" b="1" i="1" kern="100">
                            <a:solidFill>
                              <a:schemeClr val="tx1">
                                <a:lumMod val="75000"/>
                                <a:lumOff val="25000"/>
                              </a:schemeClr>
                            </a:solidFill>
                            <a:latin typeface="Cambria Math" panose="02040503050406030204" pitchFamily="18" charset="0"/>
                          </a:rPr>
                          <m:t>𝟐</m:t>
                        </m:r>
                      </m:sup>
                    </m:sSup>
                    <m:r>
                      <a:rPr lang="en-US" altLang="zh-CN" sz="1600" b="1" i="1" kern="100">
                        <a:solidFill>
                          <a:schemeClr val="tx1">
                            <a:lumMod val="75000"/>
                            <a:lumOff val="25000"/>
                          </a:schemeClr>
                        </a:solidFill>
                        <a:latin typeface="Cambria Math" panose="02040503050406030204" pitchFamily="18" charset="0"/>
                      </a:rPr>
                      <m:t>=</m:t>
                    </m:r>
                    <m:sSup>
                      <m:sSupPr>
                        <m:ctrlPr>
                          <a:rPr lang="zh-CN" altLang="zh-CN" sz="1600" b="1" i="1" kern="100">
                            <a:solidFill>
                              <a:schemeClr val="tx1">
                                <a:lumMod val="75000"/>
                                <a:lumOff val="25000"/>
                              </a:schemeClr>
                            </a:solidFill>
                            <a:latin typeface="Cambria Math" panose="02040503050406030204" pitchFamily="18" charset="0"/>
                            <a:ea typeface="Cambria Math" panose="02040503050406030204" pitchFamily="18" charset="0"/>
                          </a:rPr>
                        </m:ctrlPr>
                      </m:sSupPr>
                      <m:e>
                        <m:r>
                          <a:rPr lang="en-US" altLang="zh-CN" sz="1600" b="1" i="1" kern="100">
                            <a:solidFill>
                              <a:schemeClr val="tx1">
                                <a:lumMod val="75000"/>
                                <a:lumOff val="25000"/>
                              </a:schemeClr>
                            </a:solidFill>
                            <a:latin typeface="Cambria Math" panose="02040503050406030204" pitchFamily="18" charset="0"/>
                          </a:rPr>
                          <m:t>𝒄</m:t>
                        </m:r>
                      </m:e>
                      <m:sup>
                        <m:r>
                          <a:rPr lang="en-US" altLang="zh-CN" sz="1600" b="1" i="1" kern="100">
                            <a:solidFill>
                              <a:schemeClr val="tx1">
                                <a:lumMod val="75000"/>
                                <a:lumOff val="25000"/>
                              </a:schemeClr>
                            </a:solidFill>
                            <a:latin typeface="Cambria Math" panose="02040503050406030204" pitchFamily="18" charset="0"/>
                          </a:rPr>
                          <m:t>𝟐</m:t>
                        </m:r>
                      </m:sup>
                    </m:sSup>
                  </m:oMath>
                </a14:m>
                <a:r>
                  <a:rPr lang="en-US" altLang="zh-CN" sz="1600"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	D</a:t>
                </a:r>
                <a:r>
                  <a:rPr lang="zh-CN" altLang="zh-CN" sz="1600" b="1" kern="1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14:m>
                  <m:oMath xmlns:m="http://schemas.openxmlformats.org/officeDocument/2006/math">
                    <m:sSup>
                      <m:sSupPr>
                        <m:ctrlPr>
                          <a:rPr lang="zh-CN" altLang="zh-CN" sz="1600" b="1" i="1" kern="100">
                            <a:solidFill>
                              <a:schemeClr val="tx1">
                                <a:lumMod val="75000"/>
                                <a:lumOff val="25000"/>
                              </a:schemeClr>
                            </a:solidFill>
                            <a:latin typeface="Cambria Math" panose="02040503050406030204" pitchFamily="18" charset="0"/>
                            <a:ea typeface="Cambria Math" panose="02040503050406030204" pitchFamily="18" charset="0"/>
                          </a:rPr>
                        </m:ctrlPr>
                      </m:sSupPr>
                      <m:e>
                        <m:r>
                          <a:rPr lang="en-US" altLang="zh-CN" sz="1600" b="1" i="1" kern="100">
                            <a:solidFill>
                              <a:schemeClr val="tx1">
                                <a:lumMod val="75000"/>
                                <a:lumOff val="25000"/>
                              </a:schemeClr>
                            </a:solidFill>
                            <a:latin typeface="Cambria Math" panose="02040503050406030204" pitchFamily="18" charset="0"/>
                          </a:rPr>
                          <m:t>𝒂</m:t>
                        </m:r>
                      </m:e>
                      <m:sup>
                        <m:r>
                          <a:rPr lang="en-US" altLang="zh-CN" sz="1600" b="1" i="1" kern="100">
                            <a:solidFill>
                              <a:schemeClr val="tx1">
                                <a:lumMod val="75000"/>
                                <a:lumOff val="25000"/>
                              </a:schemeClr>
                            </a:solidFill>
                            <a:latin typeface="Cambria Math" panose="02040503050406030204" pitchFamily="18" charset="0"/>
                          </a:rPr>
                          <m:t>𝟐</m:t>
                        </m:r>
                      </m:sup>
                    </m:sSup>
                    <m:r>
                      <a:rPr lang="en-US" altLang="zh-CN" sz="1600" b="1" i="1" kern="100">
                        <a:solidFill>
                          <a:schemeClr val="tx1">
                            <a:lumMod val="75000"/>
                            <a:lumOff val="25000"/>
                          </a:schemeClr>
                        </a:solidFill>
                        <a:latin typeface="Cambria Math" panose="02040503050406030204" pitchFamily="18" charset="0"/>
                      </a:rPr>
                      <m:t>+</m:t>
                    </m:r>
                    <m:sSup>
                      <m:sSupPr>
                        <m:ctrlPr>
                          <a:rPr lang="zh-CN" altLang="zh-CN" sz="1600" b="1" i="1" kern="100">
                            <a:solidFill>
                              <a:schemeClr val="tx1">
                                <a:lumMod val="75000"/>
                                <a:lumOff val="25000"/>
                              </a:schemeClr>
                            </a:solidFill>
                            <a:latin typeface="Cambria Math" panose="02040503050406030204" pitchFamily="18" charset="0"/>
                            <a:ea typeface="Cambria Math" panose="02040503050406030204" pitchFamily="18" charset="0"/>
                          </a:rPr>
                        </m:ctrlPr>
                      </m:sSupPr>
                      <m:e>
                        <m:r>
                          <a:rPr lang="en-US" altLang="zh-CN" sz="1600" b="1" i="1" kern="100">
                            <a:solidFill>
                              <a:schemeClr val="tx1">
                                <a:lumMod val="75000"/>
                                <a:lumOff val="25000"/>
                              </a:schemeClr>
                            </a:solidFill>
                            <a:latin typeface="Cambria Math" panose="02040503050406030204" pitchFamily="18" charset="0"/>
                          </a:rPr>
                          <m:t>𝒃</m:t>
                        </m:r>
                      </m:e>
                      <m:sup>
                        <m:r>
                          <a:rPr lang="en-US" altLang="zh-CN" sz="1600" b="1" i="1" kern="100">
                            <a:solidFill>
                              <a:schemeClr val="tx1">
                                <a:lumMod val="75000"/>
                                <a:lumOff val="25000"/>
                              </a:schemeClr>
                            </a:solidFill>
                            <a:latin typeface="Cambria Math" panose="02040503050406030204" pitchFamily="18" charset="0"/>
                          </a:rPr>
                          <m:t>𝟐</m:t>
                        </m:r>
                      </m:sup>
                    </m:sSup>
                    <m:r>
                      <a:rPr lang="en-US" altLang="zh-CN" sz="1600" b="1" i="1" kern="100">
                        <a:solidFill>
                          <a:schemeClr val="tx1">
                            <a:lumMod val="75000"/>
                            <a:lumOff val="25000"/>
                          </a:schemeClr>
                        </a:solidFill>
                        <a:latin typeface="Cambria Math" panose="02040503050406030204" pitchFamily="18" charset="0"/>
                      </a:rPr>
                      <m:t>=</m:t>
                    </m:r>
                    <m:sSup>
                      <m:sSupPr>
                        <m:ctrlPr>
                          <a:rPr lang="zh-CN" altLang="zh-CN" sz="1600" b="1" i="1" kern="100">
                            <a:solidFill>
                              <a:schemeClr val="tx1">
                                <a:lumMod val="75000"/>
                                <a:lumOff val="25000"/>
                              </a:schemeClr>
                            </a:solidFill>
                            <a:latin typeface="Cambria Math" panose="02040503050406030204" pitchFamily="18" charset="0"/>
                            <a:ea typeface="Cambria Math" panose="02040503050406030204" pitchFamily="18" charset="0"/>
                          </a:rPr>
                        </m:ctrlPr>
                      </m:sSupPr>
                      <m:e>
                        <m:r>
                          <a:rPr lang="en-US" altLang="zh-CN" sz="1600" b="1" i="1" kern="100">
                            <a:solidFill>
                              <a:schemeClr val="tx1">
                                <a:lumMod val="75000"/>
                                <a:lumOff val="25000"/>
                              </a:schemeClr>
                            </a:solidFill>
                            <a:latin typeface="Cambria Math" panose="02040503050406030204" pitchFamily="18" charset="0"/>
                          </a:rPr>
                          <m:t>𝒄</m:t>
                        </m:r>
                      </m:e>
                      <m:sup>
                        <m:r>
                          <a:rPr lang="en-US" altLang="zh-CN" sz="1600" b="1" i="1" kern="100">
                            <a:solidFill>
                              <a:schemeClr val="tx1">
                                <a:lumMod val="75000"/>
                                <a:lumOff val="25000"/>
                              </a:schemeClr>
                            </a:solidFill>
                            <a:latin typeface="Cambria Math" panose="02040503050406030204" pitchFamily="18" charset="0"/>
                          </a:rPr>
                          <m:t>𝟐</m:t>
                        </m:r>
                      </m:sup>
                    </m:sSup>
                  </m:oMath>
                </a14:m>
                <a:endParaRPr lang="zh-CN" altLang="zh-CN" sz="1600" kern="1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mc:Choice>
        <mc:Fallback xmlns="">
          <p:sp>
            <p:nvSpPr>
              <p:cNvPr id="9" name="矩形 8"/>
              <p:cNvSpPr>
                <a:spLocks noRot="1" noChangeAspect="1" noMove="1" noResize="1" noEditPoints="1" noAdjustHandles="1" noChangeArrowheads="1" noChangeShapeType="1" noTextEdit="1"/>
              </p:cNvSpPr>
              <p:nvPr/>
            </p:nvSpPr>
            <p:spPr>
              <a:xfrm>
                <a:off x="1972142" y="1582284"/>
                <a:ext cx="7545649" cy="1208729"/>
              </a:xfrm>
              <a:prstGeom prst="rect">
                <a:avLst/>
              </a:prstGeom>
              <a:blipFill rotWithShape="1">
                <a:blip r:embed="rId4"/>
                <a:stretch>
                  <a:fillRect l="-6" t="-41" r="-154" b="16"/>
                </a:stretch>
              </a:blipFill>
            </p:spPr>
            <p:txBody>
              <a:bodyPr/>
              <a:lstStyle/>
              <a:p>
                <a:r>
                  <a:rPr lang="zh-CN" altLang="en-US">
                    <a:noFill/>
                  </a:rPr>
                  <a:t> </a:t>
                </a:r>
              </a:p>
            </p:txBody>
          </p:sp>
        </mc:Fallback>
      </mc:AlternateContent>
      <p:sp>
        <p:nvSpPr>
          <p:cNvPr id="10" name="矩形 9"/>
          <p:cNvSpPr/>
          <p:nvPr/>
        </p:nvSpPr>
        <p:spPr>
          <a:xfrm>
            <a:off x="6946241" y="3521390"/>
            <a:ext cx="4572000" cy="1754326"/>
          </a:xfrm>
          <a:prstGeom prst="rect">
            <a:avLst/>
          </a:prstGeom>
        </p:spPr>
        <p:txBody>
          <a:bodyPr>
            <a:spAutoFit/>
          </a:bodyPr>
          <a:lstStyle/>
          <a:p>
            <a:pPr defTabSz="685800" fontAlgn="ctr">
              <a:lnSpc>
                <a:spcPct val="150000"/>
              </a:lnSpc>
            </a:pPr>
            <a:r>
              <a:rPr lang="zh-CN" altLang="zh-CN" b="1" kern="100" dirty="0">
                <a:solidFill>
                  <a:srgbClr val="FF0000"/>
                </a:solidFill>
                <a:latin typeface="思源黑体 CN Bold" panose="020B0800000000000000" pitchFamily="34" charset="-122"/>
                <a:ea typeface="思源黑体 CN Bold" panose="020B0800000000000000" pitchFamily="34" charset="-122"/>
              </a:rPr>
              <a:t>【答案】</a:t>
            </a:r>
            <a:r>
              <a:rPr lang="en-US" altLang="zh-CN" kern="100" dirty="0">
                <a:solidFill>
                  <a:srgbClr val="FF0000"/>
                </a:solidFill>
                <a:latin typeface="思源黑体 CN Bold" panose="020B0800000000000000" pitchFamily="34" charset="-122"/>
                <a:ea typeface="思源黑体 CN Bold" panose="020B0800000000000000" pitchFamily="34" charset="-122"/>
              </a:rPr>
              <a:t>D</a:t>
            </a:r>
            <a:endParaRPr lang="zh-CN" altLang="zh-CN" kern="100" dirty="0">
              <a:solidFill>
                <a:srgbClr val="FF0000"/>
              </a:solidFill>
              <a:latin typeface="思源黑体 CN Bold" panose="020B0800000000000000" pitchFamily="34" charset="-122"/>
              <a:ea typeface="思源黑体 CN Bold" panose="020B0800000000000000" pitchFamily="34" charset="-122"/>
            </a:endParaRPr>
          </a:p>
          <a:p>
            <a:pPr defTabSz="685800" fontAlgn="ctr">
              <a:lnSpc>
                <a:spcPct val="150000"/>
              </a:lnSpc>
            </a:pPr>
            <a:r>
              <a:rPr lang="zh-CN" altLang="zh-CN" kern="100" dirty="0">
                <a:solidFill>
                  <a:srgbClr val="FF0000"/>
                </a:solidFill>
                <a:latin typeface="思源黑体 CN Bold" panose="020B0800000000000000" pitchFamily="34" charset="-122"/>
                <a:ea typeface="思源黑体 CN Bold" panose="020B0800000000000000" pitchFamily="34" charset="-122"/>
              </a:rPr>
              <a:t>【详解】</a:t>
            </a:r>
          </a:p>
          <a:p>
            <a:pPr defTabSz="685800" fontAlgn="ctr">
              <a:lnSpc>
                <a:spcPct val="150000"/>
              </a:lnSpc>
            </a:pPr>
            <a:r>
              <a:rPr lang="zh-CN" altLang="zh-CN" kern="100" dirty="0">
                <a:solidFill>
                  <a:srgbClr val="FF0000"/>
                </a:solidFill>
                <a:latin typeface="思源黑体 CN Bold" panose="020B0800000000000000" pitchFamily="34" charset="-122"/>
                <a:ea typeface="思源黑体 CN Bold" panose="020B0800000000000000" pitchFamily="34" charset="-122"/>
              </a:rPr>
              <a:t>解：根据勾股定理得，</a:t>
            </a:r>
            <a:r>
              <a:rPr lang="en-US" altLang="zh-CN" kern="100" dirty="0">
                <a:solidFill>
                  <a:srgbClr val="FF0000"/>
                </a:solidFill>
                <a:latin typeface="思源黑体 CN Bold" panose="020B0800000000000000" pitchFamily="34" charset="-122"/>
                <a:ea typeface="思源黑体 CN Bold" panose="020B0800000000000000" pitchFamily="34" charset="-122"/>
              </a:rPr>
              <a:t>a</a:t>
            </a:r>
            <a:r>
              <a:rPr lang="en-US" altLang="zh-CN" kern="100" baseline="30000" dirty="0">
                <a:solidFill>
                  <a:srgbClr val="FF0000"/>
                </a:solidFill>
                <a:latin typeface="思源黑体 CN Bold" panose="020B0800000000000000" pitchFamily="34" charset="-122"/>
                <a:ea typeface="思源黑体 CN Bold" panose="020B0800000000000000" pitchFamily="34" charset="-122"/>
              </a:rPr>
              <a:t>2</a:t>
            </a:r>
            <a:r>
              <a:rPr lang="en-US" altLang="zh-CN" kern="100" dirty="0">
                <a:solidFill>
                  <a:srgbClr val="FF0000"/>
                </a:solidFill>
                <a:latin typeface="思源黑体 CN Bold" panose="020B0800000000000000" pitchFamily="34" charset="-122"/>
                <a:ea typeface="思源黑体 CN Bold" panose="020B0800000000000000" pitchFamily="34" charset="-122"/>
              </a:rPr>
              <a:t>+b</a:t>
            </a:r>
            <a:r>
              <a:rPr lang="en-US" altLang="zh-CN" kern="100" baseline="30000" dirty="0">
                <a:solidFill>
                  <a:srgbClr val="FF0000"/>
                </a:solidFill>
                <a:latin typeface="思源黑体 CN Bold" panose="020B0800000000000000" pitchFamily="34" charset="-122"/>
                <a:ea typeface="思源黑体 CN Bold" panose="020B0800000000000000" pitchFamily="34" charset="-122"/>
              </a:rPr>
              <a:t>2</a:t>
            </a:r>
            <a:r>
              <a:rPr lang="en-US" altLang="zh-CN" kern="100" dirty="0">
                <a:solidFill>
                  <a:srgbClr val="FF0000"/>
                </a:solidFill>
                <a:latin typeface="思源黑体 CN Bold" panose="020B0800000000000000" pitchFamily="34" charset="-122"/>
                <a:ea typeface="思源黑体 CN Bold" panose="020B0800000000000000" pitchFamily="34" charset="-122"/>
              </a:rPr>
              <a:t>=c</a:t>
            </a:r>
            <a:r>
              <a:rPr lang="en-US" altLang="zh-CN" kern="100" baseline="30000" dirty="0">
                <a:solidFill>
                  <a:srgbClr val="FF0000"/>
                </a:solidFill>
                <a:latin typeface="思源黑体 CN Bold" panose="020B0800000000000000" pitchFamily="34" charset="-122"/>
                <a:ea typeface="思源黑体 CN Bold" panose="020B0800000000000000" pitchFamily="34" charset="-122"/>
              </a:rPr>
              <a:t>2</a:t>
            </a:r>
            <a:r>
              <a:rPr lang="zh-CN" altLang="zh-CN" kern="100" dirty="0">
                <a:solidFill>
                  <a:srgbClr val="FF0000"/>
                </a:solidFill>
                <a:latin typeface="思源黑体 CN Bold" panose="020B0800000000000000" pitchFamily="34" charset="-122"/>
                <a:ea typeface="思源黑体 CN Bold" panose="020B0800000000000000" pitchFamily="34" charset="-122"/>
              </a:rPr>
              <a:t>． </a:t>
            </a:r>
          </a:p>
          <a:p>
            <a:pPr defTabSz="685800" fontAlgn="ctr">
              <a:lnSpc>
                <a:spcPct val="150000"/>
              </a:lnSpc>
            </a:pPr>
            <a:r>
              <a:rPr lang="zh-CN" altLang="zh-CN" kern="100" dirty="0">
                <a:solidFill>
                  <a:srgbClr val="FF0000"/>
                </a:solidFill>
                <a:latin typeface="思源黑体 CN Bold" panose="020B0800000000000000" pitchFamily="34" charset="-122"/>
                <a:ea typeface="思源黑体 CN Bold" panose="020B0800000000000000" pitchFamily="34" charset="-122"/>
              </a:rPr>
              <a:t>故选</a:t>
            </a:r>
            <a:r>
              <a:rPr lang="en-US" altLang="zh-CN" kern="100" dirty="0">
                <a:solidFill>
                  <a:srgbClr val="FF0000"/>
                </a:solidFill>
                <a:latin typeface="思源黑体 CN Bold" panose="020B0800000000000000" pitchFamily="34" charset="-122"/>
                <a:ea typeface="思源黑体 CN Bold" panose="020B0800000000000000" pitchFamily="34" charset="-122"/>
              </a:rPr>
              <a:t>D</a:t>
            </a:r>
            <a:r>
              <a:rPr lang="zh-CN" altLang="zh-CN" kern="100" dirty="0">
                <a:solidFill>
                  <a:srgbClr val="FF0000"/>
                </a:solidFill>
                <a:latin typeface="思源黑体 CN Bold" panose="020B0800000000000000" pitchFamily="34" charset="-122"/>
                <a:ea typeface="思源黑体 CN Bold" panose="020B0800000000000000" pitchFamily="34" charset="-122"/>
              </a:rPr>
              <a:t>．</a:t>
            </a:r>
          </a:p>
        </p:txBody>
      </p:sp>
      <p:sp>
        <p:nvSpPr>
          <p:cNvPr id="11" name="笑脸 10"/>
          <p:cNvSpPr/>
          <p:nvPr/>
        </p:nvSpPr>
        <p:spPr>
          <a:xfrm>
            <a:off x="6739675" y="2380620"/>
            <a:ext cx="424282" cy="410393"/>
          </a:xfrm>
          <a:prstGeom prst="smileyFace">
            <a:avLst/>
          </a:prstGeom>
          <a:solidFill>
            <a:schemeClr val="bg1"/>
          </a:solidFill>
          <a:ln w="25400" cap="flat" cmpd="sng" algn="ctr">
            <a:solidFill>
              <a:srgbClr val="4BC5B9">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书行在架子的-书店,书架,书柜,书籍,图书馆,大学,学习,学校,学院,室内,教育,数据,文学,智慧,有序,知识,研究,货架,阅读-海量高质量免版权图片素材-设计师素材-摄影图片-sitapix-西田图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063" y="0"/>
            <a:ext cx="10294937"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12192000" cy="6858000"/>
          </a:xfrm>
          <a:prstGeom prst="rect">
            <a:avLst/>
          </a:prstGeom>
          <a:gradFill>
            <a:gsLst>
              <a:gs pos="52000">
                <a:schemeClr val="bg1"/>
              </a:gs>
              <a:gs pos="100000">
                <a:schemeClr val="bg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CN Light" panose="02020300000000000000" pitchFamily="18" charset="-122"/>
              <a:ea typeface="思源宋体 CN Light" panose="02020300000000000000"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8330" r="10887" b="78056"/>
          <a:stretch>
            <a:fillRect/>
          </a:stretch>
        </p:blipFill>
        <p:spPr>
          <a:xfrm rot="10800000" flipH="1">
            <a:off x="133350" y="0"/>
            <a:ext cx="2762250" cy="690563"/>
          </a:xfrm>
          <a:prstGeom prst="rect">
            <a:avLst/>
          </a:prstGeom>
        </p:spPr>
      </p:pic>
      <p:grpSp>
        <p:nvGrpSpPr>
          <p:cNvPr id="30" name="组合 29"/>
          <p:cNvGrpSpPr/>
          <p:nvPr/>
        </p:nvGrpSpPr>
        <p:grpSpPr>
          <a:xfrm>
            <a:off x="1582473" y="2117830"/>
            <a:ext cx="2441694" cy="3164132"/>
            <a:chOff x="619165" y="1786115"/>
            <a:chExt cx="2441694" cy="3164132"/>
          </a:xfrm>
        </p:grpSpPr>
        <p:grpSp>
          <p:nvGrpSpPr>
            <p:cNvPr id="31" name="组合 30"/>
            <p:cNvGrpSpPr/>
            <p:nvPr/>
          </p:nvGrpSpPr>
          <p:grpSpPr>
            <a:xfrm>
              <a:off x="890569" y="1786115"/>
              <a:ext cx="1898885" cy="1898883"/>
              <a:chOff x="5219691" y="600046"/>
              <a:chExt cx="1898885" cy="1898883"/>
            </a:xfrm>
          </p:grpSpPr>
          <p:sp>
            <p:nvSpPr>
              <p:cNvPr id="33" name="椭圆 32"/>
              <p:cNvSpPr/>
              <p:nvPr/>
            </p:nvSpPr>
            <p:spPr>
              <a:xfrm>
                <a:off x="5219691" y="600046"/>
                <a:ext cx="1898885" cy="1898883"/>
              </a:xfrm>
              <a:prstGeom prst="ellipse">
                <a:avLst/>
              </a:prstGeom>
              <a:gradFill>
                <a:gsLst>
                  <a:gs pos="0">
                    <a:srgbClr val="ECECEE"/>
                  </a:gs>
                  <a:gs pos="100000">
                    <a:srgbClr val="E8EAF0"/>
                  </a:gs>
                </a:gsLst>
                <a:lin ang="5400000" scaled="1"/>
              </a:gradFill>
              <a:ln w="12700" cap="flat" cmpd="sng" algn="ctr">
                <a:solidFill>
                  <a:sysClr val="window" lastClr="FFFFFF">
                    <a:lumMod val="95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223F9D"/>
                  </a:solidFill>
                  <a:effectLst/>
                  <a:uLnTx/>
                  <a:uFillTx/>
                  <a:latin typeface="思源黑体 CN Bold" panose="020B0800000000000000" pitchFamily="34" charset="-122"/>
                  <a:ea typeface="思源黑体 CN Bold" panose="020B0800000000000000" pitchFamily="34" charset="-122"/>
                </a:endParaRPr>
              </a:p>
            </p:txBody>
          </p:sp>
          <p:sp>
            <p:nvSpPr>
              <p:cNvPr id="34" name="Freeform 5"/>
              <p:cNvSpPr>
                <a:spLocks noEditPoints="1"/>
              </p:cNvSpPr>
              <p:nvPr/>
            </p:nvSpPr>
            <p:spPr bwMode="auto">
              <a:xfrm>
                <a:off x="5657130" y="1166481"/>
                <a:ext cx="992148" cy="728744"/>
              </a:xfrm>
              <a:custGeom>
                <a:avLst/>
                <a:gdLst>
                  <a:gd name="T0" fmla="*/ 690 w 702"/>
                  <a:gd name="T1" fmla="*/ 144 h 517"/>
                  <a:gd name="T2" fmla="*/ 358 w 702"/>
                  <a:gd name="T3" fmla="*/ 1 h 517"/>
                  <a:gd name="T4" fmla="*/ 351 w 702"/>
                  <a:gd name="T5" fmla="*/ 0 h 517"/>
                  <a:gd name="T6" fmla="*/ 345 w 702"/>
                  <a:gd name="T7" fmla="*/ 1 h 517"/>
                  <a:gd name="T8" fmla="*/ 12 w 702"/>
                  <a:gd name="T9" fmla="*/ 144 h 517"/>
                  <a:gd name="T10" fmla="*/ 0 w 702"/>
                  <a:gd name="T11" fmla="*/ 164 h 517"/>
                  <a:gd name="T12" fmla="*/ 12 w 702"/>
                  <a:gd name="T13" fmla="*/ 183 h 517"/>
                  <a:gd name="T14" fmla="*/ 345 w 702"/>
                  <a:gd name="T15" fmla="*/ 326 h 517"/>
                  <a:gd name="T16" fmla="*/ 358 w 702"/>
                  <a:gd name="T17" fmla="*/ 326 h 517"/>
                  <a:gd name="T18" fmla="*/ 616 w 702"/>
                  <a:gd name="T19" fmla="*/ 215 h 517"/>
                  <a:gd name="T20" fmla="*/ 616 w 702"/>
                  <a:gd name="T21" fmla="*/ 329 h 517"/>
                  <a:gd name="T22" fmla="*/ 593 w 702"/>
                  <a:gd name="T23" fmla="*/ 370 h 517"/>
                  <a:gd name="T24" fmla="*/ 616 w 702"/>
                  <a:gd name="T25" fmla="*/ 412 h 517"/>
                  <a:gd name="T26" fmla="*/ 616 w 702"/>
                  <a:gd name="T27" fmla="*/ 452 h 517"/>
                  <a:gd name="T28" fmla="*/ 650 w 702"/>
                  <a:gd name="T29" fmla="*/ 452 h 517"/>
                  <a:gd name="T30" fmla="*/ 650 w 702"/>
                  <a:gd name="T31" fmla="*/ 412 h 517"/>
                  <a:gd name="T32" fmla="*/ 674 w 702"/>
                  <a:gd name="T33" fmla="*/ 370 h 517"/>
                  <a:gd name="T34" fmla="*/ 650 w 702"/>
                  <a:gd name="T35" fmla="*/ 329 h 517"/>
                  <a:gd name="T36" fmla="*/ 650 w 702"/>
                  <a:gd name="T37" fmla="*/ 200 h 517"/>
                  <a:gd name="T38" fmla="*/ 690 w 702"/>
                  <a:gd name="T39" fmla="*/ 183 h 517"/>
                  <a:gd name="T40" fmla="*/ 702 w 702"/>
                  <a:gd name="T41" fmla="*/ 164 h 517"/>
                  <a:gd name="T42" fmla="*/ 690 w 702"/>
                  <a:gd name="T43" fmla="*/ 144 h 517"/>
                  <a:gd name="T44" fmla="*/ 351 w 702"/>
                  <a:gd name="T45" fmla="*/ 355 h 517"/>
                  <a:gd name="T46" fmla="*/ 336 w 702"/>
                  <a:gd name="T47" fmla="*/ 352 h 517"/>
                  <a:gd name="T48" fmla="*/ 129 w 702"/>
                  <a:gd name="T49" fmla="*/ 262 h 517"/>
                  <a:gd name="T50" fmla="*/ 129 w 702"/>
                  <a:gd name="T51" fmla="*/ 386 h 517"/>
                  <a:gd name="T52" fmla="*/ 327 w 702"/>
                  <a:gd name="T53" fmla="*/ 517 h 517"/>
                  <a:gd name="T54" fmla="*/ 375 w 702"/>
                  <a:gd name="T55" fmla="*/ 517 h 517"/>
                  <a:gd name="T56" fmla="*/ 574 w 702"/>
                  <a:gd name="T57" fmla="*/ 386 h 517"/>
                  <a:gd name="T58" fmla="*/ 574 w 702"/>
                  <a:gd name="T59" fmla="*/ 262 h 517"/>
                  <a:gd name="T60" fmla="*/ 366 w 702"/>
                  <a:gd name="T61" fmla="*/ 352 h 517"/>
                  <a:gd name="T62" fmla="*/ 351 w 702"/>
                  <a:gd name="T63" fmla="*/ 355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2" h="517">
                    <a:moveTo>
                      <a:pt x="690" y="144"/>
                    </a:moveTo>
                    <a:cubicBezTo>
                      <a:pt x="358" y="1"/>
                      <a:pt x="358" y="1"/>
                      <a:pt x="358" y="1"/>
                    </a:cubicBezTo>
                    <a:cubicBezTo>
                      <a:pt x="356" y="0"/>
                      <a:pt x="353" y="0"/>
                      <a:pt x="351" y="0"/>
                    </a:cubicBezTo>
                    <a:cubicBezTo>
                      <a:pt x="349" y="0"/>
                      <a:pt x="347" y="0"/>
                      <a:pt x="345" y="1"/>
                    </a:cubicBezTo>
                    <a:cubicBezTo>
                      <a:pt x="12" y="144"/>
                      <a:pt x="12" y="144"/>
                      <a:pt x="12" y="144"/>
                    </a:cubicBezTo>
                    <a:cubicBezTo>
                      <a:pt x="5" y="147"/>
                      <a:pt x="0" y="155"/>
                      <a:pt x="0" y="164"/>
                    </a:cubicBezTo>
                    <a:cubicBezTo>
                      <a:pt x="0" y="172"/>
                      <a:pt x="5" y="180"/>
                      <a:pt x="12" y="183"/>
                    </a:cubicBezTo>
                    <a:cubicBezTo>
                      <a:pt x="345" y="326"/>
                      <a:pt x="345" y="326"/>
                      <a:pt x="345" y="326"/>
                    </a:cubicBezTo>
                    <a:cubicBezTo>
                      <a:pt x="349" y="328"/>
                      <a:pt x="354" y="328"/>
                      <a:pt x="358" y="326"/>
                    </a:cubicBezTo>
                    <a:cubicBezTo>
                      <a:pt x="616" y="215"/>
                      <a:pt x="616" y="215"/>
                      <a:pt x="616" y="215"/>
                    </a:cubicBezTo>
                    <a:cubicBezTo>
                      <a:pt x="616" y="329"/>
                      <a:pt x="616" y="329"/>
                      <a:pt x="616" y="329"/>
                    </a:cubicBezTo>
                    <a:cubicBezTo>
                      <a:pt x="602" y="336"/>
                      <a:pt x="593" y="352"/>
                      <a:pt x="593" y="370"/>
                    </a:cubicBezTo>
                    <a:cubicBezTo>
                      <a:pt x="593" y="389"/>
                      <a:pt x="602" y="405"/>
                      <a:pt x="616" y="412"/>
                    </a:cubicBezTo>
                    <a:cubicBezTo>
                      <a:pt x="616" y="452"/>
                      <a:pt x="616" y="452"/>
                      <a:pt x="616" y="452"/>
                    </a:cubicBezTo>
                    <a:cubicBezTo>
                      <a:pt x="650" y="452"/>
                      <a:pt x="650" y="452"/>
                      <a:pt x="650" y="452"/>
                    </a:cubicBezTo>
                    <a:cubicBezTo>
                      <a:pt x="650" y="412"/>
                      <a:pt x="650" y="412"/>
                      <a:pt x="650" y="412"/>
                    </a:cubicBezTo>
                    <a:cubicBezTo>
                      <a:pt x="664" y="405"/>
                      <a:pt x="674" y="389"/>
                      <a:pt x="674" y="370"/>
                    </a:cubicBezTo>
                    <a:cubicBezTo>
                      <a:pt x="674" y="352"/>
                      <a:pt x="664" y="336"/>
                      <a:pt x="650" y="329"/>
                    </a:cubicBezTo>
                    <a:cubicBezTo>
                      <a:pt x="650" y="200"/>
                      <a:pt x="650" y="200"/>
                      <a:pt x="650" y="200"/>
                    </a:cubicBezTo>
                    <a:cubicBezTo>
                      <a:pt x="690" y="183"/>
                      <a:pt x="690" y="183"/>
                      <a:pt x="690" y="183"/>
                    </a:cubicBezTo>
                    <a:cubicBezTo>
                      <a:pt x="697" y="180"/>
                      <a:pt x="702" y="172"/>
                      <a:pt x="702" y="164"/>
                    </a:cubicBezTo>
                    <a:cubicBezTo>
                      <a:pt x="702" y="155"/>
                      <a:pt x="697" y="147"/>
                      <a:pt x="690" y="144"/>
                    </a:cubicBezTo>
                    <a:close/>
                    <a:moveTo>
                      <a:pt x="351" y="355"/>
                    </a:moveTo>
                    <a:cubicBezTo>
                      <a:pt x="346" y="355"/>
                      <a:pt x="341" y="354"/>
                      <a:pt x="336" y="352"/>
                    </a:cubicBezTo>
                    <a:cubicBezTo>
                      <a:pt x="129" y="262"/>
                      <a:pt x="129" y="262"/>
                      <a:pt x="129" y="262"/>
                    </a:cubicBezTo>
                    <a:cubicBezTo>
                      <a:pt x="129" y="386"/>
                      <a:pt x="129" y="386"/>
                      <a:pt x="129" y="386"/>
                    </a:cubicBezTo>
                    <a:cubicBezTo>
                      <a:pt x="129" y="487"/>
                      <a:pt x="280" y="517"/>
                      <a:pt x="327" y="517"/>
                    </a:cubicBezTo>
                    <a:cubicBezTo>
                      <a:pt x="375" y="517"/>
                      <a:pt x="375" y="517"/>
                      <a:pt x="375" y="517"/>
                    </a:cubicBezTo>
                    <a:cubicBezTo>
                      <a:pt x="410" y="517"/>
                      <a:pt x="574" y="487"/>
                      <a:pt x="574" y="386"/>
                    </a:cubicBezTo>
                    <a:cubicBezTo>
                      <a:pt x="574" y="262"/>
                      <a:pt x="574" y="262"/>
                      <a:pt x="574" y="262"/>
                    </a:cubicBezTo>
                    <a:cubicBezTo>
                      <a:pt x="366" y="352"/>
                      <a:pt x="366" y="352"/>
                      <a:pt x="366" y="352"/>
                    </a:cubicBezTo>
                    <a:cubicBezTo>
                      <a:pt x="361" y="354"/>
                      <a:pt x="356" y="355"/>
                      <a:pt x="351" y="355"/>
                    </a:cubicBezTo>
                    <a:close/>
                  </a:path>
                </a:pathLst>
              </a:custGeom>
              <a:solidFill>
                <a:srgbClr val="223F9D"/>
              </a:solidFill>
              <a:ln>
                <a:noFill/>
              </a:ln>
            </p:spPr>
            <p:txBody>
              <a:bodyPr vert="horz" wrap="square" lIns="91440" tIns="45720" rIns="91440" bIns="45720" numCol="1" anchor="t" anchorCtr="0" compatLnSpc="1"/>
              <a:lstStyle/>
              <a:p>
                <a:pPr defTabSz="457200"/>
                <a:endParaRPr lang="zh-CN" altLang="en-US" sz="3200" dirty="0">
                  <a:solidFill>
                    <a:srgbClr val="223F9D"/>
                  </a:solidFill>
                  <a:latin typeface="思源黑体 CN Bold" panose="020B0800000000000000" pitchFamily="34" charset="-122"/>
                  <a:ea typeface="思源黑体 CN Bold" panose="020B0800000000000000" pitchFamily="34" charset="-122"/>
                </a:endParaRPr>
              </a:p>
            </p:txBody>
          </p:sp>
        </p:grpSp>
        <p:sp>
          <p:nvSpPr>
            <p:cNvPr id="32" name="文本框 31"/>
            <p:cNvSpPr txBox="1"/>
            <p:nvPr/>
          </p:nvSpPr>
          <p:spPr>
            <a:xfrm>
              <a:off x="619165" y="4180806"/>
              <a:ext cx="2441694" cy="769441"/>
            </a:xfrm>
            <a:prstGeom prst="rect">
              <a:avLst/>
            </a:prstGeom>
            <a:noFill/>
          </p:spPr>
          <p:txBody>
            <a:bodyPr wrap="none" rtlCol="0">
              <a:spAutoFit/>
            </a:bodyPr>
            <a:lstStyle/>
            <a:p>
              <a:pPr algn="ctr" defTabSz="609600">
                <a:defRPr/>
              </a:pPr>
              <a:r>
                <a:rPr kumimoji="1" lang="zh-CN" altLang="en-US" sz="4400" kern="0" dirty="0">
                  <a:solidFill>
                    <a:srgbClr val="223F9D"/>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课后回顾</a:t>
              </a:r>
            </a:p>
          </p:txBody>
        </p:sp>
      </p:grpSp>
      <p:grpSp>
        <p:nvGrpSpPr>
          <p:cNvPr id="35" name="组合 34"/>
          <p:cNvGrpSpPr/>
          <p:nvPr/>
        </p:nvGrpSpPr>
        <p:grpSpPr>
          <a:xfrm>
            <a:off x="5724230" y="1424123"/>
            <a:ext cx="5775345" cy="693707"/>
            <a:chOff x="3926652" y="1015035"/>
            <a:chExt cx="6879614" cy="826347"/>
          </a:xfrm>
        </p:grpSpPr>
        <p:sp>
          <p:nvSpPr>
            <p:cNvPr id="36" name="文本框 35"/>
            <p:cNvSpPr txBox="1"/>
            <p:nvPr/>
          </p:nvSpPr>
          <p:spPr>
            <a:xfrm>
              <a:off x="4937609" y="1135821"/>
              <a:ext cx="5868657" cy="549937"/>
            </a:xfrm>
            <a:prstGeom prst="rect">
              <a:avLst/>
            </a:prstGeom>
            <a:solidFill>
              <a:schemeClr val="bg1"/>
            </a:solidFill>
          </p:spPr>
          <p:txBody>
            <a:bodyPr wrap="square" rtlCol="0">
              <a:spAutoFit/>
            </a:bodyPr>
            <a:lstStyle/>
            <a:p>
              <a:pPr defTabSz="609600">
                <a:defRPr/>
              </a:pPr>
              <a:r>
                <a:rPr kumimoji="1" lang="zh-CN" altLang="en-US" sz="2400" kern="0"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根据三视图描述几何体基本形状</a:t>
              </a:r>
            </a:p>
          </p:txBody>
        </p:sp>
        <p:sp>
          <p:nvSpPr>
            <p:cNvPr id="37" name="椭圆 36"/>
            <p:cNvSpPr/>
            <p:nvPr/>
          </p:nvSpPr>
          <p:spPr>
            <a:xfrm>
              <a:off x="3926652" y="1015035"/>
              <a:ext cx="826347" cy="826347"/>
            </a:xfrm>
            <a:prstGeom prst="ellipse">
              <a:avLst/>
            </a:prstGeom>
            <a:solidFill>
              <a:srgbClr val="223F9D"/>
            </a:solidFill>
            <a:ln w="12700" cap="flat" cmpd="sng" algn="ctr">
              <a:solidFill>
                <a:schemeClr val="bg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01</a:t>
              </a:r>
              <a:endPar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grpSp>
      <p:grpSp>
        <p:nvGrpSpPr>
          <p:cNvPr id="38" name="组合 37"/>
          <p:cNvGrpSpPr/>
          <p:nvPr/>
        </p:nvGrpSpPr>
        <p:grpSpPr>
          <a:xfrm>
            <a:off x="5724230" y="2979402"/>
            <a:ext cx="5649999" cy="693708"/>
            <a:chOff x="3926652" y="1015035"/>
            <a:chExt cx="6730303" cy="826347"/>
          </a:xfrm>
        </p:grpSpPr>
        <p:sp>
          <p:nvSpPr>
            <p:cNvPr id="39" name="文本框 38"/>
            <p:cNvSpPr txBox="1"/>
            <p:nvPr/>
          </p:nvSpPr>
          <p:spPr>
            <a:xfrm>
              <a:off x="4937609" y="1153239"/>
              <a:ext cx="5719346" cy="549937"/>
            </a:xfrm>
            <a:prstGeom prst="rect">
              <a:avLst/>
            </a:prstGeom>
            <a:solidFill>
              <a:schemeClr val="bg1"/>
            </a:solidFill>
          </p:spPr>
          <p:txBody>
            <a:bodyPr wrap="none" rtlCol="0">
              <a:spAutoFit/>
            </a:bodyPr>
            <a:lstStyle/>
            <a:p>
              <a:pPr defTabSz="609600">
                <a:defRPr/>
              </a:pPr>
              <a:r>
                <a:rPr kumimoji="1" lang="zh-CN" altLang="en-US" sz="2400" kern="0"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根据三视图描述几何体面积和体积</a:t>
              </a:r>
            </a:p>
          </p:txBody>
        </p:sp>
        <p:sp>
          <p:nvSpPr>
            <p:cNvPr id="40" name="椭圆 39"/>
            <p:cNvSpPr/>
            <p:nvPr/>
          </p:nvSpPr>
          <p:spPr>
            <a:xfrm>
              <a:off x="3926652" y="1015035"/>
              <a:ext cx="826347" cy="826347"/>
            </a:xfrm>
            <a:prstGeom prst="ellipse">
              <a:avLst/>
            </a:prstGeom>
            <a:solidFill>
              <a:srgbClr val="223F9D"/>
            </a:solidFill>
            <a:ln w="12700" cap="flat" cmpd="sng" algn="ctr">
              <a:solidFill>
                <a:schemeClr val="bg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02</a:t>
              </a:r>
              <a:endPar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grpSp>
      <p:grpSp>
        <p:nvGrpSpPr>
          <p:cNvPr id="41" name="组合 40"/>
          <p:cNvGrpSpPr/>
          <p:nvPr/>
        </p:nvGrpSpPr>
        <p:grpSpPr>
          <a:xfrm>
            <a:off x="5724230" y="4665286"/>
            <a:ext cx="4624078" cy="693707"/>
            <a:chOff x="3926652" y="1015035"/>
            <a:chExt cx="5508221" cy="826347"/>
          </a:xfrm>
        </p:grpSpPr>
        <p:sp>
          <p:nvSpPr>
            <p:cNvPr id="42" name="文本框 41"/>
            <p:cNvSpPr txBox="1"/>
            <p:nvPr/>
          </p:nvSpPr>
          <p:spPr>
            <a:xfrm>
              <a:off x="4937609" y="1116577"/>
              <a:ext cx="4497264" cy="623262"/>
            </a:xfrm>
            <a:prstGeom prst="rect">
              <a:avLst/>
            </a:prstGeom>
            <a:solidFill>
              <a:schemeClr val="bg1"/>
            </a:solidFill>
          </p:spPr>
          <p:txBody>
            <a:bodyPr wrap="none" rtlCol="0">
              <a:spAutoFit/>
            </a:bodyPr>
            <a:lstStyle/>
            <a:p>
              <a:pPr defTabSz="609600">
                <a:defRPr/>
              </a:pPr>
              <a:r>
                <a:rPr kumimoji="1"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培养学生发散思维能力</a:t>
              </a:r>
            </a:p>
          </p:txBody>
        </p:sp>
        <p:sp>
          <p:nvSpPr>
            <p:cNvPr id="43" name="椭圆 42"/>
            <p:cNvSpPr/>
            <p:nvPr/>
          </p:nvSpPr>
          <p:spPr>
            <a:xfrm>
              <a:off x="3926652" y="1015035"/>
              <a:ext cx="826347" cy="826347"/>
            </a:xfrm>
            <a:prstGeom prst="ellipse">
              <a:avLst/>
            </a:prstGeom>
            <a:solidFill>
              <a:srgbClr val="223F9D"/>
            </a:solidFill>
            <a:ln w="12700" cap="flat" cmpd="sng" algn="ctr">
              <a:solidFill>
                <a:schemeClr val="bg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03</a:t>
              </a:r>
              <a:endParaRPr kumimoji="0" lang="zh-CN" altLang="en-US" sz="20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anim calcmode="lin" valueType="num">
                                      <p:cBhvr>
                                        <p:cTn id="20" dur="500" fill="hold"/>
                                        <p:tgtEl>
                                          <p:spTgt spid="38"/>
                                        </p:tgtEl>
                                        <p:attrNameLst>
                                          <p:attrName>ppt_x</p:attrName>
                                        </p:attrNameLst>
                                      </p:cBhvr>
                                      <p:tavLst>
                                        <p:tav tm="0">
                                          <p:val>
                                            <p:strVal val="#ppt_x"/>
                                          </p:val>
                                        </p:tav>
                                        <p:tav tm="100000">
                                          <p:val>
                                            <p:strVal val="#ppt_x"/>
                                          </p:val>
                                        </p:tav>
                                      </p:tavLst>
                                    </p:anim>
                                    <p:anim calcmode="lin" valueType="num">
                                      <p:cBhvr>
                                        <p:cTn id="21" dur="5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strVal val="#ppt_x"/>
                                          </p:val>
                                        </p:tav>
                                        <p:tav tm="100000">
                                          <p:val>
                                            <p:strVal val="#ppt_x"/>
                                          </p:val>
                                        </p:tav>
                                      </p:tavLst>
                                    </p:anim>
                                    <p:anim calcmode="lin" valueType="num">
                                      <p:cBhvr>
                                        <p:cTn id="27"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书行在架子的-书店,书架,书柜,书籍,图书馆,大学,学习,学校,学院,室内,教育,数据,文学,智慧,有序,知识,研究,货架,阅读-海量高质量免版权图片素材-设计师素材-摄影图片-sitapix-西田图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063" y="0"/>
            <a:ext cx="102949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0" y="0"/>
            <a:ext cx="12192000" cy="6858000"/>
          </a:xfrm>
          <a:prstGeom prst="rect">
            <a:avLst/>
          </a:prstGeom>
          <a:gradFill>
            <a:gsLst>
              <a:gs pos="44000">
                <a:schemeClr val="bg1"/>
              </a:gs>
              <a:gs pos="85000">
                <a:schemeClr val="bg1">
                  <a:alpha val="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CN Light" panose="02020300000000000000" pitchFamily="18" charset="-122"/>
              <a:ea typeface="思源宋体 CN Light" panose="02020300000000000000"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8032" r="71621" b="19674"/>
          <a:stretch>
            <a:fillRect/>
          </a:stretch>
        </p:blipFill>
        <p:spPr>
          <a:xfrm>
            <a:off x="10058401" y="0"/>
            <a:ext cx="2133599" cy="6858000"/>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8330" r="10887" b="78056"/>
          <a:stretch>
            <a:fillRect/>
          </a:stretch>
        </p:blipFill>
        <p:spPr>
          <a:xfrm>
            <a:off x="4667249" y="5353050"/>
            <a:ext cx="6019801" cy="1504950"/>
          </a:xfrm>
          <a:prstGeom prst="rect">
            <a:avLst/>
          </a:prstGeom>
        </p:spPr>
      </p:pic>
      <p:grpSp>
        <p:nvGrpSpPr>
          <p:cNvPr id="19" name="组合 18"/>
          <p:cNvGrpSpPr/>
          <p:nvPr/>
        </p:nvGrpSpPr>
        <p:grpSpPr>
          <a:xfrm>
            <a:off x="879953" y="4926573"/>
            <a:ext cx="3101294" cy="364914"/>
            <a:chOff x="1615812" y="4638339"/>
            <a:chExt cx="3101294" cy="364914"/>
          </a:xfrm>
        </p:grpSpPr>
        <p:sp>
          <p:nvSpPr>
            <p:cNvPr id="20" name="矩形 19"/>
            <p:cNvSpPr/>
            <p:nvPr/>
          </p:nvSpPr>
          <p:spPr>
            <a:xfrm>
              <a:off x="1771998" y="4682297"/>
              <a:ext cx="2788922" cy="275590"/>
            </a:xfrm>
            <a:prstGeom prst="rect">
              <a:avLst/>
            </a:prstGeom>
            <a:ln>
              <a:noFill/>
            </a:ln>
          </p:spPr>
          <p:txBody>
            <a:bodyPr wrap="square">
              <a:spAutoFit/>
            </a:bodyPr>
            <a:lstStyle/>
            <a:p>
              <a:pPr lvl="0" algn="ctr" defTabSz="457200">
                <a:defRPr/>
              </a:pPr>
              <a:r>
                <a:rPr lang="zh-CN" altLang="en-US" sz="1200" kern="0" smtClean="0">
                  <a:solidFill>
                    <a:schemeClr val="tx1">
                      <a:lumMod val="75000"/>
                      <a:lumOff val="25000"/>
                    </a:schemeClr>
                  </a:solidFill>
                  <a:latin typeface="思源黑体 CN Bold" panose="020B0800000000000000" pitchFamily="34" charset="-122"/>
                  <a:ea typeface="思源黑体 CN Bold" panose="020B0800000000000000" pitchFamily="34" charset="-122"/>
                </a:rPr>
                <a:t>主讲老师：</a:t>
              </a:r>
              <a:r>
                <a:rPr lang="en-US" altLang="zh-CN" sz="1200" kern="0" smtClean="0">
                  <a:solidFill>
                    <a:schemeClr val="tx1">
                      <a:lumMod val="75000"/>
                      <a:lumOff val="25000"/>
                    </a:schemeClr>
                  </a:solidFill>
                  <a:latin typeface="思源黑体 CN Bold" panose="020B0800000000000000" pitchFamily="34" charset="-122"/>
                  <a:ea typeface="思源黑体 CN Bold" panose="020B0800000000000000" pitchFamily="34" charset="-122"/>
                </a:rPr>
                <a:t>PPT818  </a:t>
              </a:r>
              <a:r>
                <a:rPr lang="zh-CN" altLang="en-US" sz="1200" kern="0" smtClean="0">
                  <a:solidFill>
                    <a:schemeClr val="tx1">
                      <a:lumMod val="75000"/>
                      <a:lumOff val="25000"/>
                    </a:schemeClr>
                  </a:solidFill>
                  <a:latin typeface="思源黑体 CN Bold" panose="020B0800000000000000" pitchFamily="34" charset="-122"/>
                  <a:ea typeface="思源黑体 CN Bold" panose="020B0800000000000000" pitchFamily="34" charset="-122"/>
                </a:rPr>
                <a:t>讲课时间：</a:t>
              </a:r>
              <a:r>
                <a:rPr lang="en-US" altLang="zh-CN" sz="1200" kern="0" smtClean="0">
                  <a:solidFill>
                    <a:schemeClr val="tx1">
                      <a:lumMod val="75000"/>
                      <a:lumOff val="25000"/>
                    </a:schemeClr>
                  </a:solidFill>
                  <a:latin typeface="思源黑体 CN Bold" panose="020B0800000000000000" pitchFamily="34" charset="-122"/>
                  <a:ea typeface="思源黑体 CN Bold" panose="020B0800000000000000" pitchFamily="34" charset="-122"/>
                </a:rPr>
                <a:t>20XX</a:t>
              </a:r>
              <a:endParaRPr lang="zh-CN" altLang="en-US" sz="1200"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21" name="矩形: 圆角 20"/>
            <p:cNvSpPr/>
            <p:nvPr/>
          </p:nvSpPr>
          <p:spPr>
            <a:xfrm>
              <a:off x="1615812" y="4638339"/>
              <a:ext cx="3101294" cy="364914"/>
            </a:xfrm>
            <a:prstGeom prst="roundRect">
              <a:avLst>
                <a:gd name="adj" fmla="val 50000"/>
              </a:avLst>
            </a:prstGeom>
            <a:noFill/>
            <a:ln w="6350" cap="flat" cmpd="sng" algn="ctr">
              <a:solidFill>
                <a:schemeClr val="tx1">
                  <a:lumMod val="75000"/>
                  <a:lumOff val="25000"/>
                </a:scheme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rgbClr val="223F9D"/>
                </a:solidFill>
                <a:effectLst/>
                <a:uLnTx/>
                <a:uFillTx/>
                <a:latin typeface="思源黑体 CN Bold" panose="020B0800000000000000" pitchFamily="34" charset="-122"/>
                <a:ea typeface="思源黑体 CN Bold" panose="020B0800000000000000" pitchFamily="34" charset="-122"/>
              </a:endParaRPr>
            </a:p>
          </p:txBody>
        </p:sp>
      </p:grpSp>
      <p:grpSp>
        <p:nvGrpSpPr>
          <p:cNvPr id="18" name="组合 17"/>
          <p:cNvGrpSpPr/>
          <p:nvPr/>
        </p:nvGrpSpPr>
        <p:grpSpPr>
          <a:xfrm>
            <a:off x="719291" y="2624868"/>
            <a:ext cx="7053109" cy="1686758"/>
            <a:chOff x="719291" y="2231242"/>
            <a:chExt cx="7053109" cy="1686758"/>
          </a:xfrm>
        </p:grpSpPr>
        <p:sp>
          <p:nvSpPr>
            <p:cNvPr id="23" name="矩形 22"/>
            <p:cNvSpPr/>
            <p:nvPr/>
          </p:nvSpPr>
          <p:spPr bwMode="auto">
            <a:xfrm>
              <a:off x="719291" y="2231242"/>
              <a:ext cx="6340197" cy="1015663"/>
            </a:xfrm>
            <a:prstGeom prst="rect">
              <a:avLst/>
            </a:prstGeom>
          </p:spPr>
          <p:txBody>
            <a:bodyPr wrap="none">
              <a:spAutoFit/>
            </a:bodyPr>
            <a:lstStyle/>
            <a:p>
              <a:pPr defTabSz="457200">
                <a:defRPr/>
              </a:pPr>
              <a:r>
                <a:rPr lang="zh-CN" altLang="en-US" sz="6000" b="1" kern="100" dirty="0">
                  <a:solidFill>
                    <a:srgbClr val="223F9D"/>
                  </a:solidFill>
                  <a:latin typeface="思源黑体 CN Bold" panose="020B0800000000000000" pitchFamily="34" charset="-122"/>
                  <a:ea typeface="思源黑体 CN Bold" panose="020B0800000000000000" pitchFamily="34" charset="-122"/>
                  <a:cs typeface="Times New Roman" panose="02020603050405020304" pitchFamily="18" charset="0"/>
                </a:rPr>
                <a:t>谢谢各位同学倾听</a:t>
              </a:r>
            </a:p>
          </p:txBody>
        </p:sp>
        <p:sp>
          <p:nvSpPr>
            <p:cNvPr id="24" name="矩形 23"/>
            <p:cNvSpPr/>
            <p:nvPr/>
          </p:nvSpPr>
          <p:spPr>
            <a:xfrm>
              <a:off x="848203" y="3610223"/>
              <a:ext cx="5591098" cy="307777"/>
            </a:xfrm>
            <a:prstGeom prst="rect">
              <a:avLst/>
            </a:prstGeom>
          </p:spPr>
          <p:txBody>
            <a:bodyPr wrap="square">
              <a:spAutoFit/>
            </a:bodyPr>
            <a:lstStyle/>
            <a:p>
              <a:pPr algn="dist" defTabSz="457200"/>
              <a:r>
                <a:rPr lang="en-US" altLang="zh-CN" sz="1400" dirty="0">
                  <a:solidFill>
                    <a:schemeClr val="tx1">
                      <a:lumMod val="75000"/>
                      <a:lumOff val="25000"/>
                    </a:schemeClr>
                  </a:solidFill>
                  <a:latin typeface="思源黑体 CN Bold" panose="020B0800000000000000" pitchFamily="34" charset="-122"/>
                  <a:ea typeface="思源黑体 CN Bold" panose="020B0800000000000000" pitchFamily="34" charset="-122"/>
                </a:rPr>
                <a:t>THANK YOU FOR LISTENING</a:t>
              </a:r>
            </a:p>
          </p:txBody>
        </p:sp>
        <p:cxnSp>
          <p:nvCxnSpPr>
            <p:cNvPr id="25" name="直接连接符 24"/>
            <p:cNvCxnSpPr/>
            <p:nvPr/>
          </p:nvCxnSpPr>
          <p:spPr>
            <a:xfrm>
              <a:off x="911703" y="3387343"/>
              <a:ext cx="6860697" cy="0"/>
            </a:xfrm>
            <a:prstGeom prst="line">
              <a:avLst/>
            </a:prstGeom>
            <a:noFill/>
            <a:ln w="6350" cap="flat" cmpd="sng" algn="ctr">
              <a:solidFill>
                <a:schemeClr val="tx1">
                  <a:lumMod val="75000"/>
                  <a:lumOff val="25000"/>
                </a:schemeClr>
              </a:solidFill>
              <a:prstDash val="solid"/>
              <a:miter lim="800000"/>
            </a:ln>
            <a:effectLst/>
          </p:spPr>
        </p:cxnSp>
      </p:grpSp>
      <p:sp>
        <p:nvSpPr>
          <p:cNvPr id="27" name="矩形 26"/>
          <p:cNvSpPr/>
          <p:nvPr/>
        </p:nvSpPr>
        <p:spPr bwMode="auto">
          <a:xfrm>
            <a:off x="790853" y="1766277"/>
            <a:ext cx="3857146" cy="523220"/>
          </a:xfrm>
          <a:prstGeom prst="rect">
            <a:avLst/>
          </a:prstGeom>
        </p:spPr>
        <p:txBody>
          <a:bodyPr wrap="none">
            <a:spAutoFit/>
          </a:bodyPr>
          <a:lstStyle/>
          <a:p>
            <a:pPr defTabSz="457200">
              <a:defRPr/>
            </a:pPr>
            <a:r>
              <a:rPr lang="zh-CN" altLang="en-US" sz="2800" b="1" kern="1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Times New Roman" panose="02020603050405020304" pitchFamily="18" charset="0"/>
              </a:rPr>
              <a:t>第二十九章 投影与视图</a:t>
            </a:r>
          </a:p>
        </p:txBody>
      </p:sp>
      <p:pic>
        <p:nvPicPr>
          <p:cNvPr id="33" name="图片 32"/>
          <p:cNvPicPr>
            <a:picLocks noChangeAspect="1"/>
          </p:cNvPicPr>
          <p:nvPr/>
        </p:nvPicPr>
        <p:blipFill rotWithShape="1">
          <a:blip r:embed="rId5" cstate="print">
            <a:extLst>
              <a:ext uri="{28A0092B-C50C-407E-A947-70E740481C1C}">
                <a14:useLocalDpi xmlns:a14="http://schemas.microsoft.com/office/drawing/2010/main" val="0"/>
              </a:ext>
            </a:extLst>
          </a:blip>
          <a:srcRect b="22355"/>
          <a:stretch>
            <a:fillRect/>
          </a:stretch>
        </p:blipFill>
        <p:spPr>
          <a:xfrm>
            <a:off x="0" y="0"/>
            <a:ext cx="924750" cy="75661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书行在架子的-书店,书架,书柜,书籍,图书馆,大学,学习,学校,学院,室内,教育,数据,文学,智慧,有序,知识,研究,货架,阅读-海量高质量免版权图片素材-设计师素材-摄影图片-sitapix-西田图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063" y="0"/>
            <a:ext cx="10294937"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0" y="0"/>
            <a:ext cx="12192000" cy="6858000"/>
          </a:xfrm>
          <a:prstGeom prst="rect">
            <a:avLst/>
          </a:prstGeom>
          <a:gradFill>
            <a:gsLst>
              <a:gs pos="52000">
                <a:schemeClr val="bg1"/>
              </a:gs>
              <a:gs pos="100000">
                <a:schemeClr val="bg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CN Light" panose="02020300000000000000" pitchFamily="18" charset="-122"/>
              <a:ea typeface="思源宋体 CN Light" panose="02020300000000000000"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8330" r="10887" b="78056"/>
          <a:stretch>
            <a:fillRect/>
          </a:stretch>
        </p:blipFill>
        <p:spPr>
          <a:xfrm rot="10800000" flipH="1">
            <a:off x="133350" y="0"/>
            <a:ext cx="2762250" cy="690563"/>
          </a:xfrm>
          <a:prstGeom prst="rect">
            <a:avLst/>
          </a:prstGeom>
        </p:spPr>
      </p:pic>
      <p:grpSp>
        <p:nvGrpSpPr>
          <p:cNvPr id="10" name="组合 9"/>
          <p:cNvGrpSpPr/>
          <p:nvPr/>
        </p:nvGrpSpPr>
        <p:grpSpPr>
          <a:xfrm>
            <a:off x="5865688" y="1549773"/>
            <a:ext cx="5405287" cy="1686520"/>
            <a:chOff x="3926652" y="1015035"/>
            <a:chExt cx="6390883" cy="1994037"/>
          </a:xfrm>
        </p:grpSpPr>
        <p:sp>
          <p:nvSpPr>
            <p:cNvPr id="11" name="文本框 10"/>
            <p:cNvSpPr txBox="1"/>
            <p:nvPr/>
          </p:nvSpPr>
          <p:spPr>
            <a:xfrm>
              <a:off x="4937609" y="1083330"/>
              <a:ext cx="1673923" cy="545845"/>
            </a:xfrm>
            <a:prstGeom prst="rect">
              <a:avLst/>
            </a:prstGeom>
            <a:noFill/>
          </p:spPr>
          <p:txBody>
            <a:bodyPr wrap="none" rtlCol="0">
              <a:spAutoFit/>
            </a:bodyPr>
            <a:lstStyle/>
            <a:p>
              <a:pPr defTabSz="609600">
                <a:defRPr/>
              </a:pPr>
              <a:r>
                <a:rPr kumimoji="1" lang="zh-CN" altLang="en-US" sz="2400" kern="0" dirty="0">
                  <a:solidFill>
                    <a:srgbClr val="223F9D"/>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学习目标</a:t>
              </a:r>
            </a:p>
          </p:txBody>
        </p:sp>
        <p:sp>
          <p:nvSpPr>
            <p:cNvPr id="12" name="文本框 11"/>
            <p:cNvSpPr txBox="1"/>
            <p:nvPr/>
          </p:nvSpPr>
          <p:spPr>
            <a:xfrm>
              <a:off x="4937608" y="1623841"/>
              <a:ext cx="5379927" cy="1385231"/>
            </a:xfrm>
            <a:prstGeom prst="rect">
              <a:avLst/>
            </a:prstGeom>
            <a:solidFill>
              <a:schemeClr val="bg1"/>
            </a:solidFill>
          </p:spPr>
          <p:txBody>
            <a:bodyPr wrap="square" rtlCol="0">
              <a:spAutoFit/>
            </a:bodyPr>
            <a:lstStyle/>
            <a:p>
              <a:pPr defTabSz="609600">
                <a:lnSpc>
                  <a:spcPct val="150000"/>
                </a:lnSpc>
                <a:defRPr/>
              </a:pPr>
              <a:r>
                <a:rPr kumimoji="1" lang="en-US" altLang="zh-CN" sz="1200" kern="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Calibri" panose="020F0502020204030204" pitchFamily="34" charset="0"/>
                </a:rPr>
                <a:t>1</a:t>
              </a:r>
              <a:r>
                <a:rPr kumimoji="1" lang="zh-CN" altLang="en-US" sz="1200" kern="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Calibri" panose="020F0502020204030204" pitchFamily="34" charset="0"/>
                </a:rPr>
                <a:t>、学会根据物体的三视图描述出几何体的基本形状或实物原型，并计算表面积或体积。</a:t>
              </a:r>
            </a:p>
            <a:p>
              <a:pPr defTabSz="609600">
                <a:lnSpc>
                  <a:spcPct val="150000"/>
                </a:lnSpc>
                <a:defRPr/>
              </a:pPr>
              <a:r>
                <a:rPr kumimoji="1" lang="en-US" altLang="zh-CN" sz="1200" kern="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Calibri" panose="020F0502020204030204" pitchFamily="34" charset="0"/>
                </a:rPr>
                <a:t>2</a:t>
              </a:r>
              <a:r>
                <a:rPr kumimoji="1" lang="zh-CN" altLang="en-US" sz="1200" kern="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Calibri" panose="020F0502020204030204" pitchFamily="34" charset="0"/>
                </a:rPr>
                <a:t>、经历探索简单的几何体活动，培养动手实践能力，发展学生逆向思维能力。</a:t>
              </a:r>
            </a:p>
          </p:txBody>
        </p:sp>
        <p:sp>
          <p:nvSpPr>
            <p:cNvPr id="13" name="椭圆 12"/>
            <p:cNvSpPr/>
            <p:nvPr/>
          </p:nvSpPr>
          <p:spPr>
            <a:xfrm>
              <a:off x="3926652" y="1015035"/>
              <a:ext cx="826347" cy="826347"/>
            </a:xfrm>
            <a:prstGeom prst="ellipse">
              <a:avLst/>
            </a:prstGeom>
            <a:solidFill>
              <a:srgbClr val="223F9D"/>
            </a:solidFill>
            <a:ln w="12700" cap="flat" cmpd="sng" algn="ctr">
              <a:solidFill>
                <a:schemeClr val="bg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01</a:t>
              </a:r>
              <a:endParaRPr kumimoji="0" lang="zh-CN" altLang="en-US"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grpSp>
      <p:grpSp>
        <p:nvGrpSpPr>
          <p:cNvPr id="14" name="组合 13"/>
          <p:cNvGrpSpPr/>
          <p:nvPr/>
        </p:nvGrpSpPr>
        <p:grpSpPr>
          <a:xfrm>
            <a:off x="5865688" y="3420221"/>
            <a:ext cx="5405287" cy="710600"/>
            <a:chOff x="3926652" y="1001212"/>
            <a:chExt cx="6390882" cy="840170"/>
          </a:xfrm>
        </p:grpSpPr>
        <p:sp>
          <p:nvSpPr>
            <p:cNvPr id="15" name="文本框 14"/>
            <p:cNvSpPr txBox="1"/>
            <p:nvPr/>
          </p:nvSpPr>
          <p:spPr>
            <a:xfrm>
              <a:off x="4937609" y="1001212"/>
              <a:ext cx="946130" cy="545844"/>
            </a:xfrm>
            <a:prstGeom prst="rect">
              <a:avLst/>
            </a:prstGeom>
            <a:noFill/>
          </p:spPr>
          <p:txBody>
            <a:bodyPr wrap="none" rtlCol="0">
              <a:spAutoFit/>
            </a:bodyPr>
            <a:lstStyle/>
            <a:p>
              <a:pPr defTabSz="609600">
                <a:defRPr/>
              </a:pPr>
              <a:r>
                <a:rPr kumimoji="1" lang="zh-CN" altLang="en-US" sz="2400" kern="0" dirty="0">
                  <a:solidFill>
                    <a:srgbClr val="223F9D"/>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重点</a:t>
              </a:r>
            </a:p>
          </p:txBody>
        </p:sp>
        <p:sp>
          <p:nvSpPr>
            <p:cNvPr id="16" name="文本框 15"/>
            <p:cNvSpPr txBox="1"/>
            <p:nvPr/>
          </p:nvSpPr>
          <p:spPr>
            <a:xfrm>
              <a:off x="4937609" y="1438199"/>
              <a:ext cx="5379925" cy="402712"/>
            </a:xfrm>
            <a:prstGeom prst="rect">
              <a:avLst/>
            </a:prstGeom>
            <a:solidFill>
              <a:schemeClr val="bg1"/>
            </a:solidFill>
          </p:spPr>
          <p:txBody>
            <a:bodyPr wrap="square" rtlCol="0">
              <a:spAutoFit/>
            </a:bodyPr>
            <a:lstStyle/>
            <a:p>
              <a:pPr defTabSz="609600">
                <a:lnSpc>
                  <a:spcPct val="150000"/>
                </a:lnSpc>
                <a:defRPr/>
              </a:pPr>
              <a:r>
                <a:rPr kumimoji="1" lang="zh-CN" altLang="en-US" sz="1200" kern="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Calibri" panose="020F0502020204030204" pitchFamily="34" charset="0"/>
                </a:rPr>
                <a:t>根据物体的三视图描述出几何体的基本形状或实物原型。</a:t>
              </a:r>
            </a:p>
          </p:txBody>
        </p:sp>
        <p:sp>
          <p:nvSpPr>
            <p:cNvPr id="17" name="椭圆 16"/>
            <p:cNvSpPr/>
            <p:nvPr/>
          </p:nvSpPr>
          <p:spPr>
            <a:xfrm>
              <a:off x="3926652" y="1015035"/>
              <a:ext cx="826347" cy="826347"/>
            </a:xfrm>
            <a:prstGeom prst="ellipse">
              <a:avLst/>
            </a:prstGeom>
            <a:solidFill>
              <a:srgbClr val="223F9D"/>
            </a:solidFill>
            <a:ln w="12700" cap="flat" cmpd="sng" algn="ctr">
              <a:solidFill>
                <a:schemeClr val="bg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02</a:t>
              </a:r>
              <a:endParaRPr kumimoji="0" lang="zh-CN" altLang="en-US"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grpSp>
      <p:grpSp>
        <p:nvGrpSpPr>
          <p:cNvPr id="18" name="组合 17"/>
          <p:cNvGrpSpPr/>
          <p:nvPr/>
        </p:nvGrpSpPr>
        <p:grpSpPr>
          <a:xfrm>
            <a:off x="5865688" y="4799258"/>
            <a:ext cx="5405286" cy="731412"/>
            <a:chOff x="3926652" y="976605"/>
            <a:chExt cx="6390880" cy="864777"/>
          </a:xfrm>
        </p:grpSpPr>
        <p:sp>
          <p:nvSpPr>
            <p:cNvPr id="19" name="文本框 18"/>
            <p:cNvSpPr txBox="1"/>
            <p:nvPr/>
          </p:nvSpPr>
          <p:spPr>
            <a:xfrm>
              <a:off x="4937609" y="976605"/>
              <a:ext cx="946130" cy="545844"/>
            </a:xfrm>
            <a:prstGeom prst="rect">
              <a:avLst/>
            </a:prstGeom>
            <a:noFill/>
          </p:spPr>
          <p:txBody>
            <a:bodyPr wrap="none" rtlCol="0">
              <a:spAutoFit/>
            </a:bodyPr>
            <a:lstStyle/>
            <a:p>
              <a:pPr defTabSz="609600">
                <a:defRPr/>
              </a:pPr>
              <a:r>
                <a:rPr kumimoji="1" lang="zh-CN" altLang="en-US" sz="2400" kern="0" dirty="0">
                  <a:solidFill>
                    <a:srgbClr val="223F9D"/>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难点</a:t>
              </a:r>
            </a:p>
          </p:txBody>
        </p:sp>
        <p:sp>
          <p:nvSpPr>
            <p:cNvPr id="20" name="文本框 19"/>
            <p:cNvSpPr txBox="1"/>
            <p:nvPr/>
          </p:nvSpPr>
          <p:spPr>
            <a:xfrm>
              <a:off x="4937607" y="1413590"/>
              <a:ext cx="5379925" cy="402712"/>
            </a:xfrm>
            <a:prstGeom prst="rect">
              <a:avLst/>
            </a:prstGeom>
            <a:solidFill>
              <a:schemeClr val="bg1"/>
            </a:solidFill>
          </p:spPr>
          <p:txBody>
            <a:bodyPr wrap="square" rtlCol="0">
              <a:spAutoFit/>
            </a:bodyPr>
            <a:lstStyle/>
            <a:p>
              <a:pPr defTabSz="609600">
                <a:lnSpc>
                  <a:spcPct val="150000"/>
                </a:lnSpc>
                <a:defRPr/>
              </a:pPr>
              <a:r>
                <a:rPr kumimoji="1" lang="zh-CN" altLang="en-US" sz="1200" kern="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Calibri" panose="020F0502020204030204" pitchFamily="34" charset="0"/>
                </a:rPr>
                <a:t>由三视图想象出立体图形后能进行简单的面积或体积的计算。 </a:t>
              </a:r>
            </a:p>
          </p:txBody>
        </p:sp>
        <p:sp>
          <p:nvSpPr>
            <p:cNvPr id="21" name="椭圆 20"/>
            <p:cNvSpPr/>
            <p:nvPr/>
          </p:nvSpPr>
          <p:spPr>
            <a:xfrm>
              <a:off x="3926652" y="1015035"/>
              <a:ext cx="826347" cy="826347"/>
            </a:xfrm>
            <a:prstGeom prst="ellipse">
              <a:avLst/>
            </a:prstGeom>
            <a:solidFill>
              <a:srgbClr val="223F9D"/>
            </a:solidFill>
            <a:ln w="12700" cap="flat" cmpd="sng" algn="ctr">
              <a:solidFill>
                <a:schemeClr val="bg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03</a:t>
              </a:r>
              <a:endParaRPr kumimoji="0" lang="zh-CN" altLang="en-US"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grpSp>
      <p:grpSp>
        <p:nvGrpSpPr>
          <p:cNvPr id="22" name="组合 21"/>
          <p:cNvGrpSpPr/>
          <p:nvPr/>
        </p:nvGrpSpPr>
        <p:grpSpPr>
          <a:xfrm>
            <a:off x="1731108" y="1838369"/>
            <a:ext cx="2669983" cy="3634449"/>
            <a:chOff x="2053372" y="1549611"/>
            <a:chExt cx="2669983" cy="3634449"/>
          </a:xfrm>
        </p:grpSpPr>
        <p:grpSp>
          <p:nvGrpSpPr>
            <p:cNvPr id="23" name="组合 22"/>
            <p:cNvGrpSpPr/>
            <p:nvPr/>
          </p:nvGrpSpPr>
          <p:grpSpPr>
            <a:xfrm>
              <a:off x="2053372" y="1549611"/>
              <a:ext cx="2328128" cy="3634449"/>
              <a:chOff x="2053372" y="1549611"/>
              <a:chExt cx="2328128" cy="3634449"/>
            </a:xfrm>
          </p:grpSpPr>
          <p:sp>
            <p:nvSpPr>
              <p:cNvPr id="28" name="文本框 27"/>
              <p:cNvSpPr txBox="1"/>
              <p:nvPr/>
            </p:nvSpPr>
            <p:spPr>
              <a:xfrm>
                <a:off x="2355661" y="4168397"/>
                <a:ext cx="1723550" cy="1015663"/>
              </a:xfrm>
              <a:prstGeom prst="rect">
                <a:avLst/>
              </a:prstGeom>
              <a:noFill/>
            </p:spPr>
            <p:txBody>
              <a:bodyPr wrap="none" rtlCol="0">
                <a:spAutoFit/>
              </a:bodyPr>
              <a:lstStyle/>
              <a:p>
                <a:pPr algn="ctr" defTabSz="609600">
                  <a:defRPr/>
                </a:pPr>
                <a:r>
                  <a:rPr kumimoji="1" lang="zh-CN" altLang="en-US" sz="6000" kern="0" dirty="0">
                    <a:solidFill>
                      <a:srgbClr val="223F9D"/>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目录</a:t>
                </a:r>
              </a:p>
            </p:txBody>
          </p:sp>
          <p:sp>
            <p:nvSpPr>
              <p:cNvPr id="29" name="椭圆 28"/>
              <p:cNvSpPr/>
              <p:nvPr/>
            </p:nvSpPr>
            <p:spPr>
              <a:xfrm>
                <a:off x="2053372" y="1549611"/>
                <a:ext cx="2328128" cy="2328128"/>
              </a:xfrm>
              <a:prstGeom prst="ellipse">
                <a:avLst/>
              </a:prstGeom>
              <a:blipFill dpi="0" rotWithShape="1">
                <a:blip r:embed="rId4"/>
                <a:srcRect/>
                <a:tile tx="0" ty="0" sx="100000" sy="100000" flip="none" algn="tl"/>
              </a:blipFill>
              <a:ln w="25400" cap="flat" cmpd="sng" algn="ctr">
                <a:solidFill>
                  <a:srgbClr val="223F9D"/>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grpSp>
        <p:grpSp>
          <p:nvGrpSpPr>
            <p:cNvPr id="24" name="组合 23"/>
            <p:cNvGrpSpPr/>
            <p:nvPr/>
          </p:nvGrpSpPr>
          <p:grpSpPr>
            <a:xfrm flipH="1">
              <a:off x="3928435" y="2522488"/>
              <a:ext cx="794920" cy="608975"/>
              <a:chOff x="-36429" y="3756373"/>
              <a:chExt cx="1570608" cy="1203216"/>
            </a:xfrm>
          </p:grpSpPr>
          <p:sp>
            <p:nvSpPr>
              <p:cNvPr id="26" name="椭圆 25"/>
              <p:cNvSpPr/>
              <p:nvPr/>
            </p:nvSpPr>
            <p:spPr>
              <a:xfrm>
                <a:off x="-36429" y="3756373"/>
                <a:ext cx="1169214" cy="11692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Light" panose="02020300000000000000" pitchFamily="18" charset="-122"/>
                  <a:ea typeface="思源宋体 CN Light" panose="02020300000000000000" pitchFamily="18" charset="-122"/>
                </a:endParaRPr>
              </a:p>
            </p:txBody>
          </p:sp>
          <p:sp>
            <p:nvSpPr>
              <p:cNvPr id="27" name="椭圆 26"/>
              <p:cNvSpPr/>
              <p:nvPr/>
            </p:nvSpPr>
            <p:spPr>
              <a:xfrm>
                <a:off x="1132785" y="4558195"/>
                <a:ext cx="401394" cy="4013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Light" panose="02020300000000000000" pitchFamily="18" charset="-122"/>
                  <a:ea typeface="思源宋体 CN Light" panose="02020300000000000000" pitchFamily="18" charset="-122"/>
                </a:endParaRPr>
              </a:p>
            </p:txBody>
          </p:sp>
        </p:grpSp>
        <p:sp>
          <p:nvSpPr>
            <p:cNvPr id="25" name="椭圆 24"/>
            <p:cNvSpPr/>
            <p:nvPr/>
          </p:nvSpPr>
          <p:spPr>
            <a:xfrm flipH="1" flipV="1">
              <a:off x="2142570" y="3285715"/>
              <a:ext cx="426181" cy="42618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Light" panose="02020300000000000000" pitchFamily="18" charset="-122"/>
                <a:ea typeface="思源宋体 CN Light" panose="02020300000000000000" pitchFamily="18" charset="-122"/>
              </a:endParaRP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书行在架子的-书店,书架,书柜,书籍,图书馆,大学,学习,学校,学院,室内,教育,数据,文学,智慧,有序,知识,研究,货架,阅读-海量高质量免版权图片素材-设计师素材-摄影图片-sitapix-西田图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063" y="0"/>
            <a:ext cx="102949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0" y="0"/>
            <a:ext cx="12192000" cy="6858000"/>
          </a:xfrm>
          <a:prstGeom prst="rect">
            <a:avLst/>
          </a:prstGeom>
          <a:gradFill>
            <a:gsLst>
              <a:gs pos="52000">
                <a:schemeClr val="bg1"/>
              </a:gs>
              <a:gs pos="100000">
                <a:schemeClr val="bg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宋体 CN Light" panose="02020300000000000000" pitchFamily="18" charset="-122"/>
              <a:ea typeface="思源宋体 CN Light" panose="02020300000000000000" pitchFamily="18" charset="-122"/>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grpSp>
        <p:nvGrpSpPr>
          <p:cNvPr id="17" name="组合 16"/>
          <p:cNvGrpSpPr/>
          <p:nvPr/>
        </p:nvGrpSpPr>
        <p:grpSpPr>
          <a:xfrm>
            <a:off x="2879615" y="2138786"/>
            <a:ext cx="1611584" cy="2555028"/>
            <a:chOff x="3175294" y="2038350"/>
            <a:chExt cx="1611584" cy="2555028"/>
          </a:xfrm>
        </p:grpSpPr>
        <p:sp>
          <p:nvSpPr>
            <p:cNvPr id="7" name="Oval 337"/>
            <p:cNvSpPr>
              <a:spLocks noChangeArrowheads="1"/>
            </p:cNvSpPr>
            <p:nvPr/>
          </p:nvSpPr>
          <p:spPr bwMode="auto">
            <a:xfrm>
              <a:off x="3175294" y="2038350"/>
              <a:ext cx="1611584" cy="2555028"/>
            </a:xfrm>
            <a:prstGeom prst="roundRect">
              <a:avLst/>
            </a:prstGeom>
            <a:noFill/>
            <a:ln w="28575">
              <a:solidFill>
                <a:srgbClr val="223F9D"/>
              </a:solidFill>
              <a:round/>
            </a:ln>
          </p:spPr>
          <p:txBody>
            <a:bodyPr vert="horz" wrap="square" lIns="91440" tIns="45720" rIns="91440" bIns="45720" numCol="1" anchor="t" anchorCtr="0" compatLnSpc="1"/>
            <a:lstStyle/>
            <a:p>
              <a:endParaRPr lang="zh-CN" altLang="en-US" sz="2000">
                <a:solidFill>
                  <a:sysClr val="windowText" lastClr="000000"/>
                </a:solidFill>
                <a:latin typeface="思源黑体 CN Bold" panose="020B0800000000000000" pitchFamily="34" charset="-122"/>
                <a:ea typeface="思源黑体 CN Bold" panose="020B0800000000000000" pitchFamily="34" charset="-122"/>
              </a:endParaRPr>
            </a:p>
          </p:txBody>
        </p:sp>
        <p:sp>
          <p:nvSpPr>
            <p:cNvPr id="8" name="文本框 7"/>
            <p:cNvSpPr txBox="1"/>
            <p:nvPr/>
          </p:nvSpPr>
          <p:spPr>
            <a:xfrm>
              <a:off x="3352548" y="2177091"/>
              <a:ext cx="1257076" cy="2277547"/>
            </a:xfrm>
            <a:prstGeom prst="rect">
              <a:avLst/>
            </a:prstGeom>
            <a:noFill/>
          </p:spPr>
          <p:txBody>
            <a:bodyPr wrap="none" rtlCol="0">
              <a:spAutoFit/>
            </a:bodyPr>
            <a:lstStyle/>
            <a:p>
              <a:pPr algn="ctr"/>
              <a:r>
                <a:rPr lang="en-US" altLang="zh-CN" sz="14200" b="1" dirty="0">
                  <a:solidFill>
                    <a:srgbClr val="223F9D"/>
                  </a:solidFill>
                  <a:latin typeface="思源黑体 CN Bold" panose="020B0800000000000000" pitchFamily="34" charset="-122"/>
                  <a:ea typeface="思源黑体 CN Bold" panose="020B0800000000000000" pitchFamily="34" charset="-122"/>
                </a:rPr>
                <a:t>1</a:t>
              </a:r>
              <a:endParaRPr lang="zh-CN" altLang="en-US" sz="14200" b="1" dirty="0">
                <a:solidFill>
                  <a:srgbClr val="223F9D"/>
                </a:solidFill>
                <a:latin typeface="思源黑体 CN Bold" panose="020B0800000000000000" pitchFamily="34" charset="-122"/>
                <a:ea typeface="思源黑体 CN Bold" panose="020B0800000000000000" pitchFamily="34" charset="-122"/>
              </a:endParaRPr>
            </a:p>
          </p:txBody>
        </p:sp>
      </p:grpSp>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8330" r="10887" b="78056"/>
          <a:stretch>
            <a:fillRect/>
          </a:stretch>
        </p:blipFill>
        <p:spPr>
          <a:xfrm flipH="1">
            <a:off x="7200900" y="5664193"/>
            <a:ext cx="4775226" cy="1193807"/>
          </a:xfrm>
          <a:prstGeom prst="rect">
            <a:avLst/>
          </a:prstGeom>
        </p:spPr>
      </p:pic>
      <p:pic>
        <p:nvPicPr>
          <p:cNvPr id="10" name="图片 9"/>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l="69051" b="22355"/>
          <a:stretch>
            <a:fillRect/>
          </a:stretch>
        </p:blipFill>
        <p:spPr>
          <a:xfrm>
            <a:off x="-1" y="0"/>
            <a:ext cx="2594137" cy="6858000"/>
          </a:xfrm>
          <a:prstGeom prst="rect">
            <a:avLst/>
          </a:prstGeom>
        </p:spPr>
      </p:pic>
      <p:sp>
        <p:nvSpPr>
          <p:cNvPr id="13" name="矩形 12"/>
          <p:cNvSpPr/>
          <p:nvPr/>
        </p:nvSpPr>
        <p:spPr>
          <a:xfrm>
            <a:off x="5335748" y="3813207"/>
            <a:ext cx="5309061" cy="894604"/>
          </a:xfrm>
          <a:prstGeom prst="rect">
            <a:avLst/>
          </a:prstGeom>
          <a:solidFill>
            <a:schemeClr val="bg1"/>
          </a:solidFill>
        </p:spPr>
        <p:txBody>
          <a:bodyPr wrap="square">
            <a:spAutoFit/>
          </a:bodyPr>
          <a:lstStyle/>
          <a:p>
            <a:pPr lvl="0" defTabSz="609600">
              <a:lnSpc>
                <a:spcPct val="150000"/>
              </a:lnSpc>
              <a:defRPr/>
            </a:pPr>
            <a:r>
              <a:rPr kumimoji="1" lang="en-US" altLang="zh-CN" sz="1200" kern="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Calibri" panose="020F0502020204030204" pitchFamily="34" charset="0"/>
              </a:rPr>
              <a:t>1</a:t>
            </a:r>
            <a:r>
              <a:rPr kumimoji="1" lang="zh-CN" altLang="en-US" sz="1200" kern="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Calibri" panose="020F0502020204030204" pitchFamily="34" charset="0"/>
              </a:rPr>
              <a:t>、学会根据物体的三视图描述出几何体的基本形状或实物原型，并计算表面积或体积。</a:t>
            </a:r>
          </a:p>
          <a:p>
            <a:pPr lvl="0" defTabSz="609600">
              <a:lnSpc>
                <a:spcPct val="150000"/>
              </a:lnSpc>
              <a:defRPr/>
            </a:pPr>
            <a:r>
              <a:rPr kumimoji="1" lang="en-US" altLang="zh-CN" sz="1200" kern="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Calibri" panose="020F0502020204030204" pitchFamily="34" charset="0"/>
              </a:rPr>
              <a:t>2</a:t>
            </a:r>
            <a:r>
              <a:rPr kumimoji="1" lang="zh-CN" altLang="en-US" sz="1200" kern="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mn-ea"/>
                <a:sym typeface="Calibri" panose="020F0502020204030204" pitchFamily="34" charset="0"/>
              </a:rPr>
              <a:t>、经历探索简单的几何体活动，培养动手实践能力，发展学生逆向思维能力。</a:t>
            </a:r>
          </a:p>
        </p:txBody>
      </p:sp>
      <p:sp>
        <p:nvSpPr>
          <p:cNvPr id="15" name="矩形 7"/>
          <p:cNvSpPr/>
          <p:nvPr>
            <p:custDataLst>
              <p:tags r:id="rId1"/>
            </p:custDataLst>
          </p:nvPr>
        </p:nvSpPr>
        <p:spPr>
          <a:xfrm>
            <a:off x="5335748" y="2696193"/>
            <a:ext cx="3570208" cy="1107996"/>
          </a:xfrm>
          <a:prstGeom prst="rect">
            <a:avLst/>
          </a:prstGeom>
          <a:solidFill>
            <a:schemeClr val="bg1"/>
          </a:solidFill>
        </p:spPr>
        <p:txBody>
          <a:bodyPr wrap="none">
            <a:spAutoFit/>
          </a:bodyPr>
          <a:lstStyle/>
          <a:p>
            <a:pPr defTabSz="685800">
              <a:defRPr/>
            </a:pPr>
            <a:r>
              <a:rPr lang="zh-CN" altLang="en-US" sz="6600" kern="0" dirty="0">
                <a:solidFill>
                  <a:srgbClr val="223F9D"/>
                </a:solidFill>
                <a:latin typeface="思源黑体 CN Bold" panose="020B0800000000000000" pitchFamily="34" charset="-122"/>
                <a:ea typeface="思源黑体 CN Bold" panose="020B0800000000000000" pitchFamily="34" charset="-122"/>
              </a:rPr>
              <a:t>学习目标</a:t>
            </a:r>
          </a:p>
        </p:txBody>
      </p:sp>
      <p:sp>
        <p:nvSpPr>
          <p:cNvPr id="16" name="矩形 8"/>
          <p:cNvSpPr/>
          <p:nvPr>
            <p:custDataLst>
              <p:tags r:id="rId2"/>
            </p:custDataLst>
          </p:nvPr>
        </p:nvSpPr>
        <p:spPr>
          <a:xfrm>
            <a:off x="5335748" y="2317843"/>
            <a:ext cx="3570209" cy="369332"/>
          </a:xfrm>
          <a:prstGeom prst="rect">
            <a:avLst/>
          </a:prstGeom>
          <a:solidFill>
            <a:schemeClr val="bg1"/>
          </a:solidFill>
        </p:spPr>
        <p:txBody>
          <a:bodyPr wrap="square">
            <a:spAutoFit/>
          </a:bodyPr>
          <a:lstStyle/>
          <a:p>
            <a:pPr algn="dist" defTabSz="685800">
              <a:defRPr/>
            </a:pPr>
            <a:r>
              <a:rPr lang="en-US" altLang="zh-CN" kern="0" dirty="0">
                <a:solidFill>
                  <a:schemeClr val="tx1">
                    <a:lumMod val="75000"/>
                    <a:lumOff val="25000"/>
                  </a:schemeClr>
                </a:solidFill>
                <a:latin typeface="思源黑体 CN Bold" panose="020B0800000000000000" pitchFamily="34" charset="-122"/>
                <a:ea typeface="思源黑体 CN Bold" panose="020B0800000000000000" pitchFamily="34" charset="-122"/>
              </a:rPr>
              <a:t>LEARNING OBJECTIVES</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grpSp>
        <p:nvGrpSpPr>
          <p:cNvPr id="3" name="组合 2"/>
          <p:cNvGrpSpPr/>
          <p:nvPr/>
        </p:nvGrpSpPr>
        <p:grpSpPr>
          <a:xfrm>
            <a:off x="210705" y="105395"/>
            <a:ext cx="3578779" cy="865006"/>
            <a:chOff x="210705" y="105395"/>
            <a:chExt cx="3578779" cy="865006"/>
          </a:xfrm>
        </p:grpSpPr>
        <p:pic>
          <p:nvPicPr>
            <p:cNvPr id="5" name="图片 4"/>
            <p:cNvPicPr>
              <a:picLocks noChangeAspect="1"/>
            </p:cNvPicPr>
            <p:nvPr/>
          </p:nvPicPr>
          <p:blipFill>
            <a:blip r:embed="rId2"/>
            <a:stretch>
              <a:fillRect/>
            </a:stretch>
          </p:blipFill>
          <p:spPr>
            <a:xfrm>
              <a:off x="210705" y="105395"/>
              <a:ext cx="817995" cy="865006"/>
            </a:xfrm>
            <a:prstGeom prst="rect">
              <a:avLst/>
            </a:prstGeom>
          </p:spPr>
        </p:pic>
        <p:sp>
          <p:nvSpPr>
            <p:cNvPr id="6" name="文本框 5"/>
            <p:cNvSpPr txBox="1"/>
            <p:nvPr/>
          </p:nvSpPr>
          <p:spPr>
            <a:xfrm>
              <a:off x="1142606" y="296288"/>
              <a:ext cx="2646878" cy="461665"/>
            </a:xfrm>
            <a:prstGeom prst="rect">
              <a:avLst/>
            </a:prstGeom>
            <a:noFill/>
          </p:spPr>
          <p:txBody>
            <a:bodyPr wrap="none" rtlCol="0">
              <a:spAutoFit/>
            </a:bodyPr>
            <a:lstStyle/>
            <a:p>
              <a:pPr defTabSz="609600">
                <a:defRPr/>
              </a:pPr>
              <a:r>
                <a:rPr kumimoji="1" lang="zh-CN" altLang="en-US" sz="2400" kern="0" dirty="0">
                  <a:solidFill>
                    <a:srgbClr val="223F9D"/>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三视图知识点回顾</a:t>
              </a:r>
            </a:p>
          </p:txBody>
        </p:sp>
        <p:sp>
          <p:nvSpPr>
            <p:cNvPr id="7" name="矩形 6"/>
            <p:cNvSpPr/>
            <p:nvPr/>
          </p:nvSpPr>
          <p:spPr>
            <a:xfrm>
              <a:off x="384329" y="296287"/>
              <a:ext cx="546945" cy="461665"/>
            </a:xfrm>
            <a:prstGeom prst="rect">
              <a:avLst/>
            </a:prstGeom>
          </p:spPr>
          <p:txBody>
            <a:bodyPr wrap="none">
              <a:spAutoFit/>
            </a:bodyPr>
            <a:lstStyle/>
            <a:p>
              <a:pPr lvl="0" algn="ctr" defTabSz="457200">
                <a:defRPr/>
              </a:pPr>
              <a:r>
                <a:rPr lang="en-US" altLang="zh-CN" sz="2400" kern="0" dirty="0">
                  <a:solidFill>
                    <a:srgbClr val="223F9D"/>
                  </a:solidFill>
                  <a:latin typeface="思源黑体 CN Bold" panose="020B0800000000000000" pitchFamily="34" charset="-122"/>
                  <a:ea typeface="思源黑体 CN Bold" panose="020B0800000000000000" pitchFamily="34" charset="-122"/>
                </a:rPr>
                <a:t>01</a:t>
              </a:r>
              <a:endParaRPr lang="zh-CN" altLang="en-US" sz="2400" kern="0" dirty="0">
                <a:solidFill>
                  <a:srgbClr val="223F9D"/>
                </a:solidFill>
                <a:latin typeface="思源黑体 CN Bold" panose="020B0800000000000000" pitchFamily="34" charset="-122"/>
                <a:ea typeface="思源黑体 CN Bold" panose="020B0800000000000000" pitchFamily="34" charset="-122"/>
              </a:endParaRPr>
            </a:p>
          </p:txBody>
        </p:sp>
      </p:grpSp>
      <p:sp>
        <p:nvSpPr>
          <p:cNvPr id="10" name="矩形 9"/>
          <p:cNvSpPr/>
          <p:nvPr/>
        </p:nvSpPr>
        <p:spPr>
          <a:xfrm>
            <a:off x="1199942" y="1247060"/>
            <a:ext cx="9712652" cy="879600"/>
          </a:xfrm>
          <a:prstGeom prst="rect">
            <a:avLst/>
          </a:prstGeom>
        </p:spPr>
        <p:txBody>
          <a:bodyPr wrap="square">
            <a:spAutoFit/>
          </a:bodyPr>
          <a:lstStyle/>
          <a:p>
            <a:pPr defTabSz="685800">
              <a:lnSpc>
                <a:spcPct val="150000"/>
              </a:lnSpc>
            </a:pPr>
            <a:r>
              <a:rPr lang="zh-CN" altLang="en-US" dirty="0">
                <a:solidFill>
                  <a:srgbClr val="FF0000"/>
                </a:solidFill>
                <a:latin typeface="思源黑体 CN Bold" panose="020B0800000000000000" pitchFamily="34" charset="-122"/>
                <a:ea typeface="思源黑体 CN Bold" panose="020B0800000000000000" pitchFamily="34" charset="-122"/>
              </a:rPr>
              <a:t>我们用三个互相垂直的平面</a:t>
            </a:r>
            <a:r>
              <a:rPr lang="zh-CN" altLang="en-US" dirty="0">
                <a:solidFill>
                  <a:prstClr val="black"/>
                </a:solidFill>
                <a:latin typeface="思源黑体 CN Bold" panose="020B0800000000000000" pitchFamily="34" charset="-122"/>
                <a:ea typeface="思源黑体 CN Bold" panose="020B0800000000000000" pitchFamily="34" charset="-122"/>
              </a:rPr>
              <a:t>（例如：墙角处的三面墙面）</a:t>
            </a:r>
            <a:r>
              <a:rPr lang="zh-CN" altLang="en-US" dirty="0">
                <a:solidFill>
                  <a:srgbClr val="FF0000"/>
                </a:solidFill>
                <a:latin typeface="思源黑体 CN Bold" panose="020B0800000000000000" pitchFamily="34" charset="-122"/>
                <a:ea typeface="思源黑体 CN Bold" panose="020B0800000000000000" pitchFamily="34" charset="-122"/>
              </a:rPr>
              <a:t>作为投影面</a:t>
            </a:r>
            <a:r>
              <a:rPr lang="zh-CN" altLang="en-US" dirty="0">
                <a:solidFill>
                  <a:prstClr val="black"/>
                </a:solidFill>
                <a:latin typeface="思源黑体 CN Bold" panose="020B0800000000000000" pitchFamily="34" charset="-122"/>
                <a:ea typeface="思源黑体 CN Bold" panose="020B0800000000000000" pitchFamily="34" charset="-122"/>
              </a:rPr>
              <a:t>，</a:t>
            </a:r>
            <a:endParaRPr lang="en-US" altLang="zh-CN" dirty="0">
              <a:solidFill>
                <a:prstClr val="black"/>
              </a:solidFill>
              <a:latin typeface="思源黑体 CN Bold" panose="020B0800000000000000" pitchFamily="34" charset="-122"/>
              <a:ea typeface="思源黑体 CN Bold" panose="020B0800000000000000" pitchFamily="34" charset="-122"/>
            </a:endParaRPr>
          </a:p>
          <a:p>
            <a:pPr defTabSz="685800">
              <a:lnSpc>
                <a:spcPct val="150000"/>
              </a:lnSpc>
            </a:pPr>
            <a:r>
              <a:rPr lang="zh-CN" altLang="en-US" dirty="0">
                <a:solidFill>
                  <a:prstClr val="black"/>
                </a:solidFill>
                <a:latin typeface="思源黑体 CN Bold" panose="020B0800000000000000" pitchFamily="34" charset="-122"/>
                <a:ea typeface="思源黑体 CN Bold" panose="020B0800000000000000" pitchFamily="34" charset="-122"/>
              </a:rPr>
              <a:t>其中正对着我们的叫</a:t>
            </a:r>
            <a:r>
              <a:rPr lang="zh-CN" altLang="en-US" dirty="0">
                <a:solidFill>
                  <a:srgbClr val="FF0000"/>
                </a:solidFill>
                <a:latin typeface="思源黑体 CN Bold" panose="020B0800000000000000" pitchFamily="34" charset="-122"/>
                <a:ea typeface="思源黑体 CN Bold" panose="020B0800000000000000" pitchFamily="34" charset="-122"/>
              </a:rPr>
              <a:t>正面</a:t>
            </a:r>
            <a:r>
              <a:rPr lang="zh-CN" altLang="en-US" dirty="0">
                <a:solidFill>
                  <a:prstClr val="black"/>
                </a:solidFill>
                <a:latin typeface="思源黑体 CN Bold" panose="020B0800000000000000" pitchFamily="34" charset="-122"/>
                <a:ea typeface="思源黑体 CN Bold" panose="020B0800000000000000" pitchFamily="34" charset="-122"/>
              </a:rPr>
              <a:t>，正面下方的叫</a:t>
            </a:r>
            <a:r>
              <a:rPr lang="zh-CN" altLang="en-US" dirty="0">
                <a:solidFill>
                  <a:srgbClr val="FF0000"/>
                </a:solidFill>
                <a:latin typeface="思源黑体 CN Bold" panose="020B0800000000000000" pitchFamily="34" charset="-122"/>
                <a:ea typeface="思源黑体 CN Bold" panose="020B0800000000000000" pitchFamily="34" charset="-122"/>
              </a:rPr>
              <a:t>水平面</a:t>
            </a:r>
            <a:r>
              <a:rPr lang="zh-CN" altLang="en-US" dirty="0">
                <a:solidFill>
                  <a:prstClr val="black"/>
                </a:solidFill>
                <a:latin typeface="思源黑体 CN Bold" panose="020B0800000000000000" pitchFamily="34" charset="-122"/>
                <a:ea typeface="思源黑体 CN Bold" panose="020B0800000000000000" pitchFamily="34" charset="-122"/>
              </a:rPr>
              <a:t>，右边的叫做</a:t>
            </a:r>
            <a:r>
              <a:rPr lang="zh-CN" altLang="en-US" dirty="0">
                <a:solidFill>
                  <a:srgbClr val="FF0000"/>
                </a:solidFill>
                <a:latin typeface="思源黑体 CN Bold" panose="020B0800000000000000" pitchFamily="34" charset="-122"/>
                <a:ea typeface="思源黑体 CN Bold" panose="020B0800000000000000" pitchFamily="34" charset="-122"/>
              </a:rPr>
              <a:t>侧面</a:t>
            </a:r>
            <a:r>
              <a:rPr lang="zh-CN" altLang="en-US" dirty="0">
                <a:solidFill>
                  <a:prstClr val="black"/>
                </a:solidFill>
                <a:latin typeface="思源黑体 CN Bold" panose="020B0800000000000000" pitchFamily="34" charset="-122"/>
                <a:ea typeface="思源黑体 CN Bold" panose="020B0800000000000000" pitchFamily="34" charset="-122"/>
              </a:rPr>
              <a:t>.</a:t>
            </a:r>
          </a:p>
        </p:txBody>
      </p:sp>
      <p:sp>
        <p:nvSpPr>
          <p:cNvPr id="11" name="立方体 14338"/>
          <p:cNvSpPr>
            <a:spLocks noChangeArrowheads="1"/>
          </p:cNvSpPr>
          <p:nvPr/>
        </p:nvSpPr>
        <p:spPr bwMode="auto">
          <a:xfrm rot="10800000" flipH="1">
            <a:off x="6401736" y="2440945"/>
            <a:ext cx="4995862" cy="3781425"/>
          </a:xfrm>
          <a:prstGeom prst="cube">
            <a:avLst>
              <a:gd name="adj" fmla="val 25023"/>
            </a:avLst>
          </a:prstGeom>
          <a:noFill/>
          <a:ln w="38100">
            <a:solidFill>
              <a:sysClr val="windowText" lastClr="000000"/>
            </a:solidFill>
            <a:miter lim="800000"/>
          </a:ln>
        </p:spPr>
        <p:txBody>
          <a:bodyPr/>
          <a:lstStyle/>
          <a:p>
            <a:pPr marL="0" marR="0" lvl="0" indent="0" algn="ctr" defTabSz="685800" eaLnBrk="1" fontAlgn="auto" latinLnBrk="0" hangingPunct="1">
              <a:lnSpc>
                <a:spcPts val="4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12" name="文本框 11"/>
          <p:cNvSpPr txBox="1">
            <a:spLocks noChangeArrowheads="1"/>
          </p:cNvSpPr>
          <p:nvPr/>
        </p:nvSpPr>
        <p:spPr bwMode="auto">
          <a:xfrm>
            <a:off x="9042543" y="3095860"/>
            <a:ext cx="1035050" cy="570605"/>
          </a:xfrm>
          <a:prstGeom prst="rect">
            <a:avLst/>
          </a:prstGeom>
          <a:noFill/>
          <a:ln>
            <a:noFill/>
          </a:ln>
          <a:effectLst>
            <a:outerShdw dist="35921" dir="2700000" algn="ctr" rotWithShape="0">
              <a:srgbClr val="E1F0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685800" eaLnBrk="1" fontAlgn="auto" latinLnBrk="0" hangingPunct="1">
              <a:lnSpc>
                <a:spcPts val="4000"/>
              </a:lnSpc>
              <a:spcBef>
                <a:spcPct val="50000"/>
              </a:spcBef>
              <a:spcAft>
                <a:spcPts val="0"/>
              </a:spcAft>
              <a:buClrTx/>
              <a:buSzTx/>
              <a:buFontTx/>
              <a:buNone/>
              <a:defRPr/>
            </a:pPr>
            <a:r>
              <a:rPr kumimoji="0" lang="zh-CN" altLang="en-US" sz="2800"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rPr>
              <a:t>正面</a:t>
            </a:r>
          </a:p>
        </p:txBody>
      </p:sp>
      <p:sp>
        <p:nvSpPr>
          <p:cNvPr id="13" name="矩形 12"/>
          <p:cNvSpPr>
            <a:spLocks noChangeArrowheads="1" noChangeShapeType="1" noTextEdit="1"/>
          </p:cNvSpPr>
          <p:nvPr/>
        </p:nvSpPr>
        <p:spPr bwMode="auto">
          <a:xfrm>
            <a:off x="10566767" y="4866297"/>
            <a:ext cx="608012" cy="765175"/>
          </a:xfrm>
          <a:prstGeom prst="rect">
            <a:avLst/>
          </a:prstGeom>
        </p:spPr>
        <p:txBody>
          <a:bodyPr wrap="none" fromWordArt="1">
            <a:prstTxWarp prst="textSlantDown">
              <a:avLst>
                <a:gd name="adj" fmla="val 53241"/>
              </a:avLst>
            </a:prstTxWarp>
          </a:bodyPr>
          <a:lstStyle/>
          <a:p>
            <a:pPr algn="ctr" defTabSz="685800"/>
            <a:r>
              <a:rPr lang="zh-CN" altLang="en-US" sz="2800" b="1" kern="10" dirty="0">
                <a:ln w="9525">
                  <a:solidFill>
                    <a:srgbClr val="FF0000"/>
                  </a:solidFill>
                  <a:miter lim="800000"/>
                </a:ln>
                <a:solidFill>
                  <a:prstClr val="black"/>
                </a:solidFill>
                <a:effectLst>
                  <a:outerShdw dist="35921" dir="2700000" algn="ctr" rotWithShape="0">
                    <a:srgbClr val="868686"/>
                  </a:outerShdw>
                </a:effectLst>
                <a:latin typeface="思源黑体 CN Bold" panose="020B0800000000000000" pitchFamily="34" charset="-122"/>
                <a:ea typeface="思源黑体 CN Bold" panose="020B0800000000000000" pitchFamily="34" charset="-122"/>
              </a:rPr>
              <a:t>侧面</a:t>
            </a:r>
          </a:p>
        </p:txBody>
      </p:sp>
      <p:sp>
        <p:nvSpPr>
          <p:cNvPr id="14" name="矩形 13"/>
          <p:cNvSpPr>
            <a:spLocks noChangeArrowheads="1" noChangeShapeType="1" noTextEdit="1"/>
          </p:cNvSpPr>
          <p:nvPr/>
        </p:nvSpPr>
        <p:spPr bwMode="auto">
          <a:xfrm>
            <a:off x="7196280" y="5583473"/>
            <a:ext cx="762000" cy="314325"/>
          </a:xfrm>
          <a:prstGeom prst="rect">
            <a:avLst/>
          </a:prstGeom>
        </p:spPr>
        <p:txBody>
          <a:bodyPr wrap="none" fromWordArt="1">
            <a:prstTxWarp prst="textSlantUp">
              <a:avLst>
                <a:gd name="adj" fmla="val 0"/>
              </a:avLst>
            </a:prstTxWarp>
          </a:bodyPr>
          <a:lstStyle/>
          <a:p>
            <a:pPr algn="ctr" defTabSz="685800"/>
            <a:r>
              <a:rPr lang="zh-CN" altLang="en-US" sz="1600" b="1" kern="10" dirty="0">
                <a:ln w="9525">
                  <a:solidFill>
                    <a:srgbClr val="FF0000"/>
                  </a:solidFill>
                  <a:miter lim="800000"/>
                </a:ln>
                <a:solidFill>
                  <a:prstClr val="black"/>
                </a:solidFill>
                <a:effectLst>
                  <a:prstShdw prst="shdw11">
                    <a:srgbClr val="868686">
                      <a:alpha val="50000"/>
                    </a:srgbClr>
                  </a:prstShdw>
                </a:effectLst>
                <a:latin typeface="思源黑体 CN Bold" panose="020B0800000000000000" pitchFamily="34" charset="-122"/>
                <a:ea typeface="思源黑体 CN Bold" panose="020B0800000000000000" pitchFamily="34" charset="-122"/>
              </a:rPr>
              <a:t>水平面</a:t>
            </a:r>
          </a:p>
        </p:txBody>
      </p:sp>
      <p:grpSp>
        <p:nvGrpSpPr>
          <p:cNvPr id="15" name="组合 14"/>
          <p:cNvGrpSpPr/>
          <p:nvPr/>
        </p:nvGrpSpPr>
        <p:grpSpPr>
          <a:xfrm flipH="1">
            <a:off x="8120655" y="4010696"/>
            <a:ext cx="680801" cy="687598"/>
            <a:chOff x="1181893" y="2687359"/>
            <a:chExt cx="1165941" cy="1172665"/>
          </a:xfrm>
        </p:grpSpPr>
        <p:sp>
          <p:nvSpPr>
            <p:cNvPr id="16" name="立方体 15"/>
            <p:cNvSpPr/>
            <p:nvPr/>
          </p:nvSpPr>
          <p:spPr>
            <a:xfrm>
              <a:off x="1182021" y="2694339"/>
              <a:ext cx="1165685" cy="1165685"/>
            </a:xfrm>
            <a:prstGeom prst="cube">
              <a:avLst/>
            </a:prstGeom>
            <a:noFill/>
            <a:ln w="25400" cap="flat" cmpd="sng" algn="ctr">
              <a:solidFill>
                <a:srgbClr val="50742F">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cxnSp>
          <p:nvCxnSpPr>
            <p:cNvPr id="17" name="直接连接符 16"/>
            <p:cNvCxnSpPr/>
            <p:nvPr/>
          </p:nvCxnSpPr>
          <p:spPr>
            <a:xfrm>
              <a:off x="1476062" y="2687359"/>
              <a:ext cx="0" cy="879499"/>
            </a:xfrm>
            <a:prstGeom prst="line">
              <a:avLst/>
            </a:prstGeom>
            <a:noFill/>
            <a:ln w="9525" cap="flat" cmpd="sng" algn="ctr">
              <a:solidFill>
                <a:srgbClr val="50742F">
                  <a:shade val="95000"/>
                  <a:satMod val="105000"/>
                </a:srgbClr>
              </a:solidFill>
              <a:prstDash val="solid"/>
            </a:ln>
            <a:effectLst/>
          </p:spPr>
        </p:cxnSp>
        <p:cxnSp>
          <p:nvCxnSpPr>
            <p:cNvPr id="18" name="直接连接符 17"/>
            <p:cNvCxnSpPr/>
            <p:nvPr/>
          </p:nvCxnSpPr>
          <p:spPr>
            <a:xfrm flipH="1">
              <a:off x="1476062" y="3566860"/>
              <a:ext cx="871772" cy="6978"/>
            </a:xfrm>
            <a:prstGeom prst="line">
              <a:avLst/>
            </a:prstGeom>
            <a:noFill/>
            <a:ln w="9525" cap="flat" cmpd="sng" algn="ctr">
              <a:solidFill>
                <a:srgbClr val="50742F">
                  <a:shade val="95000"/>
                  <a:satMod val="105000"/>
                </a:srgbClr>
              </a:solidFill>
              <a:prstDash val="solid"/>
            </a:ln>
            <a:effectLst/>
          </p:spPr>
        </p:cxnSp>
        <p:cxnSp>
          <p:nvCxnSpPr>
            <p:cNvPr id="19" name="直接连接符 18"/>
            <p:cNvCxnSpPr/>
            <p:nvPr/>
          </p:nvCxnSpPr>
          <p:spPr>
            <a:xfrm flipH="1">
              <a:off x="1181893" y="3566858"/>
              <a:ext cx="294170" cy="293166"/>
            </a:xfrm>
            <a:prstGeom prst="line">
              <a:avLst/>
            </a:prstGeom>
            <a:noFill/>
            <a:ln w="9525" cap="flat" cmpd="sng" algn="ctr">
              <a:solidFill>
                <a:srgbClr val="50742F">
                  <a:shade val="95000"/>
                  <a:satMod val="105000"/>
                </a:srgbClr>
              </a:solidFill>
              <a:prstDash val="solid"/>
            </a:ln>
            <a:effectLst/>
          </p:spPr>
        </p:cxnSp>
      </p:grpSp>
      <p:sp>
        <p:nvSpPr>
          <p:cNvPr id="20" name="矩形 19"/>
          <p:cNvSpPr/>
          <p:nvPr/>
        </p:nvSpPr>
        <p:spPr>
          <a:xfrm>
            <a:off x="1199942" y="2703961"/>
            <a:ext cx="3762302" cy="584775"/>
          </a:xfrm>
          <a:prstGeom prst="rect">
            <a:avLst/>
          </a:prstGeom>
        </p:spPr>
        <p:txBody>
          <a:bodyPr wrap="square">
            <a:spAutoFit/>
          </a:bodyPr>
          <a:lstStyle/>
          <a:p>
            <a:pPr defTabSz="685800"/>
            <a:r>
              <a:rPr lang="zh-CN" altLang="en-US" sz="1600" b="1" dirty="0">
                <a:solidFill>
                  <a:srgbClr val="50742F">
                    <a:lumMod val="50000"/>
                  </a:srgbClr>
                </a:solidFill>
                <a:latin typeface="思源黑体 CN Bold" panose="020B0800000000000000" pitchFamily="34" charset="-122"/>
                <a:ea typeface="思源黑体 CN Bold" panose="020B0800000000000000" pitchFamily="34" charset="-122"/>
              </a:rPr>
              <a:t>对于一个物体（例如一个正方体）在三个投影面内进行正投影，</a:t>
            </a:r>
          </a:p>
        </p:txBody>
      </p:sp>
      <p:sp>
        <p:nvSpPr>
          <p:cNvPr id="21" name="矩形 20"/>
          <p:cNvSpPr/>
          <p:nvPr/>
        </p:nvSpPr>
        <p:spPr>
          <a:xfrm>
            <a:off x="1199942" y="4331658"/>
            <a:ext cx="3762302" cy="584775"/>
          </a:xfrm>
          <a:prstGeom prst="rect">
            <a:avLst/>
          </a:prstGeom>
        </p:spPr>
        <p:txBody>
          <a:bodyPr wrap="square">
            <a:spAutoFit/>
          </a:bodyPr>
          <a:lstStyle/>
          <a:p>
            <a:pPr defTabSz="685800"/>
            <a:r>
              <a:rPr lang="en-US" altLang="zh-CN" sz="1600" b="1" dirty="0">
                <a:solidFill>
                  <a:srgbClr val="50742F">
                    <a:lumMod val="50000"/>
                  </a:srgbClr>
                </a:solidFill>
                <a:latin typeface="思源黑体 CN Bold" panose="020B0800000000000000" pitchFamily="34" charset="-122"/>
                <a:ea typeface="思源黑体 CN Bold" panose="020B0800000000000000" pitchFamily="34" charset="-122"/>
              </a:rPr>
              <a:t>2</a:t>
            </a:r>
            <a:r>
              <a:rPr lang="zh-CN" altLang="en-US" sz="1600" b="1" dirty="0">
                <a:solidFill>
                  <a:srgbClr val="50742F">
                    <a:lumMod val="50000"/>
                  </a:srgbClr>
                </a:solidFill>
                <a:latin typeface="思源黑体 CN Bold" panose="020B0800000000000000" pitchFamily="34" charset="-122"/>
                <a:ea typeface="思源黑体 CN Bold" panose="020B0800000000000000" pitchFamily="34" charset="-122"/>
              </a:rPr>
              <a:t>。在水平面内得到的</a:t>
            </a:r>
            <a:r>
              <a:rPr lang="zh-CN" altLang="en-US" sz="1600" b="1" dirty="0">
                <a:solidFill>
                  <a:srgbClr val="FF0000"/>
                </a:solidFill>
                <a:latin typeface="思源黑体 CN Bold" panose="020B0800000000000000" pitchFamily="34" charset="-122"/>
                <a:ea typeface="思源黑体 CN Bold" panose="020B0800000000000000" pitchFamily="34" charset="-122"/>
              </a:rPr>
              <a:t>由上向下</a:t>
            </a:r>
            <a:r>
              <a:rPr lang="zh-CN" altLang="en-US" sz="1600" b="1" dirty="0">
                <a:solidFill>
                  <a:srgbClr val="50742F">
                    <a:lumMod val="50000"/>
                  </a:srgbClr>
                </a:solidFill>
                <a:latin typeface="思源黑体 CN Bold" panose="020B0800000000000000" pitchFamily="34" charset="-122"/>
                <a:ea typeface="思源黑体 CN Bold" panose="020B0800000000000000" pitchFamily="34" charset="-122"/>
              </a:rPr>
              <a:t>观察物</a:t>
            </a:r>
            <a:endParaRPr lang="en-US" altLang="zh-CN" sz="1600" b="1" dirty="0">
              <a:solidFill>
                <a:srgbClr val="50742F">
                  <a:lumMod val="50000"/>
                </a:srgbClr>
              </a:solidFill>
              <a:latin typeface="思源黑体 CN Bold" panose="020B0800000000000000" pitchFamily="34" charset="-122"/>
              <a:ea typeface="思源黑体 CN Bold" panose="020B0800000000000000" pitchFamily="34" charset="-122"/>
            </a:endParaRPr>
          </a:p>
          <a:p>
            <a:pPr defTabSz="685800"/>
            <a:r>
              <a:rPr lang="zh-CN" altLang="en-US" sz="1600" b="1" dirty="0">
                <a:solidFill>
                  <a:srgbClr val="50742F">
                    <a:lumMod val="50000"/>
                  </a:srgbClr>
                </a:solidFill>
                <a:latin typeface="思源黑体 CN Bold" panose="020B0800000000000000" pitchFamily="34" charset="-122"/>
                <a:ea typeface="思源黑体 CN Bold" panose="020B0800000000000000" pitchFamily="34" charset="-122"/>
              </a:rPr>
              <a:t>体的视图，叫做</a:t>
            </a:r>
            <a:r>
              <a:rPr lang="zh-CN" altLang="en-US" sz="1600" b="1" dirty="0">
                <a:solidFill>
                  <a:srgbClr val="FF0000"/>
                </a:solidFill>
                <a:latin typeface="思源黑体 CN Bold" panose="020B0800000000000000" pitchFamily="34" charset="-122"/>
                <a:ea typeface="思源黑体 CN Bold" panose="020B0800000000000000" pitchFamily="34" charset="-122"/>
              </a:rPr>
              <a:t>俯视图</a:t>
            </a:r>
            <a:r>
              <a:rPr lang="zh-CN" altLang="en-US" sz="1600" b="1" dirty="0">
                <a:solidFill>
                  <a:srgbClr val="50742F">
                    <a:lumMod val="50000"/>
                  </a:srgbClr>
                </a:solidFill>
                <a:latin typeface="思源黑体 CN Bold" panose="020B0800000000000000" pitchFamily="34" charset="-122"/>
                <a:ea typeface="思源黑体 CN Bold" panose="020B0800000000000000" pitchFamily="34" charset="-122"/>
              </a:rPr>
              <a:t>。</a:t>
            </a:r>
          </a:p>
        </p:txBody>
      </p:sp>
      <p:sp>
        <p:nvSpPr>
          <p:cNvPr id="22" name="矩形 21"/>
          <p:cNvSpPr/>
          <p:nvPr/>
        </p:nvSpPr>
        <p:spPr>
          <a:xfrm>
            <a:off x="1199942" y="5145506"/>
            <a:ext cx="3762302" cy="584775"/>
          </a:xfrm>
          <a:prstGeom prst="rect">
            <a:avLst/>
          </a:prstGeom>
        </p:spPr>
        <p:txBody>
          <a:bodyPr wrap="square">
            <a:spAutoFit/>
          </a:bodyPr>
          <a:lstStyle/>
          <a:p>
            <a:pPr defTabSz="685800"/>
            <a:r>
              <a:rPr lang="en-US" altLang="zh-CN" sz="1600" b="1" dirty="0">
                <a:solidFill>
                  <a:srgbClr val="50742F">
                    <a:lumMod val="50000"/>
                  </a:srgbClr>
                </a:solidFill>
                <a:latin typeface="思源黑体 CN Bold" panose="020B0800000000000000" pitchFamily="34" charset="-122"/>
                <a:ea typeface="思源黑体 CN Bold" panose="020B0800000000000000" pitchFamily="34" charset="-122"/>
              </a:rPr>
              <a:t>3.</a:t>
            </a:r>
            <a:r>
              <a:rPr lang="zh-CN" altLang="en-US" sz="1600" b="1" dirty="0">
                <a:solidFill>
                  <a:srgbClr val="50742F">
                    <a:lumMod val="50000"/>
                  </a:srgbClr>
                </a:solidFill>
                <a:latin typeface="思源黑体 CN Bold" panose="020B0800000000000000" pitchFamily="34" charset="-122"/>
                <a:ea typeface="思源黑体 CN Bold" panose="020B0800000000000000" pitchFamily="34" charset="-122"/>
              </a:rPr>
              <a:t>在水平面内得到的</a:t>
            </a:r>
            <a:r>
              <a:rPr lang="zh-CN" altLang="en-US" sz="1600" b="1" dirty="0">
                <a:solidFill>
                  <a:srgbClr val="FF0000"/>
                </a:solidFill>
                <a:latin typeface="思源黑体 CN Bold" panose="020B0800000000000000" pitchFamily="34" charset="-122"/>
                <a:ea typeface="思源黑体 CN Bold" panose="020B0800000000000000" pitchFamily="34" charset="-122"/>
              </a:rPr>
              <a:t>由左向右</a:t>
            </a:r>
            <a:r>
              <a:rPr lang="zh-CN" altLang="en-US" sz="1600" b="1" dirty="0">
                <a:solidFill>
                  <a:srgbClr val="50742F">
                    <a:lumMod val="50000"/>
                  </a:srgbClr>
                </a:solidFill>
                <a:latin typeface="思源黑体 CN Bold" panose="020B0800000000000000" pitchFamily="34" charset="-122"/>
                <a:ea typeface="思源黑体 CN Bold" panose="020B0800000000000000" pitchFamily="34" charset="-122"/>
              </a:rPr>
              <a:t>观察物体的视图，叫做</a:t>
            </a:r>
            <a:r>
              <a:rPr lang="zh-CN" altLang="en-US" sz="1600" b="1" dirty="0">
                <a:solidFill>
                  <a:srgbClr val="FF0000"/>
                </a:solidFill>
                <a:latin typeface="思源黑体 CN Bold" panose="020B0800000000000000" pitchFamily="34" charset="-122"/>
                <a:ea typeface="思源黑体 CN Bold" panose="020B0800000000000000" pitchFamily="34" charset="-122"/>
              </a:rPr>
              <a:t>左视图</a:t>
            </a:r>
            <a:r>
              <a:rPr lang="zh-CN" altLang="en-US" sz="1600" b="1" dirty="0">
                <a:solidFill>
                  <a:srgbClr val="50742F">
                    <a:lumMod val="50000"/>
                  </a:srgbClr>
                </a:solidFill>
                <a:latin typeface="思源黑体 CN Bold" panose="020B0800000000000000" pitchFamily="34" charset="-122"/>
                <a:ea typeface="思源黑体 CN Bold" panose="020B0800000000000000" pitchFamily="34" charset="-122"/>
              </a:rPr>
              <a:t>。</a:t>
            </a:r>
          </a:p>
        </p:txBody>
      </p:sp>
      <p:sp>
        <p:nvSpPr>
          <p:cNvPr id="23" name="矩形 22"/>
          <p:cNvSpPr/>
          <p:nvPr/>
        </p:nvSpPr>
        <p:spPr>
          <a:xfrm>
            <a:off x="1199942" y="3517809"/>
            <a:ext cx="3672800" cy="584775"/>
          </a:xfrm>
          <a:prstGeom prst="rect">
            <a:avLst/>
          </a:prstGeom>
        </p:spPr>
        <p:txBody>
          <a:bodyPr wrap="none">
            <a:spAutoFit/>
          </a:bodyPr>
          <a:lstStyle/>
          <a:p>
            <a:pPr defTabSz="685800"/>
            <a:r>
              <a:rPr lang="en-US" altLang="zh-CN" sz="1600" b="1" dirty="0">
                <a:solidFill>
                  <a:srgbClr val="50742F">
                    <a:lumMod val="50000"/>
                  </a:srgbClr>
                </a:solidFill>
                <a:latin typeface="思源黑体 CN Bold" panose="020B0800000000000000" pitchFamily="34" charset="-122"/>
                <a:ea typeface="思源黑体 CN Bold" panose="020B0800000000000000" pitchFamily="34" charset="-122"/>
              </a:rPr>
              <a:t>1.</a:t>
            </a:r>
            <a:r>
              <a:rPr lang="zh-CN" altLang="en-US" sz="1600" b="1" dirty="0">
                <a:solidFill>
                  <a:srgbClr val="50742F">
                    <a:lumMod val="50000"/>
                  </a:srgbClr>
                </a:solidFill>
                <a:latin typeface="思源黑体 CN Bold" panose="020B0800000000000000" pitchFamily="34" charset="-122"/>
                <a:ea typeface="思源黑体 CN Bold" panose="020B0800000000000000" pitchFamily="34" charset="-122"/>
              </a:rPr>
              <a:t>在正面内得到的</a:t>
            </a:r>
            <a:r>
              <a:rPr lang="zh-CN" altLang="en-US" sz="1600" b="1" dirty="0">
                <a:solidFill>
                  <a:srgbClr val="FF0000"/>
                </a:solidFill>
                <a:latin typeface="思源黑体 CN Bold" panose="020B0800000000000000" pitchFamily="34" charset="-122"/>
                <a:ea typeface="思源黑体 CN Bold" panose="020B0800000000000000" pitchFamily="34" charset="-122"/>
              </a:rPr>
              <a:t>由前向后</a:t>
            </a:r>
            <a:r>
              <a:rPr lang="zh-CN" altLang="en-US" sz="1600" b="1" dirty="0">
                <a:solidFill>
                  <a:srgbClr val="50742F">
                    <a:lumMod val="50000"/>
                  </a:srgbClr>
                </a:solidFill>
                <a:latin typeface="思源黑体 CN Bold" panose="020B0800000000000000" pitchFamily="34" charset="-122"/>
                <a:ea typeface="思源黑体 CN Bold" panose="020B0800000000000000" pitchFamily="34" charset="-122"/>
              </a:rPr>
              <a:t>观察物体的</a:t>
            </a:r>
            <a:endParaRPr lang="en-US" altLang="zh-CN" sz="1600" b="1" dirty="0">
              <a:solidFill>
                <a:srgbClr val="50742F">
                  <a:lumMod val="50000"/>
                </a:srgbClr>
              </a:solidFill>
              <a:latin typeface="思源黑体 CN Bold" panose="020B0800000000000000" pitchFamily="34" charset="-122"/>
              <a:ea typeface="思源黑体 CN Bold" panose="020B0800000000000000" pitchFamily="34" charset="-122"/>
            </a:endParaRPr>
          </a:p>
          <a:p>
            <a:pPr defTabSz="685800"/>
            <a:r>
              <a:rPr lang="zh-CN" altLang="en-US" sz="1600" b="1" dirty="0">
                <a:solidFill>
                  <a:srgbClr val="50742F">
                    <a:lumMod val="50000"/>
                  </a:srgbClr>
                </a:solidFill>
                <a:latin typeface="思源黑体 CN Bold" panose="020B0800000000000000" pitchFamily="34" charset="-122"/>
                <a:ea typeface="思源黑体 CN Bold" panose="020B0800000000000000" pitchFamily="34" charset="-122"/>
              </a:rPr>
              <a:t>视图，叫</a:t>
            </a:r>
            <a:r>
              <a:rPr lang="zh-CN" altLang="en-US" sz="1600" b="1" dirty="0">
                <a:solidFill>
                  <a:srgbClr val="FF0000"/>
                </a:solidFill>
                <a:latin typeface="思源黑体 CN Bold" panose="020B0800000000000000" pitchFamily="34" charset="-122"/>
                <a:ea typeface="思源黑体 CN Bold" panose="020B0800000000000000" pitchFamily="34" charset="-122"/>
              </a:rPr>
              <a:t>主视图</a:t>
            </a:r>
            <a:r>
              <a:rPr lang="zh-CN" altLang="en-US" sz="1600" b="1" dirty="0">
                <a:solidFill>
                  <a:srgbClr val="50742F">
                    <a:lumMod val="50000"/>
                  </a:srgbClr>
                </a:solidFill>
                <a:latin typeface="思源黑体 CN Bold" panose="020B0800000000000000" pitchFamily="34" charset="-122"/>
                <a:ea typeface="思源黑体 CN Bold" panose="020B0800000000000000" pitchFamily="34" charset="-122"/>
              </a:rPr>
              <a:t>。</a:t>
            </a:r>
          </a:p>
        </p:txBody>
      </p:sp>
      <p:cxnSp>
        <p:nvCxnSpPr>
          <p:cNvPr id="24" name="直接箭头连接符 23"/>
          <p:cNvCxnSpPr/>
          <p:nvPr/>
        </p:nvCxnSpPr>
        <p:spPr>
          <a:xfrm flipH="1" flipV="1">
            <a:off x="7830215" y="3699110"/>
            <a:ext cx="475605" cy="495094"/>
          </a:xfrm>
          <a:prstGeom prst="straightConnector1">
            <a:avLst/>
          </a:prstGeom>
          <a:noFill/>
          <a:ln w="9525" cap="flat" cmpd="sng" algn="ctr">
            <a:solidFill>
              <a:srgbClr val="FF0000"/>
            </a:solidFill>
            <a:prstDash val="solid"/>
            <a:tailEnd type="triangle"/>
          </a:ln>
          <a:effectLst/>
        </p:spPr>
      </p:cxnSp>
      <p:cxnSp>
        <p:nvCxnSpPr>
          <p:cNvPr id="25" name="直接箭头连接符 24"/>
          <p:cNvCxnSpPr/>
          <p:nvPr/>
        </p:nvCxnSpPr>
        <p:spPr>
          <a:xfrm flipH="1" flipV="1">
            <a:off x="7806996" y="4186373"/>
            <a:ext cx="475605" cy="495094"/>
          </a:xfrm>
          <a:prstGeom prst="straightConnector1">
            <a:avLst/>
          </a:prstGeom>
          <a:noFill/>
          <a:ln w="9525" cap="flat" cmpd="sng" algn="ctr">
            <a:solidFill>
              <a:srgbClr val="FF0000"/>
            </a:solidFill>
            <a:prstDash val="solid"/>
            <a:tailEnd type="triangle"/>
          </a:ln>
          <a:effectLst/>
        </p:spPr>
      </p:cxnSp>
      <p:cxnSp>
        <p:nvCxnSpPr>
          <p:cNvPr id="26" name="直接箭头连接符 25"/>
          <p:cNvCxnSpPr/>
          <p:nvPr/>
        </p:nvCxnSpPr>
        <p:spPr>
          <a:xfrm flipH="1" flipV="1">
            <a:off x="8325777" y="4186373"/>
            <a:ext cx="475605" cy="495094"/>
          </a:xfrm>
          <a:prstGeom prst="straightConnector1">
            <a:avLst/>
          </a:prstGeom>
          <a:noFill/>
          <a:ln w="9525" cap="flat" cmpd="sng" algn="ctr">
            <a:solidFill>
              <a:srgbClr val="FF0000"/>
            </a:solidFill>
            <a:prstDash val="solid"/>
            <a:tailEnd type="triangle"/>
          </a:ln>
          <a:effectLst/>
        </p:spPr>
      </p:cxnSp>
      <p:cxnSp>
        <p:nvCxnSpPr>
          <p:cNvPr id="27" name="直接箭头连接符 26"/>
          <p:cNvCxnSpPr/>
          <p:nvPr/>
        </p:nvCxnSpPr>
        <p:spPr>
          <a:xfrm flipH="1" flipV="1">
            <a:off x="8339718" y="3705402"/>
            <a:ext cx="475605" cy="495094"/>
          </a:xfrm>
          <a:prstGeom prst="straightConnector1">
            <a:avLst/>
          </a:prstGeom>
          <a:noFill/>
          <a:ln w="9525" cap="flat" cmpd="sng" algn="ctr">
            <a:solidFill>
              <a:srgbClr val="FF0000"/>
            </a:solidFill>
            <a:prstDash val="solid"/>
            <a:tailEnd type="triangle"/>
          </a:ln>
          <a:effectLst/>
        </p:spPr>
      </p:cxnSp>
      <p:sp>
        <p:nvSpPr>
          <p:cNvPr id="28" name="矩形 27"/>
          <p:cNvSpPr/>
          <p:nvPr/>
        </p:nvSpPr>
        <p:spPr>
          <a:xfrm>
            <a:off x="7830760" y="3707524"/>
            <a:ext cx="498980" cy="495094"/>
          </a:xfrm>
          <a:prstGeom prst="rect">
            <a:avLst/>
          </a:prstGeom>
          <a:noFill/>
          <a:ln w="25400" cap="flat" cmpd="sng" algn="ctr">
            <a:solidFill>
              <a:srgbClr val="FF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cxnSp>
        <p:nvCxnSpPr>
          <p:cNvPr id="29" name="直接箭头连接符 28"/>
          <p:cNvCxnSpPr/>
          <p:nvPr/>
        </p:nvCxnSpPr>
        <p:spPr>
          <a:xfrm>
            <a:off x="8282601" y="4202618"/>
            <a:ext cx="0" cy="1536270"/>
          </a:xfrm>
          <a:prstGeom prst="straightConnector1">
            <a:avLst/>
          </a:prstGeom>
          <a:noFill/>
          <a:ln w="9525" cap="flat" cmpd="sng" algn="ctr">
            <a:solidFill>
              <a:srgbClr val="FF0000"/>
            </a:solidFill>
            <a:prstDash val="solid"/>
            <a:tailEnd type="triangle"/>
          </a:ln>
          <a:effectLst/>
        </p:spPr>
      </p:cxnSp>
      <p:cxnSp>
        <p:nvCxnSpPr>
          <p:cNvPr id="30" name="直接箭头连接符 29"/>
          <p:cNvCxnSpPr/>
          <p:nvPr/>
        </p:nvCxnSpPr>
        <p:spPr>
          <a:xfrm>
            <a:off x="8127193" y="4035317"/>
            <a:ext cx="0" cy="1536270"/>
          </a:xfrm>
          <a:prstGeom prst="straightConnector1">
            <a:avLst/>
          </a:prstGeom>
          <a:noFill/>
          <a:ln w="9525" cap="flat" cmpd="sng" algn="ctr">
            <a:solidFill>
              <a:srgbClr val="FF0000"/>
            </a:solidFill>
            <a:prstDash val="solid"/>
            <a:tailEnd type="triangle"/>
          </a:ln>
          <a:effectLst/>
        </p:spPr>
      </p:cxnSp>
      <p:cxnSp>
        <p:nvCxnSpPr>
          <p:cNvPr id="31" name="直接箭头连接符 30"/>
          <p:cNvCxnSpPr/>
          <p:nvPr/>
        </p:nvCxnSpPr>
        <p:spPr>
          <a:xfrm>
            <a:off x="8801226" y="4186373"/>
            <a:ext cx="0" cy="1536270"/>
          </a:xfrm>
          <a:prstGeom prst="straightConnector1">
            <a:avLst/>
          </a:prstGeom>
          <a:noFill/>
          <a:ln w="9525" cap="flat" cmpd="sng" algn="ctr">
            <a:solidFill>
              <a:srgbClr val="FF0000"/>
            </a:solidFill>
            <a:prstDash val="solid"/>
            <a:tailEnd type="triangle"/>
          </a:ln>
          <a:effectLst/>
        </p:spPr>
      </p:cxnSp>
      <p:cxnSp>
        <p:nvCxnSpPr>
          <p:cNvPr id="32" name="直接箭头连接符 31"/>
          <p:cNvCxnSpPr/>
          <p:nvPr/>
        </p:nvCxnSpPr>
        <p:spPr>
          <a:xfrm>
            <a:off x="8629688" y="4020898"/>
            <a:ext cx="0" cy="1536270"/>
          </a:xfrm>
          <a:prstGeom prst="straightConnector1">
            <a:avLst/>
          </a:prstGeom>
          <a:noFill/>
          <a:ln w="9525" cap="flat" cmpd="sng" algn="ctr">
            <a:solidFill>
              <a:srgbClr val="FF0000"/>
            </a:solidFill>
            <a:prstDash val="solid"/>
            <a:tailEnd type="triangle"/>
          </a:ln>
          <a:effectLst/>
        </p:spPr>
      </p:cxnSp>
      <p:grpSp>
        <p:nvGrpSpPr>
          <p:cNvPr id="33" name="组合 32"/>
          <p:cNvGrpSpPr/>
          <p:nvPr/>
        </p:nvGrpSpPr>
        <p:grpSpPr>
          <a:xfrm>
            <a:off x="8127193" y="5564620"/>
            <a:ext cx="674033" cy="158023"/>
            <a:chOff x="5572836" y="4125674"/>
            <a:chExt cx="674033" cy="158023"/>
          </a:xfrm>
        </p:grpSpPr>
        <p:cxnSp>
          <p:nvCxnSpPr>
            <p:cNvPr id="34" name="直接连接符 33"/>
            <p:cNvCxnSpPr/>
            <p:nvPr/>
          </p:nvCxnSpPr>
          <p:spPr>
            <a:xfrm>
              <a:off x="5572836" y="4129425"/>
              <a:ext cx="502495" cy="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35" name="直接连接符 34"/>
            <p:cNvCxnSpPr/>
            <p:nvPr/>
          </p:nvCxnSpPr>
          <p:spPr>
            <a:xfrm>
              <a:off x="5744374" y="4283697"/>
              <a:ext cx="502495" cy="0"/>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36" name="直接连接符 35"/>
            <p:cNvCxnSpPr/>
            <p:nvPr/>
          </p:nvCxnSpPr>
          <p:spPr>
            <a:xfrm flipH="1" flipV="1">
              <a:off x="5572836" y="4140629"/>
              <a:ext cx="152400" cy="141196"/>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37" name="直接连接符 36"/>
            <p:cNvCxnSpPr/>
            <p:nvPr/>
          </p:nvCxnSpPr>
          <p:spPr>
            <a:xfrm flipH="1" flipV="1">
              <a:off x="6075500" y="4125674"/>
              <a:ext cx="152400" cy="141196"/>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grpSp>
      <p:cxnSp>
        <p:nvCxnSpPr>
          <p:cNvPr id="38" name="直接箭头连接符 37"/>
          <p:cNvCxnSpPr/>
          <p:nvPr/>
        </p:nvCxnSpPr>
        <p:spPr>
          <a:xfrm>
            <a:off x="8325777" y="4186373"/>
            <a:ext cx="2436234" cy="0"/>
          </a:xfrm>
          <a:prstGeom prst="straightConnector1">
            <a:avLst/>
          </a:prstGeom>
          <a:noFill/>
          <a:ln w="9525" cap="flat" cmpd="sng" algn="ctr">
            <a:solidFill>
              <a:srgbClr val="FF0000"/>
            </a:solidFill>
            <a:prstDash val="solid"/>
            <a:tailEnd type="triangle"/>
          </a:ln>
          <a:effectLst/>
        </p:spPr>
      </p:cxnSp>
      <p:cxnSp>
        <p:nvCxnSpPr>
          <p:cNvPr id="39" name="直接箭头连接符 38"/>
          <p:cNvCxnSpPr/>
          <p:nvPr/>
        </p:nvCxnSpPr>
        <p:spPr>
          <a:xfrm>
            <a:off x="8130533" y="4010696"/>
            <a:ext cx="2436234" cy="0"/>
          </a:xfrm>
          <a:prstGeom prst="straightConnector1">
            <a:avLst/>
          </a:prstGeom>
          <a:noFill/>
          <a:ln w="9525" cap="flat" cmpd="sng" algn="ctr">
            <a:solidFill>
              <a:srgbClr val="FF0000"/>
            </a:solidFill>
            <a:prstDash val="solid"/>
            <a:tailEnd type="triangle"/>
          </a:ln>
          <a:effectLst/>
        </p:spPr>
      </p:cxnSp>
      <p:cxnSp>
        <p:nvCxnSpPr>
          <p:cNvPr id="40" name="直接箭头连接符 39"/>
          <p:cNvCxnSpPr/>
          <p:nvPr/>
        </p:nvCxnSpPr>
        <p:spPr>
          <a:xfrm>
            <a:off x="8305820" y="4698993"/>
            <a:ext cx="2436234" cy="0"/>
          </a:xfrm>
          <a:prstGeom prst="straightConnector1">
            <a:avLst/>
          </a:prstGeom>
          <a:noFill/>
          <a:ln w="9525" cap="flat" cmpd="sng" algn="ctr">
            <a:solidFill>
              <a:srgbClr val="FF0000"/>
            </a:solidFill>
            <a:prstDash val="solid"/>
            <a:tailEnd type="triangle"/>
          </a:ln>
          <a:effectLst/>
        </p:spPr>
      </p:cxnSp>
      <p:cxnSp>
        <p:nvCxnSpPr>
          <p:cNvPr id="41" name="直接箭头连接符 40"/>
          <p:cNvCxnSpPr/>
          <p:nvPr/>
        </p:nvCxnSpPr>
        <p:spPr>
          <a:xfrm>
            <a:off x="8130533" y="4515329"/>
            <a:ext cx="2436234" cy="0"/>
          </a:xfrm>
          <a:prstGeom prst="straightConnector1">
            <a:avLst/>
          </a:prstGeom>
          <a:noFill/>
          <a:ln w="9525" cap="flat" cmpd="sng" algn="ctr">
            <a:solidFill>
              <a:srgbClr val="FF0000"/>
            </a:solidFill>
            <a:prstDash val="solid"/>
            <a:tailEnd type="triangle"/>
          </a:ln>
          <a:effectLst/>
        </p:spPr>
      </p:cxnSp>
      <p:grpSp>
        <p:nvGrpSpPr>
          <p:cNvPr id="42" name="组合 41"/>
          <p:cNvGrpSpPr/>
          <p:nvPr/>
        </p:nvGrpSpPr>
        <p:grpSpPr>
          <a:xfrm>
            <a:off x="10553572" y="4005044"/>
            <a:ext cx="208439" cy="713273"/>
            <a:chOff x="7999215" y="2566098"/>
            <a:chExt cx="208439" cy="713273"/>
          </a:xfrm>
        </p:grpSpPr>
        <p:cxnSp>
          <p:nvCxnSpPr>
            <p:cNvPr id="43" name="直接连接符 42"/>
            <p:cNvCxnSpPr/>
            <p:nvPr/>
          </p:nvCxnSpPr>
          <p:spPr>
            <a:xfrm>
              <a:off x="8012410" y="2571750"/>
              <a:ext cx="0" cy="515699"/>
            </a:xfrm>
            <a:prstGeom prst="line">
              <a:avLst/>
            </a:prstGeom>
            <a:noFill/>
            <a:ln w="19050" cap="flat" cmpd="sng" algn="ctr">
              <a:solidFill>
                <a:srgbClr val="FF0000"/>
              </a:solidFill>
              <a:prstDash val="solid"/>
            </a:ln>
            <a:effectLst/>
          </p:spPr>
        </p:cxnSp>
        <p:cxnSp>
          <p:nvCxnSpPr>
            <p:cNvPr id="44" name="直接连接符 43"/>
            <p:cNvCxnSpPr/>
            <p:nvPr/>
          </p:nvCxnSpPr>
          <p:spPr>
            <a:xfrm>
              <a:off x="8196059" y="2763672"/>
              <a:ext cx="0" cy="515699"/>
            </a:xfrm>
            <a:prstGeom prst="line">
              <a:avLst/>
            </a:prstGeom>
            <a:noFill/>
            <a:ln w="19050" cap="flat" cmpd="sng" algn="ctr">
              <a:solidFill>
                <a:srgbClr val="FF0000"/>
              </a:solidFill>
              <a:prstDash val="solid"/>
            </a:ln>
            <a:effectLst/>
          </p:spPr>
        </p:cxnSp>
        <p:cxnSp>
          <p:nvCxnSpPr>
            <p:cNvPr id="45" name="直接连接符 44"/>
            <p:cNvCxnSpPr/>
            <p:nvPr/>
          </p:nvCxnSpPr>
          <p:spPr>
            <a:xfrm>
              <a:off x="7999215" y="2566098"/>
              <a:ext cx="208439" cy="181329"/>
            </a:xfrm>
            <a:prstGeom prst="line">
              <a:avLst/>
            </a:prstGeom>
            <a:noFill/>
            <a:ln w="19050" cap="flat" cmpd="sng" algn="ctr">
              <a:solidFill>
                <a:srgbClr val="FF0000"/>
              </a:solidFill>
              <a:prstDash val="solid"/>
            </a:ln>
            <a:effectLst/>
          </p:spPr>
        </p:cxnSp>
        <p:cxnSp>
          <p:nvCxnSpPr>
            <p:cNvPr id="46" name="直接连接符 45"/>
            <p:cNvCxnSpPr/>
            <p:nvPr/>
          </p:nvCxnSpPr>
          <p:spPr>
            <a:xfrm>
              <a:off x="7999215" y="3077005"/>
              <a:ext cx="208439" cy="181329"/>
            </a:xfrm>
            <a:prstGeom prst="line">
              <a:avLst/>
            </a:prstGeom>
            <a:noFill/>
            <a:ln w="19050" cap="flat" cmpd="sng" algn="ctr">
              <a:solidFill>
                <a:srgbClr val="FF0000"/>
              </a:solidFill>
              <a:prstDash val="solid"/>
            </a:ln>
            <a:effectLst/>
          </p:spPr>
        </p:cxnSp>
      </p:grpSp>
      <p:sp>
        <p:nvSpPr>
          <p:cNvPr id="47" name="文本框 46"/>
          <p:cNvSpPr txBox="1">
            <a:spLocks noChangeArrowheads="1"/>
          </p:cNvSpPr>
          <p:nvPr/>
        </p:nvSpPr>
        <p:spPr bwMode="auto">
          <a:xfrm>
            <a:off x="7365981" y="2824682"/>
            <a:ext cx="1450975" cy="57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a:lnSpc>
                <a:spcPts val="4000"/>
              </a:lnSpc>
              <a:spcBef>
                <a:spcPct val="50000"/>
              </a:spcBef>
            </a:pPr>
            <a:r>
              <a:rPr lang="zh-CN" altLang="en-US" sz="2800" dirty="0">
                <a:solidFill>
                  <a:prstClr val="black"/>
                </a:solidFill>
                <a:latin typeface="思源黑体 CN Bold" panose="020B0800000000000000" pitchFamily="34" charset="-122"/>
                <a:ea typeface="思源黑体 CN Bold" panose="020B0800000000000000" pitchFamily="34" charset="-122"/>
              </a:rPr>
              <a:t>主视图</a:t>
            </a:r>
          </a:p>
        </p:txBody>
      </p:sp>
      <p:sp>
        <p:nvSpPr>
          <p:cNvPr id="48" name="文本框 47"/>
          <p:cNvSpPr txBox="1">
            <a:spLocks noChangeArrowheads="1"/>
          </p:cNvSpPr>
          <p:nvPr/>
        </p:nvSpPr>
        <p:spPr bwMode="auto">
          <a:xfrm>
            <a:off x="8466208" y="5701232"/>
            <a:ext cx="1261884" cy="57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a:lnSpc>
                <a:spcPts val="4000"/>
              </a:lnSpc>
            </a:pPr>
            <a:r>
              <a:rPr lang="zh-CN" altLang="en-US" sz="2800" dirty="0">
                <a:solidFill>
                  <a:prstClr val="black"/>
                </a:solidFill>
                <a:latin typeface="思源黑体 CN Bold" panose="020B0800000000000000" pitchFamily="34" charset="-122"/>
                <a:ea typeface="思源黑体 CN Bold" panose="020B0800000000000000" pitchFamily="34" charset="-122"/>
              </a:rPr>
              <a:t>俯视图</a:t>
            </a:r>
          </a:p>
        </p:txBody>
      </p:sp>
      <p:sp>
        <p:nvSpPr>
          <p:cNvPr id="49" name="文本框 48"/>
          <p:cNvSpPr txBox="1">
            <a:spLocks noChangeArrowheads="1"/>
          </p:cNvSpPr>
          <p:nvPr/>
        </p:nvSpPr>
        <p:spPr bwMode="auto">
          <a:xfrm>
            <a:off x="10821254" y="3267813"/>
            <a:ext cx="69762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defTabSz="685800">
              <a:lnSpc>
                <a:spcPts val="4000"/>
              </a:lnSpc>
            </a:pPr>
            <a:r>
              <a:rPr lang="zh-CN" altLang="en-US" sz="2800" dirty="0">
                <a:solidFill>
                  <a:prstClr val="black"/>
                </a:solidFill>
                <a:latin typeface="思源黑体 CN Bold" panose="020B0800000000000000" pitchFamily="34" charset="-122"/>
                <a:ea typeface="思源黑体 CN Bold" panose="020B0800000000000000" pitchFamily="34" charset="-122"/>
              </a:rPr>
              <a:t>左视图</a:t>
            </a:r>
          </a:p>
        </p:txBody>
      </p:sp>
      <p:sp>
        <p:nvSpPr>
          <p:cNvPr id="50" name="箭头: 左 49"/>
          <p:cNvSpPr/>
          <p:nvPr/>
        </p:nvSpPr>
        <p:spPr>
          <a:xfrm rot="10800000">
            <a:off x="6779489" y="4202618"/>
            <a:ext cx="595585" cy="312710"/>
          </a:xfrm>
          <a:prstGeom prst="leftArrow">
            <a:avLst/>
          </a:prstGeom>
          <a:solidFill>
            <a:srgbClr val="50742F"/>
          </a:solidFill>
          <a:ln w="25400" cap="flat" cmpd="sng" algn="ctr">
            <a:solidFill>
              <a:srgbClr val="50742F">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51" name="箭头: 左 50"/>
          <p:cNvSpPr/>
          <p:nvPr/>
        </p:nvSpPr>
        <p:spPr>
          <a:xfrm rot="16200000">
            <a:off x="6822330" y="3332961"/>
            <a:ext cx="595585" cy="312710"/>
          </a:xfrm>
          <a:prstGeom prst="leftArrow">
            <a:avLst/>
          </a:prstGeom>
          <a:solidFill>
            <a:srgbClr val="50742F"/>
          </a:solidFill>
          <a:ln w="25400" cap="flat" cmpd="sng" algn="ctr">
            <a:solidFill>
              <a:srgbClr val="50742F">
                <a:shade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2" presetClass="entr" presetSubtype="4"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par>
                                <p:cTn id="25" presetID="22" presetClass="entr" presetSubtype="4"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par>
                                <p:cTn id="28" presetID="2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up)">
                                      <p:cBhvr>
                                        <p:cTn id="53" dur="500"/>
                                        <p:tgtEl>
                                          <p:spTgt spid="31"/>
                                        </p:tgtEl>
                                      </p:cBhvr>
                                    </p:animEffect>
                                  </p:childTnLst>
                                </p:cTn>
                              </p:par>
                              <p:par>
                                <p:cTn id="54" presetID="22" presetClass="entr" presetSubtype="1"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up)">
                                      <p:cBhvr>
                                        <p:cTn id="56" dur="500"/>
                                        <p:tgtEl>
                                          <p:spTgt spid="32"/>
                                        </p:tgtEl>
                                      </p:cBhvr>
                                    </p:animEffect>
                                  </p:childTnLst>
                                </p:cTn>
                              </p:par>
                              <p:par>
                                <p:cTn id="57" presetID="22" presetClass="entr" presetSubtype="1"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up)">
                                      <p:cBhvr>
                                        <p:cTn id="59" dur="500"/>
                                        <p:tgtEl>
                                          <p:spTgt spid="29"/>
                                        </p:tgtEl>
                                      </p:cBhvr>
                                    </p:animEffect>
                                  </p:childTnLst>
                                </p:cTn>
                              </p:par>
                              <p:par>
                                <p:cTn id="60" presetID="22" presetClass="entr" presetSubtype="1"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up)">
                                      <p:cBhvr>
                                        <p:cTn id="62" dur="500"/>
                                        <p:tgtEl>
                                          <p:spTgt spid="30"/>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500"/>
                                        <p:tgtEl>
                                          <p:spTgt spid="5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left)">
                                      <p:cBhvr>
                                        <p:cTn id="85" dur="500"/>
                                        <p:tgtEl>
                                          <p:spTgt spid="39"/>
                                        </p:tgtEl>
                                      </p:cBhvr>
                                    </p:animEffect>
                                  </p:childTnLst>
                                </p:cTn>
                              </p:par>
                              <p:par>
                                <p:cTn id="86" presetID="22" presetClass="entr" presetSubtype="8" fill="hold"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left)">
                                      <p:cBhvr>
                                        <p:cTn id="88" dur="500"/>
                                        <p:tgtEl>
                                          <p:spTgt spid="38"/>
                                        </p:tgtEl>
                                      </p:cBhvr>
                                    </p:animEffect>
                                  </p:childTnLst>
                                </p:cTn>
                              </p:par>
                              <p:par>
                                <p:cTn id="89" presetID="22" presetClass="entr" presetSubtype="8" fill="hold"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par>
                                <p:cTn id="92" presetID="22" presetClass="entr" presetSubtype="8" fill="hold" nodeType="with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wipe(left)">
                                      <p:cBhvr>
                                        <p:cTn id="94" dur="500"/>
                                        <p:tgtEl>
                                          <p:spTgt spid="40"/>
                                        </p:tgtEl>
                                      </p:cBhvr>
                                    </p:animEffect>
                                  </p:childTnLst>
                                </p:cTn>
                              </p:par>
                            </p:childTnLst>
                          </p:cTn>
                        </p:par>
                        <p:par>
                          <p:cTn id="95" fill="hold">
                            <p:stCondLst>
                              <p:cond delay="500"/>
                            </p:stCondLst>
                            <p:childTnLst>
                              <p:par>
                                <p:cTn id="96" presetID="10" presetClass="entr" presetSubtype="0" fill="hold"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500"/>
                                        <p:tgtEl>
                                          <p:spTgt spid="42"/>
                                        </p:tgtEl>
                                      </p:cBhvr>
                                    </p:animEffect>
                                  </p:childTnLst>
                                </p:cTn>
                              </p:par>
                            </p:childTnLst>
                          </p:cTn>
                        </p:par>
                        <p:par>
                          <p:cTn id="99" fill="hold">
                            <p:stCondLst>
                              <p:cond delay="1000"/>
                            </p:stCondLst>
                            <p:childTnLst>
                              <p:par>
                                <p:cTn id="100" presetID="10" presetClass="entr" presetSubtype="0" fill="hold" grpId="1" nodeType="after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8" grpId="0" animBg="1"/>
      <p:bldP spid="47" grpId="0"/>
      <p:bldP spid="48" grpId="0"/>
      <p:bldP spid="49" grpId="0" bldLvl="0"/>
      <p:bldP spid="49" grpId="1"/>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grpSp>
        <p:nvGrpSpPr>
          <p:cNvPr id="3" name="组合 2"/>
          <p:cNvGrpSpPr/>
          <p:nvPr/>
        </p:nvGrpSpPr>
        <p:grpSpPr>
          <a:xfrm>
            <a:off x="210705" y="105395"/>
            <a:ext cx="3578779" cy="865006"/>
            <a:chOff x="210705" y="105395"/>
            <a:chExt cx="3578779" cy="865006"/>
          </a:xfrm>
        </p:grpSpPr>
        <p:pic>
          <p:nvPicPr>
            <p:cNvPr id="5" name="图片 4"/>
            <p:cNvPicPr>
              <a:picLocks noChangeAspect="1"/>
            </p:cNvPicPr>
            <p:nvPr/>
          </p:nvPicPr>
          <p:blipFill>
            <a:blip r:embed="rId2"/>
            <a:stretch>
              <a:fillRect/>
            </a:stretch>
          </p:blipFill>
          <p:spPr>
            <a:xfrm>
              <a:off x="210705" y="105395"/>
              <a:ext cx="817995" cy="865006"/>
            </a:xfrm>
            <a:prstGeom prst="rect">
              <a:avLst/>
            </a:prstGeom>
          </p:spPr>
        </p:pic>
        <p:sp>
          <p:nvSpPr>
            <p:cNvPr id="6" name="文本框 5"/>
            <p:cNvSpPr txBox="1"/>
            <p:nvPr/>
          </p:nvSpPr>
          <p:spPr>
            <a:xfrm>
              <a:off x="1142606" y="296288"/>
              <a:ext cx="2646878" cy="461665"/>
            </a:xfrm>
            <a:prstGeom prst="rect">
              <a:avLst/>
            </a:prstGeom>
            <a:noFill/>
          </p:spPr>
          <p:txBody>
            <a:bodyPr wrap="none" rtlCol="0">
              <a:spAutoFit/>
            </a:bodyPr>
            <a:lstStyle/>
            <a:p>
              <a:pPr defTabSz="609600">
                <a:defRPr/>
              </a:pPr>
              <a:r>
                <a:rPr kumimoji="1" lang="zh-CN" altLang="en-US" sz="2400" kern="0" dirty="0">
                  <a:solidFill>
                    <a:srgbClr val="223F9D"/>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三视图知识点回顾</a:t>
              </a:r>
            </a:p>
          </p:txBody>
        </p:sp>
        <p:sp>
          <p:nvSpPr>
            <p:cNvPr id="7" name="矩形 6"/>
            <p:cNvSpPr/>
            <p:nvPr/>
          </p:nvSpPr>
          <p:spPr>
            <a:xfrm>
              <a:off x="384329" y="296287"/>
              <a:ext cx="546945" cy="461665"/>
            </a:xfrm>
            <a:prstGeom prst="rect">
              <a:avLst/>
            </a:prstGeom>
          </p:spPr>
          <p:txBody>
            <a:bodyPr wrap="none">
              <a:spAutoFit/>
            </a:bodyPr>
            <a:lstStyle/>
            <a:p>
              <a:pPr lvl="0" algn="ctr" defTabSz="457200">
                <a:defRPr/>
              </a:pPr>
              <a:r>
                <a:rPr lang="en-US" altLang="zh-CN" sz="2400" kern="0" dirty="0">
                  <a:solidFill>
                    <a:srgbClr val="223F9D"/>
                  </a:solidFill>
                  <a:latin typeface="思源黑体 CN Bold" panose="020B0800000000000000" pitchFamily="34" charset="-122"/>
                  <a:ea typeface="思源黑体 CN Bold" panose="020B0800000000000000" pitchFamily="34" charset="-122"/>
                </a:rPr>
                <a:t>01</a:t>
              </a:r>
              <a:endParaRPr lang="zh-CN" altLang="en-US" sz="2400" kern="0" dirty="0">
                <a:solidFill>
                  <a:srgbClr val="223F9D"/>
                </a:solidFill>
                <a:latin typeface="思源黑体 CN Bold" panose="020B0800000000000000" pitchFamily="34" charset="-122"/>
                <a:ea typeface="思源黑体 CN Bold" panose="020B0800000000000000" pitchFamily="34" charset="-122"/>
              </a:endParaRPr>
            </a:p>
          </p:txBody>
        </p:sp>
      </p:grpSp>
      <p:sp>
        <p:nvSpPr>
          <p:cNvPr id="52" name="棱台 14337" descr="画布"/>
          <p:cNvSpPr>
            <a:spLocks noChangeArrowheads="1"/>
          </p:cNvSpPr>
          <p:nvPr/>
        </p:nvSpPr>
        <p:spPr bwMode="auto">
          <a:xfrm>
            <a:off x="6747279" y="1853310"/>
            <a:ext cx="3962523" cy="3525765"/>
          </a:xfrm>
          <a:prstGeom prst="bevel">
            <a:avLst>
              <a:gd name="adj" fmla="val 1310"/>
            </a:avLst>
          </a:prstGeom>
          <a:noFill/>
          <a:ln w="38100">
            <a:solidFill>
              <a:srgbClr val="50742F"/>
            </a:solidFill>
            <a:miter lim="800000"/>
          </a:ln>
        </p:spPr>
        <p:txBody>
          <a:bodyPr/>
          <a:lstStyle/>
          <a:p>
            <a:pPr marL="0" marR="0" lvl="0" indent="0" algn="ctr" defTabSz="685800" eaLnBrk="1" fontAlgn="auto" latinLnBrk="0" hangingPunct="1">
              <a:lnSpc>
                <a:spcPts val="4000"/>
              </a:lnSpc>
              <a:spcBef>
                <a:spcPts val="0"/>
              </a:spcBef>
              <a:spcAft>
                <a:spcPts val="0"/>
              </a:spcAft>
              <a:buClrTx/>
              <a:buSzTx/>
              <a:buFontTx/>
              <a:buNone/>
              <a:defRPr/>
            </a:pPr>
            <a:endParaRPr kumimoji="0" lang="zh-CN" altLang="en-US" sz="2800"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53" name="矩形 52"/>
          <p:cNvSpPr>
            <a:spLocks noChangeArrowheads="1"/>
          </p:cNvSpPr>
          <p:nvPr/>
        </p:nvSpPr>
        <p:spPr bwMode="auto">
          <a:xfrm>
            <a:off x="9153930" y="2480301"/>
            <a:ext cx="720725" cy="779462"/>
          </a:xfrm>
          <a:prstGeom prst="rect">
            <a:avLst/>
          </a:prstGeom>
          <a:noFill/>
          <a:ln w="38100">
            <a:solidFill>
              <a:sysClr val="windowText" lastClr="000000"/>
            </a:solidFill>
            <a:miter lim="800000"/>
          </a:ln>
          <a:extLst>
            <a:ext uri="{909E8E84-426E-40DD-AFC4-6F175D3DCCD1}">
              <a14:hiddenFill xmlns:a14="http://schemas.microsoft.com/office/drawing/2010/main">
                <a:solidFill>
                  <a:srgbClr val="FFFFFF"/>
                </a:solidFill>
              </a14:hiddenFill>
            </a:ext>
          </a:extLst>
        </p:spPr>
        <p:txBody>
          <a:bodyPr/>
          <a:lstStyle/>
          <a:p>
            <a:pPr marL="0" marR="0" lvl="0" indent="0" algn="ctr" defTabSz="685800" eaLnBrk="1" fontAlgn="auto" latinLnBrk="0" hangingPunct="1">
              <a:lnSpc>
                <a:spcPts val="4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54" name="矩形 53"/>
          <p:cNvSpPr>
            <a:spLocks noChangeArrowheads="1"/>
          </p:cNvSpPr>
          <p:nvPr/>
        </p:nvSpPr>
        <p:spPr bwMode="auto">
          <a:xfrm rot="10800000">
            <a:off x="7453680" y="4013542"/>
            <a:ext cx="779539" cy="671793"/>
          </a:xfrm>
          <a:prstGeom prst="rect">
            <a:avLst/>
          </a:prstGeom>
          <a:noFill/>
          <a:ln w="38100">
            <a:solidFill>
              <a:sysClr val="windowText" lastClr="000000"/>
            </a:solidFill>
            <a:miter lim="800000"/>
          </a:ln>
          <a:extLst>
            <a:ext uri="{909E8E84-426E-40DD-AFC4-6F175D3DCCD1}">
              <a14:hiddenFill xmlns:a14="http://schemas.microsoft.com/office/drawing/2010/main">
                <a:solidFill>
                  <a:srgbClr val="FFFFFF"/>
                </a:solidFill>
              </a14:hiddenFill>
            </a:ext>
          </a:extLst>
        </p:spPr>
        <p:txBody>
          <a:bodyPr/>
          <a:lstStyle/>
          <a:p>
            <a:pPr marL="0" marR="0" lvl="0" indent="0" algn="ctr" defTabSz="685800" eaLnBrk="1" fontAlgn="auto" latinLnBrk="0" hangingPunct="1">
              <a:lnSpc>
                <a:spcPts val="4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55" name="文本框 54"/>
          <p:cNvSpPr txBox="1">
            <a:spLocks noChangeArrowheads="1"/>
          </p:cNvSpPr>
          <p:nvPr/>
        </p:nvSpPr>
        <p:spPr bwMode="auto">
          <a:xfrm>
            <a:off x="7240991" y="1952457"/>
            <a:ext cx="1392238" cy="57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a:lnSpc>
                <a:spcPts val="4000"/>
              </a:lnSpc>
              <a:spcBef>
                <a:spcPct val="50000"/>
              </a:spcBef>
            </a:pPr>
            <a:r>
              <a:rPr lang="zh-CN" altLang="en-US" sz="2800">
                <a:solidFill>
                  <a:prstClr val="black"/>
                </a:solidFill>
                <a:latin typeface="思源黑体 CN Bold" panose="020B0800000000000000" pitchFamily="34" charset="-122"/>
                <a:ea typeface="思源黑体 CN Bold" panose="020B0800000000000000" pitchFamily="34" charset="-122"/>
              </a:rPr>
              <a:t>主视图</a:t>
            </a:r>
          </a:p>
        </p:txBody>
      </p:sp>
      <p:sp>
        <p:nvSpPr>
          <p:cNvPr id="56" name="文本框 55"/>
          <p:cNvSpPr txBox="1">
            <a:spLocks noChangeArrowheads="1"/>
          </p:cNvSpPr>
          <p:nvPr/>
        </p:nvSpPr>
        <p:spPr bwMode="auto">
          <a:xfrm>
            <a:off x="7242580" y="4640888"/>
            <a:ext cx="1428750" cy="57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a:lnSpc>
                <a:spcPts val="4000"/>
              </a:lnSpc>
              <a:spcBef>
                <a:spcPct val="50000"/>
              </a:spcBef>
            </a:pPr>
            <a:r>
              <a:rPr lang="zh-CN" altLang="en-US" sz="2800">
                <a:solidFill>
                  <a:prstClr val="black"/>
                </a:solidFill>
                <a:latin typeface="思源黑体 CN Bold" panose="020B0800000000000000" pitchFamily="34" charset="-122"/>
                <a:ea typeface="思源黑体 CN Bold" panose="020B0800000000000000" pitchFamily="34" charset="-122"/>
              </a:rPr>
              <a:t>俯视图</a:t>
            </a:r>
          </a:p>
        </p:txBody>
      </p:sp>
      <p:sp>
        <p:nvSpPr>
          <p:cNvPr id="57" name="文本框 56"/>
          <p:cNvSpPr txBox="1">
            <a:spLocks noChangeArrowheads="1"/>
          </p:cNvSpPr>
          <p:nvPr/>
        </p:nvSpPr>
        <p:spPr bwMode="auto">
          <a:xfrm>
            <a:off x="9009467" y="1969126"/>
            <a:ext cx="1304925" cy="57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a:lnSpc>
                <a:spcPts val="4000"/>
              </a:lnSpc>
              <a:spcBef>
                <a:spcPct val="50000"/>
              </a:spcBef>
            </a:pPr>
            <a:r>
              <a:rPr lang="zh-CN" altLang="en-US" sz="2800">
                <a:solidFill>
                  <a:prstClr val="black"/>
                </a:solidFill>
                <a:latin typeface="思源黑体 CN Bold" panose="020B0800000000000000" pitchFamily="34" charset="-122"/>
                <a:ea typeface="思源黑体 CN Bold" panose="020B0800000000000000" pitchFamily="34" charset="-122"/>
              </a:rPr>
              <a:t>左视图</a:t>
            </a:r>
          </a:p>
        </p:txBody>
      </p:sp>
      <p:sp>
        <p:nvSpPr>
          <p:cNvPr id="58" name="矩形 57"/>
          <p:cNvSpPr>
            <a:spLocks noChangeArrowheads="1"/>
          </p:cNvSpPr>
          <p:nvPr/>
        </p:nvSpPr>
        <p:spPr bwMode="auto">
          <a:xfrm>
            <a:off x="7457289" y="2472364"/>
            <a:ext cx="780256" cy="776287"/>
          </a:xfrm>
          <a:prstGeom prst="rect">
            <a:avLst/>
          </a:prstGeom>
          <a:noFill/>
          <a:ln w="38100">
            <a:solidFill>
              <a:sysClr val="windowText" lastClr="000000"/>
            </a:solidFill>
            <a:miter lim="800000"/>
          </a:ln>
          <a:extLst>
            <a:ext uri="{909E8E84-426E-40DD-AFC4-6F175D3DCCD1}">
              <a14:hiddenFill xmlns:a14="http://schemas.microsoft.com/office/drawing/2010/main">
                <a:solidFill>
                  <a:srgbClr val="FFFFFF"/>
                </a:solidFill>
              </a14:hiddenFill>
            </a:ext>
          </a:extLst>
        </p:spPr>
        <p:txBody>
          <a:bodyPr/>
          <a:lstStyle/>
          <a:p>
            <a:pPr marL="0" marR="0" lvl="0" indent="0" algn="ctr" defTabSz="685800" eaLnBrk="1" fontAlgn="auto" latinLnBrk="0" hangingPunct="1">
              <a:lnSpc>
                <a:spcPts val="4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grpSp>
        <p:nvGrpSpPr>
          <p:cNvPr id="59" name="组合 58"/>
          <p:cNvGrpSpPr/>
          <p:nvPr/>
        </p:nvGrpSpPr>
        <p:grpSpPr bwMode="auto">
          <a:xfrm>
            <a:off x="8444317" y="2473951"/>
            <a:ext cx="682625" cy="781050"/>
            <a:chOff x="0" y="0"/>
            <a:chExt cx="430" cy="492"/>
          </a:xfrm>
        </p:grpSpPr>
        <p:sp>
          <p:nvSpPr>
            <p:cNvPr id="60" name="直接连接符 14369"/>
            <p:cNvSpPr>
              <a:spLocks noChangeShapeType="1"/>
            </p:cNvSpPr>
            <p:nvPr/>
          </p:nvSpPr>
          <p:spPr bwMode="auto">
            <a:xfrm>
              <a:off x="6" y="0"/>
              <a:ext cx="170" cy="0"/>
            </a:xfrm>
            <a:prstGeom prst="line">
              <a:avLst/>
            </a:prstGeom>
            <a:noFill/>
            <a:ln w="38100">
              <a:solidFill>
                <a:srgbClr val="268868"/>
              </a:solidFill>
              <a:round/>
            </a:ln>
            <a:extLst>
              <a:ext uri="{909E8E84-426E-40DD-AFC4-6F175D3DCCD1}">
                <a14:hiddenFill xmlns:a14="http://schemas.microsoft.com/office/drawing/2010/main">
                  <a:noFill/>
                </a14:hiddenFill>
              </a:ext>
            </a:extLst>
          </p:spPr>
          <p:txBody>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61" name="直接连接符 14370"/>
            <p:cNvSpPr>
              <a:spLocks noChangeShapeType="1"/>
            </p:cNvSpPr>
            <p:nvPr/>
          </p:nvSpPr>
          <p:spPr bwMode="auto">
            <a:xfrm>
              <a:off x="0" y="492"/>
              <a:ext cx="170" cy="0"/>
            </a:xfrm>
            <a:prstGeom prst="line">
              <a:avLst/>
            </a:prstGeom>
            <a:noFill/>
            <a:ln w="38100">
              <a:solidFill>
                <a:srgbClr val="268868"/>
              </a:solidFill>
              <a:round/>
            </a:ln>
            <a:extLst>
              <a:ext uri="{909E8E84-426E-40DD-AFC4-6F175D3DCCD1}">
                <a14:hiddenFill xmlns:a14="http://schemas.microsoft.com/office/drawing/2010/main">
                  <a:noFill/>
                </a14:hiddenFill>
              </a:ext>
            </a:extLst>
          </p:spPr>
          <p:txBody>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62" name="直接连接符 14371"/>
            <p:cNvSpPr>
              <a:spLocks noChangeShapeType="1"/>
            </p:cNvSpPr>
            <p:nvPr/>
          </p:nvSpPr>
          <p:spPr bwMode="auto">
            <a:xfrm>
              <a:off x="233" y="0"/>
              <a:ext cx="170" cy="0"/>
            </a:xfrm>
            <a:prstGeom prst="line">
              <a:avLst/>
            </a:prstGeom>
            <a:noFill/>
            <a:ln w="38100">
              <a:solidFill>
                <a:srgbClr val="268868"/>
              </a:solidFill>
              <a:round/>
            </a:ln>
            <a:extLst>
              <a:ext uri="{909E8E84-426E-40DD-AFC4-6F175D3DCCD1}">
                <a14:hiddenFill xmlns:a14="http://schemas.microsoft.com/office/drawing/2010/main">
                  <a:noFill/>
                </a14:hiddenFill>
              </a:ext>
            </a:extLst>
          </p:spPr>
          <p:txBody>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63" name="直接连接符 14372"/>
            <p:cNvSpPr>
              <a:spLocks noChangeShapeType="1"/>
            </p:cNvSpPr>
            <p:nvPr/>
          </p:nvSpPr>
          <p:spPr bwMode="auto">
            <a:xfrm>
              <a:off x="260" y="492"/>
              <a:ext cx="170" cy="0"/>
            </a:xfrm>
            <a:prstGeom prst="line">
              <a:avLst/>
            </a:prstGeom>
            <a:noFill/>
            <a:ln w="38100">
              <a:solidFill>
                <a:srgbClr val="268868"/>
              </a:solidFill>
              <a:round/>
            </a:ln>
            <a:extLst>
              <a:ext uri="{909E8E84-426E-40DD-AFC4-6F175D3DCCD1}">
                <a14:hiddenFill xmlns:a14="http://schemas.microsoft.com/office/drawing/2010/main">
                  <a:noFill/>
                </a14:hiddenFill>
              </a:ext>
            </a:extLst>
          </p:spPr>
          <p:txBody>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64" name="直接连接符 14373"/>
            <p:cNvSpPr>
              <a:spLocks noChangeShapeType="1"/>
            </p:cNvSpPr>
            <p:nvPr/>
          </p:nvSpPr>
          <p:spPr bwMode="auto">
            <a:xfrm>
              <a:off x="91" y="0"/>
              <a:ext cx="0" cy="482"/>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65" name="直接连接符 14374"/>
            <p:cNvSpPr>
              <a:spLocks noChangeShapeType="1"/>
            </p:cNvSpPr>
            <p:nvPr/>
          </p:nvSpPr>
          <p:spPr bwMode="auto">
            <a:xfrm>
              <a:off x="328" y="3"/>
              <a:ext cx="0" cy="482"/>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66" name="文本框 14375"/>
            <p:cNvSpPr txBox="1">
              <a:spLocks noChangeArrowheads="1"/>
            </p:cNvSpPr>
            <p:nvPr/>
          </p:nvSpPr>
          <p:spPr bwMode="auto">
            <a:xfrm>
              <a:off x="47" y="60"/>
              <a:ext cx="200"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685800" eaLnBrk="1" fontAlgn="auto" latinLnBrk="0" hangingPunct="1">
                <a:lnSpc>
                  <a:spcPts val="4000"/>
                </a:lnSpc>
                <a:spcBef>
                  <a:spcPct val="50000"/>
                </a:spcBef>
                <a:spcAft>
                  <a:spcPts val="0"/>
                </a:spcAft>
                <a:buClrTx/>
                <a:buSzTx/>
                <a:buFontTx/>
                <a:buNone/>
                <a:defRPr/>
              </a:pPr>
              <a:r>
                <a:rPr kumimoji="0" lang="zh-CN" altLang="en-US" sz="2800"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rPr>
                <a:t>高</a:t>
              </a:r>
            </a:p>
          </p:txBody>
        </p:sp>
      </p:grpSp>
      <p:grpSp>
        <p:nvGrpSpPr>
          <p:cNvPr id="67" name="组合 66"/>
          <p:cNvGrpSpPr/>
          <p:nvPr/>
        </p:nvGrpSpPr>
        <p:grpSpPr bwMode="auto">
          <a:xfrm>
            <a:off x="7453682" y="3277948"/>
            <a:ext cx="793786" cy="722311"/>
            <a:chOff x="0" y="0"/>
            <a:chExt cx="780" cy="406"/>
          </a:xfrm>
        </p:grpSpPr>
        <p:sp>
          <p:nvSpPr>
            <p:cNvPr id="68" name="直接连接符 14377"/>
            <p:cNvSpPr>
              <a:spLocks noChangeShapeType="1"/>
            </p:cNvSpPr>
            <p:nvPr/>
          </p:nvSpPr>
          <p:spPr bwMode="auto">
            <a:xfrm>
              <a:off x="2" y="0"/>
              <a:ext cx="0" cy="142"/>
            </a:xfrm>
            <a:prstGeom prst="line">
              <a:avLst/>
            </a:prstGeom>
            <a:noFill/>
            <a:ln w="38100">
              <a:solidFill>
                <a:srgbClr val="268868"/>
              </a:solidFill>
              <a:round/>
            </a:ln>
            <a:extLst>
              <a:ext uri="{909E8E84-426E-40DD-AFC4-6F175D3DCCD1}">
                <a14:hiddenFill xmlns:a14="http://schemas.microsoft.com/office/drawing/2010/main">
                  <a:noFill/>
                </a14:hiddenFill>
              </a:ext>
            </a:extLst>
          </p:spPr>
          <p:txBody>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69" name="直接连接符 14378"/>
            <p:cNvSpPr>
              <a:spLocks noChangeShapeType="1"/>
            </p:cNvSpPr>
            <p:nvPr/>
          </p:nvSpPr>
          <p:spPr bwMode="auto">
            <a:xfrm>
              <a:off x="780" y="0"/>
              <a:ext cx="0" cy="142"/>
            </a:xfrm>
            <a:prstGeom prst="line">
              <a:avLst/>
            </a:prstGeom>
            <a:noFill/>
            <a:ln w="38100">
              <a:solidFill>
                <a:srgbClr val="268868"/>
              </a:solidFill>
              <a:round/>
            </a:ln>
            <a:extLst>
              <a:ext uri="{909E8E84-426E-40DD-AFC4-6F175D3DCCD1}">
                <a14:hiddenFill xmlns:a14="http://schemas.microsoft.com/office/drawing/2010/main">
                  <a:noFill/>
                </a14:hiddenFill>
              </a:ext>
            </a:extLst>
          </p:spPr>
          <p:txBody>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70" name="直接连接符 14379"/>
            <p:cNvSpPr>
              <a:spLocks noChangeShapeType="1"/>
            </p:cNvSpPr>
            <p:nvPr/>
          </p:nvSpPr>
          <p:spPr bwMode="auto">
            <a:xfrm>
              <a:off x="777" y="264"/>
              <a:ext cx="0" cy="142"/>
            </a:xfrm>
            <a:prstGeom prst="line">
              <a:avLst/>
            </a:prstGeom>
            <a:noFill/>
            <a:ln w="38100">
              <a:solidFill>
                <a:srgbClr val="268868"/>
              </a:solidFill>
              <a:round/>
            </a:ln>
            <a:extLst>
              <a:ext uri="{909E8E84-426E-40DD-AFC4-6F175D3DCCD1}">
                <a14:hiddenFill xmlns:a14="http://schemas.microsoft.com/office/drawing/2010/main">
                  <a:noFill/>
                </a14:hiddenFill>
              </a:ext>
            </a:extLst>
          </p:spPr>
          <p:txBody>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71" name="直接连接符 14380"/>
            <p:cNvSpPr>
              <a:spLocks noChangeShapeType="1"/>
            </p:cNvSpPr>
            <p:nvPr/>
          </p:nvSpPr>
          <p:spPr bwMode="auto">
            <a:xfrm>
              <a:off x="0" y="264"/>
              <a:ext cx="0" cy="142"/>
            </a:xfrm>
            <a:prstGeom prst="line">
              <a:avLst/>
            </a:prstGeom>
            <a:noFill/>
            <a:ln w="38100">
              <a:solidFill>
                <a:srgbClr val="268868"/>
              </a:solidFill>
              <a:round/>
            </a:ln>
            <a:extLst>
              <a:ext uri="{909E8E84-426E-40DD-AFC4-6F175D3DCCD1}">
                <a14:hiddenFill xmlns:a14="http://schemas.microsoft.com/office/drawing/2010/main">
                  <a:noFill/>
                </a14:hiddenFill>
              </a:ext>
            </a:extLst>
          </p:spPr>
          <p:txBody>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72" name="直接连接符 14381"/>
            <p:cNvSpPr>
              <a:spLocks noChangeShapeType="1"/>
            </p:cNvSpPr>
            <p:nvPr/>
          </p:nvSpPr>
          <p:spPr bwMode="auto">
            <a:xfrm>
              <a:off x="2" y="57"/>
              <a:ext cx="766" cy="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73" name="直接连接符 14382"/>
            <p:cNvSpPr>
              <a:spLocks noChangeShapeType="1"/>
            </p:cNvSpPr>
            <p:nvPr/>
          </p:nvSpPr>
          <p:spPr bwMode="auto">
            <a:xfrm>
              <a:off x="2" y="340"/>
              <a:ext cx="766" cy="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74" name="文本框 14383"/>
            <p:cNvSpPr txBox="1">
              <a:spLocks noChangeArrowheads="1"/>
            </p:cNvSpPr>
            <p:nvPr/>
          </p:nvSpPr>
          <p:spPr bwMode="auto">
            <a:xfrm>
              <a:off x="141" y="14"/>
              <a:ext cx="312"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685800" eaLnBrk="1" fontAlgn="auto" latinLnBrk="0" hangingPunct="1">
                <a:lnSpc>
                  <a:spcPts val="4000"/>
                </a:lnSpc>
                <a:spcBef>
                  <a:spcPct val="50000"/>
                </a:spcBef>
                <a:spcAft>
                  <a:spcPts val="0"/>
                </a:spcAft>
                <a:buClrTx/>
                <a:buSzTx/>
                <a:buFontTx/>
                <a:buNone/>
                <a:defRPr/>
              </a:pPr>
              <a:r>
                <a:rPr kumimoji="0" lang="zh-CN" altLang="en-US" sz="2800"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rPr>
                <a:t>长</a:t>
              </a:r>
            </a:p>
          </p:txBody>
        </p:sp>
      </p:grpSp>
      <p:grpSp>
        <p:nvGrpSpPr>
          <p:cNvPr id="75" name="组合 74"/>
          <p:cNvGrpSpPr/>
          <p:nvPr/>
        </p:nvGrpSpPr>
        <p:grpSpPr bwMode="auto">
          <a:xfrm>
            <a:off x="8433205" y="3267701"/>
            <a:ext cx="1444625" cy="1417638"/>
            <a:chOff x="0" y="0"/>
            <a:chExt cx="910" cy="893"/>
          </a:xfrm>
        </p:grpSpPr>
        <p:grpSp>
          <p:nvGrpSpPr>
            <p:cNvPr id="76" name="组合 14385"/>
            <p:cNvGrpSpPr/>
            <p:nvPr/>
          </p:nvGrpSpPr>
          <p:grpSpPr bwMode="auto">
            <a:xfrm>
              <a:off x="0" y="0"/>
              <a:ext cx="910" cy="889"/>
              <a:chOff x="0" y="0"/>
              <a:chExt cx="910" cy="889"/>
            </a:xfrm>
          </p:grpSpPr>
          <p:sp>
            <p:nvSpPr>
              <p:cNvPr id="81" name="任意多边形 14386"/>
              <p:cNvSpPr>
                <a:spLocks noChangeArrowheads="1"/>
              </p:cNvSpPr>
              <p:nvPr/>
            </p:nvSpPr>
            <p:spPr bwMode="auto">
              <a:xfrm rot="5400000">
                <a:off x="7" y="-6"/>
                <a:ext cx="438" cy="451"/>
              </a:xfrm>
              <a:custGeom>
                <a:avLst/>
                <a:gdLst>
                  <a:gd name="T0" fmla="*/ 0 w 21600"/>
                  <a:gd name="T1" fmla="*/ 0 h 21600"/>
                  <a:gd name="T2" fmla="*/ 21600 w 21600"/>
                  <a:gd name="T3" fmla="*/ 21600 h 21600"/>
                  <a:gd name="T4" fmla="*/ 0 w 21600"/>
                  <a:gd name="T5" fmla="*/ 0 h 21600"/>
                  <a:gd name="T6" fmla="*/ 2160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fill="none">
                    <a:moveTo>
                      <a:pt x="0" y="0"/>
                    </a:moveTo>
                    <a:cubicBezTo>
                      <a:pt x="11929" y="0"/>
                      <a:pt x="21600" y="9671"/>
                      <a:pt x="21600" y="21600"/>
                    </a:cubicBezTo>
                  </a:path>
                  <a:path w="21600" h="21600" stroke="0">
                    <a:moveTo>
                      <a:pt x="0" y="0"/>
                    </a:moveTo>
                    <a:cubicBezTo>
                      <a:pt x="11929" y="0"/>
                      <a:pt x="21600" y="9671"/>
                      <a:pt x="21600" y="21600"/>
                    </a:cubicBezTo>
                    <a:lnTo>
                      <a:pt x="0" y="21600"/>
                    </a:lnTo>
                    <a:close/>
                  </a:path>
                </a:pathLst>
              </a:custGeom>
              <a:noFill/>
              <a:ln w="38100">
                <a:solidFill>
                  <a:srgbClr val="268868"/>
                </a:solidFill>
                <a:round/>
              </a:ln>
              <a:extLst>
                <a:ext uri="{909E8E84-426E-40DD-AFC4-6F175D3DCCD1}">
                  <a14:hiddenFill xmlns:a14="http://schemas.microsoft.com/office/drawing/2010/main">
                    <a:solidFill>
                      <a:srgbClr val="FFFFFF"/>
                    </a:solid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82" name="任意多边形 14387"/>
              <p:cNvSpPr>
                <a:spLocks noChangeArrowheads="1"/>
              </p:cNvSpPr>
              <p:nvPr/>
            </p:nvSpPr>
            <p:spPr bwMode="auto">
              <a:xfrm flipV="1">
                <a:off x="0" y="0"/>
                <a:ext cx="910" cy="889"/>
              </a:xfrm>
              <a:custGeom>
                <a:avLst/>
                <a:gdLst>
                  <a:gd name="T0" fmla="*/ 0 w 21813"/>
                  <a:gd name="T1" fmla="*/ 1 h 21816"/>
                  <a:gd name="T2" fmla="*/ 0 w 21813"/>
                  <a:gd name="T3" fmla="*/ 1 h 21816"/>
                  <a:gd name="T4" fmla="*/ 21600 w 21813"/>
                  <a:gd name="T5" fmla="*/ 21601 h 21816"/>
                  <a:gd name="T6" fmla="*/ 21599 w 21813"/>
                  <a:gd name="T7" fmla="*/ 21817 h 21816"/>
                  <a:gd name="T8" fmla="*/ 0 w 21813"/>
                  <a:gd name="T9" fmla="*/ 1 h 21816"/>
                  <a:gd name="T10" fmla="*/ 0 w 21813"/>
                  <a:gd name="T11" fmla="*/ 1 h 21816"/>
                  <a:gd name="T12" fmla="*/ 21600 w 21813"/>
                  <a:gd name="T13" fmla="*/ 21601 h 21816"/>
                  <a:gd name="T14" fmla="*/ 21599 w 21813"/>
                  <a:gd name="T15" fmla="*/ 21817 h 21816"/>
                  <a:gd name="T16" fmla="*/ 213 w 21813"/>
                  <a:gd name="T17" fmla="*/ 21600 h 2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13" h="21816" fill="none">
                    <a:moveTo>
                      <a:pt x="0" y="1"/>
                    </a:moveTo>
                    <a:cubicBezTo>
                      <a:pt x="-142" y="1"/>
                      <a:pt x="-71" y="1"/>
                      <a:pt x="0" y="1"/>
                    </a:cubicBezTo>
                    <a:cubicBezTo>
                      <a:pt x="11929" y="1"/>
                      <a:pt x="21600" y="9672"/>
                      <a:pt x="21600" y="21601"/>
                    </a:cubicBezTo>
                    <a:cubicBezTo>
                      <a:pt x="21600" y="21673"/>
                      <a:pt x="21600" y="21746"/>
                      <a:pt x="21599" y="21817"/>
                    </a:cubicBezTo>
                  </a:path>
                  <a:path w="21813" h="21816" stroke="0">
                    <a:moveTo>
                      <a:pt x="0" y="1"/>
                    </a:moveTo>
                    <a:cubicBezTo>
                      <a:pt x="-142" y="1"/>
                      <a:pt x="-71" y="1"/>
                      <a:pt x="0" y="1"/>
                    </a:cubicBezTo>
                    <a:cubicBezTo>
                      <a:pt x="11929" y="1"/>
                      <a:pt x="21600" y="9672"/>
                      <a:pt x="21600" y="21601"/>
                    </a:cubicBezTo>
                    <a:cubicBezTo>
                      <a:pt x="21600" y="21673"/>
                      <a:pt x="21600" y="21746"/>
                      <a:pt x="21599" y="21817"/>
                    </a:cubicBezTo>
                    <a:lnTo>
                      <a:pt x="213" y="21600"/>
                    </a:lnTo>
                    <a:close/>
                  </a:path>
                </a:pathLst>
              </a:custGeom>
              <a:noFill/>
              <a:ln w="38100">
                <a:solidFill>
                  <a:srgbClr val="268868"/>
                </a:solidFill>
                <a:round/>
              </a:ln>
              <a:extLst>
                <a:ext uri="{909E8E84-426E-40DD-AFC4-6F175D3DCCD1}">
                  <a14:hiddenFill xmlns:a14="http://schemas.microsoft.com/office/drawing/2010/main">
                    <a:solidFill>
                      <a:srgbClr val="FFFFFF"/>
                    </a:solid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grpSp>
        <p:sp>
          <p:nvSpPr>
            <p:cNvPr id="77" name="直接连接符 14388"/>
            <p:cNvSpPr>
              <a:spLocks noChangeShapeType="1"/>
            </p:cNvSpPr>
            <p:nvPr/>
          </p:nvSpPr>
          <p:spPr bwMode="auto">
            <a:xfrm>
              <a:off x="436" y="71"/>
              <a:ext cx="454" cy="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78" name="直接连接符 14389"/>
            <p:cNvSpPr>
              <a:spLocks noChangeShapeType="1"/>
            </p:cNvSpPr>
            <p:nvPr/>
          </p:nvSpPr>
          <p:spPr bwMode="auto">
            <a:xfrm>
              <a:off x="96" y="439"/>
              <a:ext cx="0" cy="454"/>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79" name="文本框 14390"/>
            <p:cNvSpPr txBox="1">
              <a:spLocks noChangeArrowheads="1"/>
            </p:cNvSpPr>
            <p:nvPr/>
          </p:nvSpPr>
          <p:spPr bwMode="auto">
            <a:xfrm>
              <a:off x="68" y="520"/>
              <a:ext cx="255"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685800" eaLnBrk="1" fontAlgn="auto" latinLnBrk="0" hangingPunct="1">
                <a:lnSpc>
                  <a:spcPts val="4000"/>
                </a:lnSpc>
                <a:spcBef>
                  <a:spcPct val="50000"/>
                </a:spcBef>
                <a:spcAft>
                  <a:spcPts val="0"/>
                </a:spcAft>
                <a:buClrTx/>
                <a:buSzTx/>
                <a:buFontTx/>
                <a:buNone/>
                <a:defRPr/>
              </a:pPr>
              <a:r>
                <a:rPr kumimoji="0" lang="zh-CN" altLang="en-US" sz="280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rPr>
                <a:t>宽</a:t>
              </a:r>
            </a:p>
          </p:txBody>
        </p:sp>
        <p:sp>
          <p:nvSpPr>
            <p:cNvPr id="80" name="文本框 14391"/>
            <p:cNvSpPr txBox="1">
              <a:spLocks noChangeArrowheads="1"/>
            </p:cNvSpPr>
            <p:nvPr/>
          </p:nvSpPr>
          <p:spPr bwMode="auto">
            <a:xfrm>
              <a:off x="538" y="23"/>
              <a:ext cx="255"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685800" eaLnBrk="1" fontAlgn="auto" latinLnBrk="0" hangingPunct="1">
                <a:lnSpc>
                  <a:spcPts val="4000"/>
                </a:lnSpc>
                <a:spcBef>
                  <a:spcPct val="50000"/>
                </a:spcBef>
                <a:spcAft>
                  <a:spcPts val="0"/>
                </a:spcAft>
                <a:buClrTx/>
                <a:buSzTx/>
                <a:buFontTx/>
                <a:buNone/>
                <a:defRPr/>
              </a:pPr>
              <a:r>
                <a:rPr kumimoji="0" lang="zh-CN" altLang="en-US" sz="280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rPr>
                <a:t>宽</a:t>
              </a:r>
            </a:p>
          </p:txBody>
        </p:sp>
      </p:grpSp>
      <p:sp>
        <p:nvSpPr>
          <p:cNvPr id="83" name="文本框 82"/>
          <p:cNvSpPr txBox="1">
            <a:spLocks noChangeArrowheads="1"/>
          </p:cNvSpPr>
          <p:nvPr/>
        </p:nvSpPr>
        <p:spPr bwMode="auto">
          <a:xfrm>
            <a:off x="1696604" y="1853310"/>
            <a:ext cx="423068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spcBef>
                <a:spcPct val="50000"/>
              </a:spcBef>
            </a:pPr>
            <a:r>
              <a:rPr lang="zh-CN" altLang="en-US" sz="2000" dirty="0">
                <a:solidFill>
                  <a:prstClr val="black"/>
                </a:solidFill>
                <a:latin typeface="思源黑体 CN Bold" panose="020B0800000000000000" pitchFamily="34" charset="-122"/>
                <a:ea typeface="思源黑体 CN Bold" panose="020B0800000000000000" pitchFamily="34" charset="-122"/>
              </a:rPr>
              <a:t>将三个投影面展开在一个平面内，</a:t>
            </a:r>
            <a:endParaRPr lang="en-US" altLang="zh-CN" sz="2000" dirty="0">
              <a:solidFill>
                <a:prstClr val="black"/>
              </a:solidFill>
              <a:latin typeface="思源黑体 CN Bold" panose="020B0800000000000000" pitchFamily="34" charset="-122"/>
              <a:ea typeface="思源黑体 CN Bold" panose="020B0800000000000000" pitchFamily="34" charset="-122"/>
            </a:endParaRPr>
          </a:p>
          <a:p>
            <a:pPr defTabSz="685800">
              <a:spcBef>
                <a:spcPct val="50000"/>
              </a:spcBef>
            </a:pPr>
            <a:r>
              <a:rPr lang="zh-CN" altLang="en-US" sz="2000" dirty="0">
                <a:solidFill>
                  <a:prstClr val="black"/>
                </a:solidFill>
                <a:latin typeface="思源黑体 CN Bold" panose="020B0800000000000000" pitchFamily="34" charset="-122"/>
                <a:ea typeface="思源黑体 CN Bold" panose="020B0800000000000000" pitchFamily="34" charset="-122"/>
              </a:rPr>
              <a:t>得到这个物体的一张三视图</a:t>
            </a:r>
            <a:r>
              <a:rPr lang="en-US" altLang="zh-CN" sz="2000" dirty="0">
                <a:solidFill>
                  <a:prstClr val="black"/>
                </a:solidFill>
                <a:latin typeface="思源黑体 CN Bold" panose="020B0800000000000000" pitchFamily="34" charset="-122"/>
                <a:ea typeface="思源黑体 CN Bold" panose="020B0800000000000000" pitchFamily="34" charset="-122"/>
              </a:rPr>
              <a:t>.</a:t>
            </a:r>
          </a:p>
        </p:txBody>
      </p:sp>
      <p:sp>
        <p:nvSpPr>
          <p:cNvPr id="84" name="矩形 83"/>
          <p:cNvSpPr/>
          <p:nvPr/>
        </p:nvSpPr>
        <p:spPr>
          <a:xfrm>
            <a:off x="1696604" y="3668479"/>
            <a:ext cx="4572000" cy="1710596"/>
          </a:xfrm>
          <a:prstGeom prst="rect">
            <a:avLst/>
          </a:prstGeom>
        </p:spPr>
        <p:txBody>
          <a:bodyPr>
            <a:spAutoFit/>
          </a:bodyPr>
          <a:lstStyle/>
          <a:p>
            <a:pPr defTabSz="685800">
              <a:lnSpc>
                <a:spcPct val="150000"/>
              </a:lnSpc>
            </a:pPr>
            <a:r>
              <a:rPr lang="zh-CN" altLang="en-US" b="1" dirty="0">
                <a:solidFill>
                  <a:srgbClr val="FF0000"/>
                </a:solidFill>
                <a:latin typeface="思源黑体 CN Bold" panose="020B0800000000000000" pitchFamily="34" charset="-122"/>
                <a:ea typeface="思源黑体 CN Bold" panose="020B0800000000000000" pitchFamily="34" charset="-122"/>
              </a:rPr>
              <a:t>主俯长对正、主左高平齐、俯左宽相等</a:t>
            </a:r>
            <a:endParaRPr lang="zh-CN" altLang="en-US" dirty="0">
              <a:solidFill>
                <a:srgbClr val="FF0000"/>
              </a:solidFill>
              <a:latin typeface="思源黑体 CN Bold" panose="020B0800000000000000" pitchFamily="34" charset="-122"/>
              <a:ea typeface="思源黑体 CN Bold" panose="020B0800000000000000" pitchFamily="34" charset="-122"/>
            </a:endParaRPr>
          </a:p>
          <a:p>
            <a:pPr defTabSz="685800">
              <a:lnSpc>
                <a:spcPct val="150000"/>
              </a:lnSpc>
            </a:pPr>
            <a:r>
              <a:rPr lang="zh-CN" altLang="en-US" b="1" dirty="0">
                <a:solidFill>
                  <a:srgbClr val="50742F">
                    <a:lumMod val="50000"/>
                  </a:srgbClr>
                </a:solidFill>
                <a:latin typeface="思源黑体 CN Bold" panose="020B0800000000000000" pitchFamily="34" charset="-122"/>
                <a:ea typeface="思源黑体 CN Bold" panose="020B0800000000000000" pitchFamily="34" charset="-122"/>
              </a:rPr>
              <a:t>即</a:t>
            </a:r>
            <a:r>
              <a:rPr lang="en-US" altLang="zh-CN" b="1" dirty="0">
                <a:solidFill>
                  <a:srgbClr val="50742F">
                    <a:lumMod val="50000"/>
                  </a:srgbClr>
                </a:solidFill>
                <a:latin typeface="思源黑体 CN Bold" panose="020B0800000000000000" pitchFamily="34" charset="-122"/>
                <a:ea typeface="思源黑体 CN Bold" panose="020B0800000000000000" pitchFamily="34" charset="-122"/>
              </a:rPr>
              <a:t>:</a:t>
            </a:r>
            <a:r>
              <a:rPr lang="zh-CN" altLang="en-US" b="1" dirty="0">
                <a:solidFill>
                  <a:srgbClr val="50742F">
                    <a:lumMod val="50000"/>
                  </a:srgbClr>
                </a:solidFill>
                <a:latin typeface="思源黑体 CN Bold" panose="020B0800000000000000" pitchFamily="34" charset="-122"/>
                <a:ea typeface="思源黑体 CN Bold" panose="020B0800000000000000" pitchFamily="34" charset="-122"/>
              </a:rPr>
              <a:t>主视图和俯视图的长要相等</a:t>
            </a:r>
          </a:p>
          <a:p>
            <a:pPr defTabSz="685800">
              <a:lnSpc>
                <a:spcPct val="150000"/>
              </a:lnSpc>
            </a:pPr>
            <a:r>
              <a:rPr lang="zh-CN" altLang="en-US" b="1" dirty="0">
                <a:solidFill>
                  <a:srgbClr val="50742F">
                    <a:lumMod val="50000"/>
                  </a:srgbClr>
                </a:solidFill>
                <a:latin typeface="思源黑体 CN Bold" panose="020B0800000000000000" pitchFamily="34" charset="-122"/>
                <a:ea typeface="思源黑体 CN Bold" panose="020B0800000000000000" pitchFamily="34" charset="-122"/>
              </a:rPr>
              <a:t>主视图和左视图的高要相等</a:t>
            </a:r>
          </a:p>
          <a:p>
            <a:pPr defTabSz="685800">
              <a:lnSpc>
                <a:spcPct val="150000"/>
              </a:lnSpc>
            </a:pPr>
            <a:r>
              <a:rPr lang="zh-CN" altLang="en-US" b="1" dirty="0">
                <a:solidFill>
                  <a:srgbClr val="50742F">
                    <a:lumMod val="50000"/>
                  </a:srgbClr>
                </a:solidFill>
                <a:latin typeface="思源黑体 CN Bold" panose="020B0800000000000000" pitchFamily="34" charset="-122"/>
                <a:ea typeface="思源黑体 CN Bold" panose="020B0800000000000000" pitchFamily="34" charset="-122"/>
              </a:rPr>
              <a:t>左视图和俯视图的宽要相等</a:t>
            </a:r>
            <a:r>
              <a:rPr lang="zh-CN" altLang="en-US" sz="1350" b="1" dirty="0">
                <a:solidFill>
                  <a:srgbClr val="50742F">
                    <a:lumMod val="50000"/>
                  </a:srgbClr>
                </a:solidFill>
                <a:latin typeface="思源黑体 CN Bold" panose="020B0800000000000000" pitchFamily="34" charset="-122"/>
                <a:ea typeface="思源黑体 CN Bold" panose="020B0800000000000000" pitchFamily="34" charset="-122"/>
              </a:rPr>
              <a:t>。</a:t>
            </a:r>
          </a:p>
        </p:txBody>
      </p:sp>
      <p:sp>
        <p:nvSpPr>
          <p:cNvPr id="85" name="文本框 84"/>
          <p:cNvSpPr txBox="1"/>
          <p:nvPr/>
        </p:nvSpPr>
        <p:spPr>
          <a:xfrm>
            <a:off x="1696604" y="2991727"/>
            <a:ext cx="1711757" cy="400110"/>
          </a:xfrm>
          <a:prstGeom prst="rect">
            <a:avLst/>
          </a:prstGeom>
          <a:noFill/>
        </p:spPr>
        <p:txBody>
          <a:bodyPr wrap="square" rtlCol="0">
            <a:spAutoFit/>
          </a:bodyPr>
          <a:lstStyle/>
          <a:p>
            <a:pPr defTabSz="685800"/>
            <a:r>
              <a:rPr lang="zh-CN" altLang="en-US" sz="2000" dirty="0">
                <a:solidFill>
                  <a:srgbClr val="FF0000"/>
                </a:solidFill>
                <a:latin typeface="思源黑体 CN Bold" panose="020B0800000000000000" pitchFamily="34" charset="-122"/>
                <a:ea typeface="思源黑体 CN Bold" panose="020B0800000000000000" pitchFamily="34" charset="-122"/>
              </a:rPr>
              <a:t>投影规则：</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grpSp>
        <p:nvGrpSpPr>
          <p:cNvPr id="3" name="组合 2"/>
          <p:cNvGrpSpPr/>
          <p:nvPr/>
        </p:nvGrpSpPr>
        <p:grpSpPr>
          <a:xfrm>
            <a:off x="210705" y="105395"/>
            <a:ext cx="3578779" cy="865006"/>
            <a:chOff x="210705" y="105395"/>
            <a:chExt cx="3578779" cy="865006"/>
          </a:xfrm>
        </p:grpSpPr>
        <p:pic>
          <p:nvPicPr>
            <p:cNvPr id="5" name="图片 4"/>
            <p:cNvPicPr>
              <a:picLocks noChangeAspect="1"/>
            </p:cNvPicPr>
            <p:nvPr/>
          </p:nvPicPr>
          <p:blipFill>
            <a:blip r:embed="rId2"/>
            <a:stretch>
              <a:fillRect/>
            </a:stretch>
          </p:blipFill>
          <p:spPr>
            <a:xfrm>
              <a:off x="210705" y="105395"/>
              <a:ext cx="817995" cy="865006"/>
            </a:xfrm>
            <a:prstGeom prst="rect">
              <a:avLst/>
            </a:prstGeom>
          </p:spPr>
        </p:pic>
        <p:sp>
          <p:nvSpPr>
            <p:cNvPr id="6" name="文本框 5"/>
            <p:cNvSpPr txBox="1"/>
            <p:nvPr/>
          </p:nvSpPr>
          <p:spPr>
            <a:xfrm>
              <a:off x="1142606" y="296288"/>
              <a:ext cx="2646878" cy="461665"/>
            </a:xfrm>
            <a:prstGeom prst="rect">
              <a:avLst/>
            </a:prstGeom>
            <a:noFill/>
          </p:spPr>
          <p:txBody>
            <a:bodyPr wrap="none" rtlCol="0">
              <a:spAutoFit/>
            </a:bodyPr>
            <a:lstStyle/>
            <a:p>
              <a:pPr defTabSz="609600">
                <a:defRPr/>
              </a:pPr>
              <a:r>
                <a:rPr kumimoji="1" lang="zh-CN" altLang="en-US" sz="2400" kern="0" dirty="0">
                  <a:solidFill>
                    <a:srgbClr val="223F9D"/>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三视图确定几何体</a:t>
              </a:r>
            </a:p>
          </p:txBody>
        </p:sp>
        <p:sp>
          <p:nvSpPr>
            <p:cNvPr id="7" name="矩形 6"/>
            <p:cNvSpPr/>
            <p:nvPr/>
          </p:nvSpPr>
          <p:spPr>
            <a:xfrm>
              <a:off x="384329" y="296287"/>
              <a:ext cx="546945" cy="461665"/>
            </a:xfrm>
            <a:prstGeom prst="rect">
              <a:avLst/>
            </a:prstGeom>
          </p:spPr>
          <p:txBody>
            <a:bodyPr wrap="none">
              <a:spAutoFit/>
            </a:bodyPr>
            <a:lstStyle/>
            <a:p>
              <a:pPr lvl="0" algn="ctr" defTabSz="457200">
                <a:defRPr/>
              </a:pPr>
              <a:r>
                <a:rPr lang="en-US" altLang="zh-CN" sz="2400" kern="0" dirty="0">
                  <a:solidFill>
                    <a:srgbClr val="223F9D"/>
                  </a:solidFill>
                  <a:latin typeface="思源黑体 CN Bold" panose="020B0800000000000000" pitchFamily="34" charset="-122"/>
                  <a:ea typeface="思源黑体 CN Bold" panose="020B0800000000000000" pitchFamily="34" charset="-122"/>
                </a:rPr>
                <a:t>01</a:t>
              </a:r>
              <a:endParaRPr lang="zh-CN" altLang="en-US" sz="2400" kern="0" dirty="0">
                <a:solidFill>
                  <a:srgbClr val="223F9D"/>
                </a:solidFill>
                <a:latin typeface="思源黑体 CN Bold" panose="020B0800000000000000" pitchFamily="34" charset="-122"/>
                <a:ea typeface="思源黑体 CN Bold" panose="020B0800000000000000" pitchFamily="34" charset="-122"/>
              </a:endParaRPr>
            </a:p>
          </p:txBody>
        </p:sp>
      </p:grpSp>
      <p:sp>
        <p:nvSpPr>
          <p:cNvPr id="8" name="矩形 7"/>
          <p:cNvSpPr/>
          <p:nvPr/>
        </p:nvSpPr>
        <p:spPr>
          <a:xfrm>
            <a:off x="1987344" y="1422472"/>
            <a:ext cx="6083717" cy="400110"/>
          </a:xfrm>
          <a:prstGeom prst="rect">
            <a:avLst/>
          </a:prstGeom>
        </p:spPr>
        <p:txBody>
          <a:bodyPr wrap="none">
            <a:spAutoFit/>
          </a:bodyPr>
          <a:lstStyle/>
          <a:p>
            <a:pPr defTabSz="685800"/>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如图，分别根据三视图</a:t>
            </a: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(1) (2)</a:t>
            </a: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说出立体图形的名称</a:t>
            </a: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nvGrpSpPr>
          <p:cNvPr id="9" name="组合 13"/>
          <p:cNvGrpSpPr/>
          <p:nvPr/>
        </p:nvGrpSpPr>
        <p:grpSpPr bwMode="auto">
          <a:xfrm>
            <a:off x="2177468" y="2394228"/>
            <a:ext cx="2573338" cy="2349182"/>
            <a:chOff x="1914" y="4501"/>
            <a:chExt cx="4054" cy="3700"/>
          </a:xfrm>
        </p:grpSpPr>
        <p:grpSp>
          <p:nvGrpSpPr>
            <p:cNvPr id="10" name="组合 7"/>
            <p:cNvGrpSpPr/>
            <p:nvPr/>
          </p:nvGrpSpPr>
          <p:grpSpPr bwMode="auto">
            <a:xfrm>
              <a:off x="1914" y="4501"/>
              <a:ext cx="4054" cy="2688"/>
              <a:chOff x="1257300" y="1324338"/>
              <a:chExt cx="3832761" cy="2541496"/>
            </a:xfrm>
          </p:grpSpPr>
          <p:sp>
            <p:nvSpPr>
              <p:cNvPr id="12" name="Rectangle 6"/>
              <p:cNvSpPr>
                <a:spLocks noChangeArrowheads="1"/>
              </p:cNvSpPr>
              <p:nvPr/>
            </p:nvSpPr>
            <p:spPr bwMode="auto">
              <a:xfrm>
                <a:off x="4392550" y="1324338"/>
                <a:ext cx="697511" cy="1418437"/>
              </a:xfrm>
              <a:prstGeom prst="rect">
                <a:avLst/>
              </a:prstGeom>
              <a:noFill/>
              <a:ln w="28575">
                <a:solidFill>
                  <a:srgbClr val="00B0F0"/>
                </a:solidFill>
                <a:miter lim="800000"/>
              </a:ln>
            </p:spPr>
            <p:txBody>
              <a:bodyPr wrap="none" anchor="ctr"/>
              <a:lstStyle/>
              <a:p>
                <a:pPr algn="ctr" defTabSz="685800">
                  <a:defRPr/>
                </a:pPr>
                <a:endParaRPr lang="zh-CN" altLang="en-US" sz="2000" b="1">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13" name="Rectangle 7"/>
              <p:cNvSpPr>
                <a:spLocks noChangeArrowheads="1"/>
              </p:cNvSpPr>
              <p:nvPr/>
            </p:nvSpPr>
            <p:spPr bwMode="auto">
              <a:xfrm>
                <a:off x="1259665" y="3215588"/>
                <a:ext cx="2591428" cy="650116"/>
              </a:xfrm>
              <a:prstGeom prst="rect">
                <a:avLst/>
              </a:prstGeom>
              <a:noFill/>
              <a:ln w="28575">
                <a:solidFill>
                  <a:srgbClr val="00B0F0"/>
                </a:solidFill>
                <a:miter lim="800000"/>
              </a:ln>
            </p:spPr>
            <p:txBody>
              <a:bodyPr wrap="none" anchor="ctr"/>
              <a:lstStyle/>
              <a:p>
                <a:pPr algn="ctr" defTabSz="685800">
                  <a:defRPr/>
                </a:pPr>
                <a:endParaRPr lang="zh-CN" altLang="en-US" sz="2000" b="1">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14" name="Rectangle 8"/>
              <p:cNvSpPr>
                <a:spLocks noChangeArrowheads="1"/>
              </p:cNvSpPr>
              <p:nvPr/>
            </p:nvSpPr>
            <p:spPr bwMode="auto">
              <a:xfrm>
                <a:off x="1257300" y="1340886"/>
                <a:ext cx="2596157" cy="1401890"/>
              </a:xfrm>
              <a:prstGeom prst="rect">
                <a:avLst/>
              </a:prstGeom>
              <a:noFill/>
              <a:ln w="28575">
                <a:solidFill>
                  <a:srgbClr val="00B0F0"/>
                </a:solidFill>
                <a:miter lim="800000"/>
              </a:ln>
            </p:spPr>
            <p:txBody>
              <a:bodyPr wrap="none" anchor="ctr"/>
              <a:lstStyle/>
              <a:p>
                <a:pPr algn="ctr" defTabSz="685800">
                  <a:defRPr/>
                </a:pPr>
                <a:endParaRPr lang="zh-CN" altLang="en-US" sz="2000" b="1">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
          <p:nvSpPr>
            <p:cNvPr id="11" name="文本框 12"/>
            <p:cNvSpPr txBox="1">
              <a:spLocks noChangeArrowheads="1"/>
            </p:cNvSpPr>
            <p:nvPr/>
          </p:nvSpPr>
          <p:spPr bwMode="auto">
            <a:xfrm>
              <a:off x="3237" y="7377"/>
              <a:ext cx="1748"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a:r>
                <a:rPr lang="zh-CN" altLang="en-US" sz="2800" dirty="0">
                  <a:solidFill>
                    <a:schemeClr val="tx1">
                      <a:lumMod val="75000"/>
                      <a:lumOff val="25000"/>
                    </a:schemeClr>
                  </a:solidFill>
                  <a:latin typeface="思源黑体 CN Bold" panose="020B0800000000000000" pitchFamily="34" charset="-122"/>
                  <a:ea typeface="思源黑体 CN Bold" panose="020B0800000000000000" pitchFamily="34" charset="-122"/>
                </a:rPr>
                <a:t>图</a:t>
              </a:r>
              <a:r>
                <a:rPr lang="en-US" altLang="zh-CN" sz="2800" dirty="0">
                  <a:solidFill>
                    <a:schemeClr val="tx1">
                      <a:lumMod val="75000"/>
                      <a:lumOff val="25000"/>
                    </a:schemeClr>
                  </a:solidFill>
                  <a:latin typeface="思源黑体 CN Bold" panose="020B0800000000000000" pitchFamily="34" charset="-122"/>
                  <a:ea typeface="思源黑体 CN Bold" panose="020B0800000000000000" pitchFamily="34" charset="-122"/>
                </a:rPr>
                <a:t>(1) </a:t>
              </a:r>
              <a:endParaRPr lang="zh-CN" altLang="en-US" sz="2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
        <p:nvSpPr>
          <p:cNvPr id="15" name="Rectangle 8"/>
          <p:cNvSpPr>
            <a:spLocks noChangeArrowheads="1"/>
          </p:cNvSpPr>
          <p:nvPr/>
        </p:nvSpPr>
        <p:spPr bwMode="auto">
          <a:xfrm>
            <a:off x="2175881" y="2405340"/>
            <a:ext cx="1743075" cy="941388"/>
          </a:xfrm>
          <a:prstGeom prst="rect">
            <a:avLst/>
          </a:prstGeom>
          <a:noFill/>
          <a:ln w="28575">
            <a:solidFill>
              <a:srgbClr val="FF0000"/>
            </a:solidFill>
            <a:miter lim="800000"/>
          </a:ln>
        </p:spPr>
        <p:txBody>
          <a:bodyPr wrap="none" anchor="ctr"/>
          <a:lstStyle/>
          <a:p>
            <a:pPr algn="ctr" defTabSz="685800">
              <a:defRPr/>
            </a:pPr>
            <a:endParaRPr lang="zh-CN" altLang="en-US" sz="2000" b="1">
              <a:solidFill>
                <a:prstClr val="black"/>
              </a:solidFill>
              <a:latin typeface="思源黑体 CN Bold" panose="020B0800000000000000" pitchFamily="34" charset="-122"/>
              <a:ea typeface="思源黑体 CN Bold" panose="020B0800000000000000" pitchFamily="34" charset="-122"/>
            </a:endParaRPr>
          </a:p>
        </p:txBody>
      </p:sp>
      <p:sp>
        <p:nvSpPr>
          <p:cNvPr id="16" name="Rectangle 8"/>
          <p:cNvSpPr>
            <a:spLocks noChangeArrowheads="1"/>
          </p:cNvSpPr>
          <p:nvPr/>
        </p:nvSpPr>
        <p:spPr bwMode="auto">
          <a:xfrm>
            <a:off x="7137943" y="2774503"/>
            <a:ext cx="1743075" cy="941388"/>
          </a:xfrm>
          <a:prstGeom prst="rect">
            <a:avLst/>
          </a:prstGeom>
          <a:noFill/>
          <a:ln w="28575">
            <a:solidFill>
              <a:srgbClr val="FF0000"/>
            </a:solidFill>
            <a:miter lim="800000"/>
          </a:ln>
          <a:effectLst/>
        </p:spPr>
        <p:txBody>
          <a:bodyPr wrap="none" anchor="ctr"/>
          <a:lstStyle/>
          <a:p>
            <a:pPr algn="ctr" defTabSz="685800">
              <a:defRPr/>
            </a:pPr>
            <a:endParaRPr lang="zh-CN" altLang="en-US" sz="2000" b="1">
              <a:solidFill>
                <a:prstClr val="black"/>
              </a:solidFill>
              <a:latin typeface="思源黑体 CN Bold" panose="020B0800000000000000" pitchFamily="34" charset="-122"/>
              <a:ea typeface="思源黑体 CN Bold" panose="020B0800000000000000" pitchFamily="34" charset="-122"/>
            </a:endParaRPr>
          </a:p>
        </p:txBody>
      </p:sp>
      <p:cxnSp>
        <p:nvCxnSpPr>
          <p:cNvPr id="17" name="直接连接符 16"/>
          <p:cNvCxnSpPr/>
          <p:nvPr/>
        </p:nvCxnSpPr>
        <p:spPr>
          <a:xfrm>
            <a:off x="4280906" y="2394228"/>
            <a:ext cx="468537" cy="3948"/>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8" name="直接连接符 17"/>
          <p:cNvCxnSpPr/>
          <p:nvPr/>
        </p:nvCxnSpPr>
        <p:spPr>
          <a:xfrm>
            <a:off x="3918956" y="3664228"/>
            <a:ext cx="0" cy="435001"/>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9" name="直接连接符 18"/>
          <p:cNvCxnSpPr/>
          <p:nvPr/>
        </p:nvCxnSpPr>
        <p:spPr>
          <a:xfrm flipV="1">
            <a:off x="7137943" y="2541137"/>
            <a:ext cx="451168" cy="233366"/>
          </a:xfrm>
          <a:prstGeom prst="line">
            <a:avLst/>
          </a:prstGeom>
          <a:noFill/>
          <a:ln w="25400" cap="flat" cmpd="sng" algn="ctr">
            <a:solidFill>
              <a:srgbClr val="FF0000"/>
            </a:solidFill>
            <a:prstDash val="solid"/>
          </a:ln>
          <a:effectLst/>
        </p:spPr>
      </p:cxnSp>
      <p:cxnSp>
        <p:nvCxnSpPr>
          <p:cNvPr id="20" name="直接连接符 19"/>
          <p:cNvCxnSpPr/>
          <p:nvPr/>
        </p:nvCxnSpPr>
        <p:spPr>
          <a:xfrm flipV="1">
            <a:off x="8870389" y="2541137"/>
            <a:ext cx="451168" cy="233366"/>
          </a:xfrm>
          <a:prstGeom prst="line">
            <a:avLst/>
          </a:prstGeom>
          <a:noFill/>
          <a:ln w="25400" cap="flat" cmpd="sng" algn="ctr">
            <a:solidFill>
              <a:srgbClr val="FF0000"/>
            </a:solidFill>
            <a:prstDash val="solid"/>
          </a:ln>
          <a:effectLst/>
        </p:spPr>
      </p:cxnSp>
      <p:cxnSp>
        <p:nvCxnSpPr>
          <p:cNvPr id="21" name="直接连接符 20"/>
          <p:cNvCxnSpPr/>
          <p:nvPr/>
        </p:nvCxnSpPr>
        <p:spPr>
          <a:xfrm flipV="1">
            <a:off x="8881018" y="3482525"/>
            <a:ext cx="451168" cy="233366"/>
          </a:xfrm>
          <a:prstGeom prst="line">
            <a:avLst/>
          </a:prstGeom>
          <a:noFill/>
          <a:ln w="25400" cap="flat" cmpd="sng" algn="ctr">
            <a:solidFill>
              <a:srgbClr val="FF0000"/>
            </a:solidFill>
            <a:prstDash val="solid"/>
          </a:ln>
          <a:effectLst/>
        </p:spPr>
      </p:cxnSp>
      <p:cxnSp>
        <p:nvCxnSpPr>
          <p:cNvPr id="22" name="直接连接符 21"/>
          <p:cNvCxnSpPr/>
          <p:nvPr/>
        </p:nvCxnSpPr>
        <p:spPr>
          <a:xfrm flipV="1">
            <a:off x="7137943" y="3482525"/>
            <a:ext cx="451168" cy="233366"/>
          </a:xfrm>
          <a:prstGeom prst="line">
            <a:avLst/>
          </a:prstGeom>
          <a:noFill/>
          <a:ln w="25400" cap="flat" cmpd="sng" algn="ctr">
            <a:solidFill>
              <a:srgbClr val="FF0000"/>
            </a:solidFill>
            <a:prstDash val="sysDash"/>
          </a:ln>
          <a:effectLst/>
        </p:spPr>
      </p:cxnSp>
      <p:cxnSp>
        <p:nvCxnSpPr>
          <p:cNvPr id="23" name="直接连接符 22"/>
          <p:cNvCxnSpPr/>
          <p:nvPr/>
        </p:nvCxnSpPr>
        <p:spPr>
          <a:xfrm>
            <a:off x="7589111" y="2536084"/>
            <a:ext cx="1732446" cy="5053"/>
          </a:xfrm>
          <a:prstGeom prst="line">
            <a:avLst/>
          </a:prstGeom>
          <a:noFill/>
          <a:ln w="25400" cap="flat" cmpd="sng" algn="ctr">
            <a:solidFill>
              <a:srgbClr val="FF0000"/>
            </a:solidFill>
            <a:prstDash val="solid"/>
          </a:ln>
          <a:effectLst/>
        </p:spPr>
      </p:cxnSp>
      <p:cxnSp>
        <p:nvCxnSpPr>
          <p:cNvPr id="24" name="直接连接符 23"/>
          <p:cNvCxnSpPr/>
          <p:nvPr/>
        </p:nvCxnSpPr>
        <p:spPr>
          <a:xfrm flipV="1">
            <a:off x="7589111" y="3486756"/>
            <a:ext cx="1761565" cy="276"/>
          </a:xfrm>
          <a:prstGeom prst="line">
            <a:avLst/>
          </a:prstGeom>
          <a:noFill/>
          <a:ln w="25400" cap="flat" cmpd="sng" algn="ctr">
            <a:solidFill>
              <a:srgbClr val="FF0000"/>
            </a:solidFill>
            <a:prstDash val="sysDash"/>
          </a:ln>
          <a:effectLst/>
        </p:spPr>
      </p:cxnSp>
      <p:cxnSp>
        <p:nvCxnSpPr>
          <p:cNvPr id="25" name="直接连接符 24"/>
          <p:cNvCxnSpPr/>
          <p:nvPr/>
        </p:nvCxnSpPr>
        <p:spPr>
          <a:xfrm>
            <a:off x="9321557" y="2536084"/>
            <a:ext cx="10629" cy="946441"/>
          </a:xfrm>
          <a:prstGeom prst="line">
            <a:avLst/>
          </a:prstGeom>
          <a:noFill/>
          <a:ln w="25400" cap="flat" cmpd="sng" algn="ctr">
            <a:solidFill>
              <a:srgbClr val="FF0000"/>
            </a:solidFill>
            <a:prstDash val="solid"/>
          </a:ln>
          <a:effectLst/>
        </p:spPr>
      </p:cxnSp>
      <p:cxnSp>
        <p:nvCxnSpPr>
          <p:cNvPr id="26" name="直接连接符 25"/>
          <p:cNvCxnSpPr/>
          <p:nvPr/>
        </p:nvCxnSpPr>
        <p:spPr>
          <a:xfrm>
            <a:off x="7589111" y="2538395"/>
            <a:ext cx="10629" cy="946441"/>
          </a:xfrm>
          <a:prstGeom prst="line">
            <a:avLst/>
          </a:prstGeom>
          <a:noFill/>
          <a:ln w="25400" cap="flat" cmpd="sng" algn="ctr">
            <a:solidFill>
              <a:srgbClr val="FF0000"/>
            </a:solidFill>
            <a:prstDash val="sysDash"/>
          </a:ln>
          <a:effectLst/>
        </p:spPr>
      </p:cxnSp>
      <p:sp>
        <p:nvSpPr>
          <p:cNvPr id="27" name="矩形 26"/>
          <p:cNvSpPr/>
          <p:nvPr/>
        </p:nvSpPr>
        <p:spPr>
          <a:xfrm>
            <a:off x="1987343" y="5215664"/>
            <a:ext cx="8607769" cy="879600"/>
          </a:xfrm>
          <a:prstGeom prst="rect">
            <a:avLst/>
          </a:prstGeom>
        </p:spPr>
        <p:txBody>
          <a:bodyPr wrap="square">
            <a:spAutoFit/>
          </a:bodyPr>
          <a:lstStyle/>
          <a:p>
            <a:pPr defTabSz="685800">
              <a:lnSpc>
                <a:spcPct val="150000"/>
              </a:lnSpc>
            </a:pPr>
            <a:r>
              <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rPr>
              <a:t>提示：由三视图想象立体图形时，要先分别根据主视图、俯视图和左视图想象立体图形的前面、上面和左侧面，然后再综合起来考虑整体图形</a:t>
            </a:r>
            <a:r>
              <a:rPr lang="en-US" altLang="zh-CN" dirty="0">
                <a:solidFill>
                  <a:schemeClr val="tx1">
                    <a:lumMod val="75000"/>
                    <a:lumOff val="25000"/>
                  </a:schemeClr>
                </a:solidFill>
                <a:latin typeface="思源黑体 CN Bold" panose="020B0800000000000000" pitchFamily="34" charset="-122"/>
                <a:ea typeface="思源黑体 CN Bold" panose="020B0800000000000000" pitchFamily="34" charset="-122"/>
              </a:rPr>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0 -2.96296E-6 L 0.4349 -0.00069 " pathEditMode="relative" rAng="0" ptsTypes="AA">
                                      <p:cBhvr>
                                        <p:cTn id="16" dur="2000" fill="hold"/>
                                        <p:tgtEl>
                                          <p:spTgt spid="15"/>
                                        </p:tgtEl>
                                        <p:attrNameLst>
                                          <p:attrName>ppt_x</p:attrName>
                                          <p:attrName>ppt_y</p:attrName>
                                        </p:attrNameLst>
                                      </p:cBhvr>
                                      <p:rCtr x="21745" y="-46"/>
                                    </p:animMotion>
                                  </p:childTnLst>
                                </p:cTn>
                              </p:par>
                            </p:childTnLst>
                          </p:cTn>
                        </p:par>
                        <p:par>
                          <p:cTn id="17" fill="hold">
                            <p:stCondLst>
                              <p:cond delay="2000"/>
                            </p:stCondLst>
                            <p:childTnLst>
                              <p:par>
                                <p:cTn id="18" presetID="10" presetClass="exit" presetSubtype="0" fill="hold" grpId="2" nodeType="afterEffect">
                                  <p:stCondLst>
                                    <p:cond delay="0"/>
                                  </p:stCondLst>
                                  <p:childTnLst>
                                    <p:animEffect transition="out" filter="fade">
                                      <p:cBhvr>
                                        <p:cTn id="19" dur="250"/>
                                        <p:tgtEl>
                                          <p:spTgt spid="15"/>
                                        </p:tgtEl>
                                      </p:cBhvr>
                                    </p:animEffect>
                                    <p:set>
                                      <p:cBhvr>
                                        <p:cTn id="20" dur="1" fill="hold">
                                          <p:stCondLst>
                                            <p:cond delay="249"/>
                                          </p:stCondLst>
                                        </p:cTn>
                                        <p:tgtEl>
                                          <p:spTgt spid="15"/>
                                        </p:tgtEl>
                                        <p:attrNameLst>
                                          <p:attrName>style.visibility</p:attrName>
                                        </p:attrNameLst>
                                      </p:cBhvr>
                                      <p:to>
                                        <p:strVal val="hidden"/>
                                      </p:to>
                                    </p:se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1250"/>
                                        <p:tgtEl>
                                          <p:spTgt spid="19"/>
                                        </p:tgtEl>
                                      </p:cBhvr>
                                    </p:animEffect>
                                  </p:childTnLst>
                                </p:cTn>
                              </p:par>
                              <p:par>
                                <p:cTn id="38" presetID="22" presetClass="entr" presetSubtype="4"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1250"/>
                                        <p:tgtEl>
                                          <p:spTgt spid="22"/>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1250"/>
                                        <p:tgtEl>
                                          <p:spTgt spid="21"/>
                                        </p:tgtEl>
                                      </p:cBhvr>
                                    </p:animEffect>
                                  </p:childTnLst>
                                </p:cTn>
                              </p:par>
                              <p:par>
                                <p:cTn id="44" presetID="22" presetClass="entr" presetSubtype="4"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1250"/>
                                        <p:tgtEl>
                                          <p:spTgt spid="20"/>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25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250"/>
                                        <p:tgtEl>
                                          <p:spTgt spid="26"/>
                                        </p:tgtEl>
                                      </p:cBhvr>
                                    </p:animEffect>
                                  </p:childTnLst>
                                </p:cTn>
                              </p:par>
                              <p:par>
                                <p:cTn id="54" presetID="10"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250"/>
                                        <p:tgtEl>
                                          <p:spTgt spid="24"/>
                                        </p:tgtEl>
                                      </p:cBhvr>
                                    </p:animEffect>
                                  </p:childTnLst>
                                </p:cTn>
                              </p:par>
                              <p:par>
                                <p:cTn id="57" presetID="10"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6"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grpSp>
        <p:nvGrpSpPr>
          <p:cNvPr id="3" name="组合 2"/>
          <p:cNvGrpSpPr/>
          <p:nvPr/>
        </p:nvGrpSpPr>
        <p:grpSpPr>
          <a:xfrm>
            <a:off x="210705" y="105395"/>
            <a:ext cx="3578779" cy="865006"/>
            <a:chOff x="210705" y="105395"/>
            <a:chExt cx="3578779" cy="865006"/>
          </a:xfrm>
        </p:grpSpPr>
        <p:pic>
          <p:nvPicPr>
            <p:cNvPr id="5" name="图片 4"/>
            <p:cNvPicPr>
              <a:picLocks noChangeAspect="1"/>
            </p:cNvPicPr>
            <p:nvPr/>
          </p:nvPicPr>
          <p:blipFill>
            <a:blip r:embed="rId2"/>
            <a:stretch>
              <a:fillRect/>
            </a:stretch>
          </p:blipFill>
          <p:spPr>
            <a:xfrm>
              <a:off x="210705" y="105395"/>
              <a:ext cx="817995" cy="865006"/>
            </a:xfrm>
            <a:prstGeom prst="rect">
              <a:avLst/>
            </a:prstGeom>
          </p:spPr>
        </p:pic>
        <p:sp>
          <p:nvSpPr>
            <p:cNvPr id="6" name="文本框 5"/>
            <p:cNvSpPr txBox="1"/>
            <p:nvPr/>
          </p:nvSpPr>
          <p:spPr>
            <a:xfrm>
              <a:off x="1142606" y="296288"/>
              <a:ext cx="2646878" cy="461665"/>
            </a:xfrm>
            <a:prstGeom prst="rect">
              <a:avLst/>
            </a:prstGeom>
            <a:noFill/>
          </p:spPr>
          <p:txBody>
            <a:bodyPr wrap="none" rtlCol="0">
              <a:spAutoFit/>
            </a:bodyPr>
            <a:lstStyle/>
            <a:p>
              <a:pPr defTabSz="609600">
                <a:defRPr/>
              </a:pPr>
              <a:r>
                <a:rPr kumimoji="1" lang="zh-CN" altLang="en-US" sz="2400" kern="0" dirty="0">
                  <a:solidFill>
                    <a:srgbClr val="223F9D"/>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三视图确定几何体</a:t>
              </a:r>
            </a:p>
          </p:txBody>
        </p:sp>
        <p:sp>
          <p:nvSpPr>
            <p:cNvPr id="7" name="矩形 6"/>
            <p:cNvSpPr/>
            <p:nvPr/>
          </p:nvSpPr>
          <p:spPr>
            <a:xfrm>
              <a:off x="384329" y="296287"/>
              <a:ext cx="546945" cy="461665"/>
            </a:xfrm>
            <a:prstGeom prst="rect">
              <a:avLst/>
            </a:prstGeom>
          </p:spPr>
          <p:txBody>
            <a:bodyPr wrap="none">
              <a:spAutoFit/>
            </a:bodyPr>
            <a:lstStyle/>
            <a:p>
              <a:pPr lvl="0" algn="ctr" defTabSz="457200">
                <a:defRPr/>
              </a:pPr>
              <a:r>
                <a:rPr lang="en-US" altLang="zh-CN" sz="2400" kern="0" dirty="0">
                  <a:solidFill>
                    <a:srgbClr val="223F9D"/>
                  </a:solidFill>
                  <a:latin typeface="思源黑体 CN Bold" panose="020B0800000000000000" pitchFamily="34" charset="-122"/>
                  <a:ea typeface="思源黑体 CN Bold" panose="020B0800000000000000" pitchFamily="34" charset="-122"/>
                </a:rPr>
                <a:t>01</a:t>
              </a:r>
              <a:endParaRPr lang="zh-CN" altLang="en-US" sz="2400" kern="0" dirty="0">
                <a:solidFill>
                  <a:srgbClr val="223F9D"/>
                </a:solidFill>
                <a:latin typeface="思源黑体 CN Bold" panose="020B0800000000000000" pitchFamily="34" charset="-122"/>
                <a:ea typeface="思源黑体 CN Bold" panose="020B0800000000000000" pitchFamily="34" charset="-122"/>
              </a:endParaRPr>
            </a:p>
          </p:txBody>
        </p:sp>
      </p:grpSp>
      <p:sp>
        <p:nvSpPr>
          <p:cNvPr id="8" name="矩形 7"/>
          <p:cNvSpPr/>
          <p:nvPr/>
        </p:nvSpPr>
        <p:spPr>
          <a:xfrm>
            <a:off x="2146370" y="1792660"/>
            <a:ext cx="6083717" cy="400110"/>
          </a:xfrm>
          <a:prstGeom prst="rect">
            <a:avLst/>
          </a:prstGeom>
        </p:spPr>
        <p:txBody>
          <a:bodyPr wrap="none">
            <a:spAutoFit/>
          </a:bodyPr>
          <a:lstStyle/>
          <a:p>
            <a:pPr defTabSz="685800"/>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如图，分别根据三视图</a:t>
            </a: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(1) (2)</a:t>
            </a: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说出立体图形的名称</a:t>
            </a: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nvGrpSpPr>
          <p:cNvPr id="9" name="组合 14"/>
          <p:cNvGrpSpPr/>
          <p:nvPr/>
        </p:nvGrpSpPr>
        <p:grpSpPr bwMode="auto">
          <a:xfrm>
            <a:off x="2253565" y="2675533"/>
            <a:ext cx="2402841" cy="2949892"/>
            <a:chOff x="8651" y="3513"/>
            <a:chExt cx="3782" cy="4645"/>
          </a:xfrm>
        </p:grpSpPr>
        <p:grpSp>
          <p:nvGrpSpPr>
            <p:cNvPr id="10" name="组合 2"/>
            <p:cNvGrpSpPr/>
            <p:nvPr/>
          </p:nvGrpSpPr>
          <p:grpSpPr bwMode="auto">
            <a:xfrm>
              <a:off x="8651" y="3513"/>
              <a:ext cx="3782" cy="4222"/>
              <a:chOff x="1645" y="2834"/>
              <a:chExt cx="6328" cy="7065"/>
            </a:xfrm>
          </p:grpSpPr>
          <p:cxnSp>
            <p:nvCxnSpPr>
              <p:cNvPr id="12" name="直接连接符 9"/>
              <p:cNvCxnSpPr>
                <a:cxnSpLocks noChangeShapeType="1"/>
              </p:cNvCxnSpPr>
              <p:nvPr/>
            </p:nvCxnSpPr>
            <p:spPr bwMode="auto">
              <a:xfrm rot="16200000" flipV="1">
                <a:off x="1713" y="8079"/>
                <a:ext cx="3633" cy="8"/>
              </a:xfrm>
              <a:prstGeom prst="line">
                <a:avLst/>
              </a:prstGeom>
              <a:noFill/>
              <a:ln w="28575">
                <a:solidFill>
                  <a:sysClr val="windowText" lastClr="000000"/>
                </a:solidFill>
                <a:prstDash val="lgDashDot"/>
                <a:round/>
              </a:ln>
              <a:extLst>
                <a:ext uri="{909E8E84-426E-40DD-AFC4-6F175D3DCCD1}">
                  <a14:hiddenFill xmlns:a14="http://schemas.microsoft.com/office/drawing/2010/main">
                    <a:noFill/>
                  </a14:hiddenFill>
                </a:ext>
              </a:extLst>
            </p:spPr>
          </p:cxnSp>
          <p:grpSp>
            <p:nvGrpSpPr>
              <p:cNvPr id="13" name="组合 3"/>
              <p:cNvGrpSpPr/>
              <p:nvPr/>
            </p:nvGrpSpPr>
            <p:grpSpPr bwMode="auto">
              <a:xfrm>
                <a:off x="1645" y="2834"/>
                <a:ext cx="6328" cy="6714"/>
                <a:chOff x="1645" y="2834"/>
                <a:chExt cx="6328" cy="6714"/>
              </a:xfrm>
            </p:grpSpPr>
            <p:grpSp>
              <p:nvGrpSpPr>
                <p:cNvPr id="14" name="组合 8"/>
                <p:cNvGrpSpPr/>
                <p:nvPr/>
              </p:nvGrpSpPr>
              <p:grpSpPr bwMode="auto">
                <a:xfrm>
                  <a:off x="2251" y="3435"/>
                  <a:ext cx="5722" cy="6113"/>
                  <a:chOff x="2455890" y="368335"/>
                  <a:chExt cx="3632740" cy="3881443"/>
                </a:xfrm>
              </p:grpSpPr>
              <p:sp>
                <p:nvSpPr>
                  <p:cNvPr id="18" name="AutoShape 4"/>
                  <p:cNvSpPr>
                    <a:spLocks noChangeArrowheads="1"/>
                  </p:cNvSpPr>
                  <p:nvPr/>
                </p:nvSpPr>
                <p:spPr bwMode="auto">
                  <a:xfrm>
                    <a:off x="2482440" y="368335"/>
                    <a:ext cx="1585912" cy="1833563"/>
                  </a:xfrm>
                  <a:prstGeom prst="triangle">
                    <a:avLst>
                      <a:gd name="adj" fmla="val 50000"/>
                    </a:avLst>
                  </a:prstGeom>
                  <a:noFill/>
                  <a:ln w="28575">
                    <a:solidFill>
                      <a:srgbClr val="FF00FF"/>
                    </a:solidFill>
                    <a:miter lim="800000"/>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19" name="AutoShape 5"/>
                  <p:cNvSpPr>
                    <a:spLocks noChangeArrowheads="1"/>
                  </p:cNvSpPr>
                  <p:nvPr/>
                </p:nvSpPr>
                <p:spPr bwMode="auto">
                  <a:xfrm>
                    <a:off x="4502719" y="369592"/>
                    <a:ext cx="1585911" cy="1833563"/>
                  </a:xfrm>
                  <a:prstGeom prst="triangle">
                    <a:avLst>
                      <a:gd name="adj" fmla="val 50000"/>
                    </a:avLst>
                  </a:prstGeom>
                  <a:noFill/>
                  <a:ln w="28575">
                    <a:solidFill>
                      <a:srgbClr val="FF00FF"/>
                    </a:solidFill>
                    <a:miter lim="800000"/>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20" name="Oval 6"/>
                  <p:cNvSpPr>
                    <a:spLocks noChangeArrowheads="1"/>
                  </p:cNvSpPr>
                  <p:nvPr/>
                </p:nvSpPr>
                <p:spPr bwMode="auto">
                  <a:xfrm>
                    <a:off x="2455890" y="2678142"/>
                    <a:ext cx="1585912" cy="1571636"/>
                  </a:xfrm>
                  <a:prstGeom prst="ellipse">
                    <a:avLst/>
                  </a:prstGeom>
                  <a:noFill/>
                  <a:ln w="28575">
                    <a:solidFill>
                      <a:srgbClr val="FF00FF"/>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grpSp>
            <p:cxnSp>
              <p:nvCxnSpPr>
                <p:cNvPr id="15" name="直接连接符 5"/>
                <p:cNvCxnSpPr>
                  <a:cxnSpLocks noChangeShapeType="1"/>
                </p:cNvCxnSpPr>
                <p:nvPr/>
              </p:nvCxnSpPr>
              <p:spPr bwMode="auto">
                <a:xfrm>
                  <a:off x="1645" y="8325"/>
                  <a:ext cx="4163" cy="3"/>
                </a:xfrm>
                <a:prstGeom prst="line">
                  <a:avLst/>
                </a:prstGeom>
                <a:noFill/>
                <a:ln w="28575">
                  <a:solidFill>
                    <a:sysClr val="windowText" lastClr="000000"/>
                  </a:solidFill>
                  <a:prstDash val="lgDashDot"/>
                  <a:round/>
                </a:ln>
                <a:extLst>
                  <a:ext uri="{909E8E84-426E-40DD-AFC4-6F175D3DCCD1}">
                    <a14:hiddenFill xmlns:a14="http://schemas.microsoft.com/office/drawing/2010/main">
                      <a:noFill/>
                    </a14:hiddenFill>
                  </a:ext>
                </a:extLst>
              </p:spPr>
            </p:cxnSp>
            <p:cxnSp>
              <p:nvCxnSpPr>
                <p:cNvPr id="16" name="直接连接符 12"/>
                <p:cNvCxnSpPr>
                  <a:cxnSpLocks noChangeShapeType="1"/>
                </p:cNvCxnSpPr>
                <p:nvPr/>
              </p:nvCxnSpPr>
              <p:spPr bwMode="auto">
                <a:xfrm rot="16200000" flipV="1">
                  <a:off x="1718" y="4759"/>
                  <a:ext cx="3633" cy="8"/>
                </a:xfrm>
                <a:prstGeom prst="line">
                  <a:avLst/>
                </a:prstGeom>
                <a:noFill/>
                <a:ln w="28575">
                  <a:solidFill>
                    <a:sysClr val="windowText" lastClr="000000"/>
                  </a:solidFill>
                  <a:prstDash val="lgDashDot"/>
                  <a:round/>
                </a:ln>
                <a:extLst>
                  <a:ext uri="{909E8E84-426E-40DD-AFC4-6F175D3DCCD1}">
                    <a14:hiddenFill xmlns:a14="http://schemas.microsoft.com/office/drawing/2010/main">
                      <a:noFill/>
                    </a14:hiddenFill>
                  </a:ext>
                </a:extLst>
              </p:spPr>
            </p:cxnSp>
            <p:cxnSp>
              <p:nvCxnSpPr>
                <p:cNvPr id="17" name="直接连接符 13"/>
                <p:cNvCxnSpPr>
                  <a:cxnSpLocks noChangeShapeType="1"/>
                </p:cNvCxnSpPr>
                <p:nvPr/>
              </p:nvCxnSpPr>
              <p:spPr bwMode="auto">
                <a:xfrm rot="16200000" flipV="1">
                  <a:off x="4902" y="4646"/>
                  <a:ext cx="3632" cy="7"/>
                </a:xfrm>
                <a:prstGeom prst="line">
                  <a:avLst/>
                </a:prstGeom>
                <a:noFill/>
                <a:ln w="28575">
                  <a:solidFill>
                    <a:sysClr val="windowText" lastClr="000000"/>
                  </a:solidFill>
                  <a:prstDash val="lgDashDot"/>
                  <a:round/>
                </a:ln>
                <a:extLst>
                  <a:ext uri="{909E8E84-426E-40DD-AFC4-6F175D3DCCD1}">
                    <a14:hiddenFill xmlns:a14="http://schemas.microsoft.com/office/drawing/2010/main">
                      <a:noFill/>
                    </a14:hiddenFill>
                  </a:ext>
                </a:extLst>
              </p:spPr>
            </p:cxnSp>
          </p:grpSp>
        </p:grpSp>
        <p:sp>
          <p:nvSpPr>
            <p:cNvPr id="11" name="文本框 11"/>
            <p:cNvSpPr txBox="1">
              <a:spLocks noChangeArrowheads="1"/>
            </p:cNvSpPr>
            <p:nvPr/>
          </p:nvSpPr>
          <p:spPr bwMode="auto">
            <a:xfrm>
              <a:off x="10190" y="7334"/>
              <a:ext cx="1618"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rPr>
                <a:t>图</a:t>
              </a:r>
              <a:r>
                <a:rPr kumimoji="0" lang="en-US" altLang="zh-CN" sz="280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rPr>
                <a:t>(2)</a:t>
              </a:r>
              <a:endParaRPr kumimoji="0" lang="zh-CN" altLang="en-US" sz="280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grpSp>
      <p:grpSp>
        <p:nvGrpSpPr>
          <p:cNvPr id="21" name="组合 20"/>
          <p:cNvGrpSpPr/>
          <p:nvPr/>
        </p:nvGrpSpPr>
        <p:grpSpPr>
          <a:xfrm>
            <a:off x="3851274" y="4155951"/>
            <a:ext cx="948530" cy="1095932"/>
            <a:chOff x="2499552" y="2903620"/>
            <a:chExt cx="948530" cy="1095932"/>
          </a:xfrm>
        </p:grpSpPr>
        <p:cxnSp>
          <p:nvCxnSpPr>
            <p:cNvPr id="22" name="直接连接符 21"/>
            <p:cNvCxnSpPr>
              <a:stCxn id="18" idx="2"/>
              <a:endCxn id="18" idx="0"/>
            </p:cNvCxnSpPr>
            <p:nvPr/>
          </p:nvCxnSpPr>
          <p:spPr>
            <a:xfrm flipV="1">
              <a:off x="2499552" y="2903620"/>
              <a:ext cx="474265" cy="1095932"/>
            </a:xfrm>
            <a:prstGeom prst="line">
              <a:avLst/>
            </a:prstGeom>
            <a:noFill/>
            <a:ln w="57150" cap="flat" cmpd="sng" algn="ctr">
              <a:solidFill>
                <a:srgbClr val="FF0000"/>
              </a:solidFill>
              <a:prstDash val="solid"/>
            </a:ln>
            <a:effectLst>
              <a:outerShdw blurRad="40000" dist="20000" dir="5400000" rotWithShape="0">
                <a:srgbClr val="000000">
                  <a:alpha val="38000"/>
                </a:srgbClr>
              </a:outerShdw>
            </a:effectLst>
          </p:spPr>
        </p:cxnSp>
        <p:cxnSp>
          <p:nvCxnSpPr>
            <p:cNvPr id="23" name="直接连接符 22"/>
            <p:cNvCxnSpPr>
              <a:stCxn id="18" idx="4"/>
            </p:cNvCxnSpPr>
            <p:nvPr/>
          </p:nvCxnSpPr>
          <p:spPr>
            <a:xfrm flipH="1" flipV="1">
              <a:off x="2973206" y="2915474"/>
              <a:ext cx="474876" cy="1084078"/>
            </a:xfrm>
            <a:prstGeom prst="line">
              <a:avLst/>
            </a:prstGeom>
            <a:noFill/>
            <a:ln w="57150" cap="flat" cmpd="sng" algn="ctr">
              <a:solidFill>
                <a:srgbClr val="FF0000"/>
              </a:solidFill>
              <a:prstDash val="solid"/>
            </a:ln>
            <a:effectLst>
              <a:outerShdw blurRad="40000" dist="20000" dir="5400000" rotWithShape="0">
                <a:srgbClr val="000000">
                  <a:alpha val="38000"/>
                </a:srgbClr>
              </a:outerShdw>
            </a:effectLst>
          </p:spPr>
        </p:cxnSp>
      </p:grpSp>
      <p:grpSp>
        <p:nvGrpSpPr>
          <p:cNvPr id="24" name="组合 23"/>
          <p:cNvGrpSpPr/>
          <p:nvPr/>
        </p:nvGrpSpPr>
        <p:grpSpPr>
          <a:xfrm>
            <a:off x="6003596" y="3821273"/>
            <a:ext cx="964398" cy="356557"/>
            <a:chOff x="5307262" y="2928856"/>
            <a:chExt cx="1184127" cy="384905"/>
          </a:xfrm>
        </p:grpSpPr>
        <p:sp>
          <p:nvSpPr>
            <p:cNvPr id="25" name="弧形 86"/>
            <p:cNvSpPr>
              <a:spLocks noChangeArrowheads="1"/>
            </p:cNvSpPr>
            <p:nvPr/>
          </p:nvSpPr>
          <p:spPr bwMode="auto">
            <a:xfrm rot="10800000">
              <a:off x="5333608" y="2929241"/>
              <a:ext cx="1157781" cy="373801"/>
            </a:xfrm>
            <a:custGeom>
              <a:avLst/>
              <a:gdLst>
                <a:gd name="T0" fmla="*/ 911 w 1824"/>
                <a:gd name="T1" fmla="*/ 0 h 589"/>
                <a:gd name="T2" fmla="*/ 1823 w 1824"/>
                <a:gd name="T3" fmla="*/ 294 h 589"/>
                <a:gd name="T4" fmla="*/ 912 w 1824"/>
                <a:gd name="T5" fmla="*/ 294 h 589"/>
                <a:gd name="T6" fmla="*/ 911 w 1824"/>
                <a:gd name="T7" fmla="*/ 0 h 589"/>
                <a:gd name="T8" fmla="*/ 1823 w 1824"/>
                <a:gd name="T9" fmla="*/ 294 h 589"/>
              </a:gdLst>
              <a:ahLst/>
              <a:cxnLst>
                <a:cxn ang="0">
                  <a:pos x="T0" y="T1"/>
                </a:cxn>
                <a:cxn ang="0">
                  <a:pos x="T2" y="T3"/>
                </a:cxn>
                <a:cxn ang="0">
                  <a:pos x="T4" y="T5"/>
                </a:cxn>
                <a:cxn ang="0">
                  <a:pos x="T6" y="T7"/>
                </a:cxn>
                <a:cxn ang="0">
                  <a:pos x="T8" y="T9"/>
                </a:cxn>
              </a:cxnLst>
              <a:rect l="0" t="0" r="r" b="b"/>
              <a:pathLst>
                <a:path w="1824" h="589" stroke="0">
                  <a:moveTo>
                    <a:pt x="911" y="0"/>
                  </a:moveTo>
                  <a:cubicBezTo>
                    <a:pt x="1415" y="0"/>
                    <a:pt x="1823" y="132"/>
                    <a:pt x="1823" y="294"/>
                  </a:cubicBezTo>
                  <a:lnTo>
                    <a:pt x="912" y="294"/>
                  </a:lnTo>
                  <a:close/>
                </a:path>
                <a:path w="1824" h="589" fill="none">
                  <a:moveTo>
                    <a:pt x="911" y="0"/>
                  </a:moveTo>
                  <a:cubicBezTo>
                    <a:pt x="1415" y="0"/>
                    <a:pt x="1823" y="132"/>
                    <a:pt x="1823" y="294"/>
                  </a:cubicBezTo>
                </a:path>
              </a:pathLst>
            </a:custGeom>
            <a:solidFill>
              <a:srgbClr val="FFFFFF"/>
            </a:solidFill>
            <a:ln w="28575">
              <a:solidFill>
                <a:sysClr val="windowText" lastClr="000000"/>
              </a:solidFill>
              <a:round/>
            </a:ln>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grpSp>
          <p:nvGrpSpPr>
            <p:cNvPr id="26" name="组合 25"/>
            <p:cNvGrpSpPr/>
            <p:nvPr/>
          </p:nvGrpSpPr>
          <p:grpSpPr>
            <a:xfrm>
              <a:off x="5307262" y="2928856"/>
              <a:ext cx="1167937" cy="384905"/>
              <a:chOff x="7977965" y="4778684"/>
              <a:chExt cx="1167937" cy="384905"/>
            </a:xfrm>
          </p:grpSpPr>
          <p:grpSp>
            <p:nvGrpSpPr>
              <p:cNvPr id="27" name="组合 2"/>
              <p:cNvGrpSpPr/>
              <p:nvPr/>
            </p:nvGrpSpPr>
            <p:grpSpPr bwMode="auto">
              <a:xfrm>
                <a:off x="7977965" y="4778684"/>
                <a:ext cx="1167937" cy="384590"/>
                <a:chOff x="9044" y="4718"/>
                <a:chExt cx="1840" cy="606"/>
              </a:xfrm>
            </p:grpSpPr>
            <p:sp>
              <p:nvSpPr>
                <p:cNvPr id="29" name="弧形 85"/>
                <p:cNvSpPr>
                  <a:spLocks noChangeArrowheads="1"/>
                </p:cNvSpPr>
                <p:nvPr/>
              </p:nvSpPr>
              <p:spPr bwMode="auto">
                <a:xfrm rot="5400000">
                  <a:off x="9677" y="4101"/>
                  <a:ext cx="589" cy="1824"/>
                </a:xfrm>
                <a:custGeom>
                  <a:avLst/>
                  <a:gdLst>
                    <a:gd name="T0" fmla="*/ 294 w 589"/>
                    <a:gd name="T1" fmla="*/ 0 h 1824"/>
                    <a:gd name="T2" fmla="*/ 588 w 589"/>
                    <a:gd name="T3" fmla="*/ 912 h 1824"/>
                    <a:gd name="T4" fmla="*/ 294 w 589"/>
                    <a:gd name="T5" fmla="*/ 912 h 1824"/>
                    <a:gd name="T6" fmla="*/ 294 w 589"/>
                    <a:gd name="T7" fmla="*/ 0 h 1824"/>
                    <a:gd name="T8" fmla="*/ 588 w 589"/>
                    <a:gd name="T9" fmla="*/ 912 h 1824"/>
                  </a:gdLst>
                  <a:ahLst/>
                  <a:cxnLst>
                    <a:cxn ang="0">
                      <a:pos x="T0" y="T1"/>
                    </a:cxn>
                    <a:cxn ang="0">
                      <a:pos x="T2" y="T3"/>
                    </a:cxn>
                    <a:cxn ang="0">
                      <a:pos x="T4" y="T5"/>
                    </a:cxn>
                    <a:cxn ang="0">
                      <a:pos x="T6" y="T7"/>
                    </a:cxn>
                    <a:cxn ang="0">
                      <a:pos x="T8" y="T9"/>
                    </a:cxn>
                  </a:cxnLst>
                  <a:rect l="0" t="0" r="r" b="b"/>
                  <a:pathLst>
                    <a:path w="589" h="1824" stroke="0">
                      <a:moveTo>
                        <a:pt x="294" y="0"/>
                      </a:moveTo>
                      <a:cubicBezTo>
                        <a:pt x="456" y="0"/>
                        <a:pt x="588" y="408"/>
                        <a:pt x="588" y="912"/>
                      </a:cubicBezTo>
                      <a:lnTo>
                        <a:pt x="294" y="912"/>
                      </a:lnTo>
                      <a:close/>
                    </a:path>
                    <a:path w="589" h="1824" fill="none">
                      <a:moveTo>
                        <a:pt x="294" y="0"/>
                      </a:moveTo>
                      <a:cubicBezTo>
                        <a:pt x="456" y="0"/>
                        <a:pt x="588" y="408"/>
                        <a:pt x="588" y="912"/>
                      </a:cubicBezTo>
                    </a:path>
                  </a:pathLst>
                </a:custGeom>
                <a:solidFill>
                  <a:srgbClr val="FFFFFF"/>
                </a:solidFill>
                <a:ln w="28575">
                  <a:solidFill>
                    <a:sysClr val="windowText" lastClr="000000"/>
                  </a:solidFill>
                  <a:round/>
                </a:ln>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30" name="弧形 89"/>
                <p:cNvSpPr>
                  <a:spLocks noChangeArrowheads="1"/>
                </p:cNvSpPr>
                <p:nvPr/>
              </p:nvSpPr>
              <p:spPr bwMode="auto">
                <a:xfrm>
                  <a:off x="9044" y="4748"/>
                  <a:ext cx="1813" cy="576"/>
                </a:xfrm>
                <a:custGeom>
                  <a:avLst/>
                  <a:gdLst>
                    <a:gd name="T0" fmla="*/ 906 w 1813"/>
                    <a:gd name="T1" fmla="*/ 0 h 576"/>
                    <a:gd name="T2" fmla="*/ 1812 w 1813"/>
                    <a:gd name="T3" fmla="*/ 288 h 576"/>
                    <a:gd name="T4" fmla="*/ 906 w 1813"/>
                    <a:gd name="T5" fmla="*/ 288 h 576"/>
                    <a:gd name="T6" fmla="*/ 906 w 1813"/>
                    <a:gd name="T7" fmla="*/ 0 h 576"/>
                    <a:gd name="T8" fmla="*/ 1812 w 1813"/>
                    <a:gd name="T9" fmla="*/ 288 h 576"/>
                  </a:gdLst>
                  <a:ahLst/>
                  <a:cxnLst>
                    <a:cxn ang="0">
                      <a:pos x="T0" y="T1"/>
                    </a:cxn>
                    <a:cxn ang="0">
                      <a:pos x="T2" y="T3"/>
                    </a:cxn>
                    <a:cxn ang="0">
                      <a:pos x="T4" y="T5"/>
                    </a:cxn>
                    <a:cxn ang="0">
                      <a:pos x="T6" y="T7"/>
                    </a:cxn>
                    <a:cxn ang="0">
                      <a:pos x="T8" y="T9"/>
                    </a:cxn>
                  </a:cxnLst>
                  <a:rect l="0" t="0" r="r" b="b"/>
                  <a:pathLst>
                    <a:path w="1813" h="576" stroke="0">
                      <a:moveTo>
                        <a:pt x="906" y="0"/>
                      </a:moveTo>
                      <a:cubicBezTo>
                        <a:pt x="1406" y="0"/>
                        <a:pt x="1812" y="129"/>
                        <a:pt x="1812" y="288"/>
                      </a:cubicBezTo>
                      <a:lnTo>
                        <a:pt x="906" y="288"/>
                      </a:lnTo>
                      <a:close/>
                    </a:path>
                    <a:path w="1813" h="576" fill="none">
                      <a:moveTo>
                        <a:pt x="906" y="0"/>
                      </a:moveTo>
                      <a:cubicBezTo>
                        <a:pt x="1406" y="0"/>
                        <a:pt x="1812" y="129"/>
                        <a:pt x="1812" y="288"/>
                      </a:cubicBezTo>
                    </a:path>
                  </a:pathLst>
                </a:custGeom>
                <a:solidFill>
                  <a:srgbClr val="FFFFFF"/>
                </a:solidFill>
                <a:ln w="28575">
                  <a:solidFill>
                    <a:sysClr val="windowText" lastClr="000000"/>
                  </a:solidFill>
                  <a:prstDash val="sysDash"/>
                  <a:round/>
                </a:ln>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grpSp>
          <p:sp>
            <p:nvSpPr>
              <p:cNvPr id="28" name="弧形 88"/>
              <p:cNvSpPr>
                <a:spLocks noChangeArrowheads="1"/>
              </p:cNvSpPr>
              <p:nvPr/>
            </p:nvSpPr>
            <p:spPr bwMode="auto">
              <a:xfrm rot="16200000">
                <a:off x="8385826" y="4405414"/>
                <a:ext cx="365550" cy="1150799"/>
              </a:xfrm>
              <a:custGeom>
                <a:avLst/>
                <a:gdLst>
                  <a:gd name="T0" fmla="*/ 287 w 576"/>
                  <a:gd name="T1" fmla="*/ 0 h 1813"/>
                  <a:gd name="T2" fmla="*/ 575 w 576"/>
                  <a:gd name="T3" fmla="*/ 906 h 1813"/>
                  <a:gd name="T4" fmla="*/ 288 w 576"/>
                  <a:gd name="T5" fmla="*/ 906 h 1813"/>
                  <a:gd name="T6" fmla="*/ 287 w 576"/>
                  <a:gd name="T7" fmla="*/ 0 h 1813"/>
                  <a:gd name="T8" fmla="*/ 575 w 576"/>
                  <a:gd name="T9" fmla="*/ 906 h 1813"/>
                </a:gdLst>
                <a:ahLst/>
                <a:cxnLst>
                  <a:cxn ang="0">
                    <a:pos x="T0" y="T1"/>
                  </a:cxn>
                  <a:cxn ang="0">
                    <a:pos x="T2" y="T3"/>
                  </a:cxn>
                  <a:cxn ang="0">
                    <a:pos x="T4" y="T5"/>
                  </a:cxn>
                  <a:cxn ang="0">
                    <a:pos x="T6" y="T7"/>
                  </a:cxn>
                  <a:cxn ang="0">
                    <a:pos x="T8" y="T9"/>
                  </a:cxn>
                </a:cxnLst>
                <a:rect l="0" t="0" r="r" b="b"/>
                <a:pathLst>
                  <a:path w="576" h="1813" stroke="0">
                    <a:moveTo>
                      <a:pt x="287" y="0"/>
                    </a:moveTo>
                    <a:cubicBezTo>
                      <a:pt x="446" y="0"/>
                      <a:pt x="575" y="406"/>
                      <a:pt x="575" y="906"/>
                    </a:cubicBezTo>
                    <a:lnTo>
                      <a:pt x="288" y="906"/>
                    </a:lnTo>
                    <a:close/>
                  </a:path>
                  <a:path w="576" h="1813" fill="none">
                    <a:moveTo>
                      <a:pt x="287" y="0"/>
                    </a:moveTo>
                    <a:cubicBezTo>
                      <a:pt x="446" y="0"/>
                      <a:pt x="575" y="406"/>
                      <a:pt x="575" y="906"/>
                    </a:cubicBezTo>
                  </a:path>
                </a:pathLst>
              </a:custGeom>
              <a:solidFill>
                <a:srgbClr val="FFFFFF"/>
              </a:solidFill>
              <a:ln w="28575">
                <a:solidFill>
                  <a:sysClr val="windowText" lastClr="000000"/>
                </a:solidFill>
                <a:prstDash val="sysDash"/>
                <a:round/>
              </a:ln>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5E-6 3.7037E-7 L 0.38424 -0.00208 " pathEditMode="relative" rAng="0" ptsTypes="AA">
                                      <p:cBhvr>
                                        <p:cTn id="11" dur="2000" fill="hold"/>
                                        <p:tgtEl>
                                          <p:spTgt spid="21"/>
                                        </p:tgtEl>
                                        <p:attrNameLst>
                                          <p:attrName>ppt_x</p:attrName>
                                          <p:attrName>ppt_y</p:attrName>
                                        </p:attrNameLst>
                                      </p:cBhvr>
                                      <p:rCtr x="19206" y="-116"/>
                                    </p:animMotion>
                                  </p:childTnLst>
                                </p:cTn>
                              </p:par>
                              <p:par>
                                <p:cTn id="12" presetID="10" presetClass="entr" presetSubtype="0" fill="hold" nodeType="withEffect">
                                  <p:stCondLst>
                                    <p:cond delay="75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grpSp>
        <p:nvGrpSpPr>
          <p:cNvPr id="3" name="组合 2"/>
          <p:cNvGrpSpPr/>
          <p:nvPr/>
        </p:nvGrpSpPr>
        <p:grpSpPr>
          <a:xfrm>
            <a:off x="210705" y="105395"/>
            <a:ext cx="4502109" cy="865006"/>
            <a:chOff x="210705" y="105395"/>
            <a:chExt cx="4502109" cy="865006"/>
          </a:xfrm>
        </p:grpSpPr>
        <p:pic>
          <p:nvPicPr>
            <p:cNvPr id="5" name="图片 4"/>
            <p:cNvPicPr>
              <a:picLocks noChangeAspect="1"/>
            </p:cNvPicPr>
            <p:nvPr/>
          </p:nvPicPr>
          <p:blipFill>
            <a:blip r:embed="rId2"/>
            <a:stretch>
              <a:fillRect/>
            </a:stretch>
          </p:blipFill>
          <p:spPr>
            <a:xfrm>
              <a:off x="210705" y="105395"/>
              <a:ext cx="817995" cy="865006"/>
            </a:xfrm>
            <a:prstGeom prst="rect">
              <a:avLst/>
            </a:prstGeom>
          </p:spPr>
        </p:pic>
        <p:sp>
          <p:nvSpPr>
            <p:cNvPr id="6" name="文本框 5"/>
            <p:cNvSpPr txBox="1"/>
            <p:nvPr/>
          </p:nvSpPr>
          <p:spPr>
            <a:xfrm>
              <a:off x="1142606" y="296288"/>
              <a:ext cx="3570208" cy="461665"/>
            </a:xfrm>
            <a:prstGeom prst="rect">
              <a:avLst/>
            </a:prstGeom>
            <a:noFill/>
          </p:spPr>
          <p:txBody>
            <a:bodyPr wrap="none" rtlCol="0">
              <a:spAutoFit/>
            </a:bodyPr>
            <a:lstStyle/>
            <a:p>
              <a:pPr defTabSz="609600">
                <a:defRPr/>
              </a:pPr>
              <a:r>
                <a:rPr kumimoji="1" lang="zh-CN" altLang="en-US" sz="2400" kern="0" dirty="0">
                  <a:solidFill>
                    <a:srgbClr val="223F9D"/>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利用三视图计算实物面积</a:t>
              </a:r>
            </a:p>
          </p:txBody>
        </p:sp>
        <p:sp>
          <p:nvSpPr>
            <p:cNvPr id="7" name="矩形 6"/>
            <p:cNvSpPr/>
            <p:nvPr/>
          </p:nvSpPr>
          <p:spPr>
            <a:xfrm>
              <a:off x="384328" y="296287"/>
              <a:ext cx="546946" cy="461665"/>
            </a:xfrm>
            <a:prstGeom prst="rect">
              <a:avLst/>
            </a:prstGeom>
          </p:spPr>
          <p:txBody>
            <a:bodyPr wrap="none">
              <a:spAutoFit/>
            </a:bodyPr>
            <a:lstStyle/>
            <a:p>
              <a:pPr lvl="0" algn="ctr" defTabSz="457200">
                <a:defRPr/>
              </a:pPr>
              <a:r>
                <a:rPr lang="en-US" altLang="zh-CN" sz="2400" kern="0" dirty="0">
                  <a:solidFill>
                    <a:srgbClr val="223F9D"/>
                  </a:solidFill>
                  <a:latin typeface="思源黑体 CN Bold" panose="020B0800000000000000" pitchFamily="34" charset="-122"/>
                  <a:ea typeface="思源黑体 CN Bold" panose="020B0800000000000000" pitchFamily="34" charset="-122"/>
                </a:rPr>
                <a:t>01</a:t>
              </a:r>
              <a:endParaRPr lang="zh-CN" altLang="en-US" sz="2400" kern="0" dirty="0">
                <a:solidFill>
                  <a:srgbClr val="223F9D"/>
                </a:solidFill>
                <a:latin typeface="思源黑体 CN Bold" panose="020B0800000000000000" pitchFamily="34" charset="-122"/>
                <a:ea typeface="思源黑体 CN Bold" panose="020B0800000000000000" pitchFamily="34" charset="-122"/>
              </a:endParaRPr>
            </a:p>
          </p:txBody>
        </p:sp>
      </p:grpSp>
      <p:sp>
        <p:nvSpPr>
          <p:cNvPr id="8" name="矩形 7"/>
          <p:cNvSpPr/>
          <p:nvPr/>
        </p:nvSpPr>
        <p:spPr>
          <a:xfrm>
            <a:off x="1674736" y="1362223"/>
            <a:ext cx="8842528" cy="967060"/>
          </a:xfrm>
          <a:prstGeom prst="rect">
            <a:avLst/>
          </a:prstGeom>
        </p:spPr>
        <p:txBody>
          <a:bodyPr wrap="square">
            <a:spAutoFit/>
          </a:bodyPr>
          <a:lstStyle/>
          <a:p>
            <a:pPr defTabSz="685800">
              <a:lnSpc>
                <a:spcPct val="150000"/>
              </a:lnSpc>
            </a:pP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某工厂要加工一批密封罐，设计者给出了</a:t>
            </a: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宋体" panose="02010600030101010101" pitchFamily="2" charset="-122"/>
              </a:rPr>
              <a:t>密封罐的</a:t>
            </a: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三视图，请你按照三视图确定制作每个密封罐所需钢板的面积 </a:t>
            </a: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图中尺寸单位：</a:t>
            </a: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mm). </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pic>
        <p:nvPicPr>
          <p:cNvPr id="9" name="图片 1434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2385" y="3207304"/>
            <a:ext cx="3021456" cy="245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p:cNvGrpSpPr/>
          <p:nvPr/>
        </p:nvGrpSpPr>
        <p:grpSpPr>
          <a:xfrm>
            <a:off x="7301108" y="3598675"/>
            <a:ext cx="3095891" cy="2180962"/>
            <a:chOff x="4738688" y="2585551"/>
            <a:chExt cx="3465512" cy="2866525"/>
          </a:xfrm>
        </p:grpSpPr>
        <p:sp>
          <p:nvSpPr>
            <p:cNvPr id="11" name="直接连接符 10"/>
            <p:cNvSpPr>
              <a:spLocks noChangeShapeType="1"/>
            </p:cNvSpPr>
            <p:nvPr/>
          </p:nvSpPr>
          <p:spPr bwMode="auto">
            <a:xfrm flipH="1" flipV="1">
              <a:off x="4754563" y="3646488"/>
              <a:ext cx="1897062" cy="11112"/>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12" name="文本框 11"/>
            <p:cNvSpPr txBox="1">
              <a:spLocks noChangeArrowheads="1"/>
            </p:cNvSpPr>
            <p:nvPr/>
          </p:nvSpPr>
          <p:spPr bwMode="auto">
            <a:xfrm>
              <a:off x="6691313" y="3729038"/>
              <a:ext cx="1512887" cy="749969"/>
            </a:xfrm>
            <a:prstGeom prst="rect">
              <a:avLst/>
            </a:prstGeom>
            <a:noFill/>
            <a:ln>
              <a:noFill/>
            </a:ln>
            <a:effectLst>
              <a:prstShdw prst="shdw17" dist="17961" dir="2700000">
                <a:srgbClr val="999994"/>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685800" eaLnBrk="1" fontAlgn="auto" latinLnBrk="0" hangingPunct="1">
                <a:lnSpc>
                  <a:spcPts val="4000"/>
                </a:lnSpc>
                <a:spcBef>
                  <a:spcPct val="50000"/>
                </a:spcBef>
                <a:spcAft>
                  <a:spcPts val="0"/>
                </a:spcAft>
                <a:buClrTx/>
                <a:buSzTx/>
                <a:buFontTx/>
                <a:buNone/>
                <a:defRPr/>
              </a:pPr>
              <a:r>
                <a:rPr kumimoji="0" lang="en-US" sz="240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rPr>
                <a:t>50mm</a:t>
              </a:r>
            </a:p>
          </p:txBody>
        </p:sp>
        <p:sp>
          <p:nvSpPr>
            <p:cNvPr id="13" name="文本框 12"/>
            <p:cNvSpPr txBox="1">
              <a:spLocks noChangeArrowheads="1"/>
            </p:cNvSpPr>
            <p:nvPr/>
          </p:nvSpPr>
          <p:spPr bwMode="auto">
            <a:xfrm>
              <a:off x="5000625" y="4719637"/>
              <a:ext cx="1317625" cy="732439"/>
            </a:xfrm>
            <a:prstGeom prst="rect">
              <a:avLst/>
            </a:prstGeom>
            <a:noFill/>
            <a:ln>
              <a:noFill/>
            </a:ln>
            <a:effectLst>
              <a:prstShdw prst="shdw17" dist="17961" dir="2700000">
                <a:srgbClr val="999994"/>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685800" eaLnBrk="1" fontAlgn="auto" latinLnBrk="0" hangingPunct="1">
                <a:lnSpc>
                  <a:spcPts val="4000"/>
                </a:lnSpc>
                <a:spcBef>
                  <a:spcPct val="50000"/>
                </a:spcBef>
                <a:spcAft>
                  <a:spcPts val="0"/>
                </a:spcAft>
                <a:buClrTx/>
                <a:buSzTx/>
                <a:buFontTx/>
                <a:buNone/>
                <a:defRPr/>
              </a:pPr>
              <a:r>
                <a:rPr kumimoji="0" lang="en-US" sz="240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rPr>
                <a:t>50mm</a:t>
              </a:r>
            </a:p>
          </p:txBody>
        </p:sp>
        <p:sp>
          <p:nvSpPr>
            <p:cNvPr id="14" name="文本框 13"/>
            <p:cNvSpPr txBox="1">
              <a:spLocks noChangeArrowheads="1"/>
            </p:cNvSpPr>
            <p:nvPr/>
          </p:nvSpPr>
          <p:spPr bwMode="auto">
            <a:xfrm>
              <a:off x="5203425" y="2585551"/>
              <a:ext cx="1666875" cy="732439"/>
            </a:xfrm>
            <a:prstGeom prst="rect">
              <a:avLst/>
            </a:prstGeom>
            <a:noFill/>
            <a:ln>
              <a:noFill/>
            </a:ln>
            <a:effectLst>
              <a:prstShdw prst="shdw17" dist="17961" dir="2700000">
                <a:srgbClr val="999994"/>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685800" eaLnBrk="1" fontAlgn="auto" latinLnBrk="0" hangingPunct="1">
                <a:lnSpc>
                  <a:spcPts val="4000"/>
                </a:lnSpc>
                <a:spcBef>
                  <a:spcPct val="50000"/>
                </a:spcBef>
                <a:spcAft>
                  <a:spcPts val="0"/>
                </a:spcAft>
                <a:buClrTx/>
                <a:buSzTx/>
                <a:buFontTx/>
                <a:buNone/>
                <a:defRPr/>
              </a:pPr>
              <a:r>
                <a:rPr kumimoji="0" 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rPr>
                <a:t>100mm</a:t>
              </a:r>
            </a:p>
          </p:txBody>
        </p:sp>
        <p:grpSp>
          <p:nvGrpSpPr>
            <p:cNvPr id="15" name="组合 14"/>
            <p:cNvGrpSpPr/>
            <p:nvPr/>
          </p:nvGrpSpPr>
          <p:grpSpPr bwMode="auto">
            <a:xfrm>
              <a:off x="4738688" y="3289300"/>
              <a:ext cx="1930400" cy="1547813"/>
              <a:chOff x="6220" y="5519"/>
              <a:chExt cx="3040" cy="2437"/>
            </a:xfrm>
          </p:grpSpPr>
          <p:cxnSp>
            <p:nvCxnSpPr>
              <p:cNvPr id="18" name="直接连接符 2"/>
              <p:cNvCxnSpPr>
                <a:cxnSpLocks noChangeShapeType="1"/>
              </p:cNvCxnSpPr>
              <p:nvPr/>
            </p:nvCxnSpPr>
            <p:spPr bwMode="auto">
              <a:xfrm flipV="1">
                <a:off x="6220" y="5527"/>
                <a:ext cx="1216" cy="568"/>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19" name="直接连接符 3"/>
              <p:cNvCxnSpPr>
                <a:cxnSpLocks noChangeShapeType="1"/>
              </p:cNvCxnSpPr>
              <p:nvPr/>
            </p:nvCxnSpPr>
            <p:spPr bwMode="auto">
              <a:xfrm flipV="1">
                <a:off x="8041" y="6095"/>
                <a:ext cx="1216" cy="568"/>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20" name="直接连接符 4"/>
              <p:cNvCxnSpPr>
                <a:cxnSpLocks noChangeShapeType="1"/>
              </p:cNvCxnSpPr>
              <p:nvPr/>
            </p:nvCxnSpPr>
            <p:spPr bwMode="auto">
              <a:xfrm>
                <a:off x="7400" y="5519"/>
                <a:ext cx="1308" cy="0"/>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21" name="直接连接符 5"/>
              <p:cNvCxnSpPr>
                <a:cxnSpLocks noChangeShapeType="1"/>
              </p:cNvCxnSpPr>
              <p:nvPr/>
            </p:nvCxnSpPr>
            <p:spPr bwMode="auto">
              <a:xfrm>
                <a:off x="6709" y="6636"/>
                <a:ext cx="1406" cy="0"/>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22" name="直接连接符 7"/>
              <p:cNvCxnSpPr>
                <a:cxnSpLocks noChangeShapeType="1"/>
              </p:cNvCxnSpPr>
              <p:nvPr/>
            </p:nvCxnSpPr>
            <p:spPr bwMode="auto">
              <a:xfrm>
                <a:off x="6220" y="6082"/>
                <a:ext cx="536" cy="579"/>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23" name="直接连接符 8"/>
              <p:cNvCxnSpPr>
                <a:cxnSpLocks noChangeShapeType="1"/>
              </p:cNvCxnSpPr>
              <p:nvPr/>
            </p:nvCxnSpPr>
            <p:spPr bwMode="auto">
              <a:xfrm>
                <a:off x="8708" y="5519"/>
                <a:ext cx="536" cy="579"/>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24" name="直接连接符 9"/>
              <p:cNvCxnSpPr>
                <a:cxnSpLocks noChangeShapeType="1"/>
              </p:cNvCxnSpPr>
              <p:nvPr/>
            </p:nvCxnSpPr>
            <p:spPr bwMode="auto">
              <a:xfrm>
                <a:off x="6723" y="6650"/>
                <a:ext cx="0" cy="1292"/>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25" name="直接连接符 10"/>
              <p:cNvCxnSpPr>
                <a:cxnSpLocks noChangeShapeType="1"/>
              </p:cNvCxnSpPr>
              <p:nvPr/>
            </p:nvCxnSpPr>
            <p:spPr bwMode="auto">
              <a:xfrm>
                <a:off x="8041" y="6636"/>
                <a:ext cx="0" cy="1303"/>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26" name="直接连接符 11"/>
              <p:cNvCxnSpPr>
                <a:cxnSpLocks noChangeShapeType="1"/>
              </p:cNvCxnSpPr>
              <p:nvPr/>
            </p:nvCxnSpPr>
            <p:spPr bwMode="auto">
              <a:xfrm>
                <a:off x="9231" y="6082"/>
                <a:ext cx="0" cy="1292"/>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27" name="直接连接符 12"/>
              <p:cNvCxnSpPr>
                <a:cxnSpLocks noChangeShapeType="1"/>
              </p:cNvCxnSpPr>
              <p:nvPr/>
            </p:nvCxnSpPr>
            <p:spPr bwMode="auto">
              <a:xfrm>
                <a:off x="6220" y="6095"/>
                <a:ext cx="0" cy="1292"/>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28" name="直接连接符 13"/>
              <p:cNvCxnSpPr>
                <a:cxnSpLocks noChangeShapeType="1"/>
              </p:cNvCxnSpPr>
              <p:nvPr/>
            </p:nvCxnSpPr>
            <p:spPr bwMode="auto">
              <a:xfrm>
                <a:off x="6220" y="7378"/>
                <a:ext cx="536" cy="579"/>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29" name="直接连接符 14"/>
              <p:cNvCxnSpPr>
                <a:cxnSpLocks noChangeShapeType="1"/>
              </p:cNvCxnSpPr>
              <p:nvPr/>
            </p:nvCxnSpPr>
            <p:spPr bwMode="auto">
              <a:xfrm>
                <a:off x="6709" y="7931"/>
                <a:ext cx="1328" cy="0"/>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30" name="直接连接符 15"/>
              <p:cNvCxnSpPr>
                <a:cxnSpLocks noChangeShapeType="1"/>
              </p:cNvCxnSpPr>
              <p:nvPr/>
            </p:nvCxnSpPr>
            <p:spPr bwMode="auto">
              <a:xfrm flipV="1">
                <a:off x="8042" y="7350"/>
                <a:ext cx="1218" cy="589"/>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grpSp>
        <p:cxnSp>
          <p:nvCxnSpPr>
            <p:cNvPr id="16" name="直接连接符 15"/>
            <p:cNvCxnSpPr>
              <a:cxnSpLocks noChangeShapeType="1"/>
            </p:cNvCxnSpPr>
            <p:nvPr/>
          </p:nvCxnSpPr>
          <p:spPr bwMode="auto">
            <a:xfrm>
              <a:off x="6651625" y="3654425"/>
              <a:ext cx="0" cy="820738"/>
            </a:xfrm>
            <a:prstGeom prst="line">
              <a:avLst/>
            </a:prstGeom>
            <a:noFill/>
            <a:ln w="28575">
              <a:solidFill>
                <a:srgbClr val="FF0000"/>
              </a:solidFill>
              <a:round/>
            </a:ln>
            <a:extLst>
              <a:ext uri="{909E8E84-426E-40DD-AFC4-6F175D3DCCD1}">
                <a14:hiddenFill xmlns:a14="http://schemas.microsoft.com/office/drawing/2010/main">
                  <a:noFill/>
                </a14:hiddenFill>
              </a:ext>
            </a:extLst>
          </p:spPr>
        </p:cxnSp>
        <p:cxnSp>
          <p:nvCxnSpPr>
            <p:cNvPr id="17" name="直接连接符 16"/>
            <p:cNvCxnSpPr>
              <a:cxnSpLocks noChangeShapeType="1"/>
            </p:cNvCxnSpPr>
            <p:nvPr/>
          </p:nvCxnSpPr>
          <p:spPr bwMode="auto">
            <a:xfrm>
              <a:off x="5065713" y="4821238"/>
              <a:ext cx="842962" cy="0"/>
            </a:xfrm>
            <a:prstGeom prst="line">
              <a:avLst/>
            </a:prstGeom>
            <a:noFill/>
            <a:ln w="28575">
              <a:solidFill>
                <a:srgbClr val="FF0000"/>
              </a:solidFill>
              <a:round/>
            </a:ln>
            <a:extLst>
              <a:ext uri="{909E8E84-426E-40DD-AFC4-6F175D3DCCD1}">
                <a14:hiddenFill xmlns:a14="http://schemas.microsoft.com/office/drawing/2010/main">
                  <a:noFill/>
                </a14:hiddenFill>
              </a:ext>
            </a:extLst>
          </p:spPr>
        </p:cxnSp>
      </p:grpSp>
      <p:sp>
        <p:nvSpPr>
          <p:cNvPr id="31" name="文本框 30"/>
          <p:cNvSpPr txBox="1"/>
          <p:nvPr/>
        </p:nvSpPr>
        <p:spPr>
          <a:xfrm>
            <a:off x="6222373" y="2923507"/>
            <a:ext cx="4476902" cy="704616"/>
          </a:xfrm>
          <a:prstGeom prst="rect">
            <a:avLst/>
          </a:prstGeom>
          <a:noFill/>
        </p:spPr>
        <p:txBody>
          <a:bodyPr wrap="square" rtlCol="0">
            <a:spAutoFit/>
          </a:bodyPr>
          <a:lstStyle/>
          <a:p>
            <a:pPr defTabSz="685800">
              <a:lnSpc>
                <a:spcPct val="150000"/>
              </a:lnSpc>
            </a:pPr>
            <a:r>
              <a:rPr lang="en-US" altLang="zh-CN" sz="1400" dirty="0">
                <a:solidFill>
                  <a:srgbClr val="FF0000"/>
                </a:solidFill>
                <a:latin typeface="思源黑体 CN Bold" panose="020B0800000000000000" pitchFamily="34" charset="-122"/>
                <a:ea typeface="思源黑体 CN Bold" panose="020B0800000000000000" pitchFamily="34" charset="-122"/>
              </a:rPr>
              <a:t>【</a:t>
            </a:r>
            <a:r>
              <a:rPr lang="zh-CN" altLang="en-US" sz="1400" dirty="0">
                <a:solidFill>
                  <a:srgbClr val="FF0000"/>
                </a:solidFill>
                <a:latin typeface="思源黑体 CN Bold" panose="020B0800000000000000" pitchFamily="34" charset="-122"/>
                <a:ea typeface="思源黑体 CN Bold" panose="020B0800000000000000" pitchFamily="34" charset="-122"/>
              </a:rPr>
              <a:t>解题关键</a:t>
            </a:r>
            <a:r>
              <a:rPr lang="en-US" altLang="zh-CN" sz="1400" dirty="0">
                <a:solidFill>
                  <a:srgbClr val="FF0000"/>
                </a:solidFill>
                <a:latin typeface="思源黑体 CN Bold" panose="020B0800000000000000" pitchFamily="34" charset="-122"/>
                <a:ea typeface="思源黑体 CN Bold" panose="020B0800000000000000" pitchFamily="34" charset="-122"/>
              </a:rPr>
              <a:t>】</a:t>
            </a:r>
            <a:r>
              <a:rPr lang="zh-CN" altLang="en-US" sz="1400" dirty="0">
                <a:solidFill>
                  <a:srgbClr val="FF0000"/>
                </a:solidFill>
                <a:latin typeface="思源黑体 CN Bold" panose="020B0800000000000000" pitchFamily="34" charset="-122"/>
                <a:ea typeface="思源黑体 CN Bold" panose="020B0800000000000000" pitchFamily="34" charset="-122"/>
              </a:rPr>
              <a:t>：利用三视图想象出实物形状，再进一步画出展开图，然后计算面积。</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宋体 CN Light" panose="02020300000000000000" pitchFamily="18" charset="-122"/>
                <a:ea typeface="思源宋体 CN Light" panose="02020300000000000000" pitchFamily="18" charset="-122"/>
              </a:rPr>
              <a:t>BY YUSHEN</a:t>
            </a:r>
            <a:endParaRPr lang="zh-CN" altLang="en-US" dirty="0">
              <a:noFill/>
              <a:latin typeface="思源宋体 CN Light" panose="02020300000000000000" pitchFamily="18" charset="-122"/>
              <a:ea typeface="思源宋体 CN Light" panose="02020300000000000000" pitchFamily="18" charset="-122"/>
            </a:endParaRPr>
          </a:p>
        </p:txBody>
      </p:sp>
      <p:grpSp>
        <p:nvGrpSpPr>
          <p:cNvPr id="3" name="组合 2"/>
          <p:cNvGrpSpPr/>
          <p:nvPr/>
        </p:nvGrpSpPr>
        <p:grpSpPr>
          <a:xfrm>
            <a:off x="210705" y="105395"/>
            <a:ext cx="4502109" cy="865006"/>
            <a:chOff x="210705" y="105395"/>
            <a:chExt cx="4502109" cy="865006"/>
          </a:xfrm>
        </p:grpSpPr>
        <p:pic>
          <p:nvPicPr>
            <p:cNvPr id="5" name="图片 4"/>
            <p:cNvPicPr>
              <a:picLocks noChangeAspect="1"/>
            </p:cNvPicPr>
            <p:nvPr/>
          </p:nvPicPr>
          <p:blipFill>
            <a:blip r:embed="rId2"/>
            <a:stretch>
              <a:fillRect/>
            </a:stretch>
          </p:blipFill>
          <p:spPr>
            <a:xfrm>
              <a:off x="210705" y="105395"/>
              <a:ext cx="817995" cy="865006"/>
            </a:xfrm>
            <a:prstGeom prst="rect">
              <a:avLst/>
            </a:prstGeom>
          </p:spPr>
        </p:pic>
        <p:sp>
          <p:nvSpPr>
            <p:cNvPr id="6" name="文本框 5"/>
            <p:cNvSpPr txBox="1"/>
            <p:nvPr/>
          </p:nvSpPr>
          <p:spPr>
            <a:xfrm>
              <a:off x="1142606" y="296288"/>
              <a:ext cx="3570208" cy="461665"/>
            </a:xfrm>
            <a:prstGeom prst="rect">
              <a:avLst/>
            </a:prstGeom>
            <a:noFill/>
          </p:spPr>
          <p:txBody>
            <a:bodyPr wrap="none" rtlCol="0">
              <a:spAutoFit/>
            </a:bodyPr>
            <a:lstStyle/>
            <a:p>
              <a:pPr defTabSz="609600">
                <a:defRPr/>
              </a:pPr>
              <a:r>
                <a:rPr kumimoji="1" lang="zh-CN" altLang="en-US" sz="2400" kern="0" dirty="0">
                  <a:solidFill>
                    <a:srgbClr val="223F9D"/>
                  </a:solidFill>
                  <a:latin typeface="思源黑体 CN Bold" panose="020B0800000000000000" pitchFamily="34" charset="-122"/>
                  <a:ea typeface="思源黑体 CN Bold" panose="020B0800000000000000" pitchFamily="34" charset="-122"/>
                  <a:cs typeface="+mn-ea"/>
                  <a:sym typeface="Calibri" panose="020F0502020204030204" pitchFamily="34" charset="0"/>
                </a:rPr>
                <a:t>利用三视图计算实物面积</a:t>
              </a:r>
            </a:p>
          </p:txBody>
        </p:sp>
        <p:sp>
          <p:nvSpPr>
            <p:cNvPr id="7" name="矩形 6"/>
            <p:cNvSpPr/>
            <p:nvPr/>
          </p:nvSpPr>
          <p:spPr>
            <a:xfrm>
              <a:off x="384328" y="296287"/>
              <a:ext cx="546946" cy="461665"/>
            </a:xfrm>
            <a:prstGeom prst="rect">
              <a:avLst/>
            </a:prstGeom>
          </p:spPr>
          <p:txBody>
            <a:bodyPr wrap="none">
              <a:spAutoFit/>
            </a:bodyPr>
            <a:lstStyle/>
            <a:p>
              <a:pPr lvl="0" algn="ctr" defTabSz="457200">
                <a:defRPr/>
              </a:pPr>
              <a:r>
                <a:rPr lang="en-US" altLang="zh-CN" sz="2400" kern="0" dirty="0">
                  <a:solidFill>
                    <a:srgbClr val="223F9D"/>
                  </a:solidFill>
                  <a:latin typeface="思源黑体 CN Bold" panose="020B0800000000000000" pitchFamily="34" charset="-122"/>
                  <a:ea typeface="思源黑体 CN Bold" panose="020B0800000000000000" pitchFamily="34" charset="-122"/>
                </a:rPr>
                <a:t>01</a:t>
              </a:r>
              <a:endParaRPr lang="zh-CN" altLang="en-US" sz="2400" kern="0" dirty="0">
                <a:solidFill>
                  <a:srgbClr val="223F9D"/>
                </a:solidFill>
                <a:latin typeface="思源黑体 CN Bold" panose="020B0800000000000000" pitchFamily="34" charset="-122"/>
                <a:ea typeface="思源黑体 CN Bold" panose="020B0800000000000000" pitchFamily="34" charset="-122"/>
              </a:endParaRPr>
            </a:p>
          </p:txBody>
        </p:sp>
      </p:grpSp>
      <p:sp>
        <p:nvSpPr>
          <p:cNvPr id="32" name="矩形 31"/>
          <p:cNvSpPr/>
          <p:nvPr/>
        </p:nvSpPr>
        <p:spPr>
          <a:xfrm>
            <a:off x="1630019" y="1257629"/>
            <a:ext cx="8931962" cy="967060"/>
          </a:xfrm>
          <a:prstGeom prst="rect">
            <a:avLst/>
          </a:prstGeom>
        </p:spPr>
        <p:txBody>
          <a:bodyPr wrap="square">
            <a:spAutoFit/>
          </a:bodyPr>
          <a:lstStyle/>
          <a:p>
            <a:pPr defTabSz="685800">
              <a:lnSpc>
                <a:spcPct val="150000"/>
              </a:lnSpc>
            </a:pP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某工厂要加工一批密封罐，设计者给出了</a:t>
            </a: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宋体" panose="02010600030101010101" pitchFamily="2" charset="-122"/>
              </a:rPr>
              <a:t>密封罐的</a:t>
            </a: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三视图，请你按照三视图确定制作每个密封罐所需钢板的面积 </a:t>
            </a: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图中尺寸单位：</a:t>
            </a:r>
            <a:r>
              <a:rPr lang="en-US" altLang="zh-CN"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mm). </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nvGrpSpPr>
          <p:cNvPr id="33" name="组合 32"/>
          <p:cNvGrpSpPr/>
          <p:nvPr/>
        </p:nvGrpSpPr>
        <p:grpSpPr>
          <a:xfrm>
            <a:off x="2117989" y="2698608"/>
            <a:ext cx="3095891" cy="2180962"/>
            <a:chOff x="4738688" y="2585551"/>
            <a:chExt cx="3465512" cy="2866525"/>
          </a:xfrm>
        </p:grpSpPr>
        <p:sp>
          <p:nvSpPr>
            <p:cNvPr id="34" name="直接连接符 33"/>
            <p:cNvSpPr>
              <a:spLocks noChangeShapeType="1"/>
            </p:cNvSpPr>
            <p:nvPr/>
          </p:nvSpPr>
          <p:spPr bwMode="auto">
            <a:xfrm flipH="1" flipV="1">
              <a:off x="4754563" y="3646488"/>
              <a:ext cx="1897062" cy="11112"/>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35" name="文本框 34"/>
            <p:cNvSpPr txBox="1">
              <a:spLocks noChangeArrowheads="1"/>
            </p:cNvSpPr>
            <p:nvPr/>
          </p:nvSpPr>
          <p:spPr bwMode="auto">
            <a:xfrm>
              <a:off x="6691313" y="3729038"/>
              <a:ext cx="1512887" cy="749969"/>
            </a:xfrm>
            <a:prstGeom prst="rect">
              <a:avLst/>
            </a:prstGeom>
            <a:noFill/>
            <a:ln>
              <a:noFill/>
            </a:ln>
            <a:effectLst>
              <a:prstShdw prst="shdw17" dist="17961" dir="2700000">
                <a:srgbClr val="999994"/>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685800" eaLnBrk="1" fontAlgn="auto" latinLnBrk="0" hangingPunct="1">
                <a:lnSpc>
                  <a:spcPts val="4000"/>
                </a:lnSpc>
                <a:spcBef>
                  <a:spcPct val="50000"/>
                </a:spcBef>
                <a:spcAft>
                  <a:spcPts val="0"/>
                </a:spcAft>
                <a:buClrTx/>
                <a:buSzTx/>
                <a:buFontTx/>
                <a:buNone/>
                <a:defRPr/>
              </a:pPr>
              <a:r>
                <a:rPr kumimoji="0" lang="en-US" sz="240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rPr>
                <a:t>50mm</a:t>
              </a:r>
            </a:p>
          </p:txBody>
        </p:sp>
        <p:sp>
          <p:nvSpPr>
            <p:cNvPr id="36" name="文本框 35"/>
            <p:cNvSpPr txBox="1">
              <a:spLocks noChangeArrowheads="1"/>
            </p:cNvSpPr>
            <p:nvPr/>
          </p:nvSpPr>
          <p:spPr bwMode="auto">
            <a:xfrm>
              <a:off x="5000625" y="4719637"/>
              <a:ext cx="1317625" cy="732439"/>
            </a:xfrm>
            <a:prstGeom prst="rect">
              <a:avLst/>
            </a:prstGeom>
            <a:noFill/>
            <a:ln>
              <a:noFill/>
            </a:ln>
            <a:effectLst>
              <a:prstShdw prst="shdw17" dist="17961" dir="2700000">
                <a:srgbClr val="999994"/>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685800" eaLnBrk="1" fontAlgn="auto" latinLnBrk="0" hangingPunct="1">
                <a:lnSpc>
                  <a:spcPts val="4000"/>
                </a:lnSpc>
                <a:spcBef>
                  <a:spcPct val="50000"/>
                </a:spcBef>
                <a:spcAft>
                  <a:spcPts val="0"/>
                </a:spcAft>
                <a:buClrTx/>
                <a:buSzTx/>
                <a:buFontTx/>
                <a:buNone/>
                <a:defRPr/>
              </a:pPr>
              <a:r>
                <a:rPr kumimoji="0" lang="en-US" sz="240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rPr>
                <a:t>50mm</a:t>
              </a:r>
            </a:p>
          </p:txBody>
        </p:sp>
        <p:sp>
          <p:nvSpPr>
            <p:cNvPr id="37" name="文本框 36"/>
            <p:cNvSpPr txBox="1">
              <a:spLocks noChangeArrowheads="1"/>
            </p:cNvSpPr>
            <p:nvPr/>
          </p:nvSpPr>
          <p:spPr bwMode="auto">
            <a:xfrm>
              <a:off x="5203425" y="2585551"/>
              <a:ext cx="1666875" cy="732439"/>
            </a:xfrm>
            <a:prstGeom prst="rect">
              <a:avLst/>
            </a:prstGeom>
            <a:noFill/>
            <a:ln>
              <a:noFill/>
            </a:ln>
            <a:effectLst>
              <a:prstShdw prst="shdw17" dist="17961" dir="2700000">
                <a:srgbClr val="999994"/>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685800" eaLnBrk="1" fontAlgn="auto" latinLnBrk="0" hangingPunct="1">
                <a:lnSpc>
                  <a:spcPts val="4000"/>
                </a:lnSpc>
                <a:spcBef>
                  <a:spcPct val="50000"/>
                </a:spcBef>
                <a:spcAft>
                  <a:spcPts val="0"/>
                </a:spcAft>
                <a:buClrTx/>
                <a:buSzTx/>
                <a:buFontTx/>
                <a:buNone/>
                <a:defRPr/>
              </a:pPr>
              <a:r>
                <a:rPr kumimoji="0" lang="en-US" sz="2400" b="0" i="0" u="none" strike="noStrike" kern="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rPr>
                <a:t>100mm</a:t>
              </a:r>
            </a:p>
          </p:txBody>
        </p:sp>
        <p:grpSp>
          <p:nvGrpSpPr>
            <p:cNvPr id="38" name="组合 37"/>
            <p:cNvGrpSpPr/>
            <p:nvPr/>
          </p:nvGrpSpPr>
          <p:grpSpPr bwMode="auto">
            <a:xfrm>
              <a:off x="4738688" y="3289300"/>
              <a:ext cx="1930400" cy="1547813"/>
              <a:chOff x="6220" y="5519"/>
              <a:chExt cx="3040" cy="2437"/>
            </a:xfrm>
          </p:grpSpPr>
          <p:cxnSp>
            <p:nvCxnSpPr>
              <p:cNvPr id="41" name="直接连接符 2"/>
              <p:cNvCxnSpPr>
                <a:cxnSpLocks noChangeShapeType="1"/>
              </p:cNvCxnSpPr>
              <p:nvPr/>
            </p:nvCxnSpPr>
            <p:spPr bwMode="auto">
              <a:xfrm flipV="1">
                <a:off x="6220" y="5527"/>
                <a:ext cx="1216" cy="568"/>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42" name="直接连接符 3"/>
              <p:cNvCxnSpPr>
                <a:cxnSpLocks noChangeShapeType="1"/>
              </p:cNvCxnSpPr>
              <p:nvPr/>
            </p:nvCxnSpPr>
            <p:spPr bwMode="auto">
              <a:xfrm flipV="1">
                <a:off x="8041" y="6095"/>
                <a:ext cx="1216" cy="568"/>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43" name="直接连接符 4"/>
              <p:cNvCxnSpPr>
                <a:cxnSpLocks noChangeShapeType="1"/>
              </p:cNvCxnSpPr>
              <p:nvPr/>
            </p:nvCxnSpPr>
            <p:spPr bwMode="auto">
              <a:xfrm>
                <a:off x="7400" y="5519"/>
                <a:ext cx="1308" cy="0"/>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44" name="直接连接符 5"/>
              <p:cNvCxnSpPr>
                <a:cxnSpLocks noChangeShapeType="1"/>
              </p:cNvCxnSpPr>
              <p:nvPr/>
            </p:nvCxnSpPr>
            <p:spPr bwMode="auto">
              <a:xfrm>
                <a:off x="6709" y="6636"/>
                <a:ext cx="1406" cy="0"/>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45" name="直接连接符 7"/>
              <p:cNvCxnSpPr>
                <a:cxnSpLocks noChangeShapeType="1"/>
              </p:cNvCxnSpPr>
              <p:nvPr/>
            </p:nvCxnSpPr>
            <p:spPr bwMode="auto">
              <a:xfrm>
                <a:off x="6220" y="6082"/>
                <a:ext cx="536" cy="579"/>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46" name="直接连接符 8"/>
              <p:cNvCxnSpPr>
                <a:cxnSpLocks noChangeShapeType="1"/>
              </p:cNvCxnSpPr>
              <p:nvPr/>
            </p:nvCxnSpPr>
            <p:spPr bwMode="auto">
              <a:xfrm>
                <a:off x="8708" y="5519"/>
                <a:ext cx="536" cy="579"/>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47" name="直接连接符 9"/>
              <p:cNvCxnSpPr>
                <a:cxnSpLocks noChangeShapeType="1"/>
              </p:cNvCxnSpPr>
              <p:nvPr/>
            </p:nvCxnSpPr>
            <p:spPr bwMode="auto">
              <a:xfrm>
                <a:off x="6723" y="6650"/>
                <a:ext cx="0" cy="1292"/>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48" name="直接连接符 10"/>
              <p:cNvCxnSpPr>
                <a:cxnSpLocks noChangeShapeType="1"/>
              </p:cNvCxnSpPr>
              <p:nvPr/>
            </p:nvCxnSpPr>
            <p:spPr bwMode="auto">
              <a:xfrm>
                <a:off x="8041" y="6636"/>
                <a:ext cx="0" cy="1303"/>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49" name="直接连接符 11"/>
              <p:cNvCxnSpPr>
                <a:cxnSpLocks noChangeShapeType="1"/>
              </p:cNvCxnSpPr>
              <p:nvPr/>
            </p:nvCxnSpPr>
            <p:spPr bwMode="auto">
              <a:xfrm>
                <a:off x="9231" y="6082"/>
                <a:ext cx="0" cy="1292"/>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50" name="直接连接符 12"/>
              <p:cNvCxnSpPr>
                <a:cxnSpLocks noChangeShapeType="1"/>
              </p:cNvCxnSpPr>
              <p:nvPr/>
            </p:nvCxnSpPr>
            <p:spPr bwMode="auto">
              <a:xfrm>
                <a:off x="6220" y="6095"/>
                <a:ext cx="0" cy="1292"/>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51" name="直接连接符 13"/>
              <p:cNvCxnSpPr>
                <a:cxnSpLocks noChangeShapeType="1"/>
              </p:cNvCxnSpPr>
              <p:nvPr/>
            </p:nvCxnSpPr>
            <p:spPr bwMode="auto">
              <a:xfrm>
                <a:off x="6220" y="7378"/>
                <a:ext cx="536" cy="579"/>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52" name="直接连接符 14"/>
              <p:cNvCxnSpPr>
                <a:cxnSpLocks noChangeShapeType="1"/>
              </p:cNvCxnSpPr>
              <p:nvPr/>
            </p:nvCxnSpPr>
            <p:spPr bwMode="auto">
              <a:xfrm>
                <a:off x="6709" y="7931"/>
                <a:ext cx="1328" cy="0"/>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cxnSp>
            <p:nvCxnSpPr>
              <p:cNvPr id="53" name="直接连接符 15"/>
              <p:cNvCxnSpPr>
                <a:cxnSpLocks noChangeShapeType="1"/>
              </p:cNvCxnSpPr>
              <p:nvPr/>
            </p:nvCxnSpPr>
            <p:spPr bwMode="auto">
              <a:xfrm flipV="1">
                <a:off x="8042" y="7350"/>
                <a:ext cx="1218" cy="589"/>
              </a:xfrm>
              <a:prstGeom prst="line">
                <a:avLst/>
              </a:prstGeom>
              <a:noFill/>
              <a:ln w="28575">
                <a:solidFill>
                  <a:sysClr val="windowText" lastClr="000000"/>
                </a:solidFill>
                <a:round/>
              </a:ln>
              <a:extLst>
                <a:ext uri="{909E8E84-426E-40DD-AFC4-6F175D3DCCD1}">
                  <a14:hiddenFill xmlns:a14="http://schemas.microsoft.com/office/drawing/2010/main">
                    <a:noFill/>
                  </a14:hiddenFill>
                </a:ext>
              </a:extLst>
            </p:spPr>
          </p:cxnSp>
        </p:grpSp>
        <p:cxnSp>
          <p:nvCxnSpPr>
            <p:cNvPr id="39" name="直接连接符 38"/>
            <p:cNvCxnSpPr>
              <a:cxnSpLocks noChangeShapeType="1"/>
            </p:cNvCxnSpPr>
            <p:nvPr/>
          </p:nvCxnSpPr>
          <p:spPr bwMode="auto">
            <a:xfrm>
              <a:off x="6651625" y="3654425"/>
              <a:ext cx="0" cy="820738"/>
            </a:xfrm>
            <a:prstGeom prst="line">
              <a:avLst/>
            </a:prstGeom>
            <a:noFill/>
            <a:ln w="28575">
              <a:solidFill>
                <a:srgbClr val="FF0000"/>
              </a:solidFill>
              <a:round/>
            </a:ln>
            <a:extLst>
              <a:ext uri="{909E8E84-426E-40DD-AFC4-6F175D3DCCD1}">
                <a14:hiddenFill xmlns:a14="http://schemas.microsoft.com/office/drawing/2010/main">
                  <a:noFill/>
                </a14:hiddenFill>
              </a:ext>
            </a:extLst>
          </p:spPr>
        </p:cxnSp>
        <p:cxnSp>
          <p:nvCxnSpPr>
            <p:cNvPr id="40" name="直接连接符 39"/>
            <p:cNvCxnSpPr>
              <a:cxnSpLocks noChangeShapeType="1"/>
            </p:cNvCxnSpPr>
            <p:nvPr/>
          </p:nvCxnSpPr>
          <p:spPr bwMode="auto">
            <a:xfrm>
              <a:off x="5065713" y="4821238"/>
              <a:ext cx="842962" cy="0"/>
            </a:xfrm>
            <a:prstGeom prst="line">
              <a:avLst/>
            </a:prstGeom>
            <a:noFill/>
            <a:ln w="28575">
              <a:solidFill>
                <a:srgbClr val="FF0000"/>
              </a:solidFill>
              <a:round/>
            </a:ln>
            <a:extLst>
              <a:ext uri="{909E8E84-426E-40DD-AFC4-6F175D3DCCD1}">
                <a14:hiddenFill xmlns:a14="http://schemas.microsoft.com/office/drawing/2010/main">
                  <a:noFill/>
                </a14:hiddenFill>
              </a:ext>
            </a:extLst>
          </p:spPr>
        </p:cxnSp>
      </p:grpSp>
      <p:grpSp>
        <p:nvGrpSpPr>
          <p:cNvPr id="54" name="组合 53"/>
          <p:cNvGrpSpPr/>
          <p:nvPr/>
        </p:nvGrpSpPr>
        <p:grpSpPr bwMode="auto">
          <a:xfrm>
            <a:off x="6779972" y="2797430"/>
            <a:ext cx="2984823" cy="1983319"/>
            <a:chOff x="5600" y="3711"/>
            <a:chExt cx="8844" cy="6263"/>
          </a:xfrm>
        </p:grpSpPr>
        <p:sp>
          <p:nvSpPr>
            <p:cNvPr id="55" name="六边形 19"/>
            <p:cNvSpPr>
              <a:spLocks noChangeArrowheads="1"/>
            </p:cNvSpPr>
            <p:nvPr/>
          </p:nvSpPr>
          <p:spPr bwMode="auto">
            <a:xfrm>
              <a:off x="7963" y="3711"/>
              <a:ext cx="2661" cy="2399"/>
            </a:xfrm>
            <a:prstGeom prst="hexagon">
              <a:avLst>
                <a:gd name="adj" fmla="val 24998"/>
                <a:gd name="vf" fmla="val 115470"/>
              </a:avLst>
            </a:prstGeom>
            <a:noFill/>
            <a:ln w="28575">
              <a:solidFill>
                <a:sysClr val="windowText" lastClr="000000"/>
              </a:solidFill>
              <a:round/>
            </a:ln>
            <a:extLst>
              <a:ext uri="{909E8E84-426E-40DD-AFC4-6F175D3DCCD1}">
                <a14:hiddenFill xmlns:a14="http://schemas.microsoft.com/office/drawing/2010/main">
                  <a:solidFill>
                    <a:srgbClr val="FFFFFF"/>
                  </a:solid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56" name="矩形 20"/>
            <p:cNvSpPr>
              <a:spLocks noChangeArrowheads="1"/>
            </p:cNvSpPr>
            <p:nvPr/>
          </p:nvSpPr>
          <p:spPr bwMode="auto">
            <a:xfrm>
              <a:off x="8548" y="6098"/>
              <a:ext cx="1474" cy="1474"/>
            </a:xfrm>
            <a:prstGeom prst="rect">
              <a:avLst/>
            </a:prstGeom>
            <a:noFill/>
            <a:ln w="28575">
              <a:solidFill>
                <a:sysClr val="windowText" lastClr="000000"/>
              </a:solidFill>
              <a:round/>
            </a:ln>
            <a:extLst>
              <a:ext uri="{909E8E84-426E-40DD-AFC4-6F175D3DCCD1}">
                <a14:hiddenFill xmlns:a14="http://schemas.microsoft.com/office/drawing/2010/main">
                  <a:solidFill>
                    <a:srgbClr val="FFFFFF"/>
                  </a:solid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57" name="六边形 21"/>
            <p:cNvSpPr>
              <a:spLocks noChangeArrowheads="1"/>
            </p:cNvSpPr>
            <p:nvPr/>
          </p:nvSpPr>
          <p:spPr bwMode="auto">
            <a:xfrm>
              <a:off x="7963" y="7575"/>
              <a:ext cx="2661" cy="2399"/>
            </a:xfrm>
            <a:prstGeom prst="hexagon">
              <a:avLst>
                <a:gd name="adj" fmla="val 24998"/>
                <a:gd name="vf" fmla="val 115470"/>
              </a:avLst>
            </a:prstGeom>
            <a:noFill/>
            <a:ln w="28575">
              <a:solidFill>
                <a:sysClr val="windowText" lastClr="000000"/>
              </a:solidFill>
              <a:round/>
            </a:ln>
            <a:extLst>
              <a:ext uri="{909E8E84-426E-40DD-AFC4-6F175D3DCCD1}">
                <a14:hiddenFill xmlns:a14="http://schemas.microsoft.com/office/drawing/2010/main">
                  <a:solidFill>
                    <a:srgbClr val="FFFFFF"/>
                  </a:solid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58" name="矩形 22"/>
            <p:cNvSpPr>
              <a:spLocks noChangeArrowheads="1"/>
            </p:cNvSpPr>
            <p:nvPr/>
          </p:nvSpPr>
          <p:spPr bwMode="auto">
            <a:xfrm>
              <a:off x="10022" y="6098"/>
              <a:ext cx="1474" cy="1474"/>
            </a:xfrm>
            <a:prstGeom prst="rect">
              <a:avLst/>
            </a:prstGeom>
            <a:noFill/>
            <a:ln w="28575">
              <a:solidFill>
                <a:sysClr val="windowText" lastClr="000000"/>
              </a:solidFill>
              <a:round/>
            </a:ln>
            <a:extLst>
              <a:ext uri="{909E8E84-426E-40DD-AFC4-6F175D3DCCD1}">
                <a14:hiddenFill xmlns:a14="http://schemas.microsoft.com/office/drawing/2010/main">
                  <a:solidFill>
                    <a:srgbClr val="FFFFFF"/>
                  </a:solid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59" name="矩形 23"/>
            <p:cNvSpPr>
              <a:spLocks noChangeArrowheads="1"/>
            </p:cNvSpPr>
            <p:nvPr/>
          </p:nvSpPr>
          <p:spPr bwMode="auto">
            <a:xfrm>
              <a:off x="12970" y="6098"/>
              <a:ext cx="1474" cy="1474"/>
            </a:xfrm>
            <a:prstGeom prst="rect">
              <a:avLst/>
            </a:prstGeom>
            <a:noFill/>
            <a:ln w="28575">
              <a:solidFill>
                <a:sysClr val="windowText" lastClr="000000"/>
              </a:solidFill>
              <a:round/>
            </a:ln>
            <a:extLst>
              <a:ext uri="{909E8E84-426E-40DD-AFC4-6F175D3DCCD1}">
                <a14:hiddenFill xmlns:a14="http://schemas.microsoft.com/office/drawing/2010/main">
                  <a:solidFill>
                    <a:srgbClr val="FFFFFF"/>
                  </a:solid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60" name="矩形 24"/>
            <p:cNvSpPr>
              <a:spLocks noChangeArrowheads="1"/>
            </p:cNvSpPr>
            <p:nvPr/>
          </p:nvSpPr>
          <p:spPr bwMode="auto">
            <a:xfrm>
              <a:off x="11496" y="6098"/>
              <a:ext cx="1474" cy="1474"/>
            </a:xfrm>
            <a:prstGeom prst="rect">
              <a:avLst/>
            </a:prstGeom>
            <a:noFill/>
            <a:ln w="28575">
              <a:solidFill>
                <a:sysClr val="windowText" lastClr="000000"/>
              </a:solidFill>
              <a:round/>
            </a:ln>
            <a:extLst>
              <a:ext uri="{909E8E84-426E-40DD-AFC4-6F175D3DCCD1}">
                <a14:hiddenFill xmlns:a14="http://schemas.microsoft.com/office/drawing/2010/main">
                  <a:solidFill>
                    <a:srgbClr val="FFFFFF"/>
                  </a:solid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61" name="矩形 25"/>
            <p:cNvSpPr>
              <a:spLocks noChangeArrowheads="1"/>
            </p:cNvSpPr>
            <p:nvPr/>
          </p:nvSpPr>
          <p:spPr bwMode="auto">
            <a:xfrm>
              <a:off x="5600" y="6098"/>
              <a:ext cx="1474" cy="1474"/>
            </a:xfrm>
            <a:prstGeom prst="rect">
              <a:avLst/>
            </a:prstGeom>
            <a:noFill/>
            <a:ln w="28575">
              <a:solidFill>
                <a:sysClr val="windowText" lastClr="000000"/>
              </a:solidFill>
              <a:round/>
            </a:ln>
            <a:extLst>
              <a:ext uri="{909E8E84-426E-40DD-AFC4-6F175D3DCCD1}">
                <a14:hiddenFill xmlns:a14="http://schemas.microsoft.com/office/drawing/2010/main">
                  <a:solidFill>
                    <a:srgbClr val="FFFFFF"/>
                  </a:solid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sp>
          <p:nvSpPr>
            <p:cNvPr id="62" name="矩形 26"/>
            <p:cNvSpPr>
              <a:spLocks noChangeArrowheads="1"/>
            </p:cNvSpPr>
            <p:nvPr/>
          </p:nvSpPr>
          <p:spPr bwMode="auto">
            <a:xfrm>
              <a:off x="7074" y="6098"/>
              <a:ext cx="1474" cy="1474"/>
            </a:xfrm>
            <a:prstGeom prst="rect">
              <a:avLst/>
            </a:prstGeom>
            <a:noFill/>
            <a:ln w="28575">
              <a:solidFill>
                <a:sysClr val="windowText" lastClr="000000"/>
              </a:solidFill>
              <a:round/>
            </a:ln>
            <a:extLst>
              <a:ext uri="{909E8E84-426E-40DD-AFC4-6F175D3DCCD1}">
                <a14:hiddenFill xmlns:a14="http://schemas.microsoft.com/office/drawing/2010/main">
                  <a:solidFill>
                    <a:srgbClr val="FFFFFF"/>
                  </a:solid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Bold" panose="020B0800000000000000" pitchFamily="34" charset="-122"/>
                <a:ea typeface="思源黑体 CN Bold" panose="020B0800000000000000" pitchFamily="34" charset="-122"/>
              </a:endParaRPr>
            </a:p>
          </p:txBody>
        </p:sp>
      </p:grpSp>
      <p:sp>
        <p:nvSpPr>
          <p:cNvPr id="63" name="文本框 62"/>
          <p:cNvSpPr txBox="1"/>
          <p:nvPr/>
        </p:nvSpPr>
        <p:spPr>
          <a:xfrm>
            <a:off x="5133955" y="5415705"/>
            <a:ext cx="6276857" cy="369332"/>
          </a:xfrm>
          <a:prstGeom prst="rect">
            <a:avLst/>
          </a:prstGeom>
          <a:noFill/>
        </p:spPr>
        <p:txBody>
          <a:bodyPr wrap="square" rtlCol="0">
            <a:spAutoFit/>
          </a:bodyPr>
          <a:lstStyle/>
          <a:p>
            <a:pPr algn="ctr" defTabSz="685800"/>
            <a:r>
              <a:rPr lang="zh-CN" altLang="en-US" dirty="0">
                <a:solidFill>
                  <a:srgbClr val="FF0000"/>
                </a:solidFill>
                <a:latin typeface="思源黑体 CN Bold" panose="020B0800000000000000" pitchFamily="34" charset="-122"/>
                <a:ea typeface="思源黑体 CN Bold" panose="020B0800000000000000" pitchFamily="34" charset="-122"/>
              </a:rPr>
              <a:t>由展开图可知，密封罐由两个正六边形和</a:t>
            </a:r>
            <a:r>
              <a:rPr lang="en-US" altLang="zh-CN" dirty="0">
                <a:solidFill>
                  <a:srgbClr val="FF0000"/>
                </a:solidFill>
                <a:latin typeface="思源黑体 CN Bold" panose="020B0800000000000000" pitchFamily="34" charset="-122"/>
                <a:ea typeface="思源黑体 CN Bold" panose="020B0800000000000000" pitchFamily="34" charset="-122"/>
              </a:rPr>
              <a:t>6</a:t>
            </a:r>
            <a:r>
              <a:rPr lang="zh-CN" altLang="en-US" dirty="0">
                <a:solidFill>
                  <a:srgbClr val="FF0000"/>
                </a:solidFill>
                <a:latin typeface="思源黑体 CN Bold" panose="020B0800000000000000" pitchFamily="34" charset="-122"/>
                <a:ea typeface="思源黑体 CN Bold" panose="020B0800000000000000" pitchFamily="34" charset="-122"/>
              </a:rPr>
              <a:t>个正方形组成。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1227</Words>
  <Application>Microsoft Office PowerPoint</Application>
  <PresentationFormat>宽屏</PresentationFormat>
  <Paragraphs>163</Paragraphs>
  <Slides>19</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19</vt:i4>
      </vt:variant>
    </vt:vector>
  </HeadingPairs>
  <TitlesOfParts>
    <vt:vector size="30" baseType="lpstr">
      <vt:lpstr>等线</vt:lpstr>
      <vt:lpstr>思源黑体 CN Bold</vt:lpstr>
      <vt:lpstr>思源黑体 CN Light</vt:lpstr>
      <vt:lpstr>思源宋体 CN Light</vt:lpstr>
      <vt:lpstr>宋体</vt:lpstr>
      <vt:lpstr>Arial</vt:lpstr>
      <vt:lpstr>Calibri</vt:lpstr>
      <vt:lpstr>Cambria Math</vt:lpstr>
      <vt:lpstr>Times New Roman</vt:lpstr>
      <vt:lpstr>www.2ppt.com</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76</cp:revision>
  <dcterms:created xsi:type="dcterms:W3CDTF">2020-03-21T06:52:00Z</dcterms:created>
  <dcterms:modified xsi:type="dcterms:W3CDTF">2023-01-16T15:43:51Z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B3E047BF31ED45E08747E888849E5E50</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