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470" r:id="rId2"/>
    <p:sldId id="353" r:id="rId3"/>
    <p:sldId id="471" r:id="rId4"/>
    <p:sldId id="352" r:id="rId5"/>
    <p:sldId id="497" r:id="rId6"/>
    <p:sldId id="498" r:id="rId7"/>
    <p:sldId id="491" r:id="rId8"/>
    <p:sldId id="494" r:id="rId9"/>
    <p:sldId id="503" r:id="rId10"/>
    <p:sldId id="502" r:id="rId11"/>
    <p:sldId id="504" r:id="rId12"/>
    <p:sldId id="505" r:id="rId13"/>
    <p:sldId id="506" r:id="rId14"/>
    <p:sldId id="492" r:id="rId15"/>
    <p:sldId id="495" r:id="rId16"/>
    <p:sldId id="507" r:id="rId17"/>
    <p:sldId id="508" r:id="rId18"/>
    <p:sldId id="509" r:id="rId19"/>
    <p:sldId id="510" r:id="rId20"/>
    <p:sldId id="493" r:id="rId21"/>
    <p:sldId id="496" r:id="rId22"/>
    <p:sldId id="511" r:id="rId23"/>
    <p:sldId id="512" r:id="rId24"/>
    <p:sldId id="297" r:id="rId25"/>
  </p:sldIdLst>
  <p:sldSz cx="9144000" cy="5143500" type="screen16x9"/>
  <p:notesSz cx="6858000" cy="9144000"/>
  <p:custDataLst>
    <p:tags r:id="rId27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6767"/>
    <a:srgbClr val="3296A8"/>
    <a:srgbClr val="6D8AAB"/>
    <a:srgbClr val="31709C"/>
    <a:srgbClr val="7697B3"/>
    <a:srgbClr val="6FA094"/>
    <a:srgbClr val="94BCB4"/>
    <a:srgbClr val="59503C"/>
    <a:srgbClr val="1FBCE4"/>
    <a:srgbClr val="C026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 autoAdjust="0"/>
    <p:restoredTop sz="97778" autoAdjust="0"/>
  </p:normalViewPr>
  <p:slideViewPr>
    <p:cSldViewPr snapToGrid="0" showGuides="1">
      <p:cViewPr>
        <p:scale>
          <a:sx n="130" d="100"/>
          <a:sy n="130" d="100"/>
        </p:scale>
        <p:origin x="-1314" y="-4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2C8C0-A3D3-487B-AECC-CB6663EAE28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9D3E0-124D-4DFF-AE99-4EA4CC201D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597822"/>
            <a:ext cx="7772400" cy="110251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6E9206-D2D6-4057-92D4-39C87A03E66D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3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9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7577C-F53D-4BB9-9408-EB84DEB3CD80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D58058-BD14-4845-947D-4A9B79A00D09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ECB469-C949-4E3F-B0CB-0C15DA7B7F92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2E9E1-D97D-4C90-BB96-FA1ED58B786F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200152"/>
            <a:ext cx="4038600" cy="339447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200152"/>
            <a:ext cx="4038600" cy="339447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311C9F-D64E-4824-A709-CF61DE4E0BDD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6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700" b="1"/>
            </a:lvl4pPr>
            <a:lvl5pPr marL="1828800" indent="0">
              <a:buNone/>
              <a:defRPr sz="1700" b="1"/>
            </a:lvl5pPr>
            <a:lvl6pPr marL="2286000" indent="0">
              <a:buNone/>
              <a:defRPr sz="1700" b="1"/>
            </a:lvl6pPr>
            <a:lvl7pPr marL="2743200" indent="0">
              <a:buNone/>
              <a:defRPr sz="1700" b="1"/>
            </a:lvl7pPr>
            <a:lvl8pPr marL="3200400" indent="0">
              <a:buNone/>
              <a:defRPr sz="1700" b="1"/>
            </a:lvl8pPr>
            <a:lvl9pPr marL="365760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8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6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700" b="1"/>
            </a:lvl4pPr>
            <a:lvl5pPr marL="1828800" indent="0">
              <a:buNone/>
              <a:defRPr sz="1700" b="1"/>
            </a:lvl5pPr>
            <a:lvl6pPr marL="2286000" indent="0">
              <a:buNone/>
              <a:defRPr sz="1700" b="1"/>
            </a:lvl6pPr>
            <a:lvl7pPr marL="2743200" indent="0">
              <a:buNone/>
              <a:defRPr sz="1700" b="1"/>
            </a:lvl7pPr>
            <a:lvl8pPr marL="3200400" indent="0">
              <a:buNone/>
              <a:defRPr sz="1700" b="1"/>
            </a:lvl8pPr>
            <a:lvl9pPr marL="365760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8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4318BD-B3C6-4D4B-B871-C29490A2E55A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4CAFC4-799C-4CDE-B92B-8C262F06CF3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 userDrawn="1"/>
        </p:nvSpPr>
        <p:spPr>
          <a:xfrm>
            <a:off x="854725" y="773443"/>
            <a:ext cx="7434551" cy="32168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圆角矩形 5"/>
          <p:cNvSpPr/>
          <p:nvPr userDrawn="1"/>
        </p:nvSpPr>
        <p:spPr>
          <a:xfrm>
            <a:off x="4425043" y="4838925"/>
            <a:ext cx="293917" cy="16507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729073-8FFE-4F18-B513-07581FC6638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3505200" y="4797170"/>
            <a:ext cx="2133600" cy="273844"/>
          </a:xfrm>
        </p:spPr>
        <p:txBody>
          <a:bodyPr/>
          <a:lstStyle>
            <a:lvl1pPr algn="ctr">
              <a:defRPr>
                <a:latin typeface="ITC Avant Garde Std Bk" panose="020B0502020202020204" pitchFamily="34" charset="0"/>
              </a:defRPr>
            </a:lvl1pPr>
          </a:lstStyle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9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C7FCF6-76BD-4495-B08F-4C059D2BA31F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857250"/>
          </a:xfrm>
          <a:prstGeom prst="rect">
            <a:avLst/>
          </a:prstGeom>
        </p:spPr>
        <p:txBody>
          <a:bodyPr vert="horz" lIns="68568" tIns="34284" rIns="68568" bIns="34284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68568" tIns="34284" rIns="68568" bIns="3428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96EC2F-0988-4314-AD4B-24FF16D7B45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4767265"/>
            <a:ext cx="2895600" cy="273844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844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包含 树, 户外, 雪花, 天空&#10;&#10;已生成极高可信度的说明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930"/>
            <a:ext cx="9144000" cy="5141640"/>
          </a:xfrm>
          <a:prstGeom prst="rect">
            <a:avLst/>
          </a:prstGeom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436400" y="1182984"/>
            <a:ext cx="1154144" cy="211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6600" b="1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望 岳</a:t>
            </a:r>
          </a:p>
        </p:txBody>
      </p:sp>
      <p:pic>
        <p:nvPicPr>
          <p:cNvPr id="8" name="Picture 2" descr="G:\公司\茶\印章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38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584344" y="1765884"/>
            <a:ext cx="377478" cy="80586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矩形 18"/>
          <p:cNvSpPr/>
          <p:nvPr/>
        </p:nvSpPr>
        <p:spPr>
          <a:xfrm>
            <a:off x="1720232" y="3950871"/>
            <a:ext cx="251222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www.PPT818.com</a:t>
            </a:r>
            <a:endParaRPr sz="2000" b="1" kern="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2543"/>
            <a:ext cx="9144000" cy="554455"/>
            <a:chOff x="0" y="636868"/>
            <a:chExt cx="12190413" cy="739445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767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018867" y="636868"/>
              <a:ext cx="4152675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450">
                  <a:solidFill>
                    <a:srgbClr val="676767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课文赏析</a:t>
              </a:r>
              <a:endParaRPr lang="zh-CN" altLang="en-US" sz="2500" spc="45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916959" y="1644252"/>
            <a:ext cx="7447080" cy="2100565"/>
          </a:xfrm>
          <a:prstGeom prst="rect">
            <a:avLst/>
          </a:prstGeom>
          <a:ln>
            <a:noFill/>
          </a:ln>
        </p:spPr>
        <p:txBody>
          <a:bodyPr wrap="square" lIns="68571" tIns="34285" rIns="68571" bIns="34285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这首诗是杜甫青年时代的作品，充满了诗人青年时代的浪漫与激情。全诗没有一个“望”字，却紧紧围绕诗题“望岳”的“望”字着笔，由远望到近望，再到凝望，最后是俯望。诗人描写了泰山雄伟磅礴的气象，抒发了自己勇于攀登，傲视一切的雄心壮志，洋溢着蓬勃向上的朝气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2543"/>
            <a:ext cx="9144000" cy="554455"/>
            <a:chOff x="0" y="636868"/>
            <a:chExt cx="12190413" cy="739445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767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018867" y="636868"/>
              <a:ext cx="4152675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450">
                  <a:solidFill>
                    <a:srgbClr val="676767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课文赏析</a:t>
              </a:r>
              <a:endParaRPr lang="zh-CN" altLang="en-US" sz="2500" spc="45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971677" y="1444506"/>
            <a:ext cx="6992259" cy="249241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>
            <a:defPPr>
              <a:defRPr lang="zh-CN"/>
            </a:defPPr>
            <a:lvl1pPr>
              <a:defRPr sz="1100" spc="600">
                <a:solidFill>
                  <a:srgbClr val="83786E"/>
                </a:solidFill>
                <a:latin typeface="汉仪文黑-35W" panose="00020600040101010101" pitchFamily="18" charset="-122"/>
                <a:ea typeface="汉仪文黑-35W" panose="00020600040101010101" pitchFamily="18" charset="-122"/>
              </a:defRPr>
            </a:lvl1pPr>
          </a:lstStyle>
          <a:p>
            <a:pPr indent="459105" algn="just">
              <a:lnSpc>
                <a:spcPts val="2700"/>
              </a:lnSpc>
            </a:pPr>
            <a:r>
              <a:rPr lang="zh-CN" altLang="en-US" sz="2300" spc="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“造化钟神秀，阴阳割昏晓”两句，写近望中所见泰山的神奇秀丽和巍峨高大的形象。一个“钟”宇把天地万物一下写活了，整个大自然如此有情致，把神奇和秀美都给了泰山。诗人妙笔生花，用一个“割”字，则写出了高大的泰山一种主宰的力量，泰山以其高度将山南山北的阳光割断，形成不同的景观，突出泰山遮天蔽日的形象。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0" y="4020699"/>
            <a:ext cx="5197912" cy="0"/>
          </a:xfrm>
          <a:prstGeom prst="line">
            <a:avLst/>
          </a:prstGeom>
          <a:ln>
            <a:solidFill>
              <a:srgbClr val="DAD7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2543"/>
            <a:ext cx="9144000" cy="554455"/>
            <a:chOff x="0" y="636868"/>
            <a:chExt cx="12190413" cy="739445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767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018867" y="636868"/>
              <a:ext cx="4152675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450">
                  <a:solidFill>
                    <a:srgbClr val="676767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课文赏析</a:t>
              </a:r>
              <a:endParaRPr lang="zh-CN" altLang="en-US" sz="2500" spc="45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133623" y="1507047"/>
            <a:ext cx="6477843" cy="249241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>
            <a:defPPr>
              <a:defRPr lang="zh-CN"/>
            </a:defPPr>
            <a:lvl1pPr>
              <a:defRPr sz="1100" spc="600">
                <a:solidFill>
                  <a:srgbClr val="83786E"/>
                </a:solidFill>
                <a:latin typeface="汉仪文黑-35W" panose="00020600040101010101" pitchFamily="18" charset="-122"/>
                <a:ea typeface="汉仪文黑-35W" panose="00020600040101010101" pitchFamily="18" charset="-122"/>
              </a:defRPr>
            </a:lvl1pPr>
          </a:lstStyle>
          <a:p>
            <a:pPr indent="459105" algn="just">
              <a:lnSpc>
                <a:spcPts val="2700"/>
              </a:lnSpc>
            </a:pPr>
            <a:r>
              <a:rPr lang="zh-CN" altLang="en-US" sz="2300" spc="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“荡胸生层云，决眦入归鸟”两句，是写细望。见山中云气层出不穷，故心胸亦为之荡漾。“决眦”二字尤为为传神，生动地体现了诗人在这神奇缥缈的景观而前像着了迷似的，想把这一切看个够，看个明白，因而使劲地睁大眼睛张望，故感到眼眶有似决裂。这情景使泰山迷人的景色表现得更为形象鲜明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2543"/>
            <a:ext cx="9144000" cy="554455"/>
            <a:chOff x="0" y="636868"/>
            <a:chExt cx="12190413" cy="739445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767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018867" y="636868"/>
              <a:ext cx="4152675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450">
                  <a:solidFill>
                    <a:srgbClr val="676767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课文赏析</a:t>
              </a:r>
              <a:endParaRPr lang="zh-CN" altLang="en-US" sz="2500" spc="45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266990" y="1517281"/>
            <a:ext cx="6735052" cy="249241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>
            <a:defPPr>
              <a:defRPr lang="zh-CN"/>
            </a:defPPr>
            <a:lvl1pPr>
              <a:defRPr sz="1100" spc="600">
                <a:solidFill>
                  <a:srgbClr val="83786E"/>
                </a:solidFill>
                <a:latin typeface="汉仪文黑-35W" panose="00020600040101010101" pitchFamily="18" charset="-122"/>
                <a:ea typeface="汉仪文黑-35W" panose="00020600040101010101" pitchFamily="18" charset="-122"/>
              </a:defRPr>
            </a:lvl1pPr>
          </a:lstStyle>
          <a:p>
            <a:pPr indent="459105" algn="just">
              <a:lnSpc>
                <a:spcPts val="2700"/>
              </a:lnSpc>
            </a:pPr>
            <a:r>
              <a:rPr lang="zh-CN" altLang="en-US" sz="2300" spc="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末句的“会当凌绝顶，一览众山小”两句，写诗人从望岳产生了登岳的想法，此联号为绝响，再一次突出了泰山的高峻，写出了雄视一切的雄姿和气势，也表现出诗人的心胸气魄。众山的小和高大的泰山进行对比，表现出诗人不怕困难、敢于攀登绝顶、俯视一切的雄心和气概。这就是这两句诗一直为人们所传诵的原因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树, 户外, 雪花, 天空&#10;&#10;已生成极高可信度的说明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930"/>
            <a:ext cx="9144000" cy="5141640"/>
          </a:xfrm>
          <a:prstGeom prst="rect">
            <a:avLst/>
          </a:prstGeom>
        </p:spPr>
      </p:pic>
      <p:cxnSp>
        <p:nvCxnSpPr>
          <p:cNvPr id="12" name="直接连接符 27"/>
          <p:cNvCxnSpPr>
            <a:cxnSpLocks noChangeShapeType="1"/>
          </p:cNvCxnSpPr>
          <p:nvPr/>
        </p:nvCxnSpPr>
        <p:spPr bwMode="auto">
          <a:xfrm>
            <a:off x="3993006" y="869379"/>
            <a:ext cx="0" cy="2650534"/>
          </a:xfrm>
          <a:prstGeom prst="line">
            <a:avLst/>
          </a:prstGeom>
          <a:noFill/>
          <a:ln w="19050">
            <a:solidFill>
              <a:schemeClr val="tx1">
                <a:lumMod val="65000"/>
                <a:lumOff val="35000"/>
                <a:alpha val="67842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2786981" y="1328897"/>
            <a:ext cx="769423" cy="211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100" spc="45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第三节</a:t>
            </a:r>
            <a:endParaRPr lang="zh-CN" altLang="en-US" sz="4100" spc="450" dirty="0">
              <a:solidFill>
                <a:srgbClr val="676767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pic>
        <p:nvPicPr>
          <p:cNvPr id="14" name="Picture 2" descr="G:\公司\茶\印章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38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501969" y="1765884"/>
            <a:ext cx="377478" cy="80586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本框 12"/>
          <p:cNvSpPr txBox="1"/>
          <p:nvPr/>
        </p:nvSpPr>
        <p:spPr>
          <a:xfrm>
            <a:off x="4114238" y="656852"/>
            <a:ext cx="600146" cy="3119120"/>
          </a:xfrm>
          <a:prstGeom prst="rect">
            <a:avLst/>
          </a:prstGeom>
          <a:noFill/>
        </p:spPr>
        <p:txBody>
          <a:bodyPr vert="eaVert" wrap="square" lIns="68571" tIns="34285" rIns="68571" bIns="34285" rtlCol="0">
            <a:spAutoFit/>
          </a:bodyPr>
          <a:lstStyle/>
          <a:p>
            <a:pPr algn="ctr"/>
            <a:r>
              <a:rPr lang="zh-CN" altLang="en-US" sz="3000" spc="45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cs typeface="Microsoft JhengHei Light" panose="020B0304030504040204" pitchFamily="34" charset="-122"/>
                <a:sym typeface="微软雅黑" panose="020B0503020204020204" charset="-122"/>
              </a:rPr>
              <a:t>识 字 识 词</a:t>
            </a:r>
            <a:endParaRPr lang="zh-CN" altLang="en-US" sz="3000" spc="450" dirty="0">
              <a:solidFill>
                <a:srgbClr val="676767"/>
              </a:solidFill>
              <a:latin typeface="微软雅黑" panose="020B0503020204020204" charset="-122"/>
              <a:ea typeface="微软雅黑" panose="020B0503020204020204" charset="-122"/>
              <a:cs typeface="Microsoft JhengHei Light" panose="020B0304030504040204" pitchFamily="3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2543"/>
            <a:ext cx="9144000" cy="554455"/>
            <a:chOff x="0" y="636868"/>
            <a:chExt cx="12190413" cy="739445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767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018867" y="636868"/>
              <a:ext cx="4152675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450">
                  <a:solidFill>
                    <a:srgbClr val="676767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识字识词</a:t>
              </a:r>
              <a:endParaRPr lang="zh-CN" altLang="en-US" sz="2500" spc="45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03813" y="1507094"/>
            <a:ext cx="1678790" cy="129255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53388" y="1530668"/>
            <a:ext cx="1635927" cy="128541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39625" y="1497817"/>
            <a:ext cx="1643071" cy="124971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22150" y="2830353"/>
            <a:ext cx="1621640" cy="117115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63625" y="2841065"/>
            <a:ext cx="1600208" cy="114973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32481" y="2830831"/>
            <a:ext cx="1664503" cy="117115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2543"/>
            <a:ext cx="9144000" cy="554455"/>
            <a:chOff x="0" y="636868"/>
            <a:chExt cx="12190413" cy="739445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767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018867" y="636868"/>
              <a:ext cx="4152675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450" dirty="0">
                  <a:solidFill>
                    <a:srgbClr val="676767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识字识词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722642" y="1263828"/>
            <a:ext cx="7699907" cy="261703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⑴岱宗：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泰山亦名岱山或岱岳，五岳之首，在今山东省泰安市城北。古代以泰山为五岳之首，诸山所宗，故又称“岱宗”。历代帝王凡举行封禅大典，皆在此山，这里指对泰山的尊称。夫：读“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fú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”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。句首发语词，无实在意义，语气词，强调疑问语气。如何：怎么样。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>
              <a:lnSpc>
                <a:spcPct val="120000"/>
              </a:lnSpc>
            </a:pPr>
            <a:endParaRPr lang="zh-CN" altLang="en-US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⑵齐、鲁：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古代齐鲁两国以泰山为界，齐国在泰山北，鲁国在泰山南。原是春秋战国时代的两个国名，在今山东境内，后用齐鲁代指山东地区。青未了：指郁郁苍苍的山色无边无际，浩茫浑涵，难以尽言。青：指苍翠、翠绿的美好山色。未了：不尽，不断。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>
              <a:lnSpc>
                <a:spcPct val="120000"/>
              </a:lnSpc>
            </a:pP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⑶造化：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大自然。钟：聚集。神秀：天地之灵气，神奇秀美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2543"/>
            <a:ext cx="9144000" cy="554455"/>
            <a:chOff x="0" y="636868"/>
            <a:chExt cx="12190413" cy="739445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767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018867" y="636868"/>
              <a:ext cx="4152675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450">
                  <a:solidFill>
                    <a:srgbClr val="676767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识字识词</a:t>
              </a:r>
              <a:endParaRPr lang="zh-CN" altLang="en-US" sz="2500" spc="45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747181" y="3320290"/>
            <a:ext cx="7679408" cy="561682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⑹决眦（</a:t>
            </a:r>
            <a:r>
              <a:rPr lang="en-US" altLang="zh-CN" sz="1800" b="1" dirty="0" err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zì</a:t>
            </a:r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）：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眦：眼角。眼角（几乎）要裂开。这是由于极力张大眼睛远望归鸟入山所致。决：裂开。入：收入眼底，即看到。</a:t>
            </a:r>
          </a:p>
        </p:txBody>
      </p:sp>
      <p:sp>
        <p:nvSpPr>
          <p:cNvPr id="6" name="矩形 5"/>
          <p:cNvSpPr/>
          <p:nvPr/>
        </p:nvSpPr>
        <p:spPr>
          <a:xfrm>
            <a:off x="732891" y="1426847"/>
            <a:ext cx="7679408" cy="77712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⑷阴阳：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阴指山的北面，阳指山的南面。这里指泰山的南北。割：分。夸张的说法。此句是说泰山很高，在同一时间，山南山北判若早晨和晚上。昏晓：黄昏和早晨。极言泰山之高，山南山北因之判若清晓与黄昏，明暗迥然不同。</a:t>
            </a:r>
          </a:p>
        </p:txBody>
      </p:sp>
      <p:sp>
        <p:nvSpPr>
          <p:cNvPr id="7" name="矩形 6"/>
          <p:cNvSpPr/>
          <p:nvPr/>
        </p:nvSpPr>
        <p:spPr>
          <a:xfrm>
            <a:off x="747180" y="2532926"/>
            <a:ext cx="6896572" cy="34616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⑸荡胸：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心胸摇荡。曾：同“层”，重叠。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2543"/>
            <a:ext cx="9144000" cy="554455"/>
            <a:chOff x="0" y="636868"/>
            <a:chExt cx="12190413" cy="739445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767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018867" y="636868"/>
              <a:ext cx="4152675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450">
                  <a:solidFill>
                    <a:srgbClr val="676767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识字识词</a:t>
              </a:r>
              <a:endParaRPr lang="zh-CN" altLang="en-US" sz="2500" spc="45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1111657" y="1982815"/>
            <a:ext cx="7197372" cy="94619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zh-CN" altLang="en-US" sz="21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⑺会当：</a:t>
            </a:r>
            <a:r>
              <a:rPr lang="zh-CN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终当，定要。凌：登上。凌绝顶，即登上最高峰。</a:t>
            </a:r>
            <a:endParaRPr lang="en-US" altLang="zh-CN" sz="15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endParaRPr lang="zh-CN" altLang="en-US" sz="15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r>
              <a:rPr lang="zh-CN" altLang="en-US" sz="21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⑻小：</a:t>
            </a:r>
            <a:r>
              <a:rPr lang="zh-CN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形容词的意动用法，意思为“以</a:t>
            </a:r>
            <a:r>
              <a: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······</a:t>
            </a:r>
            <a:r>
              <a:rPr lang="zh-CN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为小，认为</a:t>
            </a:r>
            <a:r>
              <a: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······</a:t>
            </a:r>
            <a:r>
              <a:rPr lang="zh-CN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小”。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2543"/>
            <a:ext cx="9144000" cy="554455"/>
            <a:chOff x="0" y="636868"/>
            <a:chExt cx="12190413" cy="739445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767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018867" y="636868"/>
              <a:ext cx="4152675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450">
                  <a:solidFill>
                    <a:srgbClr val="676767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识字识词</a:t>
              </a:r>
              <a:endParaRPr lang="zh-CN" altLang="en-US" sz="2500" spc="45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668589" y="2122326"/>
            <a:ext cx="7808012" cy="900038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5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巍峨的泰山，到底如何雄伟？走出齐鲁，依然可见那青青的峰顶。神奇自然会聚了千种美景，山南山北分隔出清晨的黄昏。层层白云，荡涤胸中沟壑；翩翩归鸟，飞入赏景眼圈。定要登上泰山顶峰，俯瞰群山，豪情满怀。</a:t>
            </a:r>
          </a:p>
        </p:txBody>
      </p:sp>
      <p:sp>
        <p:nvSpPr>
          <p:cNvPr id="6" name="矩形 5"/>
          <p:cNvSpPr/>
          <p:nvPr/>
        </p:nvSpPr>
        <p:spPr>
          <a:xfrm>
            <a:off x="654300" y="1614586"/>
            <a:ext cx="1061967" cy="346169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白话译文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图片 33" descr="图片包含 树, 户外, 雪花, 天空&#10;&#10;已生成极高可信度的说明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930"/>
            <a:ext cx="9144000" cy="5141640"/>
          </a:xfrm>
          <a:prstGeom prst="rect">
            <a:avLst/>
          </a:prstGeom>
        </p:spPr>
      </p:pic>
      <p:grpSp>
        <p:nvGrpSpPr>
          <p:cNvPr id="35" name="组合 34"/>
          <p:cNvGrpSpPr/>
          <p:nvPr/>
        </p:nvGrpSpPr>
        <p:grpSpPr>
          <a:xfrm>
            <a:off x="3744297" y="946632"/>
            <a:ext cx="791336" cy="2749613"/>
            <a:chOff x="4606287" y="1779170"/>
            <a:chExt cx="1054977" cy="3667000"/>
          </a:xfrm>
        </p:grpSpPr>
        <p:grpSp>
          <p:nvGrpSpPr>
            <p:cNvPr id="36" name="组合 35"/>
            <p:cNvGrpSpPr/>
            <p:nvPr/>
          </p:nvGrpSpPr>
          <p:grpSpPr>
            <a:xfrm rot="16200000" flipH="1">
              <a:off x="3300276" y="3085181"/>
              <a:ext cx="3667000" cy="1054977"/>
              <a:chOff x="2359344" y="1761401"/>
              <a:chExt cx="4451732" cy="1280739"/>
            </a:xfrm>
          </p:grpSpPr>
          <p:sp>
            <p:nvSpPr>
              <p:cNvPr id="38" name="_14"/>
              <p:cNvSpPr txBox="1">
                <a:spLocks noChangeArrowheads="1"/>
              </p:cNvSpPr>
              <p:nvPr/>
            </p:nvSpPr>
            <p:spPr bwMode="auto">
              <a:xfrm rot="16200000">
                <a:off x="2163619" y="2072513"/>
                <a:ext cx="1123680" cy="732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/>
              <a:lstStyle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accent2"/>
                    </a:solidFill>
                    <a:latin typeface="+mj-lt"/>
                    <a:ea typeface="+mj-ea"/>
                    <a:cs typeface="+mj-cs"/>
                  </a:defRPr>
                </a:lvl1pPr>
                <a:lvl2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2pPr>
                <a:lvl3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3pPr>
                <a:lvl4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4pPr>
                <a:lvl5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5pPr>
                <a:lvl6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6pPr>
                <a:lvl7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7pPr>
                <a:lvl8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8pPr>
                <a:lvl9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9pPr>
              </a:lstStyle>
              <a:p>
                <a:pPr algn="ctr"/>
                <a:r>
                  <a:rPr lang="zh-CN" altLang="en-US" spc="450" dirty="0">
                    <a:solidFill>
                      <a:srgbClr val="676767"/>
                    </a:solidFill>
                    <a:latin typeface="微软雅黑" panose="020B0503020204020204" charset="-122"/>
                    <a:ea typeface="微软雅黑" panose="020B0503020204020204" charset="-122"/>
                    <a:sym typeface="微软雅黑" panose="020B0503020204020204" charset="-122"/>
                  </a:rPr>
                  <a:t>贰</a:t>
                </a:r>
                <a:endParaRPr lang="zh-CN" altLang="zh-CN" spc="450" dirty="0">
                  <a:solidFill>
                    <a:srgbClr val="676767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39" name="矩形 38"/>
              <p:cNvSpPr/>
              <p:nvPr/>
            </p:nvSpPr>
            <p:spPr bwMode="auto">
              <a:xfrm rot="16200000">
                <a:off x="4387188" y="618252"/>
                <a:ext cx="1280739" cy="356703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anchor="ctr"/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100" spc="450" dirty="0">
                    <a:solidFill>
                      <a:srgbClr val="676767"/>
                    </a:solidFill>
                    <a:latin typeface="微软雅黑" panose="020B0503020204020204" charset="-122"/>
                    <a:ea typeface="微软雅黑" panose="020B0503020204020204" charset="-122"/>
                    <a:sym typeface="微软雅黑" panose="020B0503020204020204" charset="-122"/>
                  </a:rPr>
                  <a:t>课 文 赏 析</a:t>
                </a:r>
              </a:p>
            </p:txBody>
          </p:sp>
        </p:grpSp>
        <p:sp>
          <p:nvSpPr>
            <p:cNvPr id="37" name="椭圆 36"/>
            <p:cNvSpPr/>
            <p:nvPr/>
          </p:nvSpPr>
          <p:spPr>
            <a:xfrm>
              <a:off x="5089372" y="2384575"/>
              <a:ext cx="80322" cy="80322"/>
            </a:xfrm>
            <a:prstGeom prst="ellipse">
              <a:avLst/>
            </a:prstGeom>
            <a:solidFill>
              <a:srgbClr val="6767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pc="45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499463" y="946632"/>
            <a:ext cx="791336" cy="2668484"/>
            <a:chOff x="4606287" y="1779170"/>
            <a:chExt cx="1054977" cy="3558802"/>
          </a:xfrm>
        </p:grpSpPr>
        <p:grpSp>
          <p:nvGrpSpPr>
            <p:cNvPr id="41" name="组合 40"/>
            <p:cNvGrpSpPr/>
            <p:nvPr/>
          </p:nvGrpSpPr>
          <p:grpSpPr>
            <a:xfrm rot="16200000" flipH="1">
              <a:off x="3354375" y="3031082"/>
              <a:ext cx="3558802" cy="1054977"/>
              <a:chOff x="2359344" y="1761401"/>
              <a:chExt cx="4320380" cy="1280739"/>
            </a:xfrm>
          </p:grpSpPr>
          <p:sp>
            <p:nvSpPr>
              <p:cNvPr id="43" name="_14"/>
              <p:cNvSpPr txBox="1">
                <a:spLocks noChangeArrowheads="1"/>
              </p:cNvSpPr>
              <p:nvPr/>
            </p:nvSpPr>
            <p:spPr bwMode="auto">
              <a:xfrm rot="16200000">
                <a:off x="2163619" y="2072513"/>
                <a:ext cx="1123680" cy="732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/>
              <a:lstStyle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accent2"/>
                    </a:solidFill>
                    <a:latin typeface="+mj-lt"/>
                    <a:ea typeface="+mj-ea"/>
                    <a:cs typeface="+mj-cs"/>
                  </a:defRPr>
                </a:lvl1pPr>
                <a:lvl2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2pPr>
                <a:lvl3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3pPr>
                <a:lvl4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4pPr>
                <a:lvl5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5pPr>
                <a:lvl6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6pPr>
                <a:lvl7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7pPr>
                <a:lvl8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8pPr>
                <a:lvl9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9pPr>
              </a:lstStyle>
              <a:p>
                <a:pPr algn="ctr"/>
                <a:r>
                  <a:rPr lang="zh-CN" altLang="en-US" spc="450" dirty="0">
                    <a:solidFill>
                      <a:srgbClr val="676767"/>
                    </a:solidFill>
                    <a:latin typeface="微软雅黑" panose="020B0503020204020204" charset="-122"/>
                    <a:ea typeface="微软雅黑" panose="020B0503020204020204" charset="-122"/>
                    <a:sym typeface="微软雅黑" panose="020B0503020204020204" charset="-122"/>
                  </a:rPr>
                  <a:t>叁</a:t>
                </a:r>
                <a:endParaRPr lang="zh-CN" altLang="zh-CN" spc="450" dirty="0">
                  <a:solidFill>
                    <a:srgbClr val="676767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44" name="矩形 43"/>
              <p:cNvSpPr/>
              <p:nvPr/>
            </p:nvSpPr>
            <p:spPr bwMode="auto">
              <a:xfrm rot="16200000">
                <a:off x="4321512" y="683928"/>
                <a:ext cx="1280739" cy="343568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anchor="ctr"/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100" spc="450" dirty="0">
                    <a:solidFill>
                      <a:srgbClr val="676767"/>
                    </a:solidFill>
                    <a:latin typeface="微软雅黑" panose="020B0503020204020204" charset="-122"/>
                    <a:ea typeface="微软雅黑" panose="020B0503020204020204" charset="-122"/>
                    <a:sym typeface="微软雅黑" panose="020B0503020204020204" charset="-122"/>
                  </a:rPr>
                  <a:t>识 字 识 词</a:t>
                </a:r>
              </a:p>
            </p:txBody>
          </p:sp>
        </p:grpSp>
        <p:sp>
          <p:nvSpPr>
            <p:cNvPr id="42" name="椭圆 41"/>
            <p:cNvSpPr/>
            <p:nvPr/>
          </p:nvSpPr>
          <p:spPr>
            <a:xfrm>
              <a:off x="5089372" y="2384575"/>
              <a:ext cx="80322" cy="80322"/>
            </a:xfrm>
            <a:prstGeom prst="ellipse">
              <a:avLst/>
            </a:prstGeom>
            <a:solidFill>
              <a:srgbClr val="6767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pc="45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5232855" y="946632"/>
            <a:ext cx="791336" cy="2668484"/>
            <a:chOff x="4606287" y="1779170"/>
            <a:chExt cx="1054977" cy="3558802"/>
          </a:xfrm>
        </p:grpSpPr>
        <p:grpSp>
          <p:nvGrpSpPr>
            <p:cNvPr id="46" name="组合 45"/>
            <p:cNvGrpSpPr/>
            <p:nvPr/>
          </p:nvGrpSpPr>
          <p:grpSpPr>
            <a:xfrm rot="16200000" flipH="1">
              <a:off x="3354375" y="3031082"/>
              <a:ext cx="3558802" cy="1054977"/>
              <a:chOff x="2359344" y="1761401"/>
              <a:chExt cx="4320380" cy="1280739"/>
            </a:xfrm>
          </p:grpSpPr>
          <p:sp>
            <p:nvSpPr>
              <p:cNvPr id="48" name="_14"/>
              <p:cNvSpPr txBox="1">
                <a:spLocks noChangeArrowheads="1"/>
              </p:cNvSpPr>
              <p:nvPr/>
            </p:nvSpPr>
            <p:spPr bwMode="auto">
              <a:xfrm rot="16200000">
                <a:off x="2163619" y="2072513"/>
                <a:ext cx="1123680" cy="732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/>
              <a:lstStyle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accent2"/>
                    </a:solidFill>
                    <a:latin typeface="+mj-lt"/>
                    <a:ea typeface="+mj-ea"/>
                    <a:cs typeface="+mj-cs"/>
                  </a:defRPr>
                </a:lvl1pPr>
                <a:lvl2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2pPr>
                <a:lvl3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3pPr>
                <a:lvl4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4pPr>
                <a:lvl5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5pPr>
                <a:lvl6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6pPr>
                <a:lvl7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7pPr>
                <a:lvl8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8pPr>
                <a:lvl9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9pPr>
              </a:lstStyle>
              <a:p>
                <a:pPr algn="ctr"/>
                <a:r>
                  <a:rPr lang="zh-CN" altLang="en-US" spc="450" dirty="0">
                    <a:solidFill>
                      <a:srgbClr val="676767"/>
                    </a:solidFill>
                    <a:latin typeface="微软雅黑" panose="020B0503020204020204" charset="-122"/>
                    <a:ea typeface="微软雅黑" panose="020B0503020204020204" charset="-122"/>
                    <a:sym typeface="微软雅黑" panose="020B0503020204020204" charset="-122"/>
                  </a:rPr>
                  <a:t>肆</a:t>
                </a:r>
                <a:endParaRPr lang="zh-CN" altLang="zh-CN" spc="450" dirty="0">
                  <a:solidFill>
                    <a:srgbClr val="676767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49" name="矩形 48"/>
              <p:cNvSpPr/>
              <p:nvPr/>
            </p:nvSpPr>
            <p:spPr bwMode="auto">
              <a:xfrm rot="16200000">
                <a:off x="4321512" y="683928"/>
                <a:ext cx="1280739" cy="343568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anchor="ctr"/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100" spc="450" dirty="0">
                    <a:solidFill>
                      <a:srgbClr val="676767"/>
                    </a:solidFill>
                    <a:latin typeface="微软雅黑" panose="020B0503020204020204" charset="-122"/>
                    <a:ea typeface="微软雅黑" panose="020B0503020204020204" charset="-122"/>
                    <a:sym typeface="微软雅黑" panose="020B0503020204020204" charset="-122"/>
                  </a:rPr>
                  <a:t>拓 展 练 习</a:t>
                </a:r>
              </a:p>
            </p:txBody>
          </p:sp>
        </p:grpSp>
        <p:sp>
          <p:nvSpPr>
            <p:cNvPr id="47" name="椭圆 46"/>
            <p:cNvSpPr/>
            <p:nvPr/>
          </p:nvSpPr>
          <p:spPr>
            <a:xfrm>
              <a:off x="5089372" y="2384575"/>
              <a:ext cx="80322" cy="80322"/>
            </a:xfrm>
            <a:prstGeom prst="ellipse">
              <a:avLst/>
            </a:prstGeom>
            <a:solidFill>
              <a:srgbClr val="6767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pc="45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3000018" y="946632"/>
            <a:ext cx="791336" cy="2749613"/>
            <a:chOff x="4606287" y="1779170"/>
            <a:chExt cx="1054977" cy="3667000"/>
          </a:xfrm>
        </p:grpSpPr>
        <p:grpSp>
          <p:nvGrpSpPr>
            <p:cNvPr id="51" name="组合 50"/>
            <p:cNvGrpSpPr/>
            <p:nvPr/>
          </p:nvGrpSpPr>
          <p:grpSpPr>
            <a:xfrm rot="16200000" flipH="1">
              <a:off x="3300276" y="3085181"/>
              <a:ext cx="3667000" cy="1054977"/>
              <a:chOff x="2359344" y="1761401"/>
              <a:chExt cx="4451732" cy="1280739"/>
            </a:xfrm>
          </p:grpSpPr>
          <p:sp>
            <p:nvSpPr>
              <p:cNvPr id="53" name="_14"/>
              <p:cNvSpPr txBox="1">
                <a:spLocks noChangeArrowheads="1"/>
              </p:cNvSpPr>
              <p:nvPr/>
            </p:nvSpPr>
            <p:spPr bwMode="auto">
              <a:xfrm rot="16200000">
                <a:off x="2163619" y="2072513"/>
                <a:ext cx="1123680" cy="732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/>
              <a:lstStyle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accent2"/>
                    </a:solidFill>
                    <a:latin typeface="+mj-lt"/>
                    <a:ea typeface="+mj-ea"/>
                    <a:cs typeface="+mj-cs"/>
                  </a:defRPr>
                </a:lvl1pPr>
                <a:lvl2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2pPr>
                <a:lvl3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3pPr>
                <a:lvl4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4pPr>
                <a:lvl5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5pPr>
                <a:lvl6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6pPr>
                <a:lvl7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7pPr>
                <a:lvl8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8pPr>
                <a:lvl9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charset="-122"/>
                  </a:defRPr>
                </a:lvl9pPr>
              </a:lstStyle>
              <a:p>
                <a:pPr algn="ctr"/>
                <a:r>
                  <a:rPr lang="zh-CN" altLang="en-US" spc="450" dirty="0">
                    <a:solidFill>
                      <a:srgbClr val="676767"/>
                    </a:solidFill>
                    <a:latin typeface="微软雅黑" panose="020B0503020204020204" charset="-122"/>
                    <a:ea typeface="微软雅黑" panose="020B0503020204020204" charset="-122"/>
                    <a:sym typeface="微软雅黑" panose="020B0503020204020204" charset="-122"/>
                  </a:rPr>
                  <a:t>壹</a:t>
                </a:r>
                <a:endParaRPr lang="zh-CN" altLang="zh-CN" spc="450" dirty="0">
                  <a:solidFill>
                    <a:srgbClr val="676767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endParaRPr>
              </a:p>
            </p:txBody>
          </p:sp>
          <p:sp>
            <p:nvSpPr>
              <p:cNvPr id="54" name="矩形 53"/>
              <p:cNvSpPr/>
              <p:nvPr/>
            </p:nvSpPr>
            <p:spPr bwMode="auto">
              <a:xfrm rot="16200000">
                <a:off x="4387188" y="618252"/>
                <a:ext cx="1280739" cy="356703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anchor="ctr"/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100" spc="450" dirty="0">
                    <a:solidFill>
                      <a:srgbClr val="676767"/>
                    </a:solidFill>
                    <a:latin typeface="微软雅黑" panose="020B0503020204020204" charset="-122"/>
                    <a:ea typeface="微软雅黑" panose="020B0503020204020204" charset="-122"/>
                    <a:sym typeface="微软雅黑" panose="020B0503020204020204" charset="-122"/>
                  </a:rPr>
                  <a:t>作 者 介 绍</a:t>
                </a:r>
              </a:p>
            </p:txBody>
          </p:sp>
        </p:grpSp>
        <p:sp>
          <p:nvSpPr>
            <p:cNvPr id="52" name="椭圆 51"/>
            <p:cNvSpPr/>
            <p:nvPr/>
          </p:nvSpPr>
          <p:spPr>
            <a:xfrm>
              <a:off x="5089372" y="2384575"/>
              <a:ext cx="80322" cy="80322"/>
            </a:xfrm>
            <a:prstGeom prst="ellipse">
              <a:avLst/>
            </a:prstGeom>
            <a:solidFill>
              <a:srgbClr val="6767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pc="45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cxnSp>
        <p:nvCxnSpPr>
          <p:cNvPr id="58" name="直接连接符 27"/>
          <p:cNvCxnSpPr>
            <a:cxnSpLocks noChangeShapeType="1"/>
          </p:cNvCxnSpPr>
          <p:nvPr/>
        </p:nvCxnSpPr>
        <p:spPr bwMode="auto">
          <a:xfrm>
            <a:off x="2947842" y="869379"/>
            <a:ext cx="0" cy="2650534"/>
          </a:xfrm>
          <a:prstGeom prst="line">
            <a:avLst/>
          </a:prstGeom>
          <a:noFill/>
          <a:ln w="19050">
            <a:solidFill>
              <a:schemeClr val="tx1">
                <a:lumMod val="65000"/>
                <a:lumOff val="35000"/>
                <a:alpha val="67842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" name="TextBox 1"/>
          <p:cNvSpPr txBox="1">
            <a:spLocks noChangeArrowheads="1"/>
          </p:cNvSpPr>
          <p:nvPr/>
        </p:nvSpPr>
        <p:spPr bwMode="auto">
          <a:xfrm>
            <a:off x="1548883" y="1318014"/>
            <a:ext cx="907923" cy="211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5000" spc="45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目 录</a:t>
            </a:r>
          </a:p>
        </p:txBody>
      </p:sp>
      <p:pic>
        <p:nvPicPr>
          <p:cNvPr id="60" name="Picture 2" descr="G:\公司\茶\印章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38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370581" y="1649245"/>
            <a:ext cx="377478" cy="80586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树, 户外, 雪花, 天空&#10;&#10;已生成极高可信度的说明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930"/>
            <a:ext cx="9144000" cy="5141640"/>
          </a:xfrm>
          <a:prstGeom prst="rect">
            <a:avLst/>
          </a:prstGeom>
        </p:spPr>
      </p:pic>
      <p:cxnSp>
        <p:nvCxnSpPr>
          <p:cNvPr id="12" name="直接连接符 27"/>
          <p:cNvCxnSpPr>
            <a:cxnSpLocks noChangeShapeType="1"/>
          </p:cNvCxnSpPr>
          <p:nvPr/>
        </p:nvCxnSpPr>
        <p:spPr bwMode="auto">
          <a:xfrm>
            <a:off x="3993006" y="869379"/>
            <a:ext cx="0" cy="2650534"/>
          </a:xfrm>
          <a:prstGeom prst="line">
            <a:avLst/>
          </a:prstGeom>
          <a:noFill/>
          <a:ln w="19050">
            <a:solidFill>
              <a:schemeClr val="tx1">
                <a:lumMod val="65000"/>
                <a:lumOff val="35000"/>
                <a:alpha val="67842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2786981" y="1328897"/>
            <a:ext cx="769423" cy="211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100" spc="45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第四节</a:t>
            </a:r>
            <a:endParaRPr lang="zh-CN" altLang="en-US" sz="4100" spc="450" dirty="0">
              <a:solidFill>
                <a:srgbClr val="676767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pic>
        <p:nvPicPr>
          <p:cNvPr id="14" name="Picture 2" descr="G:\公司\茶\印章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38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501969" y="1765884"/>
            <a:ext cx="377478" cy="80586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本框 12"/>
          <p:cNvSpPr txBox="1"/>
          <p:nvPr/>
        </p:nvSpPr>
        <p:spPr>
          <a:xfrm>
            <a:off x="4114238" y="656852"/>
            <a:ext cx="600146" cy="3119120"/>
          </a:xfrm>
          <a:prstGeom prst="rect">
            <a:avLst/>
          </a:prstGeom>
          <a:noFill/>
        </p:spPr>
        <p:txBody>
          <a:bodyPr vert="eaVert" wrap="square" lIns="68571" tIns="34285" rIns="68571" bIns="34285" rtlCol="0">
            <a:spAutoFit/>
          </a:bodyPr>
          <a:lstStyle/>
          <a:p>
            <a:pPr algn="ctr"/>
            <a:r>
              <a:rPr lang="zh-CN" altLang="en-US" sz="3000" spc="45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cs typeface="Microsoft JhengHei Light" panose="020B0304030504040204" pitchFamily="34" charset="-122"/>
                <a:sym typeface="微软雅黑" panose="020B0503020204020204" charset="-122"/>
              </a:rPr>
              <a:t>拓 展 练 习</a:t>
            </a:r>
            <a:endParaRPr lang="zh-CN" altLang="en-US" sz="3000" spc="450" dirty="0">
              <a:solidFill>
                <a:srgbClr val="676767"/>
              </a:solidFill>
              <a:latin typeface="微软雅黑" panose="020B0503020204020204" charset="-122"/>
              <a:ea typeface="微软雅黑" panose="020B0503020204020204" charset="-122"/>
              <a:cs typeface="Microsoft JhengHei Light" panose="020B0304030504040204" pitchFamily="3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2543"/>
            <a:ext cx="9144000" cy="554455"/>
            <a:chOff x="0" y="636868"/>
            <a:chExt cx="12190413" cy="739445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767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018867" y="636868"/>
              <a:ext cx="4152675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450">
                  <a:solidFill>
                    <a:srgbClr val="676767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拓展练习</a:t>
              </a:r>
              <a:endParaRPr lang="zh-CN" altLang="en-US" sz="2500" spc="45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749409" y="1766110"/>
            <a:ext cx="7805154" cy="2192898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3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泰山，又称岱山，岱宗，是我国五岳中的东岳，位居五岳之首，在山东省泰安市以北。“旭日东升”、“晚霞西照”、“黄河金带”、“云海玉盘”为泰山四大奇观。而登泰山观日出，是古今游人最感兴趣的事。 </a:t>
            </a:r>
            <a:br>
              <a:rPr lang="zh-CN" altLang="en-US" sz="23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</a:br>
            <a:endParaRPr lang="zh-CN" altLang="en-US" sz="2300" dirty="0">
              <a:solidFill>
                <a:srgbClr val="676767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2543"/>
            <a:ext cx="9144000" cy="554455"/>
            <a:chOff x="0" y="636868"/>
            <a:chExt cx="12190413" cy="739445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767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018867" y="636868"/>
              <a:ext cx="4152675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450">
                  <a:solidFill>
                    <a:srgbClr val="676767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拓展练习</a:t>
              </a:r>
              <a:endParaRPr lang="zh-CN" altLang="en-US" sz="2500" spc="45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1352726" y="1582967"/>
            <a:ext cx="6696947" cy="2876162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900" b="1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1.</a:t>
            </a:r>
            <a:r>
              <a:rPr lang="zh-CN" altLang="en-US" sz="1900" b="1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首联是怎样突出泰山的雄伟高峻的</a:t>
            </a:r>
            <a:r>
              <a:rPr lang="en-US" altLang="zh-CN" sz="1900" b="1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?</a:t>
            </a:r>
          </a:p>
          <a:p>
            <a:pPr>
              <a:lnSpc>
                <a:spcPct val="120000"/>
              </a:lnSpc>
            </a:pPr>
            <a:r>
              <a:rPr lang="en-US" altLang="zh-CN" sz="19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</a:t>
            </a:r>
            <a:r>
              <a:rPr lang="zh-CN" altLang="en-US" sz="19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作者是以距离之广远来烘托泰山之高峻</a:t>
            </a:r>
            <a:r>
              <a:rPr lang="en-US" altLang="zh-CN" sz="19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zh-CN" sz="1900" b="1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2.</a:t>
            </a:r>
            <a:r>
              <a:rPr lang="zh-CN" altLang="en-US" sz="1900" b="1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颔联是以什么来衬托山势的高大的</a:t>
            </a:r>
            <a:r>
              <a:rPr lang="en-US" altLang="zh-CN" sz="1900" b="1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?</a:t>
            </a:r>
          </a:p>
          <a:p>
            <a:pPr>
              <a:lnSpc>
                <a:spcPct val="120000"/>
              </a:lnSpc>
            </a:pPr>
            <a:r>
              <a:rPr lang="en-US" altLang="zh-CN" sz="19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</a:t>
            </a:r>
            <a:r>
              <a:rPr lang="zh-CN" altLang="en-US" sz="19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以“昏晓分割”来衬托山势的高大</a:t>
            </a:r>
            <a:r>
              <a:rPr lang="en-US" altLang="zh-CN" sz="19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zh-CN" sz="1900" b="1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3.</a:t>
            </a:r>
            <a:r>
              <a:rPr lang="zh-CN" altLang="en-US" sz="1900" b="1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颈联表现了诗人什么样的感情</a:t>
            </a:r>
            <a:r>
              <a:rPr lang="en-US" altLang="zh-CN" sz="1900" b="1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?</a:t>
            </a:r>
          </a:p>
          <a:p>
            <a:pPr>
              <a:lnSpc>
                <a:spcPct val="120000"/>
              </a:lnSpc>
            </a:pPr>
            <a:r>
              <a:rPr lang="en-US" altLang="zh-CN" sz="19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</a:t>
            </a:r>
            <a:r>
              <a:rPr lang="zh-CN" altLang="en-US" sz="19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表现了诗人对大好河山无限眷恋和热爱之情</a:t>
            </a:r>
            <a:r>
              <a:rPr lang="en-US" altLang="zh-CN" sz="19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zh-CN" sz="1900" b="1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4.</a:t>
            </a:r>
            <a:r>
              <a:rPr lang="zh-CN" altLang="en-US" sz="1900" b="1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尾联有什么深刻的含义</a:t>
            </a:r>
            <a:r>
              <a:rPr lang="en-US" altLang="zh-CN" sz="1900" b="1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?</a:t>
            </a:r>
          </a:p>
          <a:p>
            <a:pPr>
              <a:lnSpc>
                <a:spcPct val="120000"/>
              </a:lnSpc>
            </a:pPr>
            <a:r>
              <a:rPr lang="en-US" altLang="zh-CN" sz="19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</a:t>
            </a:r>
            <a:r>
              <a:rPr lang="zh-CN" altLang="en-US" sz="19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充分体现了诗人不怕困难</a:t>
            </a:r>
            <a:r>
              <a:rPr lang="en-US" altLang="zh-CN" sz="19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,</a:t>
            </a:r>
            <a:r>
              <a:rPr lang="zh-CN" altLang="en-US" sz="19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敢于攀登</a:t>
            </a:r>
            <a:r>
              <a:rPr lang="en-US" altLang="zh-CN" sz="19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,</a:t>
            </a:r>
            <a:r>
              <a:rPr lang="zh-CN" altLang="en-US" sz="19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俯视一切的雄心和气概</a:t>
            </a:r>
            <a:r>
              <a:rPr lang="en-US" altLang="zh-CN" sz="19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.</a:t>
            </a:r>
          </a:p>
        </p:txBody>
      </p:sp>
      <p:sp>
        <p:nvSpPr>
          <p:cNvPr id="6" name="矩形 5"/>
          <p:cNvSpPr/>
          <p:nvPr/>
        </p:nvSpPr>
        <p:spPr>
          <a:xfrm>
            <a:off x="1352726" y="926630"/>
            <a:ext cx="1669690" cy="458000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3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讨论</a:t>
            </a:r>
            <a:r>
              <a:rPr lang="en-US" altLang="zh-CN" sz="23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.</a:t>
            </a:r>
            <a:r>
              <a:rPr lang="zh-CN" altLang="en-US" sz="23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探究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2543"/>
            <a:ext cx="9144000" cy="554455"/>
            <a:chOff x="0" y="636868"/>
            <a:chExt cx="12190413" cy="739445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767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018867" y="636868"/>
              <a:ext cx="4152675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450">
                  <a:solidFill>
                    <a:srgbClr val="676767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拓展练习</a:t>
              </a:r>
              <a:endParaRPr lang="zh-CN" altLang="en-US" sz="2500" spc="45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5221955" y="2572346"/>
            <a:ext cx="3370592" cy="715415"/>
          </a:xfrm>
          <a:prstGeom prst="rect">
            <a:avLst/>
          </a:prstGeom>
          <a:noFill/>
        </p:spPr>
        <p:txBody>
          <a:bodyPr vert="horz" wrap="none" lIns="68571" tIns="34285" rIns="68571" bIns="34285" rtlCol="0" anchor="ctr">
            <a:spAutoFit/>
          </a:bodyPr>
          <a:lstStyle/>
          <a:p>
            <a:r>
              <a:rPr lang="zh-CN" altLang="en-US" sz="2100" dirty="0">
                <a:solidFill>
                  <a:srgbClr val="504E52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杜甫一共写了三首</a:t>
            </a:r>
            <a:r>
              <a:rPr lang="en-US" altLang="zh-CN" sz="2100" dirty="0">
                <a:solidFill>
                  <a:srgbClr val="504E52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《</a:t>
            </a:r>
            <a:r>
              <a:rPr lang="zh-CN" altLang="en-US" sz="2100" dirty="0">
                <a:solidFill>
                  <a:srgbClr val="504E52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望岳</a:t>
            </a:r>
            <a:r>
              <a:rPr lang="en-US" altLang="zh-CN" sz="2100" dirty="0">
                <a:solidFill>
                  <a:srgbClr val="504E52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》</a:t>
            </a:r>
          </a:p>
          <a:p>
            <a:r>
              <a:rPr lang="zh-CN" altLang="en-US" sz="2100" dirty="0">
                <a:solidFill>
                  <a:srgbClr val="504E52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课外读一读另外两首。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5816125" y="3547346"/>
            <a:ext cx="1685047" cy="1322524"/>
            <a:chOff x="8693624" y="3702188"/>
            <a:chExt cx="2246437" cy="1763773"/>
          </a:xfrm>
        </p:grpSpPr>
        <p:sp>
          <p:nvSpPr>
            <p:cNvPr id="14" name="文本框 13"/>
            <p:cNvSpPr txBox="1"/>
            <p:nvPr/>
          </p:nvSpPr>
          <p:spPr>
            <a:xfrm>
              <a:off x="8693624" y="3702188"/>
              <a:ext cx="2245083" cy="542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100" spc="600">
                  <a:solidFill>
                    <a:srgbClr val="83786E"/>
                  </a:solidFill>
                  <a:latin typeface="汉仪文黑-35W" panose="00020600040101010101" pitchFamily="18" charset="-122"/>
                  <a:ea typeface="汉仪文黑-35W" panose="00020600040101010101" pitchFamily="18" charset="-122"/>
                </a:defRPr>
              </a:lvl1pPr>
            </a:lstStyle>
            <a:p>
              <a:pPr algn="r">
                <a:lnSpc>
                  <a:spcPts val="2700"/>
                </a:lnSpc>
              </a:pPr>
              <a:r>
                <a:rPr lang="zh-CN" altLang="en-US" sz="1800" spc="0" dirty="0">
                  <a:solidFill>
                    <a:srgbClr val="676767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青年之咏泰山</a:t>
              </a:r>
            </a:p>
          </p:txBody>
        </p:sp>
        <p:cxnSp>
          <p:nvCxnSpPr>
            <p:cNvPr id="15" name="直接连接符 14"/>
            <p:cNvCxnSpPr/>
            <p:nvPr/>
          </p:nvCxnSpPr>
          <p:spPr>
            <a:xfrm flipH="1">
              <a:off x="8843749" y="4285401"/>
              <a:ext cx="1980280" cy="0"/>
            </a:xfrm>
            <a:prstGeom prst="line">
              <a:avLst/>
            </a:prstGeom>
            <a:ln>
              <a:solidFill>
                <a:srgbClr val="DAD7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文本框 15"/>
            <p:cNvSpPr txBox="1"/>
            <p:nvPr/>
          </p:nvSpPr>
          <p:spPr>
            <a:xfrm>
              <a:off x="8843748" y="4312697"/>
              <a:ext cx="2096313" cy="542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100" spc="600">
                  <a:solidFill>
                    <a:srgbClr val="83786E"/>
                  </a:solidFill>
                  <a:latin typeface="汉仪文黑-35W" panose="00020600040101010101" pitchFamily="18" charset="-122"/>
                  <a:ea typeface="汉仪文黑-35W" panose="00020600040101010101" pitchFamily="18" charset="-122"/>
                </a:defRPr>
              </a:lvl1pPr>
            </a:lstStyle>
            <a:p>
              <a:pPr algn="r">
                <a:lnSpc>
                  <a:spcPts val="2700"/>
                </a:lnSpc>
              </a:pPr>
              <a:r>
                <a:rPr lang="zh-CN" altLang="en-US" sz="1800" spc="0" dirty="0">
                  <a:solidFill>
                    <a:srgbClr val="676767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中年之咏华山</a:t>
              </a:r>
            </a:p>
          </p:txBody>
        </p:sp>
        <p:cxnSp>
          <p:nvCxnSpPr>
            <p:cNvPr id="17" name="直接连接符 16"/>
            <p:cNvCxnSpPr/>
            <p:nvPr/>
          </p:nvCxnSpPr>
          <p:spPr>
            <a:xfrm flipH="1">
              <a:off x="8843749" y="4895910"/>
              <a:ext cx="1978924" cy="0"/>
            </a:xfrm>
            <a:prstGeom prst="line">
              <a:avLst/>
            </a:prstGeom>
            <a:ln>
              <a:solidFill>
                <a:srgbClr val="DAD7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7"/>
            <p:cNvSpPr txBox="1"/>
            <p:nvPr/>
          </p:nvSpPr>
          <p:spPr>
            <a:xfrm>
              <a:off x="8843748" y="4923207"/>
              <a:ext cx="2094957" cy="542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100" spc="600">
                  <a:solidFill>
                    <a:srgbClr val="83786E"/>
                  </a:solidFill>
                  <a:latin typeface="汉仪文黑-35W" panose="00020600040101010101" pitchFamily="18" charset="-122"/>
                  <a:ea typeface="汉仪文黑-35W" panose="00020600040101010101" pitchFamily="18" charset="-122"/>
                </a:defRPr>
              </a:lvl1pPr>
            </a:lstStyle>
            <a:p>
              <a:pPr algn="r">
                <a:lnSpc>
                  <a:spcPts val="2700"/>
                </a:lnSpc>
              </a:pPr>
              <a:r>
                <a:rPr lang="zh-CN" altLang="en-US" sz="1800" spc="0" dirty="0">
                  <a:solidFill>
                    <a:srgbClr val="676767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晚年之咏衡山</a:t>
              </a: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334994" y="1131098"/>
            <a:ext cx="3370592" cy="715415"/>
          </a:xfrm>
          <a:prstGeom prst="rect">
            <a:avLst/>
          </a:prstGeom>
          <a:noFill/>
        </p:spPr>
        <p:txBody>
          <a:bodyPr vert="horz" wrap="none" lIns="68571" tIns="34285" rIns="68571" bIns="34285" rtlCol="0" anchor="ctr">
            <a:spAutoFit/>
          </a:bodyPr>
          <a:lstStyle/>
          <a:p>
            <a:r>
              <a:rPr lang="zh-CN" altLang="en-US" sz="2100" dirty="0">
                <a:solidFill>
                  <a:srgbClr val="504E52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想一想</a:t>
            </a:r>
            <a:endParaRPr lang="en-US" altLang="zh-CN" sz="2100" dirty="0">
              <a:solidFill>
                <a:srgbClr val="504E52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r>
              <a:rPr lang="zh-CN" altLang="en-US" sz="2100" dirty="0">
                <a:solidFill>
                  <a:srgbClr val="504E52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还有哪些字词表示“望”？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728848" y="2290613"/>
            <a:ext cx="1180422" cy="1322524"/>
            <a:chOff x="9366370" y="3702188"/>
            <a:chExt cx="1573691" cy="1763773"/>
          </a:xfrm>
        </p:grpSpPr>
        <p:sp>
          <p:nvSpPr>
            <p:cNvPr id="25" name="文本框 24"/>
            <p:cNvSpPr txBox="1"/>
            <p:nvPr/>
          </p:nvSpPr>
          <p:spPr>
            <a:xfrm>
              <a:off x="9366370" y="3702188"/>
              <a:ext cx="1572337" cy="542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100" spc="600">
                  <a:solidFill>
                    <a:srgbClr val="83786E"/>
                  </a:solidFill>
                  <a:latin typeface="汉仪文黑-35W" panose="00020600040101010101" pitchFamily="18" charset="-122"/>
                  <a:ea typeface="汉仪文黑-35W" panose="00020600040101010101" pitchFamily="18" charset="-122"/>
                </a:defRPr>
              </a:lvl1pPr>
            </a:lstStyle>
            <a:p>
              <a:pPr algn="r">
                <a:lnSpc>
                  <a:spcPts val="2700"/>
                </a:lnSpc>
              </a:pPr>
              <a:r>
                <a:rPr lang="zh-CN" altLang="en-US" sz="1800" spc="0" dirty="0">
                  <a:solidFill>
                    <a:srgbClr val="676767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鸟瞰</a:t>
              </a:r>
            </a:p>
          </p:txBody>
        </p:sp>
        <p:cxnSp>
          <p:nvCxnSpPr>
            <p:cNvPr id="26" name="直接连接符 25"/>
            <p:cNvCxnSpPr/>
            <p:nvPr/>
          </p:nvCxnSpPr>
          <p:spPr>
            <a:xfrm flipH="1">
              <a:off x="9717206" y="4285401"/>
              <a:ext cx="1106822" cy="0"/>
            </a:xfrm>
            <a:prstGeom prst="line">
              <a:avLst/>
            </a:prstGeom>
            <a:ln>
              <a:solidFill>
                <a:srgbClr val="DAD7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本框 26"/>
            <p:cNvSpPr txBox="1"/>
            <p:nvPr/>
          </p:nvSpPr>
          <p:spPr>
            <a:xfrm>
              <a:off x="9367724" y="4312697"/>
              <a:ext cx="1572337" cy="542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100" spc="600">
                  <a:solidFill>
                    <a:srgbClr val="83786E"/>
                  </a:solidFill>
                  <a:latin typeface="汉仪文黑-35W" panose="00020600040101010101" pitchFamily="18" charset="-122"/>
                  <a:ea typeface="汉仪文黑-35W" panose="00020600040101010101" pitchFamily="18" charset="-122"/>
                </a:defRPr>
              </a:lvl1pPr>
            </a:lstStyle>
            <a:p>
              <a:pPr algn="r">
                <a:lnSpc>
                  <a:spcPts val="2700"/>
                </a:lnSpc>
              </a:pPr>
              <a:r>
                <a:rPr lang="zh-CN" altLang="en-US" sz="1800" spc="0" dirty="0">
                  <a:solidFill>
                    <a:srgbClr val="676767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远眺</a:t>
              </a:r>
            </a:p>
          </p:txBody>
        </p:sp>
        <p:cxnSp>
          <p:nvCxnSpPr>
            <p:cNvPr id="28" name="直接连接符 27"/>
            <p:cNvCxnSpPr/>
            <p:nvPr/>
          </p:nvCxnSpPr>
          <p:spPr>
            <a:xfrm flipH="1">
              <a:off x="9715851" y="4895910"/>
              <a:ext cx="1106822" cy="0"/>
            </a:xfrm>
            <a:prstGeom prst="line">
              <a:avLst/>
            </a:prstGeom>
            <a:ln>
              <a:solidFill>
                <a:srgbClr val="DAD7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文本框 28"/>
            <p:cNvSpPr txBox="1"/>
            <p:nvPr/>
          </p:nvSpPr>
          <p:spPr>
            <a:xfrm>
              <a:off x="9366370" y="4923207"/>
              <a:ext cx="1572337" cy="542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100" spc="600">
                  <a:solidFill>
                    <a:srgbClr val="83786E"/>
                  </a:solidFill>
                  <a:latin typeface="汉仪文黑-35W" panose="00020600040101010101" pitchFamily="18" charset="-122"/>
                  <a:ea typeface="汉仪文黑-35W" panose="00020600040101010101" pitchFamily="18" charset="-122"/>
                </a:defRPr>
              </a:lvl1pPr>
            </a:lstStyle>
            <a:p>
              <a:pPr algn="r">
                <a:lnSpc>
                  <a:spcPts val="2700"/>
                </a:lnSpc>
              </a:pPr>
              <a:r>
                <a:rPr lang="zh-CN" altLang="en-US" sz="1800" spc="0" dirty="0">
                  <a:solidFill>
                    <a:srgbClr val="676767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瞻仰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树, 户外, 雪花, 天空&#10;&#10;已生成极高可信度的说明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930"/>
            <a:ext cx="9144000" cy="5141640"/>
          </a:xfrm>
          <a:prstGeom prst="rect">
            <a:avLst/>
          </a:prstGeom>
        </p:spPr>
      </p:pic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2485467" y="1088515"/>
            <a:ext cx="969478" cy="2737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5400" spc="225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下课啦</a:t>
            </a:r>
          </a:p>
        </p:txBody>
      </p:sp>
      <p:pic>
        <p:nvPicPr>
          <p:cNvPr id="14" name="Picture 2" descr="G:\公司\茶\印章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38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492805" y="1776767"/>
            <a:ext cx="377478" cy="80586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树, 户外, 雪花, 天空&#10;&#10;已生成极高可信度的说明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930"/>
            <a:ext cx="9144000" cy="5141640"/>
          </a:xfrm>
          <a:prstGeom prst="rect">
            <a:avLst/>
          </a:prstGeom>
        </p:spPr>
      </p:pic>
      <p:cxnSp>
        <p:nvCxnSpPr>
          <p:cNvPr id="12" name="直接连接符 27"/>
          <p:cNvCxnSpPr>
            <a:cxnSpLocks noChangeShapeType="1"/>
          </p:cNvCxnSpPr>
          <p:nvPr/>
        </p:nvCxnSpPr>
        <p:spPr bwMode="auto">
          <a:xfrm>
            <a:off x="3993006" y="869379"/>
            <a:ext cx="0" cy="2650534"/>
          </a:xfrm>
          <a:prstGeom prst="line">
            <a:avLst/>
          </a:prstGeom>
          <a:noFill/>
          <a:ln w="19050">
            <a:solidFill>
              <a:schemeClr val="tx1">
                <a:lumMod val="65000"/>
                <a:lumOff val="35000"/>
                <a:alpha val="67842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2786981" y="1328897"/>
            <a:ext cx="769423" cy="211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100" spc="45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第一节</a:t>
            </a:r>
          </a:p>
        </p:txBody>
      </p:sp>
      <p:pic>
        <p:nvPicPr>
          <p:cNvPr id="14" name="Picture 2" descr="G:\公司\茶\印章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38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501969" y="1765884"/>
            <a:ext cx="377478" cy="80586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本框 12"/>
          <p:cNvSpPr txBox="1"/>
          <p:nvPr/>
        </p:nvSpPr>
        <p:spPr>
          <a:xfrm>
            <a:off x="4114238" y="656852"/>
            <a:ext cx="600146" cy="3119120"/>
          </a:xfrm>
          <a:prstGeom prst="rect">
            <a:avLst/>
          </a:prstGeom>
          <a:noFill/>
        </p:spPr>
        <p:txBody>
          <a:bodyPr vert="eaVert" wrap="square" lIns="68571" tIns="34285" rIns="68571" bIns="34285" rtlCol="0">
            <a:spAutoFit/>
          </a:bodyPr>
          <a:lstStyle/>
          <a:p>
            <a:pPr algn="ctr"/>
            <a:r>
              <a:rPr lang="zh-CN" altLang="en-US" sz="3000" spc="45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cs typeface="Microsoft JhengHei Light" panose="020B0304030504040204" pitchFamily="34" charset="-122"/>
                <a:sym typeface="微软雅黑" panose="020B0503020204020204" charset="-122"/>
              </a:rPr>
              <a:t>作 者 介 绍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2543"/>
            <a:ext cx="9144000" cy="554455"/>
            <a:chOff x="0" y="636868"/>
            <a:chExt cx="12190413" cy="739445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767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018867" y="636868"/>
              <a:ext cx="4152675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450">
                  <a:solidFill>
                    <a:srgbClr val="676767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作者介绍</a:t>
              </a:r>
              <a:endParaRPr lang="zh-CN" altLang="en-US" sz="2500" spc="45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38950" y="1135519"/>
            <a:ext cx="1652700" cy="1726739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151322" y="2494435"/>
            <a:ext cx="4227388" cy="2146245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>
            <a:defPPr>
              <a:defRPr lang="zh-CN"/>
            </a:defPPr>
            <a:lvl1pPr>
              <a:defRPr sz="1100" spc="600">
                <a:solidFill>
                  <a:srgbClr val="83786E"/>
                </a:solidFill>
                <a:latin typeface="汉仪文黑-35W" panose="00020600040101010101" pitchFamily="18" charset="-122"/>
                <a:ea typeface="汉仪文黑-35W" panose="00020600040101010101" pitchFamily="18" charset="-122"/>
              </a:defRPr>
            </a:lvl1pPr>
          </a:lstStyle>
          <a:p>
            <a:pPr indent="405130" algn="just">
              <a:lnSpc>
                <a:spcPts val="2700"/>
              </a:lnSpc>
            </a:pPr>
            <a:r>
              <a:rPr lang="zh-CN" altLang="en-US" sz="1500" spc="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字子美，又称杜少陵、杜工部。是唐代最伟大的现实主义诗人，被尊为“诗圣”，与李白并称“李杜”。其诗大胆揭露当时社会矛盾，对穷苦人民寄予深切同情，内容深刻。许多优秀作品，显示了唐代由盛转衰的历史过程，因而被称为“诗史”。存诗</a:t>
            </a:r>
            <a:r>
              <a:rPr lang="en-US" altLang="zh-CN" sz="1500" spc="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1400</a:t>
            </a:r>
            <a:r>
              <a:rPr lang="zh-CN" altLang="en-US" sz="1500" spc="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多首，有</a:t>
            </a:r>
            <a:r>
              <a:rPr lang="en-US" altLang="zh-CN" sz="1500" spc="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《</a:t>
            </a:r>
            <a:r>
              <a:rPr lang="zh-CN" altLang="en-US" sz="1500" spc="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杜工部集</a:t>
            </a:r>
            <a:r>
              <a:rPr lang="en-US" altLang="zh-CN" sz="1500" spc="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》</a:t>
            </a:r>
            <a:r>
              <a:rPr lang="zh-CN" altLang="en-US" sz="1500" spc="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。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2180798" y="1473541"/>
            <a:ext cx="5425930" cy="955157"/>
            <a:chOff x="-13648" y="1139675"/>
            <a:chExt cx="7233632" cy="1273838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-13648" y="2413513"/>
              <a:ext cx="6929647" cy="0"/>
            </a:xfrm>
            <a:prstGeom prst="line">
              <a:avLst/>
            </a:prstGeom>
            <a:ln>
              <a:solidFill>
                <a:srgbClr val="DAD7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组合 9"/>
            <p:cNvGrpSpPr/>
            <p:nvPr/>
          </p:nvGrpSpPr>
          <p:grpSpPr>
            <a:xfrm>
              <a:off x="3309516" y="1139675"/>
              <a:ext cx="3910468" cy="1210869"/>
              <a:chOff x="2654418" y="1139675"/>
              <a:chExt cx="3910468" cy="1210869"/>
            </a:xfrm>
          </p:grpSpPr>
          <p:sp>
            <p:nvSpPr>
              <p:cNvPr id="13" name="文本框 12"/>
              <p:cNvSpPr txBox="1"/>
              <p:nvPr/>
            </p:nvSpPr>
            <p:spPr>
              <a:xfrm>
                <a:off x="2654418" y="1139675"/>
                <a:ext cx="2058415" cy="1210869"/>
              </a:xfrm>
              <a:prstGeom prst="rect">
                <a:avLst/>
              </a:prstGeom>
              <a:noFill/>
            </p:spPr>
            <p:txBody>
              <a:bodyPr vert="horz" wrap="none" rtlCol="0" anchor="ctr">
                <a:spAutoFit/>
              </a:bodyPr>
              <a:lstStyle/>
              <a:p>
                <a:pPr algn="ctr"/>
                <a:r>
                  <a:rPr lang="zh-CN" altLang="en-US" sz="53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微软雅黑" panose="020B0503020204020204" charset="-122"/>
                  </a:rPr>
                  <a:t>杜甫</a:t>
                </a: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4305585" y="1840302"/>
                <a:ext cx="2259301" cy="4309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CN" altLang="en-US" sz="1500" spc="22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微软雅黑" panose="020B0503020204020204" charset="-122"/>
                  </a:rPr>
                  <a:t>（</a:t>
                </a:r>
                <a:r>
                  <a:rPr lang="en-US" altLang="zh-CN" sz="1500" spc="22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微软雅黑" panose="020B0503020204020204" charset="-122"/>
                  </a:rPr>
                  <a:t>712</a:t>
                </a:r>
                <a:r>
                  <a:rPr lang="zh-CN" altLang="en-US" sz="1500" spc="22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微软雅黑" panose="020B0503020204020204" charset="-122"/>
                  </a:rPr>
                  <a:t>～</a:t>
                </a:r>
                <a:r>
                  <a:rPr lang="en-US" altLang="zh-CN" sz="1500" spc="22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微软雅黑" panose="020B0503020204020204" charset="-122"/>
                  </a:rPr>
                  <a:t>770</a:t>
                </a:r>
                <a:r>
                  <a:rPr lang="zh-CN" altLang="en-US" sz="1500" spc="22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微软雅黑" panose="020B0503020204020204" charset="-122"/>
                  </a:rPr>
                  <a:t>）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2543"/>
            <a:ext cx="9144000" cy="554455"/>
            <a:chOff x="0" y="636868"/>
            <a:chExt cx="12190413" cy="739445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767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018867" y="636868"/>
              <a:ext cx="4152675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450">
                  <a:solidFill>
                    <a:srgbClr val="676767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作者介绍</a:t>
              </a:r>
              <a:endParaRPr lang="zh-CN" altLang="en-US" sz="2500" spc="45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978821" y="955929"/>
            <a:ext cx="2903359" cy="1025045"/>
            <a:chOff x="3619202" y="1103327"/>
            <a:chExt cx="3870642" cy="1367043"/>
          </a:xfrm>
        </p:grpSpPr>
        <p:sp>
          <p:nvSpPr>
            <p:cNvPr id="6" name="文本框 5"/>
            <p:cNvSpPr txBox="1"/>
            <p:nvPr/>
          </p:nvSpPr>
          <p:spPr>
            <a:xfrm>
              <a:off x="3619202" y="1154119"/>
              <a:ext cx="3870642" cy="1210868"/>
            </a:xfrm>
            <a:prstGeom prst="rect">
              <a:avLst/>
            </a:prstGeom>
            <a:noFill/>
          </p:spPr>
          <p:txBody>
            <a:bodyPr vert="horz" wrap="none" rtlCol="0" anchor="ctr">
              <a:spAutoFit/>
            </a:bodyPr>
            <a:lstStyle/>
            <a:p>
              <a:pPr algn="ctr"/>
              <a:r>
                <a:rPr lang="zh-CN" altLang="en-US" sz="5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代表作品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3739375" y="1103327"/>
              <a:ext cx="3630295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3739375" y="2470370"/>
              <a:ext cx="3630295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组合 9"/>
          <p:cNvGrpSpPr/>
          <p:nvPr/>
        </p:nvGrpSpPr>
        <p:grpSpPr>
          <a:xfrm>
            <a:off x="895058" y="2450696"/>
            <a:ext cx="1911393" cy="2298764"/>
            <a:chOff x="3769351" y="2813821"/>
            <a:chExt cx="2548192" cy="3065728"/>
          </a:xfrm>
        </p:grpSpPr>
        <p:grpSp>
          <p:nvGrpSpPr>
            <p:cNvPr id="13" name="组合 12"/>
            <p:cNvGrpSpPr/>
            <p:nvPr/>
          </p:nvGrpSpPr>
          <p:grpSpPr>
            <a:xfrm>
              <a:off x="3769351" y="4091466"/>
              <a:ext cx="2548192" cy="1788083"/>
              <a:chOff x="3769351" y="4091466"/>
              <a:chExt cx="2548192" cy="1788083"/>
            </a:xfrm>
          </p:grpSpPr>
          <p:sp>
            <p:nvSpPr>
              <p:cNvPr id="19" name="文本框 18"/>
              <p:cNvSpPr txBox="1"/>
              <p:nvPr/>
            </p:nvSpPr>
            <p:spPr>
              <a:xfrm>
                <a:off x="3769351" y="4091466"/>
                <a:ext cx="877904" cy="1788083"/>
              </a:xfrm>
              <a:prstGeom prst="rect">
                <a:avLst/>
              </a:prstGeom>
              <a:noFill/>
            </p:spPr>
            <p:txBody>
              <a:bodyPr vert="wordArtVertRtl" wrap="none" rtlCol="0" anchor="ctr">
                <a:spAutoFit/>
              </a:bodyPr>
              <a:lstStyle/>
              <a:p>
                <a:pPr algn="ctr"/>
                <a:r>
                  <a:rPr lang="zh-CN" altLang="en-US" sz="2400" spc="-450" dirty="0">
                    <a:solidFill>
                      <a:srgbClr val="504E52"/>
                    </a:solidFill>
                    <a:latin typeface="微软雅黑" panose="020B0503020204020204" charset="-122"/>
                    <a:ea typeface="微软雅黑" panose="020B0503020204020204" charset="-122"/>
                    <a:sym typeface="微软雅黑" panose="020B0503020204020204" charset="-122"/>
                  </a:rPr>
                  <a:t>石壕吏</a:t>
                </a: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4604496" y="4091466"/>
                <a:ext cx="877904" cy="1788083"/>
              </a:xfrm>
              <a:prstGeom prst="rect">
                <a:avLst/>
              </a:prstGeom>
              <a:noFill/>
            </p:spPr>
            <p:txBody>
              <a:bodyPr vert="wordArtVertRtl" wrap="none" rtlCol="0" anchor="ctr">
                <a:spAutoFit/>
              </a:bodyPr>
              <a:lstStyle/>
              <a:p>
                <a:pPr algn="ctr"/>
                <a:r>
                  <a:rPr lang="zh-CN" altLang="en-US" sz="2400" spc="-450" dirty="0">
                    <a:solidFill>
                      <a:srgbClr val="504E52"/>
                    </a:solidFill>
                    <a:latin typeface="微软雅黑" panose="020B0503020204020204" charset="-122"/>
                    <a:ea typeface="微软雅黑" panose="020B0503020204020204" charset="-122"/>
                    <a:sym typeface="微软雅黑" panose="020B0503020204020204" charset="-122"/>
                  </a:rPr>
                  <a:t>新安吏</a:t>
                </a:r>
              </a:p>
            </p:txBody>
          </p:sp>
          <p:sp>
            <p:nvSpPr>
              <p:cNvPr id="21" name="文本框 20"/>
              <p:cNvSpPr txBox="1"/>
              <p:nvPr/>
            </p:nvSpPr>
            <p:spPr>
              <a:xfrm>
                <a:off x="5439639" y="4091466"/>
                <a:ext cx="877904" cy="1788083"/>
              </a:xfrm>
              <a:prstGeom prst="rect">
                <a:avLst/>
              </a:prstGeom>
              <a:noFill/>
            </p:spPr>
            <p:txBody>
              <a:bodyPr vert="wordArtVertRtl" wrap="none" rtlCol="0" anchor="ctr">
                <a:spAutoFit/>
              </a:bodyPr>
              <a:lstStyle/>
              <a:p>
                <a:pPr algn="ctr"/>
                <a:r>
                  <a:rPr lang="zh-CN" altLang="en-US" sz="2400" spc="-450" dirty="0">
                    <a:solidFill>
                      <a:srgbClr val="504E52"/>
                    </a:solidFill>
                    <a:latin typeface="微软雅黑" panose="020B0503020204020204" charset="-122"/>
                    <a:ea typeface="微软雅黑" panose="020B0503020204020204" charset="-122"/>
                    <a:sym typeface="微软雅黑" panose="020B0503020204020204" charset="-122"/>
                  </a:rPr>
                  <a:t>潼关吏</a:t>
                </a: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4013518" y="2813821"/>
              <a:ext cx="2059855" cy="1166624"/>
              <a:chOff x="2922916" y="2124859"/>
              <a:chExt cx="2059855" cy="1166624"/>
            </a:xfrm>
          </p:grpSpPr>
          <p:grpSp>
            <p:nvGrpSpPr>
              <p:cNvPr id="15" name="组合 14"/>
              <p:cNvGrpSpPr/>
              <p:nvPr/>
            </p:nvGrpSpPr>
            <p:grpSpPr>
              <a:xfrm>
                <a:off x="2922916" y="2124859"/>
                <a:ext cx="1762803" cy="1033367"/>
                <a:chOff x="2748562" y="2075244"/>
                <a:chExt cx="1762803" cy="1033367"/>
              </a:xfrm>
            </p:grpSpPr>
            <p:pic>
              <p:nvPicPr>
                <p:cNvPr id="17" name="图片 16"/>
                <p:cNvPicPr>
                  <a:picLocks noChangeAspect="1"/>
                </p:cNvPicPr>
                <p:nvPr/>
              </p:nvPicPr>
              <p:blipFill>
                <a:blip r:embed="rId3" cstate="email">
                  <a:grayscl/>
                </a:blip>
                <a:stretch>
                  <a:fillRect/>
                </a:stretch>
              </p:blipFill>
              <p:spPr>
                <a:xfrm>
                  <a:off x="2748562" y="2075244"/>
                  <a:ext cx="540000" cy="720000"/>
                </a:xfrm>
                <a:prstGeom prst="rect">
                  <a:avLst/>
                </a:prstGeom>
              </p:spPr>
            </p:pic>
            <p:sp>
              <p:nvSpPr>
                <p:cNvPr id="18" name="文本框 17"/>
                <p:cNvSpPr txBox="1"/>
                <p:nvPr/>
              </p:nvSpPr>
              <p:spPr>
                <a:xfrm>
                  <a:off x="2863264" y="2144021"/>
                  <a:ext cx="1648101" cy="964590"/>
                </a:xfrm>
                <a:prstGeom prst="rect">
                  <a:avLst/>
                </a:prstGeom>
                <a:noFill/>
              </p:spPr>
              <p:txBody>
                <a:bodyPr vert="horz" wrap="none" rtlCol="0" anchor="ctr">
                  <a:spAutoFit/>
                </a:bodyPr>
                <a:lstStyle/>
                <a:p>
                  <a:pPr algn="ctr"/>
                  <a:r>
                    <a:rPr lang="zh-CN" altLang="en-US" sz="41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" panose="020B0503020204020204" charset="-122"/>
                      <a:ea typeface="微软雅黑" panose="020B0503020204020204" charset="-122"/>
                      <a:sym typeface="微软雅黑" panose="020B0503020204020204" charset="-122"/>
                    </a:rPr>
                    <a:t>三吏</a:t>
                  </a:r>
                </a:p>
              </p:txBody>
            </p:sp>
          </p:grpSp>
          <p:pic>
            <p:nvPicPr>
              <p:cNvPr id="16" name="图片 15"/>
              <p:cNvPicPr>
                <a:picLocks noChangeAspect="1"/>
              </p:cNvPicPr>
              <p:nvPr/>
            </p:nvPicPr>
            <p:blipFill>
              <a:blip r:embed="rId3" cstate="email">
                <a:grayscl/>
              </a:blip>
              <a:stretch>
                <a:fillRect/>
              </a:stretch>
            </p:blipFill>
            <p:spPr>
              <a:xfrm flipH="1" flipV="1">
                <a:off x="4442771" y="2571483"/>
                <a:ext cx="540000" cy="720000"/>
              </a:xfrm>
              <a:prstGeom prst="rect">
                <a:avLst/>
              </a:prstGeom>
            </p:spPr>
          </p:pic>
        </p:grpSp>
      </p:grpSp>
      <p:grpSp>
        <p:nvGrpSpPr>
          <p:cNvPr id="22" name="组合 21"/>
          <p:cNvGrpSpPr/>
          <p:nvPr/>
        </p:nvGrpSpPr>
        <p:grpSpPr>
          <a:xfrm>
            <a:off x="3495293" y="2450696"/>
            <a:ext cx="1911393" cy="2298764"/>
            <a:chOff x="3769351" y="2813821"/>
            <a:chExt cx="2548192" cy="3065728"/>
          </a:xfrm>
        </p:grpSpPr>
        <p:grpSp>
          <p:nvGrpSpPr>
            <p:cNvPr id="23" name="组合 22"/>
            <p:cNvGrpSpPr/>
            <p:nvPr/>
          </p:nvGrpSpPr>
          <p:grpSpPr>
            <a:xfrm>
              <a:off x="3769351" y="4091466"/>
              <a:ext cx="2548192" cy="1788083"/>
              <a:chOff x="3769351" y="4091466"/>
              <a:chExt cx="2548192" cy="1788083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3769351" y="4091466"/>
                <a:ext cx="877904" cy="1788083"/>
              </a:xfrm>
              <a:prstGeom prst="rect">
                <a:avLst/>
              </a:prstGeom>
              <a:noFill/>
            </p:spPr>
            <p:txBody>
              <a:bodyPr vert="wordArtVertRtl" wrap="none" rtlCol="0" anchor="ctr">
                <a:spAutoFit/>
              </a:bodyPr>
              <a:lstStyle/>
              <a:p>
                <a:pPr algn="ctr"/>
                <a:r>
                  <a:rPr lang="zh-CN" altLang="en-US" sz="2400" spc="-450" dirty="0">
                    <a:solidFill>
                      <a:srgbClr val="504E52"/>
                    </a:solidFill>
                    <a:latin typeface="微软雅黑" panose="020B0503020204020204" charset="-122"/>
                    <a:ea typeface="微软雅黑" panose="020B0503020204020204" charset="-122"/>
                    <a:sym typeface="微软雅黑" panose="020B0503020204020204" charset="-122"/>
                  </a:rPr>
                  <a:t>新婚别</a:t>
                </a:r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4604496" y="4091466"/>
                <a:ext cx="877904" cy="1788083"/>
              </a:xfrm>
              <a:prstGeom prst="rect">
                <a:avLst/>
              </a:prstGeom>
              <a:noFill/>
            </p:spPr>
            <p:txBody>
              <a:bodyPr vert="wordArtVertRtl" wrap="none" rtlCol="0" anchor="ctr">
                <a:spAutoFit/>
              </a:bodyPr>
              <a:lstStyle/>
              <a:p>
                <a:pPr algn="ctr"/>
                <a:r>
                  <a:rPr lang="zh-CN" altLang="en-US" sz="2400" spc="-450" dirty="0">
                    <a:solidFill>
                      <a:srgbClr val="504E52"/>
                    </a:solidFill>
                    <a:latin typeface="微软雅黑" panose="020B0503020204020204" charset="-122"/>
                    <a:ea typeface="微软雅黑" panose="020B0503020204020204" charset="-122"/>
                    <a:sym typeface="微软雅黑" panose="020B0503020204020204" charset="-122"/>
                  </a:rPr>
                  <a:t>无家别</a:t>
                </a:r>
              </a:p>
            </p:txBody>
          </p:sp>
          <p:sp>
            <p:nvSpPr>
              <p:cNvPr id="31" name="文本框 30"/>
              <p:cNvSpPr txBox="1"/>
              <p:nvPr/>
            </p:nvSpPr>
            <p:spPr>
              <a:xfrm>
                <a:off x="5439639" y="4091466"/>
                <a:ext cx="877904" cy="1788083"/>
              </a:xfrm>
              <a:prstGeom prst="rect">
                <a:avLst/>
              </a:prstGeom>
              <a:noFill/>
            </p:spPr>
            <p:txBody>
              <a:bodyPr vert="wordArtVertRtl" wrap="none" rtlCol="0" anchor="ctr">
                <a:spAutoFit/>
              </a:bodyPr>
              <a:lstStyle/>
              <a:p>
                <a:pPr algn="ctr"/>
                <a:r>
                  <a:rPr lang="zh-CN" altLang="en-US" sz="2400" spc="-450" dirty="0">
                    <a:solidFill>
                      <a:srgbClr val="504E52"/>
                    </a:solidFill>
                    <a:latin typeface="微软雅黑" panose="020B0503020204020204" charset="-122"/>
                    <a:ea typeface="微软雅黑" panose="020B0503020204020204" charset="-122"/>
                    <a:sym typeface="微软雅黑" panose="020B0503020204020204" charset="-122"/>
                  </a:rPr>
                  <a:t>垂老别</a:t>
                </a: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4013518" y="2813821"/>
              <a:ext cx="2059855" cy="1166624"/>
              <a:chOff x="2922916" y="2124859"/>
              <a:chExt cx="2059855" cy="1166624"/>
            </a:xfrm>
          </p:grpSpPr>
          <p:grpSp>
            <p:nvGrpSpPr>
              <p:cNvPr id="25" name="组合 24"/>
              <p:cNvGrpSpPr/>
              <p:nvPr/>
            </p:nvGrpSpPr>
            <p:grpSpPr>
              <a:xfrm>
                <a:off x="2922916" y="2124859"/>
                <a:ext cx="1762803" cy="1033367"/>
                <a:chOff x="2748562" y="2075244"/>
                <a:chExt cx="1762803" cy="1033367"/>
              </a:xfrm>
            </p:grpSpPr>
            <p:pic>
              <p:nvPicPr>
                <p:cNvPr id="27" name="图片 26"/>
                <p:cNvPicPr>
                  <a:picLocks noChangeAspect="1"/>
                </p:cNvPicPr>
                <p:nvPr/>
              </p:nvPicPr>
              <p:blipFill>
                <a:blip r:embed="rId3" cstate="email">
                  <a:grayscl/>
                </a:blip>
                <a:stretch>
                  <a:fillRect/>
                </a:stretch>
              </p:blipFill>
              <p:spPr>
                <a:xfrm>
                  <a:off x="2748562" y="2075244"/>
                  <a:ext cx="540000" cy="720000"/>
                </a:xfrm>
                <a:prstGeom prst="rect">
                  <a:avLst/>
                </a:prstGeom>
              </p:spPr>
            </p:pic>
            <p:sp>
              <p:nvSpPr>
                <p:cNvPr id="28" name="文本框 27"/>
                <p:cNvSpPr txBox="1"/>
                <p:nvPr/>
              </p:nvSpPr>
              <p:spPr>
                <a:xfrm>
                  <a:off x="2863264" y="2144021"/>
                  <a:ext cx="1648101" cy="964590"/>
                </a:xfrm>
                <a:prstGeom prst="rect">
                  <a:avLst/>
                </a:prstGeom>
                <a:noFill/>
              </p:spPr>
              <p:txBody>
                <a:bodyPr vert="horz" wrap="none" rtlCol="0" anchor="ctr">
                  <a:spAutoFit/>
                </a:bodyPr>
                <a:lstStyle/>
                <a:p>
                  <a:pPr algn="ctr"/>
                  <a:r>
                    <a:rPr lang="zh-CN" altLang="en-US" sz="41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" panose="020B0503020204020204" charset="-122"/>
                      <a:ea typeface="微软雅黑" panose="020B0503020204020204" charset="-122"/>
                      <a:sym typeface="微软雅黑" panose="020B0503020204020204" charset="-122"/>
                    </a:rPr>
                    <a:t>三别</a:t>
                  </a:r>
                </a:p>
              </p:txBody>
            </p:sp>
          </p:grpSp>
          <p:pic>
            <p:nvPicPr>
              <p:cNvPr id="26" name="图片 25"/>
              <p:cNvPicPr>
                <a:picLocks noChangeAspect="1"/>
              </p:cNvPicPr>
              <p:nvPr/>
            </p:nvPicPr>
            <p:blipFill>
              <a:blip r:embed="rId3" cstate="email">
                <a:grayscl/>
              </a:blip>
              <a:stretch>
                <a:fillRect/>
              </a:stretch>
            </p:blipFill>
            <p:spPr>
              <a:xfrm flipH="1" flipV="1">
                <a:off x="4442771" y="2571483"/>
                <a:ext cx="540000" cy="720000"/>
              </a:xfrm>
              <a:prstGeom prst="rect">
                <a:avLst/>
              </a:prstGeom>
            </p:spPr>
          </p:pic>
        </p:grpSp>
      </p:grpSp>
      <p:grpSp>
        <p:nvGrpSpPr>
          <p:cNvPr id="32" name="组合 31"/>
          <p:cNvGrpSpPr/>
          <p:nvPr/>
        </p:nvGrpSpPr>
        <p:grpSpPr>
          <a:xfrm>
            <a:off x="6095529" y="2476299"/>
            <a:ext cx="1871895" cy="2271897"/>
            <a:chOff x="3769351" y="2813821"/>
            <a:chExt cx="2495535" cy="3029897"/>
          </a:xfrm>
        </p:grpSpPr>
        <p:grpSp>
          <p:nvGrpSpPr>
            <p:cNvPr id="33" name="组合 32"/>
            <p:cNvGrpSpPr/>
            <p:nvPr/>
          </p:nvGrpSpPr>
          <p:grpSpPr>
            <a:xfrm>
              <a:off x="3769351" y="4127295"/>
              <a:ext cx="2495535" cy="1716423"/>
              <a:chOff x="3769351" y="4127295"/>
              <a:chExt cx="2495535" cy="1716423"/>
            </a:xfrm>
          </p:grpSpPr>
          <p:sp>
            <p:nvSpPr>
              <p:cNvPr id="39" name="文本框 38"/>
              <p:cNvSpPr txBox="1"/>
              <p:nvPr/>
            </p:nvSpPr>
            <p:spPr>
              <a:xfrm>
                <a:off x="3769351" y="4368958"/>
                <a:ext cx="877904" cy="1233102"/>
              </a:xfrm>
              <a:prstGeom prst="rect">
                <a:avLst/>
              </a:prstGeom>
              <a:noFill/>
            </p:spPr>
            <p:txBody>
              <a:bodyPr vert="wordArtVertRtl" wrap="none" rtlCol="0" anchor="ctr">
                <a:spAutoFit/>
              </a:bodyPr>
              <a:lstStyle/>
              <a:p>
                <a:pPr algn="ctr"/>
                <a:r>
                  <a:rPr lang="zh-CN" altLang="en-US" sz="2400" spc="-450" dirty="0">
                    <a:solidFill>
                      <a:srgbClr val="504E52"/>
                    </a:solidFill>
                    <a:latin typeface="微软雅黑" panose="020B0503020204020204" charset="-122"/>
                    <a:ea typeface="微软雅黑" panose="020B0503020204020204" charset="-122"/>
                    <a:sym typeface="微软雅黑" panose="020B0503020204020204" charset="-122"/>
                  </a:rPr>
                  <a:t>登高</a:t>
                </a:r>
              </a:p>
            </p:txBody>
          </p:sp>
          <p:sp>
            <p:nvSpPr>
              <p:cNvPr id="40" name="文本框 39"/>
              <p:cNvSpPr txBox="1"/>
              <p:nvPr/>
            </p:nvSpPr>
            <p:spPr>
              <a:xfrm>
                <a:off x="4604496" y="4368958"/>
                <a:ext cx="877904" cy="1233102"/>
              </a:xfrm>
              <a:prstGeom prst="rect">
                <a:avLst/>
              </a:prstGeom>
              <a:noFill/>
            </p:spPr>
            <p:txBody>
              <a:bodyPr vert="wordArtVertRtl" wrap="none" rtlCol="0" anchor="ctr">
                <a:spAutoFit/>
              </a:bodyPr>
              <a:lstStyle/>
              <a:p>
                <a:pPr algn="ctr"/>
                <a:r>
                  <a:rPr lang="zh-CN" altLang="en-US" sz="2400" spc="-450" dirty="0">
                    <a:solidFill>
                      <a:srgbClr val="504E52"/>
                    </a:solidFill>
                    <a:latin typeface="微软雅黑" panose="020B0503020204020204" charset="-122"/>
                    <a:ea typeface="微软雅黑" panose="020B0503020204020204" charset="-122"/>
                    <a:sym typeface="微软雅黑" panose="020B0503020204020204" charset="-122"/>
                  </a:rPr>
                  <a:t>春望</a:t>
                </a:r>
              </a:p>
            </p:txBody>
          </p:sp>
          <p:sp>
            <p:nvSpPr>
              <p:cNvPr id="41" name="文本框 40"/>
              <p:cNvSpPr txBox="1"/>
              <p:nvPr/>
            </p:nvSpPr>
            <p:spPr>
              <a:xfrm>
                <a:off x="5492296" y="4127295"/>
                <a:ext cx="772590" cy="1716423"/>
              </a:xfrm>
              <a:prstGeom prst="rect">
                <a:avLst/>
              </a:prstGeom>
              <a:noFill/>
            </p:spPr>
            <p:txBody>
              <a:bodyPr vert="wordArtVertRtl" wrap="none" rtlCol="0" anchor="ctr">
                <a:spAutoFit/>
              </a:bodyPr>
              <a:lstStyle/>
              <a:p>
                <a:pPr algn="ctr"/>
                <a:r>
                  <a:rPr lang="zh-CN" altLang="en-US" sz="2000" spc="-750" dirty="0">
                    <a:solidFill>
                      <a:srgbClr val="504E52"/>
                    </a:solidFill>
                    <a:latin typeface="微软雅黑" panose="020B0503020204020204" charset="-122"/>
                    <a:ea typeface="微软雅黑" panose="020B0503020204020204" charset="-122"/>
                    <a:sym typeface="微软雅黑" panose="020B0503020204020204" charset="-122"/>
                  </a:rPr>
                  <a:t>春夜喜雨</a:t>
                </a: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4013518" y="2813821"/>
              <a:ext cx="2059855" cy="1166624"/>
              <a:chOff x="2922916" y="2124859"/>
              <a:chExt cx="2059855" cy="1166624"/>
            </a:xfrm>
          </p:grpSpPr>
          <p:grpSp>
            <p:nvGrpSpPr>
              <p:cNvPr id="35" name="组合 34"/>
              <p:cNvGrpSpPr/>
              <p:nvPr/>
            </p:nvGrpSpPr>
            <p:grpSpPr>
              <a:xfrm>
                <a:off x="2922916" y="2124859"/>
                <a:ext cx="1762804" cy="1033367"/>
                <a:chOff x="2748562" y="2075244"/>
                <a:chExt cx="1762804" cy="1033367"/>
              </a:xfrm>
            </p:grpSpPr>
            <p:pic>
              <p:nvPicPr>
                <p:cNvPr id="37" name="图片 36"/>
                <p:cNvPicPr>
                  <a:picLocks noChangeAspect="1"/>
                </p:cNvPicPr>
                <p:nvPr/>
              </p:nvPicPr>
              <p:blipFill>
                <a:blip r:embed="rId3" cstate="email">
                  <a:grayscl/>
                </a:blip>
                <a:stretch>
                  <a:fillRect/>
                </a:stretch>
              </p:blipFill>
              <p:spPr>
                <a:xfrm>
                  <a:off x="2748562" y="2075244"/>
                  <a:ext cx="540000" cy="720000"/>
                </a:xfrm>
                <a:prstGeom prst="rect">
                  <a:avLst/>
                </a:prstGeom>
              </p:spPr>
            </p:pic>
            <p:sp>
              <p:nvSpPr>
                <p:cNvPr id="38" name="文本框 37"/>
                <p:cNvSpPr txBox="1"/>
                <p:nvPr/>
              </p:nvSpPr>
              <p:spPr>
                <a:xfrm>
                  <a:off x="2863264" y="2144021"/>
                  <a:ext cx="1648102" cy="964590"/>
                </a:xfrm>
                <a:prstGeom prst="rect">
                  <a:avLst/>
                </a:prstGeom>
                <a:noFill/>
              </p:spPr>
              <p:txBody>
                <a:bodyPr vert="horz" wrap="none" rtlCol="0" anchor="ctr">
                  <a:spAutoFit/>
                </a:bodyPr>
                <a:lstStyle/>
                <a:p>
                  <a:pPr algn="ctr"/>
                  <a:r>
                    <a:rPr lang="zh-CN" altLang="en-US" sz="41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" panose="020B0503020204020204" charset="-122"/>
                      <a:ea typeface="微软雅黑" panose="020B0503020204020204" charset="-122"/>
                      <a:sym typeface="微软雅黑" panose="020B0503020204020204" charset="-122"/>
                    </a:rPr>
                    <a:t>律诗</a:t>
                  </a:r>
                </a:p>
              </p:txBody>
            </p:sp>
          </p:grpSp>
          <p:pic>
            <p:nvPicPr>
              <p:cNvPr id="36" name="图片 35"/>
              <p:cNvPicPr>
                <a:picLocks noChangeAspect="1"/>
              </p:cNvPicPr>
              <p:nvPr/>
            </p:nvPicPr>
            <p:blipFill>
              <a:blip r:embed="rId3" cstate="email">
                <a:grayscl/>
              </a:blip>
              <a:stretch>
                <a:fillRect/>
              </a:stretch>
            </p:blipFill>
            <p:spPr>
              <a:xfrm flipH="1" flipV="1">
                <a:off x="4442771" y="2571483"/>
                <a:ext cx="540000" cy="720000"/>
              </a:xfrm>
              <a:prstGeom prst="rect">
                <a:avLst/>
              </a:prstGeom>
            </p:spPr>
          </p:pic>
        </p:grpSp>
      </p:grpSp>
      <p:cxnSp>
        <p:nvCxnSpPr>
          <p:cNvPr id="42" name="直接连接符 41"/>
          <p:cNvCxnSpPr/>
          <p:nvPr/>
        </p:nvCxnSpPr>
        <p:spPr>
          <a:xfrm>
            <a:off x="3150871" y="2645878"/>
            <a:ext cx="0" cy="196417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>
            <a:off x="5751107" y="2645878"/>
            <a:ext cx="0" cy="196417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2543"/>
            <a:ext cx="9144000" cy="554455"/>
            <a:chOff x="0" y="636868"/>
            <a:chExt cx="12190413" cy="739445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767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018867" y="636868"/>
              <a:ext cx="4152675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450">
                  <a:solidFill>
                    <a:srgbClr val="676767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作者介绍</a:t>
              </a:r>
              <a:endParaRPr lang="zh-CN" altLang="en-US" sz="2500" spc="45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1408047" y="1584733"/>
            <a:ext cx="6946465" cy="3300140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zh-CN" altLang="en-US" sz="30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杜甫</a:t>
            </a:r>
            <a:r>
              <a:rPr lang="en-US" altLang="zh-CN" sz="30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20—35</a:t>
            </a:r>
            <a:r>
              <a:rPr lang="zh-CN" altLang="en-US" sz="30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岁时曾遍游中国的大江南北。</a:t>
            </a:r>
            <a:r>
              <a:rPr lang="en-US" altLang="zh-CN" sz="30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《</a:t>
            </a:r>
            <a:r>
              <a:rPr lang="zh-CN" altLang="en-US" sz="30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望岳</a:t>
            </a:r>
            <a:r>
              <a:rPr lang="en-US" altLang="zh-CN" sz="30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》</a:t>
            </a:r>
            <a:r>
              <a:rPr lang="zh-CN" altLang="en-US" sz="30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这组诗就是在他</a:t>
            </a:r>
            <a:r>
              <a:rPr lang="en-US" altLang="zh-CN" sz="30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24</a:t>
            </a:r>
            <a:r>
              <a:rPr lang="zh-CN" altLang="en-US" sz="30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岁时写成的。这组诗共三首，分东岳（泰山）、南岳（衡山）、西岳（华山）。书上这首诗即东岳泰山，是现存杜诗中年代最早的一首，字里行间洋溢着青壮年杜甫那种蓬勃的朝气。</a:t>
            </a:r>
          </a:p>
        </p:txBody>
      </p:sp>
      <p:sp>
        <p:nvSpPr>
          <p:cNvPr id="13" name="矩形 12"/>
          <p:cNvSpPr/>
          <p:nvPr/>
        </p:nvSpPr>
        <p:spPr>
          <a:xfrm>
            <a:off x="4060855" y="882240"/>
            <a:ext cx="1022289" cy="530792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zh-CN" altLang="en-US" sz="3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背 景</a:t>
            </a:r>
            <a:endParaRPr lang="zh-CN" altLang="en-US" sz="300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树, 户外, 雪花, 天空&#10;&#10;已生成极高可信度的说明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930"/>
            <a:ext cx="9144000" cy="5141640"/>
          </a:xfrm>
          <a:prstGeom prst="rect">
            <a:avLst/>
          </a:prstGeom>
        </p:spPr>
      </p:pic>
      <p:cxnSp>
        <p:nvCxnSpPr>
          <p:cNvPr id="12" name="直接连接符 27"/>
          <p:cNvCxnSpPr>
            <a:cxnSpLocks noChangeShapeType="1"/>
          </p:cNvCxnSpPr>
          <p:nvPr/>
        </p:nvCxnSpPr>
        <p:spPr bwMode="auto">
          <a:xfrm>
            <a:off x="3993006" y="869379"/>
            <a:ext cx="0" cy="2650534"/>
          </a:xfrm>
          <a:prstGeom prst="line">
            <a:avLst/>
          </a:prstGeom>
          <a:noFill/>
          <a:ln w="19050">
            <a:solidFill>
              <a:schemeClr val="tx1">
                <a:lumMod val="65000"/>
                <a:lumOff val="35000"/>
                <a:alpha val="67842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2786981" y="1328897"/>
            <a:ext cx="769423" cy="211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100" spc="45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第二节</a:t>
            </a:r>
            <a:endParaRPr lang="zh-CN" altLang="en-US" sz="4100" spc="450" dirty="0">
              <a:solidFill>
                <a:srgbClr val="676767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pic>
        <p:nvPicPr>
          <p:cNvPr id="14" name="Picture 2" descr="G:\公司\茶\印章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38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501969" y="1765884"/>
            <a:ext cx="377478" cy="80586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本框 12"/>
          <p:cNvSpPr txBox="1"/>
          <p:nvPr/>
        </p:nvSpPr>
        <p:spPr>
          <a:xfrm>
            <a:off x="4114238" y="656852"/>
            <a:ext cx="600146" cy="3119120"/>
          </a:xfrm>
          <a:prstGeom prst="rect">
            <a:avLst/>
          </a:prstGeom>
          <a:noFill/>
        </p:spPr>
        <p:txBody>
          <a:bodyPr vert="eaVert" wrap="square" lIns="68571" tIns="34285" rIns="68571" bIns="34285" rtlCol="0">
            <a:spAutoFit/>
          </a:bodyPr>
          <a:lstStyle/>
          <a:p>
            <a:pPr algn="ctr"/>
            <a:r>
              <a:rPr lang="zh-CN" altLang="en-US" sz="3000" spc="45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cs typeface="Microsoft JhengHei Light" panose="020B0304030504040204" pitchFamily="34" charset="-122"/>
                <a:sym typeface="微软雅黑" panose="020B0503020204020204" charset="-122"/>
              </a:rPr>
              <a:t>课 文 赏 析</a:t>
            </a:r>
            <a:endParaRPr lang="zh-CN" altLang="en-US" sz="3000" spc="450" dirty="0">
              <a:solidFill>
                <a:srgbClr val="676767"/>
              </a:solidFill>
              <a:latin typeface="微软雅黑" panose="020B0503020204020204" charset="-122"/>
              <a:ea typeface="微软雅黑" panose="020B0503020204020204" charset="-122"/>
              <a:cs typeface="Microsoft JhengHei Light" panose="020B0304030504040204" pitchFamily="3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2543"/>
            <a:ext cx="9144000" cy="554455"/>
            <a:chOff x="0" y="636868"/>
            <a:chExt cx="12190413" cy="739445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767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018867" y="636868"/>
              <a:ext cx="4152675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450">
                  <a:solidFill>
                    <a:srgbClr val="676767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课文赏析</a:t>
              </a:r>
              <a:endParaRPr lang="zh-CN" altLang="en-US" sz="2500" spc="45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582683" y="2330334"/>
            <a:ext cx="4094140" cy="1730842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zh-CN" altLang="en-US" sz="27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岱宗夫如何，齐鲁青未了。</a:t>
            </a:r>
          </a:p>
          <a:p>
            <a:r>
              <a:rPr lang="zh-CN" altLang="en-US" sz="27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造化钟神秀，阴阳割昏晓。</a:t>
            </a:r>
          </a:p>
          <a:p>
            <a:r>
              <a:rPr lang="zh-CN" altLang="en-US" sz="27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荡胸生曾云，决眦入归鸟。</a:t>
            </a:r>
          </a:p>
          <a:p>
            <a:r>
              <a:rPr lang="zh-CN" altLang="en-US" sz="270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会当凌绝顶，一览众山小。</a:t>
            </a:r>
          </a:p>
        </p:txBody>
      </p:sp>
      <p:sp>
        <p:nvSpPr>
          <p:cNvPr id="6" name="矩形 5"/>
          <p:cNvSpPr/>
          <p:nvPr/>
        </p:nvSpPr>
        <p:spPr>
          <a:xfrm>
            <a:off x="4041016" y="724156"/>
            <a:ext cx="1061967" cy="346169"/>
          </a:xfrm>
          <a:prstGeom prst="rect">
            <a:avLst/>
          </a:prstGeom>
          <a:ln>
            <a:solidFill>
              <a:srgbClr val="676767"/>
            </a:solidFill>
          </a:ln>
        </p:spPr>
        <p:txBody>
          <a:bodyPr wrap="none" lIns="68571" tIns="34285" rIns="68571" bIns="34285">
            <a:spAutoFit/>
          </a:bodyPr>
          <a:lstStyle/>
          <a:p>
            <a:r>
              <a:rPr lang="zh-CN" altLang="en-US" sz="18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作品原文</a:t>
            </a:r>
          </a:p>
        </p:txBody>
      </p:sp>
      <p:sp>
        <p:nvSpPr>
          <p:cNvPr id="7" name="矩形 6"/>
          <p:cNvSpPr/>
          <p:nvPr/>
        </p:nvSpPr>
        <p:spPr>
          <a:xfrm>
            <a:off x="3672364" y="1368104"/>
            <a:ext cx="1347145" cy="700182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zh-CN" altLang="en-US" sz="41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望岳</a:t>
            </a:r>
            <a:endParaRPr lang="zh-CN" altLang="en-US" sz="4100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290294" y="2022586"/>
            <a:ext cx="497554" cy="284683"/>
          </a:xfrm>
          <a:prstGeom prst="rect">
            <a:avLst/>
          </a:prstGeom>
          <a:ln>
            <a:solidFill>
              <a:srgbClr val="676767"/>
            </a:solidFill>
          </a:ln>
        </p:spPr>
        <p:txBody>
          <a:bodyPr wrap="none" lIns="68571" tIns="34285" rIns="68571" bIns="34285">
            <a:spAutoFit/>
          </a:bodyPr>
          <a:lstStyle/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杜甫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2543"/>
            <a:ext cx="9144000" cy="554455"/>
            <a:chOff x="0" y="636868"/>
            <a:chExt cx="12190413" cy="739445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767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018867" y="636868"/>
              <a:ext cx="4152675" cy="513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500" spc="450">
                  <a:solidFill>
                    <a:srgbClr val="676767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课文赏析</a:t>
              </a:r>
              <a:endParaRPr lang="zh-CN" altLang="en-US" sz="2500" spc="45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513961" y="1672307"/>
            <a:ext cx="5906980" cy="2146731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>
            <a:defPPr>
              <a:defRPr lang="zh-CN"/>
            </a:defPPr>
            <a:lvl1pPr>
              <a:defRPr sz="1100" spc="600">
                <a:solidFill>
                  <a:srgbClr val="83786E"/>
                </a:solidFill>
                <a:latin typeface="汉仪文黑-35W" panose="00020600040101010101" pitchFamily="18" charset="-122"/>
                <a:ea typeface="汉仪文黑-35W" panose="00020600040101010101" pitchFamily="18" charset="-122"/>
              </a:defRPr>
            </a:lvl1pPr>
          </a:lstStyle>
          <a:p>
            <a:pPr indent="459105" algn="just">
              <a:lnSpc>
                <a:spcPts val="2700"/>
              </a:lnSpc>
            </a:pPr>
            <a:r>
              <a:rPr lang="zh-CN" altLang="en-US" sz="2300" spc="0" dirty="0">
                <a:solidFill>
                  <a:srgbClr val="67676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巍峨的泰山，到底如何雄伟？走出齐鲁，依然可见那青青的峰顶。神奇自然会聚了千种美景，山南山北分隔出清晨的黄昏。层层白云，荡涤胸中沟壑；翩翩归鸟，飞入赏景眼圈。定要登上泰山顶峰，俯瞰群山，豪情满怀。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1675907" y="1466323"/>
            <a:ext cx="5197912" cy="0"/>
          </a:xfrm>
          <a:prstGeom prst="line">
            <a:avLst/>
          </a:prstGeom>
          <a:ln>
            <a:solidFill>
              <a:srgbClr val="DAD7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TRACKING_SLIDES" val="1"/>
  <p:tag name="GENSWF_OUTPUT_FILE_NAME" val="33"/>
  <p:tag name="ISPRING_PRESENTATION_TITLE" val="沪教版六年级语文课件范本PPT-望岳"/>
</p:tagLst>
</file>

<file path=ppt/theme/theme1.xml><?xml version="1.0" encoding="utf-8"?>
<a:theme xmlns:a="http://schemas.openxmlformats.org/drawingml/2006/main" name="www.2ppt.com">
  <a:themeElements>
    <a:clrScheme name="炫彩扁平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BF53"/>
      </a:accent1>
      <a:accent2>
        <a:srgbClr val="F17475"/>
      </a:accent2>
      <a:accent3>
        <a:srgbClr val="01B3C5"/>
      </a:accent3>
      <a:accent4>
        <a:srgbClr val="77448C"/>
      </a:accent4>
      <a:accent5>
        <a:srgbClr val="00AF92"/>
      </a:accent5>
      <a:accent6>
        <a:srgbClr val="C65885"/>
      </a:accent6>
      <a:hlink>
        <a:srgbClr val="FCC79F"/>
      </a:hlink>
      <a:folHlink>
        <a:srgbClr val="869FB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1414</Words>
  <Application>Microsoft Office PowerPoint</Application>
  <PresentationFormat>全屏显示(16:9)</PresentationFormat>
  <Paragraphs>124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ITC Avant Garde Std Bk</vt:lpstr>
      <vt:lpstr>Microsoft JhengHei Light</vt:lpstr>
      <vt:lpstr>等线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2021-05-19T23:47:21Z</dcterms:created>
  <dcterms:modified xsi:type="dcterms:W3CDTF">2023-01-10T10:19:06Z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0987F698997A4B97917F6F974440495C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