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</p:sldMasterIdLst>
  <p:notesMasterIdLst>
    <p:notesMasterId r:id="rId25"/>
  </p:notesMasterIdLst>
  <p:handoutMasterIdLst>
    <p:handoutMasterId r:id="rId26"/>
  </p:handout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1" r:id="rId19"/>
    <p:sldId id="274" r:id="rId20"/>
    <p:sldId id="275" r:id="rId21"/>
    <p:sldId id="276" r:id="rId22"/>
    <p:sldId id="277" r:id="rId23"/>
    <p:sldId id="280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90" autoAdjust="0"/>
  </p:normalViewPr>
  <p:slideViewPr>
    <p:cSldViewPr snapToGrid="0">
      <p:cViewPr>
        <p:scale>
          <a:sx n="66" d="100"/>
          <a:sy n="66" d="100"/>
        </p:scale>
        <p:origin x="-2274" y="-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9BE5-7AE6-45EC-BAE8-FA86D958E4F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B344-F710-4919-B9CD-73C1A42D94E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9BE5-7AE6-45EC-BAE8-FA86D958E4F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B344-F710-4919-B9CD-73C1A42D94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9BE5-7AE6-45EC-BAE8-FA86D958E4F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B344-F710-4919-B9CD-73C1A42D94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9BE5-7AE6-45EC-BAE8-FA86D958E4F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B344-F710-4919-B9CD-73C1A42D94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9BE5-7AE6-45EC-BAE8-FA86D958E4F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B344-F710-4919-B9CD-73C1A42D94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9BE5-7AE6-45EC-BAE8-FA86D958E4F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B344-F710-4919-B9CD-73C1A42D94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9BE5-7AE6-45EC-BAE8-FA86D958E4F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B344-F710-4919-B9CD-73C1A42D94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9BE5-7AE6-45EC-BAE8-FA86D958E4F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B344-F710-4919-B9CD-73C1A42D94E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9BE5-7AE6-45EC-BAE8-FA86D958E4F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B344-F710-4919-B9CD-73C1A42D94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9BE5-7AE6-45EC-BAE8-FA86D958E4F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B344-F710-4919-B9CD-73C1A42D94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9BE5-7AE6-45EC-BAE8-FA86D958E4F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B344-F710-4919-B9CD-73C1A42D94E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9BE5-7AE6-45EC-BAE8-FA86D958E4F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B344-F710-4919-B9CD-73C1A42D94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9BE5-7AE6-45EC-BAE8-FA86D958E4F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B344-F710-4919-B9CD-73C1A42D94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9BE5-7AE6-45EC-BAE8-FA86D958E4F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B344-F710-4919-B9CD-73C1A42D94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9BE5-7AE6-45EC-BAE8-FA86D958E4F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B344-F710-4919-B9CD-73C1A42D94E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15818" y="6739172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 www.2ppt.com/jieri/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D9BE5-7AE6-45EC-BAE8-FA86D958E4F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4B344-F710-4919-B9CD-73C1A42D94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735" y="158370"/>
            <a:ext cx="6444031" cy="632819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33514" y="-135950"/>
            <a:ext cx="10182085" cy="678258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5891" y="4019923"/>
            <a:ext cx="4322439" cy="324335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18578">
            <a:off x="1777115" y="2433266"/>
            <a:ext cx="1968949" cy="17784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0874" y="15092"/>
            <a:ext cx="2188654" cy="1755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7766" y="4099925"/>
            <a:ext cx="3804234" cy="28531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4107" y="136346"/>
            <a:ext cx="4188315" cy="418831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7950" y="3606619"/>
            <a:ext cx="2185027" cy="102994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2742" y="3606619"/>
            <a:ext cx="2185027" cy="10299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">
        <p15:prstTrans prst="drap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509587" y="632690"/>
            <a:ext cx="11172825" cy="60102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36001" y="729315"/>
            <a:ext cx="981075" cy="9810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17076" y="958242"/>
            <a:ext cx="2003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C00000"/>
                </a:solidFill>
                <a:cs typeface="+mn-ea"/>
                <a:sym typeface="+mn-lt"/>
              </a:rPr>
              <a:t>历史发展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8429246" y="2598243"/>
            <a:ext cx="1876804" cy="1069908"/>
            <a:chOff x="2317822" y="2087695"/>
            <a:chExt cx="1876804" cy="1069908"/>
          </a:xfrm>
        </p:grpSpPr>
        <p:sp>
          <p:nvSpPr>
            <p:cNvPr id="7" name="矩形 6"/>
            <p:cNvSpPr/>
            <p:nvPr/>
          </p:nvSpPr>
          <p:spPr>
            <a:xfrm>
              <a:off x="2610550" y="2087695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i="0" spc="300" dirty="0">
                  <a:solidFill>
                    <a:srgbClr val="9E1D24"/>
                  </a:solidFill>
                  <a:effectLst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2317822" y="2457027"/>
              <a:ext cx="1876804" cy="700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b="0" i="0" spc="30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中国传统节日习俗中广大民众</a:t>
              </a:r>
              <a:endParaRPr lang="zh-CN" altLang="en-US" sz="1400" spc="300" dirty="0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157598" y="4168125"/>
            <a:ext cx="1876804" cy="1069908"/>
            <a:chOff x="2317822" y="2087695"/>
            <a:chExt cx="1876804" cy="1069908"/>
          </a:xfrm>
        </p:grpSpPr>
        <p:sp>
          <p:nvSpPr>
            <p:cNvPr id="10" name="矩形 9"/>
            <p:cNvSpPr/>
            <p:nvPr/>
          </p:nvSpPr>
          <p:spPr>
            <a:xfrm>
              <a:off x="2610550" y="2087695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i="0" spc="300" dirty="0">
                  <a:solidFill>
                    <a:srgbClr val="9E1D24"/>
                  </a:solidFill>
                  <a:effectLst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2317822" y="2457027"/>
              <a:ext cx="1876804" cy="700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b="0" i="0" spc="30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中国传统节日习俗中广大民众</a:t>
              </a:r>
              <a:endParaRPr lang="zh-CN" altLang="en-US" sz="1400" spc="300" dirty="0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991201" y="2598243"/>
            <a:ext cx="1876804" cy="1069908"/>
            <a:chOff x="2317822" y="2087695"/>
            <a:chExt cx="1876804" cy="1069908"/>
          </a:xfrm>
        </p:grpSpPr>
        <p:sp>
          <p:nvSpPr>
            <p:cNvPr id="13" name="矩形 12"/>
            <p:cNvSpPr/>
            <p:nvPr/>
          </p:nvSpPr>
          <p:spPr>
            <a:xfrm>
              <a:off x="2610550" y="2087695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i="0" spc="300" dirty="0">
                  <a:solidFill>
                    <a:srgbClr val="9E1D24"/>
                  </a:solidFill>
                  <a:effectLst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2317822" y="2457027"/>
              <a:ext cx="1876804" cy="700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b="0" i="0" spc="30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中国传统节日习俗中广大民众</a:t>
              </a:r>
              <a:endParaRPr lang="zh-CN" altLang="en-US" sz="1400" spc="300" dirty="0"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07383" y="1710390"/>
            <a:ext cx="3775038" cy="228218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875502" y="4052816"/>
            <a:ext cx="1886252" cy="203817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409790" y="3972172"/>
            <a:ext cx="1886252" cy="20381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509587" y="632690"/>
            <a:ext cx="11172825" cy="60102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36001" y="729315"/>
            <a:ext cx="981075" cy="9810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17076" y="958242"/>
            <a:ext cx="2003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C00000"/>
                </a:solidFill>
                <a:cs typeface="+mn-ea"/>
                <a:sym typeface="+mn-lt"/>
              </a:rPr>
              <a:t>历史发展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27222" y="1917292"/>
            <a:ext cx="4412746" cy="35970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元宵节也是中国传统节日中一个浪漫的节日，元宵灯会在封建的传统社会中，给未婚男女相识提供了一个机会，传统社会的年轻女孩不允许出外自由活动，但是过节却可以结伴出来游玩，元宵节赏花灯正好是一个交谊的机会，未婚男女借着赏花灯也顺便可以为自己物色对象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52032" y="2101481"/>
            <a:ext cx="3515160" cy="37982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509587" y="632690"/>
            <a:ext cx="11172825" cy="60102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36001" y="729315"/>
            <a:ext cx="981075" cy="9810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17076" y="958242"/>
            <a:ext cx="2003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C00000"/>
                </a:solidFill>
                <a:cs typeface="+mn-ea"/>
                <a:sym typeface="+mn-lt"/>
              </a:rPr>
              <a:t>历史发展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376851" y="1971437"/>
            <a:ext cx="3029972" cy="1552008"/>
            <a:chOff x="2497371" y="1580481"/>
            <a:chExt cx="3029972" cy="1552008"/>
          </a:xfrm>
        </p:grpSpPr>
        <p:sp>
          <p:nvSpPr>
            <p:cNvPr id="7" name="矩形 6"/>
            <p:cNvSpPr/>
            <p:nvPr/>
          </p:nvSpPr>
          <p:spPr>
            <a:xfrm>
              <a:off x="2497371" y="1580481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i="0" u="none" strike="noStrike" dirty="0">
                  <a:solidFill>
                    <a:srgbClr val="9E1D24"/>
                  </a:solidFill>
                  <a:effectLst/>
                  <a:cs typeface="+mn-ea"/>
                  <a:sym typeface="+mn-lt"/>
                </a:rPr>
                <a:t>宋朝</a:t>
              </a:r>
              <a:endParaRPr lang="zh-CN" altLang="en-US" sz="2800" dirty="0">
                <a:solidFill>
                  <a:srgbClr val="9E1D24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497371" y="2070660"/>
              <a:ext cx="3029972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0" i="0" spc="30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宋代元宵除了“妇女出游街巷，自夜达旦，元宵节在宋代发展成最热闹的世俗狂欢节</a:t>
              </a:r>
              <a:r>
                <a:rPr lang="zh-CN" altLang="en-US" sz="1400" spc="300" dirty="0">
                  <a:solidFill>
                    <a:srgbClr val="333333"/>
                  </a:solidFill>
                  <a:cs typeface="+mn-ea"/>
                  <a:sym typeface="+mn-lt"/>
                </a:rPr>
                <a:t>。</a:t>
              </a:r>
              <a:endParaRPr lang="zh-CN" altLang="en-US" sz="1400" spc="300" dirty="0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717161" y="1553351"/>
            <a:ext cx="3029972" cy="1190755"/>
            <a:chOff x="2497371" y="1580481"/>
            <a:chExt cx="3029972" cy="1190755"/>
          </a:xfrm>
        </p:grpSpPr>
        <p:sp>
          <p:nvSpPr>
            <p:cNvPr id="10" name="矩形 9"/>
            <p:cNvSpPr/>
            <p:nvPr/>
          </p:nvSpPr>
          <p:spPr>
            <a:xfrm>
              <a:off x="2497371" y="1580481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i="0" u="none" strike="noStrike" dirty="0">
                  <a:solidFill>
                    <a:srgbClr val="9E1D24"/>
                  </a:solidFill>
                  <a:effectLst/>
                  <a:cs typeface="+mn-ea"/>
                  <a:sym typeface="+mn-lt"/>
                </a:rPr>
                <a:t>清朝</a:t>
              </a:r>
              <a:endParaRPr lang="zh-CN" altLang="en-US" sz="2800" dirty="0">
                <a:solidFill>
                  <a:srgbClr val="9E1D24"/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497371" y="2070660"/>
              <a:ext cx="3029972" cy="700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0" i="0" spc="30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满族入主中原，宫廷不再办灯会，民间的灯会却仍然壮观。</a:t>
              </a:r>
              <a:endParaRPr lang="zh-CN" altLang="en-US" sz="1400" spc="300" dirty="0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084129" y="3735406"/>
            <a:ext cx="3029972" cy="1552008"/>
            <a:chOff x="2497371" y="1580481"/>
            <a:chExt cx="3029972" cy="1552008"/>
          </a:xfrm>
        </p:grpSpPr>
        <p:sp>
          <p:nvSpPr>
            <p:cNvPr id="13" name="矩形 12"/>
            <p:cNvSpPr/>
            <p:nvPr/>
          </p:nvSpPr>
          <p:spPr>
            <a:xfrm>
              <a:off x="2497371" y="1580481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i="0" u="none" strike="noStrike" dirty="0">
                  <a:solidFill>
                    <a:srgbClr val="9E1D24"/>
                  </a:solidFill>
                  <a:effectLst/>
                  <a:cs typeface="+mn-ea"/>
                  <a:sym typeface="+mn-lt"/>
                </a:rPr>
                <a:t>明朝</a:t>
              </a:r>
              <a:endParaRPr lang="zh-CN" altLang="en-US" sz="2800" dirty="0">
                <a:solidFill>
                  <a:srgbClr val="9E1D24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497371" y="2070660"/>
              <a:ext cx="3029972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0" i="0" spc="30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明朝的灯节持续的时间更长，自正月初八到十七整整十天，以显示歌舞升平。</a:t>
              </a:r>
              <a:endParaRPr lang="zh-CN" altLang="en-US" sz="1400" spc="300" dirty="0"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376937" y="3341077"/>
            <a:ext cx="3186152" cy="243903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72470" y="3221957"/>
            <a:ext cx="3029972" cy="30299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732" y="0"/>
            <a:ext cx="5242611" cy="63421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92205" y="2351209"/>
            <a:ext cx="1015663" cy="31813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5400" dirty="0">
                <a:solidFill>
                  <a:prstClr val="white"/>
                </a:solidFill>
                <a:cs typeface="+mn-ea"/>
                <a:sym typeface="+mn-lt"/>
              </a:rPr>
              <a:t>民间习俗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1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509587" y="632690"/>
            <a:ext cx="11172825" cy="60102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36001" y="729315"/>
            <a:ext cx="981075" cy="9810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83752" y="819477"/>
            <a:ext cx="2003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C00000"/>
                </a:solidFill>
                <a:cs typeface="+mn-ea"/>
                <a:sym typeface="+mn-lt"/>
              </a:rPr>
              <a:t>民间习俗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578807" y="2017456"/>
            <a:ext cx="5708318" cy="3124855"/>
            <a:chOff x="3845257" y="1513633"/>
            <a:chExt cx="7801970" cy="3124855"/>
          </a:xfrm>
        </p:grpSpPr>
        <p:grpSp>
          <p:nvGrpSpPr>
            <p:cNvPr id="7" name="组合 6"/>
            <p:cNvGrpSpPr/>
            <p:nvPr/>
          </p:nvGrpSpPr>
          <p:grpSpPr>
            <a:xfrm>
              <a:off x="4024564" y="1513633"/>
              <a:ext cx="4407093" cy="1644337"/>
              <a:chOff x="4024564" y="1382695"/>
              <a:chExt cx="4407093" cy="1644337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4024564" y="1382695"/>
                <a:ext cx="4407093" cy="773651"/>
              </a:xfrm>
              <a:prstGeom prst="rect">
                <a:avLst/>
              </a:prstGeom>
            </p:spPr>
          </p:pic>
          <p:sp>
            <p:nvSpPr>
              <p:cNvPr id="10" name="文本框 9"/>
              <p:cNvSpPr txBox="1"/>
              <p:nvPr/>
            </p:nvSpPr>
            <p:spPr>
              <a:xfrm>
                <a:off x="4024564" y="1457372"/>
                <a:ext cx="384729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4800" dirty="0">
                    <a:cs typeface="+mn-ea"/>
                    <a:sym typeface="+mn-lt"/>
                  </a:rPr>
                  <a:t>“吃元宵”</a:t>
                </a:r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3845257" y="2607163"/>
              <a:ext cx="7801970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0" i="0" spc="300" dirty="0">
                  <a:effectLst/>
                  <a:cs typeface="+mn-ea"/>
                  <a:sym typeface="+mn-lt"/>
                </a:rPr>
                <a:t>正月十五吃元宵，“元宵”作为食品，在我国也由来已久。宋代，民间即流行一种元宵节吃 的新奇食品。这种食品，最早叫“ 浮元子”后称“元宵” ，生意人还美其名曰“元宝” 。元宵即</a:t>
              </a:r>
              <a:r>
                <a:rPr lang="en-US" altLang="zh-CN" sz="1400" b="0" i="0" spc="300" dirty="0">
                  <a:effectLst/>
                  <a:cs typeface="+mn-ea"/>
                  <a:sym typeface="+mn-lt"/>
                </a:rPr>
                <a:t>"</a:t>
              </a:r>
              <a:r>
                <a:rPr lang="zh-CN" altLang="en-US" sz="1400" b="0" i="0" spc="300" dirty="0">
                  <a:effectLst/>
                  <a:cs typeface="+mn-ea"/>
                  <a:sym typeface="+mn-lt"/>
                </a:rPr>
                <a:t>汤圆</a:t>
              </a:r>
              <a:r>
                <a:rPr lang="en-US" altLang="zh-CN" sz="1400" b="0" i="0" spc="300" dirty="0">
                  <a:effectLst/>
                  <a:cs typeface="+mn-ea"/>
                  <a:sym typeface="+mn-lt"/>
                </a:rPr>
                <a:t>"</a:t>
              </a:r>
              <a:r>
                <a:rPr lang="zh-CN" altLang="en-US" sz="1400" b="0" i="0" spc="300" dirty="0">
                  <a:effectLst/>
                  <a:cs typeface="+mn-ea"/>
                  <a:sym typeface="+mn-lt"/>
                </a:rPr>
                <a:t>以白糖、玫瑰、芝麻、豆沙、黄桂、核桃仁、果仁、枣泥等为馅，用糯米粉包成圆形，可荤可素，风味各异。</a:t>
              </a:r>
              <a:endParaRPr lang="zh-CN" altLang="en-US" sz="1400" spc="300" dirty="0">
                <a:cs typeface="+mn-ea"/>
                <a:sym typeface="+mn-lt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35592" y="2092133"/>
            <a:ext cx="4252885" cy="42528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509587" y="632690"/>
            <a:ext cx="11172825" cy="60102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36001" y="729315"/>
            <a:ext cx="981075" cy="9810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83752" y="819477"/>
            <a:ext cx="2003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C00000"/>
                </a:solidFill>
                <a:cs typeface="+mn-ea"/>
                <a:sym typeface="+mn-lt"/>
              </a:rPr>
              <a:t>民间习俗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96021" y="2084439"/>
            <a:ext cx="6567182" cy="29496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闹花灯是元宵节传统节日习俗，始于西汉，兴盛于隋唐。隋唐以后，历代灯火之风盛行，并沿袭传于后世。而正月十五，又是一年一度的闹花灯放烟火的高潮。所以也把元宵节称为“灯节”在山西的县城一级城廓甚至乡，镇中，这些居民集中地，繁华热闹区，在正月十五到来之前，满街挂满灯笼，到处花团锦簇，灯光摇曳，到正月十五晚上达到高潮</a:t>
            </a:r>
            <a:endParaRPr lang="zh-CN" altLang="en-US" sz="1600" spc="3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8738333" y="2971011"/>
            <a:ext cx="3224453" cy="77365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888894" y="2379407"/>
            <a:ext cx="923330" cy="23597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/>
            <a:r>
              <a:rPr lang="zh-CN" altLang="en-US" sz="4800" spc="300" dirty="0">
                <a:solidFill>
                  <a:prstClr val="black"/>
                </a:solidFill>
                <a:cs typeface="+mn-ea"/>
                <a:sym typeface="+mn-lt"/>
              </a:rPr>
              <a:t>闹花灯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509587" y="632690"/>
            <a:ext cx="11172825" cy="60102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36001" y="729315"/>
            <a:ext cx="981075" cy="9810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83752" y="819477"/>
            <a:ext cx="2003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C00000"/>
                </a:solidFill>
                <a:cs typeface="+mn-ea"/>
                <a:sym typeface="+mn-lt"/>
              </a:rPr>
              <a:t>民间习俗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7865453" y="1566863"/>
            <a:ext cx="3134435" cy="1069908"/>
            <a:chOff x="2610550" y="2087695"/>
            <a:chExt cx="3134435" cy="1069908"/>
          </a:xfrm>
        </p:grpSpPr>
        <p:sp>
          <p:nvSpPr>
            <p:cNvPr id="7" name="矩形 6"/>
            <p:cNvSpPr/>
            <p:nvPr/>
          </p:nvSpPr>
          <p:spPr>
            <a:xfrm>
              <a:off x="2610550" y="2087695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i="0" spc="300" dirty="0">
                  <a:solidFill>
                    <a:srgbClr val="9E1D24"/>
                  </a:solidFill>
                  <a:effectLst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2610550" y="2457027"/>
              <a:ext cx="3134435" cy="700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0" i="0" spc="30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中国传统节日习俗适应了中国社会广大民众在物质需要。</a:t>
              </a:r>
              <a:endParaRPr lang="zh-CN" altLang="en-US" sz="1400" spc="300" dirty="0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865452" y="4536043"/>
            <a:ext cx="3134435" cy="1069908"/>
            <a:chOff x="2610550" y="2087695"/>
            <a:chExt cx="3134435" cy="1069908"/>
          </a:xfrm>
        </p:grpSpPr>
        <p:sp>
          <p:nvSpPr>
            <p:cNvPr id="10" name="矩形 9"/>
            <p:cNvSpPr/>
            <p:nvPr/>
          </p:nvSpPr>
          <p:spPr>
            <a:xfrm>
              <a:off x="2610550" y="2087695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i="0" spc="300" dirty="0">
                  <a:solidFill>
                    <a:srgbClr val="9E1D24"/>
                  </a:solidFill>
                  <a:effectLst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2610550" y="2457027"/>
              <a:ext cx="3134435" cy="700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0" i="0" spc="30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中国传统节日习俗适应了中国社会广大民众在物质需要。</a:t>
              </a:r>
              <a:endParaRPr lang="zh-CN" altLang="en-US" sz="1400" spc="300" dirty="0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210535" y="1566863"/>
            <a:ext cx="3134435" cy="1069908"/>
            <a:chOff x="2610550" y="2158538"/>
            <a:chExt cx="3134435" cy="1069908"/>
          </a:xfrm>
        </p:grpSpPr>
        <p:sp>
          <p:nvSpPr>
            <p:cNvPr id="13" name="矩形 12"/>
            <p:cNvSpPr/>
            <p:nvPr/>
          </p:nvSpPr>
          <p:spPr>
            <a:xfrm>
              <a:off x="4483101" y="2158538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i="0" spc="300" dirty="0">
                  <a:solidFill>
                    <a:srgbClr val="9E1D24"/>
                  </a:solidFill>
                  <a:effectLst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2610550" y="2527870"/>
              <a:ext cx="3134435" cy="700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400" b="0" i="0" spc="30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中国传统节日习俗适应了中国社会广大民众在物质需要</a:t>
              </a:r>
              <a:endParaRPr lang="zh-CN" altLang="en-US" sz="1400" spc="300" dirty="0"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210535" y="4536043"/>
            <a:ext cx="3134435" cy="1069908"/>
            <a:chOff x="2610550" y="2158538"/>
            <a:chExt cx="3134435" cy="1069908"/>
          </a:xfrm>
        </p:grpSpPr>
        <p:sp>
          <p:nvSpPr>
            <p:cNvPr id="16" name="矩形 15"/>
            <p:cNvSpPr/>
            <p:nvPr/>
          </p:nvSpPr>
          <p:spPr>
            <a:xfrm>
              <a:off x="4483101" y="2158538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i="0" spc="300" dirty="0">
                  <a:solidFill>
                    <a:srgbClr val="9E1D24"/>
                  </a:solidFill>
                  <a:effectLst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2610550" y="2527870"/>
              <a:ext cx="3134435" cy="700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400" b="0" i="0" spc="30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中国传统节日习俗适应了中国社会广大民众在物质需要</a:t>
              </a:r>
              <a:endParaRPr lang="zh-CN" altLang="en-US" sz="1400" spc="300" dirty="0">
                <a:cs typeface="+mn-ea"/>
                <a:sym typeface="+mn-lt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40077" y="1785581"/>
            <a:ext cx="3705648" cy="37044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477677" y="632689"/>
            <a:ext cx="11172825" cy="60102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36001" y="729315"/>
            <a:ext cx="981075" cy="9810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83752" y="819477"/>
            <a:ext cx="2003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C00000"/>
                </a:solidFill>
                <a:cs typeface="+mn-ea"/>
                <a:sym typeface="+mn-lt"/>
              </a:rPr>
              <a:t>民间习俗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405964" y="1978957"/>
            <a:ext cx="3125336" cy="1128001"/>
            <a:chOff x="4532803" y="1308870"/>
            <a:chExt cx="3125336" cy="1128001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532803" y="1308870"/>
              <a:ext cx="3125336" cy="1128001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5385709" y="1580482"/>
              <a:ext cx="142058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i="0" dirty="0">
                  <a:solidFill>
                    <a:srgbClr val="9E1D24"/>
                  </a:solidFill>
                  <a:effectLst/>
                  <a:cs typeface="+mn-ea"/>
                  <a:sym typeface="+mn-lt"/>
                </a:rPr>
                <a:t>耍龙灯</a:t>
              </a:r>
              <a:endParaRPr lang="zh-CN" altLang="en-US" sz="3200" dirty="0">
                <a:solidFill>
                  <a:srgbClr val="9E1D2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610681" y="3106956"/>
            <a:ext cx="60500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300" dirty="0">
                <a:solidFill>
                  <a:srgbClr val="333333"/>
                </a:solidFill>
                <a:cs typeface="+mn-ea"/>
                <a:sym typeface="+mn-lt"/>
              </a:rPr>
              <a:t>耍龙灯，也称舞龙灯或龙舞。它的起源可以追溯上古时代。传说，早在黄帝时期，在一种</a:t>
            </a:r>
            <a:r>
              <a:rPr lang="en-US" altLang="zh-CN" sz="1600" spc="300" dirty="0">
                <a:solidFill>
                  <a:srgbClr val="333333"/>
                </a:solidFill>
                <a:cs typeface="+mn-ea"/>
                <a:sym typeface="+mn-lt"/>
              </a:rPr>
              <a:t>《</a:t>
            </a:r>
            <a:r>
              <a:rPr lang="zh-CN" altLang="en-US" sz="1600" spc="300" dirty="0">
                <a:solidFill>
                  <a:srgbClr val="333333"/>
                </a:solidFill>
                <a:cs typeface="+mn-ea"/>
                <a:sym typeface="+mn-lt"/>
              </a:rPr>
              <a:t>清角</a:t>
            </a:r>
            <a:r>
              <a:rPr lang="en-US" altLang="zh-CN" sz="1600" spc="300" dirty="0">
                <a:solidFill>
                  <a:srgbClr val="333333"/>
                </a:solidFill>
                <a:cs typeface="+mn-ea"/>
                <a:sym typeface="+mn-lt"/>
              </a:rPr>
              <a:t>》</a:t>
            </a:r>
            <a:r>
              <a:rPr lang="zh-CN" altLang="en-US" sz="1600" spc="300" dirty="0">
                <a:solidFill>
                  <a:srgbClr val="333333"/>
                </a:solidFill>
                <a:cs typeface="+mn-ea"/>
                <a:sym typeface="+mn-lt"/>
              </a:rPr>
              <a:t>的大型歌舞中，就出现过由人扮演的龙头鸟身的形象，其后又编排了六条蛟龙互相穿插的舞蹈场面。</a:t>
            </a:r>
            <a:endParaRPr lang="zh-CN" altLang="en-US" sz="1600" spc="300" dirty="0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368823" y="2508739"/>
            <a:ext cx="4134226" cy="41342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732" y="0"/>
            <a:ext cx="5242611" cy="63421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92205" y="2444994"/>
            <a:ext cx="1015663" cy="31813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5400" dirty="0">
                <a:solidFill>
                  <a:prstClr val="white"/>
                </a:solidFill>
                <a:cs typeface="+mn-ea"/>
                <a:sym typeface="+mn-lt"/>
              </a:rPr>
              <a:t>节日意义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1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509587" y="632690"/>
            <a:ext cx="11172825" cy="60102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36001" y="729315"/>
            <a:ext cx="981075" cy="9810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83752" y="819477"/>
            <a:ext cx="2003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C00000"/>
                </a:solidFill>
                <a:cs typeface="+mn-ea"/>
                <a:sym typeface="+mn-lt"/>
              </a:rPr>
              <a:t>节日意义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281885" y="2979320"/>
            <a:ext cx="3134435" cy="1857068"/>
            <a:chOff x="1774820" y="2407450"/>
            <a:chExt cx="3134435" cy="1857068"/>
          </a:xfrm>
        </p:grpSpPr>
        <p:sp>
          <p:nvSpPr>
            <p:cNvPr id="7" name="矩形 6"/>
            <p:cNvSpPr/>
            <p:nvPr/>
          </p:nvSpPr>
          <p:spPr>
            <a:xfrm>
              <a:off x="2608519" y="2407450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i="0" dirty="0">
                  <a:solidFill>
                    <a:srgbClr val="9E1D24"/>
                  </a:solidFill>
                  <a:effectLst/>
                  <a:cs typeface="+mn-ea"/>
                  <a:sym typeface="+mn-lt"/>
                </a:rPr>
                <a:t>文化价值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1774820" y="2944541"/>
              <a:ext cx="3134435" cy="13199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4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中国传统节日习俗适应了中国社会广大民众在物质、精神、伦理和审美等方面的综合需要。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997028" y="2979320"/>
            <a:ext cx="2718179" cy="1857589"/>
            <a:chOff x="1898968" y="2623993"/>
            <a:chExt cx="2718179" cy="1857589"/>
          </a:xfrm>
        </p:grpSpPr>
        <p:sp>
          <p:nvSpPr>
            <p:cNvPr id="10" name="矩形 9"/>
            <p:cNvSpPr/>
            <p:nvPr/>
          </p:nvSpPr>
          <p:spPr>
            <a:xfrm>
              <a:off x="2460042" y="2623993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i="0" dirty="0">
                  <a:solidFill>
                    <a:srgbClr val="9E1D24"/>
                  </a:solidFill>
                  <a:effectLst/>
                  <a:cs typeface="+mn-ea"/>
                  <a:sym typeface="+mn-lt"/>
                </a:rPr>
                <a:t>历史价值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898968" y="3161605"/>
              <a:ext cx="2718179" cy="13199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4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不论元宵、彩灯、烟花如何变化出新，这些元宵节延续的古老传统风俗依然没变。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349418" y="2967030"/>
            <a:ext cx="2718179" cy="1852323"/>
            <a:chOff x="2145727" y="2628738"/>
            <a:chExt cx="2718179" cy="1852323"/>
          </a:xfrm>
        </p:grpSpPr>
        <p:sp>
          <p:nvSpPr>
            <p:cNvPr id="13" name="矩形 12"/>
            <p:cNvSpPr/>
            <p:nvPr/>
          </p:nvSpPr>
          <p:spPr>
            <a:xfrm>
              <a:off x="2796930" y="262873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i="0" dirty="0">
                  <a:solidFill>
                    <a:srgbClr val="9E1D24"/>
                  </a:solidFill>
                  <a:effectLst/>
                  <a:cs typeface="+mn-ea"/>
                  <a:sym typeface="+mn-lt"/>
                </a:rPr>
                <a:t>经济价值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2145727" y="3161084"/>
              <a:ext cx="2718179" cy="13199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4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元宵节临近，花灯、汤圆和花炮等商品生意火爆，山东省日照市“元宵经济”红红火火。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012597" y="1342697"/>
            <a:ext cx="1714728" cy="171472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498753" y="1342697"/>
            <a:ext cx="1714728" cy="171472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851143" y="1344681"/>
            <a:ext cx="1714728" cy="17147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80" y="423411"/>
            <a:ext cx="11168840" cy="601117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55229" y="1865639"/>
            <a:ext cx="1538883" cy="34149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8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目   录</a:t>
            </a:r>
          </a:p>
        </p:txBody>
      </p:sp>
      <p:sp>
        <p:nvSpPr>
          <p:cNvPr id="5" name="椭圆 4"/>
          <p:cNvSpPr/>
          <p:nvPr/>
        </p:nvSpPr>
        <p:spPr>
          <a:xfrm>
            <a:off x="4523100" y="1577387"/>
            <a:ext cx="476250" cy="476250"/>
          </a:xfrm>
          <a:prstGeom prst="ellipse">
            <a:avLst/>
          </a:prstGeom>
          <a:solidFill>
            <a:srgbClr val="9E1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cs typeface="+mn-ea"/>
                <a:sym typeface="+mn-lt"/>
              </a:rPr>
              <a:t>1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523100" y="3731624"/>
            <a:ext cx="476250" cy="476250"/>
          </a:xfrm>
          <a:prstGeom prst="ellipse">
            <a:avLst/>
          </a:prstGeom>
          <a:solidFill>
            <a:srgbClr val="9E1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cs typeface="+mn-ea"/>
                <a:sym typeface="+mn-lt"/>
              </a:rPr>
              <a:t>3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9396861" y="1590572"/>
            <a:ext cx="476250" cy="476250"/>
          </a:xfrm>
          <a:prstGeom prst="ellipse">
            <a:avLst/>
          </a:prstGeom>
          <a:solidFill>
            <a:srgbClr val="9E1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cs typeface="+mn-ea"/>
                <a:sym typeface="+mn-lt"/>
              </a:rPr>
              <a:t>2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473375" y="3731624"/>
            <a:ext cx="476250" cy="476250"/>
          </a:xfrm>
          <a:prstGeom prst="ellipse">
            <a:avLst/>
          </a:prstGeom>
          <a:solidFill>
            <a:srgbClr val="9E1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cs typeface="+mn-ea"/>
                <a:sym typeface="+mn-lt"/>
              </a:rPr>
              <a:t>4</a:t>
            </a:r>
            <a:endParaRPr lang="zh-CN" altLang="en-US" sz="3200" dirty="0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712577" y="2244086"/>
            <a:ext cx="2003105" cy="817665"/>
            <a:chOff x="3046567" y="2163466"/>
            <a:chExt cx="2003105" cy="817665"/>
          </a:xfrm>
        </p:grpSpPr>
        <p:sp>
          <p:nvSpPr>
            <p:cNvPr id="10" name="文本框 9"/>
            <p:cNvSpPr txBox="1"/>
            <p:nvPr/>
          </p:nvSpPr>
          <p:spPr>
            <a:xfrm>
              <a:off x="3046567" y="2163466"/>
              <a:ext cx="2003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rgbClr val="C00000"/>
                  </a:solidFill>
                  <a:cs typeface="+mn-ea"/>
                  <a:sym typeface="+mn-lt"/>
                </a:rPr>
                <a:t>节日起源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087252" y="2642577"/>
              <a:ext cx="19624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600" dirty="0">
                  <a:cs typeface="+mn-ea"/>
                  <a:sym typeface="+mn-lt"/>
                </a:rPr>
                <a:t>JIE RI QI YUAN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622609" y="2256714"/>
            <a:ext cx="2024754" cy="793644"/>
            <a:chOff x="3024918" y="2187487"/>
            <a:chExt cx="2024754" cy="793644"/>
          </a:xfrm>
        </p:grpSpPr>
        <p:sp>
          <p:nvSpPr>
            <p:cNvPr id="13" name="文本框 12"/>
            <p:cNvSpPr txBox="1"/>
            <p:nvPr/>
          </p:nvSpPr>
          <p:spPr>
            <a:xfrm>
              <a:off x="3024918" y="2187487"/>
              <a:ext cx="20114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rgbClr val="C00000"/>
                  </a:solidFill>
                  <a:cs typeface="+mn-ea"/>
                  <a:sym typeface="+mn-lt"/>
                </a:rPr>
                <a:t>历史发展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087252" y="2642577"/>
              <a:ext cx="19624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600" dirty="0">
                  <a:cs typeface="+mn-ea"/>
                  <a:sym typeface="+mn-lt"/>
                </a:rPr>
                <a:t>LI SHI FA ZHAN 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753262" y="4534040"/>
            <a:ext cx="2342737" cy="806829"/>
            <a:chOff x="3000347" y="2174302"/>
            <a:chExt cx="2342737" cy="806829"/>
          </a:xfrm>
        </p:grpSpPr>
        <p:sp>
          <p:nvSpPr>
            <p:cNvPr id="16" name="文本框 15"/>
            <p:cNvSpPr txBox="1"/>
            <p:nvPr/>
          </p:nvSpPr>
          <p:spPr>
            <a:xfrm>
              <a:off x="3000347" y="2174302"/>
              <a:ext cx="20493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rgbClr val="C00000"/>
                  </a:solidFill>
                  <a:cs typeface="+mn-ea"/>
                  <a:sym typeface="+mn-lt"/>
                </a:rPr>
                <a:t>民间习俗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087251" y="2642577"/>
              <a:ext cx="22558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600" dirty="0">
                  <a:cs typeface="+mn-ea"/>
                  <a:sym typeface="+mn-lt"/>
                </a:rPr>
                <a:t>MING JIAN XI SHU 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639309" y="4547225"/>
            <a:ext cx="2053401" cy="793644"/>
            <a:chOff x="2996271" y="2187487"/>
            <a:chExt cx="2053401" cy="793644"/>
          </a:xfrm>
        </p:grpSpPr>
        <p:sp>
          <p:nvSpPr>
            <p:cNvPr id="19" name="文本框 18"/>
            <p:cNvSpPr txBox="1"/>
            <p:nvPr/>
          </p:nvSpPr>
          <p:spPr>
            <a:xfrm>
              <a:off x="2996271" y="2187487"/>
              <a:ext cx="20534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rgbClr val="C00000"/>
                  </a:solidFill>
                  <a:cs typeface="+mn-ea"/>
                  <a:sym typeface="+mn-lt"/>
                </a:rPr>
                <a:t>节日意义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087252" y="2642577"/>
              <a:ext cx="19624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600" dirty="0">
                  <a:cs typeface="+mn-ea"/>
                  <a:sym typeface="+mn-lt"/>
                </a:rPr>
                <a:t>JIE RI YI </a:t>
              </a:r>
              <a:r>
                <a:rPr lang="en-US" altLang="zh-CN" sz="1600" dirty="0" err="1">
                  <a:cs typeface="+mn-ea"/>
                  <a:sym typeface="+mn-lt"/>
                </a:rPr>
                <a:t>YI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50986" y="1971455"/>
            <a:ext cx="3332747" cy="3332747"/>
          </a:xfrm>
          <a:prstGeom prst="rect">
            <a:avLst/>
          </a:prstGeom>
        </p:spPr>
      </p:pic>
    </p:spTree>
  </p:cSld>
  <p:clrMapOvr>
    <a:masterClrMapping/>
  </p:clrMapOvr>
  <p:transition spd="slow" advClick="0" advTm="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509587" y="632690"/>
            <a:ext cx="11172825" cy="60102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36001" y="729315"/>
            <a:ext cx="981075" cy="9810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83752" y="819477"/>
            <a:ext cx="2003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C00000"/>
                </a:solidFill>
                <a:cs typeface="+mn-ea"/>
                <a:sym typeface="+mn-lt"/>
              </a:rPr>
              <a:t>节日意义</a:t>
            </a:r>
          </a:p>
        </p:txBody>
      </p:sp>
      <p:sp>
        <p:nvSpPr>
          <p:cNvPr id="6" name="矩形: 圆角 5"/>
          <p:cNvSpPr/>
          <p:nvPr/>
        </p:nvSpPr>
        <p:spPr>
          <a:xfrm>
            <a:off x="8471576" y="2121070"/>
            <a:ext cx="1465297" cy="447089"/>
          </a:xfrm>
          <a:prstGeom prst="roundRect">
            <a:avLst/>
          </a:prstGeom>
          <a:solidFill>
            <a:srgbClr val="9E1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cs typeface="+mn-ea"/>
                <a:sym typeface="+mn-lt"/>
              </a:rPr>
              <a:t>标题文本</a:t>
            </a:r>
          </a:p>
        </p:txBody>
      </p:sp>
      <p:sp>
        <p:nvSpPr>
          <p:cNvPr id="7" name="矩形 6"/>
          <p:cNvSpPr/>
          <p:nvPr/>
        </p:nvSpPr>
        <p:spPr>
          <a:xfrm>
            <a:off x="8471576" y="2868351"/>
            <a:ext cx="27747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b="0" i="0" spc="300" dirty="0">
                <a:effectLst/>
                <a:cs typeface="+mn-ea"/>
                <a:sym typeface="+mn-lt"/>
              </a:rPr>
              <a:t>正月十五吃元宵，“元宵”作为食品，在我国也由来已久。宋代，民间即流行一种元宵节吃 的新奇食品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2099269" y="2201316"/>
            <a:ext cx="1465297" cy="447089"/>
          </a:xfrm>
          <a:prstGeom prst="roundRect">
            <a:avLst/>
          </a:prstGeom>
          <a:solidFill>
            <a:srgbClr val="9E1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2000" dirty="0">
                <a:cs typeface="+mn-ea"/>
                <a:sym typeface="+mn-lt"/>
              </a:rPr>
              <a:t>标题文本</a:t>
            </a:r>
          </a:p>
        </p:txBody>
      </p:sp>
      <p:sp>
        <p:nvSpPr>
          <p:cNvPr id="9" name="矩形 8"/>
          <p:cNvSpPr/>
          <p:nvPr/>
        </p:nvSpPr>
        <p:spPr>
          <a:xfrm>
            <a:off x="1047287" y="2868351"/>
            <a:ext cx="27747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zh-CN" altLang="en-US" sz="1400" b="0" i="0" spc="300" dirty="0">
                <a:effectLst/>
                <a:cs typeface="+mn-ea"/>
                <a:sym typeface="+mn-lt"/>
              </a:rPr>
              <a:t>正月十五吃元宵，“元宵”作为食品，在我国也由来已久。宋代，民间即流行一种元宵节吃 的新奇食品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08630" y="2146309"/>
            <a:ext cx="2774737" cy="27962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509587" y="632690"/>
            <a:ext cx="11172825" cy="60102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36001" y="729315"/>
            <a:ext cx="981075" cy="9810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83752" y="819477"/>
            <a:ext cx="2003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C00000"/>
                </a:solidFill>
                <a:cs typeface="+mn-ea"/>
                <a:sym typeface="+mn-lt"/>
              </a:rPr>
              <a:t>节日意义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969032" y="2855579"/>
            <a:ext cx="1477328" cy="28095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元宵节也是中国传统节日中一个浪漫的节日，元宵灯会在封建的传统社会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74606" y="2070382"/>
            <a:ext cx="1130710" cy="560439"/>
          </a:xfrm>
          <a:prstGeom prst="rect">
            <a:avLst/>
          </a:prstGeom>
          <a:solidFill>
            <a:srgbClr val="9E1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pc="600" dirty="0">
                <a:cs typeface="+mn-ea"/>
                <a:sym typeface="+mn-lt"/>
              </a:rPr>
              <a:t>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381219" y="2855579"/>
            <a:ext cx="1477328" cy="28095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元宵节也是中国传统节日中一个浪漫的节日，元宵灯会在封建的传统社会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486793" y="2070382"/>
            <a:ext cx="1130710" cy="560439"/>
          </a:xfrm>
          <a:prstGeom prst="rect">
            <a:avLst/>
          </a:prstGeom>
          <a:solidFill>
            <a:srgbClr val="9E1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pc="600" dirty="0">
                <a:cs typeface="+mn-ea"/>
                <a:sym typeface="+mn-lt"/>
              </a:rPr>
              <a:t>标题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17750" y="1710390"/>
            <a:ext cx="4192070" cy="41907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735" y="158370"/>
            <a:ext cx="6444031" cy="632819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33514" y="-135950"/>
            <a:ext cx="10182085" cy="678258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5891" y="4019923"/>
            <a:ext cx="4322439" cy="324335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18578">
            <a:off x="1777115" y="2433266"/>
            <a:ext cx="1968949" cy="17784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0874" y="15092"/>
            <a:ext cx="2188654" cy="1755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7766" y="4099925"/>
            <a:ext cx="3804234" cy="28531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4107" y="136346"/>
            <a:ext cx="4188315" cy="418831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7950" y="3606619"/>
            <a:ext cx="2185027" cy="102994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2742" y="3606619"/>
            <a:ext cx="2185027" cy="10299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">
        <p15:prstTrans prst="drape"/>
      </p:transition>
    </mc:Choice>
    <mc:Fallback xmlns="">
      <p:transition spd="slow" advClick="0" advTm="1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732" y="0"/>
            <a:ext cx="5242611" cy="63421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492205" y="2527056"/>
            <a:ext cx="1015663" cy="31813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dist"/>
            <a:r>
              <a:rPr lang="zh-CN" altLang="en-US" sz="5400" dirty="0">
                <a:solidFill>
                  <a:schemeClr val="bg1"/>
                </a:solidFill>
                <a:cs typeface="+mn-ea"/>
                <a:sym typeface="+mn-lt"/>
              </a:rPr>
              <a:t>节日起源</a:t>
            </a:r>
          </a:p>
        </p:txBody>
      </p:sp>
    </p:spTree>
  </p:cSld>
  <p:clrMapOvr>
    <a:masterClrMapping/>
  </p:clrMapOvr>
  <p:transition spd="slow" advClick="0" advTm="1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509587" y="632690"/>
            <a:ext cx="11172825" cy="60102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26090" y="2352400"/>
            <a:ext cx="5759849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又称上元节、小正月、元夕或灯节，为每年农历正月十五日，是中国春节年俗中最后一个重要节令。 元宵节是中国与汉字文化圈地区以及海外华人的传统节日之一。正月是农历的元月，古人称</a:t>
            </a:r>
            <a:r>
              <a:rPr lang="en-US" altLang="zh-CN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夜</a:t>
            </a:r>
            <a:r>
              <a:rPr lang="en-US" altLang="zh-CN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为“宵”，所以把一年中第一个月圆之夜正月十五称为元宵节。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36001" y="729315"/>
            <a:ext cx="981075" cy="9810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83752" y="819477"/>
            <a:ext cx="2003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C00000"/>
                </a:solidFill>
                <a:cs typeface="+mn-ea"/>
                <a:sym typeface="+mn-lt"/>
              </a:rPr>
              <a:t>节日起源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06878" y="1807015"/>
            <a:ext cx="4064455" cy="40631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509587" y="632690"/>
            <a:ext cx="11172825" cy="60102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36001" y="729315"/>
            <a:ext cx="981075" cy="9810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83752" y="819477"/>
            <a:ext cx="2003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C00000"/>
                </a:solidFill>
                <a:cs typeface="+mn-ea"/>
                <a:sym typeface="+mn-lt"/>
              </a:rPr>
              <a:t>节日起源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549740" y="2547938"/>
            <a:ext cx="2258311" cy="27241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250000"/>
              </a:lnSpc>
            </a:pPr>
            <a:r>
              <a:rPr lang="zh-CN" altLang="en-US" sz="1400" spc="3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元宵在早期节庆形成过程之时，只称正月十五日、正月半或月望，隋以后称元夕或元夜。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25761" y="2618253"/>
            <a:ext cx="2258311" cy="27241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250000"/>
              </a:lnSpc>
            </a:pPr>
            <a:r>
              <a:rPr lang="zh-CN" altLang="en-US" sz="1400" spc="3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唐初受了道教的影响，又称上元，唐末才偶称元宵。但自宋以后也称灯夕。到了清朝，就另称灯节。 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95369" y="1469275"/>
            <a:ext cx="4678736" cy="46787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509587" y="632690"/>
            <a:ext cx="11172825" cy="60102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36001" y="729315"/>
            <a:ext cx="981075" cy="9810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83752" y="819477"/>
            <a:ext cx="2003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C00000"/>
                </a:solidFill>
                <a:cs typeface="+mn-ea"/>
                <a:sym typeface="+mn-lt"/>
              </a:rPr>
              <a:t>节日起源</a:t>
            </a:r>
          </a:p>
        </p:txBody>
      </p:sp>
      <p:sp>
        <p:nvSpPr>
          <p:cNvPr id="5" name="矩形 4"/>
          <p:cNvSpPr/>
          <p:nvPr/>
        </p:nvSpPr>
        <p:spPr>
          <a:xfrm>
            <a:off x="2395461" y="2424307"/>
            <a:ext cx="36671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b="0" i="0" spc="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正月十五日是一年中第一个月圆之夜，也是一元复始，大地回春的夜晚，人们对此加以庆祝，也是庆贺新春的延续。</a:t>
            </a:r>
            <a:endParaRPr lang="zh-CN" altLang="en-US" sz="1400" spc="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14402" y="4085274"/>
            <a:ext cx="36671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0" i="0" spc="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《</a:t>
            </a:r>
            <a:r>
              <a:rPr lang="zh-CN" altLang="en-US" sz="1400" b="0" i="0" spc="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隋书</a:t>
            </a:r>
            <a:r>
              <a:rPr lang="en-US" altLang="zh-CN" sz="1400" b="0" i="0" spc="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·</a:t>
            </a:r>
            <a:r>
              <a:rPr lang="zh-CN" altLang="en-US" sz="1400" b="0" i="0" spc="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音乐志</a:t>
            </a:r>
            <a:r>
              <a:rPr lang="en-US" altLang="zh-CN" sz="1400" b="0" i="0" spc="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》</a:t>
            </a:r>
            <a:r>
              <a:rPr lang="zh-CN" altLang="en-US" sz="1400" b="0" i="0" spc="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日：“每当正月，万国来朝，留至十五日于端门外建国门内，绵亘八里，列戏为戏场”，</a:t>
            </a:r>
            <a:endParaRPr lang="zh-CN" altLang="en-US" sz="1400" spc="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62586" y="827053"/>
            <a:ext cx="5270265" cy="319450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31590" y="2616945"/>
            <a:ext cx="1624110" cy="16241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250531" y="4341652"/>
            <a:ext cx="1624110" cy="1624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509587" y="632690"/>
            <a:ext cx="11172825" cy="60102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36001" y="729315"/>
            <a:ext cx="981075" cy="9810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83752" y="819477"/>
            <a:ext cx="2003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C00000"/>
                </a:solidFill>
                <a:cs typeface="+mn-ea"/>
                <a:sym typeface="+mn-lt"/>
              </a:rPr>
              <a:t>节日起源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422848" y="2678631"/>
            <a:ext cx="3953301" cy="2174188"/>
            <a:chOff x="2656009" y="1897016"/>
            <a:chExt cx="3953301" cy="2174188"/>
          </a:xfrm>
        </p:grpSpPr>
        <p:sp>
          <p:nvSpPr>
            <p:cNvPr id="6" name="矩形 5"/>
            <p:cNvSpPr/>
            <p:nvPr/>
          </p:nvSpPr>
          <p:spPr>
            <a:xfrm>
              <a:off x="3434310" y="1897016"/>
              <a:ext cx="23487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i="0" dirty="0">
                  <a:effectLst/>
                  <a:cs typeface="+mn-ea"/>
                  <a:sym typeface="+mn-lt"/>
                </a:rPr>
                <a:t>东汉明帝时期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656009" y="2363044"/>
              <a:ext cx="3953301" cy="170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b="0" i="0" spc="60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明帝提倡佛教，听说佛教有正月十五日僧人观佛舍利，点灯敬佛的做法，就命令这一天夜晚在皇宫和寺庙里点灯敬佛，也就形成了元宵赏灯。</a:t>
              </a:r>
              <a:endParaRPr lang="zh-CN" altLang="en-US" sz="1400" spc="600" dirty="0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074167" y="2628953"/>
            <a:ext cx="3953301" cy="2223867"/>
            <a:chOff x="2610550" y="1847338"/>
            <a:chExt cx="3953301" cy="2223867"/>
          </a:xfrm>
        </p:grpSpPr>
        <p:sp>
          <p:nvSpPr>
            <p:cNvPr id="9" name="矩形 8"/>
            <p:cNvSpPr/>
            <p:nvPr/>
          </p:nvSpPr>
          <p:spPr>
            <a:xfrm>
              <a:off x="3991330" y="1847338"/>
              <a:ext cx="10086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i="0" dirty="0">
                  <a:effectLst/>
                  <a:cs typeface="+mn-ea"/>
                  <a:sym typeface="+mn-lt"/>
                </a:rPr>
                <a:t>唐 朝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610550" y="2363045"/>
              <a:ext cx="3953301" cy="170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b="0" i="0" spc="60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在国力空前强大的唐朝，元宵赏灯十分兴盛，无论是京城或是乡镇，处处张挂彩灯，人们还制作、灯树、灯柱等，满城的火树银花， 十分繁华热闹。</a:t>
              </a:r>
              <a:endParaRPr lang="zh-CN" altLang="en-US" sz="1400" spc="600" dirty="0">
                <a:cs typeface="+mn-ea"/>
                <a:sym typeface="+mn-lt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753540" y="1544367"/>
            <a:ext cx="933317" cy="93331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454947" y="1544367"/>
            <a:ext cx="933317" cy="93331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76917" y="6644883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http://  www.PPT818.com/jieri/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732" y="0"/>
            <a:ext cx="5242611" cy="63421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92205" y="2327763"/>
            <a:ext cx="1015663" cy="31813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5400" dirty="0">
                <a:solidFill>
                  <a:prstClr val="white"/>
                </a:solidFill>
                <a:cs typeface="+mn-ea"/>
                <a:sym typeface="+mn-lt"/>
              </a:rPr>
              <a:t>历史发展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1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509587" y="632690"/>
            <a:ext cx="11172825" cy="60102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36001" y="729315"/>
            <a:ext cx="981075" cy="9810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17076" y="958242"/>
            <a:ext cx="2003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C00000"/>
                </a:solidFill>
                <a:cs typeface="+mn-ea"/>
                <a:sym typeface="+mn-lt"/>
              </a:rPr>
              <a:t>历史发展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7493978" y="1704974"/>
            <a:ext cx="3134435" cy="1808857"/>
            <a:chOff x="2610550" y="2087695"/>
            <a:chExt cx="3134435" cy="1808857"/>
          </a:xfrm>
        </p:grpSpPr>
        <p:sp>
          <p:nvSpPr>
            <p:cNvPr id="7" name="矩形 6"/>
            <p:cNvSpPr/>
            <p:nvPr/>
          </p:nvSpPr>
          <p:spPr>
            <a:xfrm>
              <a:off x="2610550" y="2087695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i="0" spc="300" dirty="0">
                  <a:solidFill>
                    <a:srgbClr val="9E1D24"/>
                  </a:solidFill>
                  <a:effectLst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2610550" y="2511557"/>
              <a:ext cx="313443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0" i="0" spc="30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中国传统节日习俗适应了中国社会广大民众在物质、精神、伦理和审美等方面的综合需要。</a:t>
              </a:r>
              <a:endParaRPr lang="zh-CN" altLang="en-US" sz="1400" spc="300" dirty="0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493978" y="3807854"/>
            <a:ext cx="3134435" cy="1808857"/>
            <a:chOff x="2610550" y="2087695"/>
            <a:chExt cx="3134435" cy="1808857"/>
          </a:xfrm>
        </p:grpSpPr>
        <p:sp>
          <p:nvSpPr>
            <p:cNvPr id="10" name="矩形 9"/>
            <p:cNvSpPr/>
            <p:nvPr/>
          </p:nvSpPr>
          <p:spPr>
            <a:xfrm>
              <a:off x="2610550" y="2087695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i="0" spc="300" dirty="0">
                  <a:solidFill>
                    <a:srgbClr val="9E1D24"/>
                  </a:solidFill>
                  <a:effectLst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2610550" y="2511557"/>
              <a:ext cx="313443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0" i="0" spc="30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中国传统节日习俗适应了中国社会广大民众在物质、精神、伦理和审美等方面的综合需要。</a:t>
              </a:r>
              <a:endParaRPr lang="zh-CN" altLang="en-US" sz="1400" spc="300" dirty="0">
                <a:cs typeface="+mn-ea"/>
                <a:sym typeface="+mn-lt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3817" y="1940488"/>
            <a:ext cx="4296162" cy="37347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cvqi1e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1056</Words>
  <Application>Microsoft Office PowerPoint</Application>
  <PresentationFormat>宽屏</PresentationFormat>
  <Paragraphs>87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2022-03-11T05:41:00Z</dcterms:created>
  <dcterms:modified xsi:type="dcterms:W3CDTF">2023-01-10T10:19:19Z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116E2D641AA84BB9A4D0B1FBF80F126B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