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2" r:id="rId2"/>
    <p:sldId id="276" r:id="rId3"/>
    <p:sldId id="278" r:id="rId4"/>
    <p:sldId id="268" r:id="rId5"/>
    <p:sldId id="284" r:id="rId6"/>
    <p:sldId id="258" r:id="rId7"/>
    <p:sldId id="286" r:id="rId8"/>
    <p:sldId id="259" r:id="rId9"/>
    <p:sldId id="290" r:id="rId10"/>
    <p:sldId id="260" r:id="rId11"/>
    <p:sldId id="279" r:id="rId12"/>
    <p:sldId id="261" r:id="rId13"/>
    <p:sldId id="291" r:id="rId14"/>
    <p:sldId id="271" r:id="rId15"/>
    <p:sldId id="293" r:id="rId16"/>
    <p:sldId id="281" r:id="rId17"/>
    <p:sldId id="330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  <p:cmAuthor id="1" name="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A73"/>
    <a:srgbClr val="EE3EF2"/>
    <a:srgbClr val="720865"/>
    <a:srgbClr val="D50733"/>
    <a:srgbClr val="D13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4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10" Type="http://schemas.openxmlformats.org/officeDocument/2006/relationships/image" Target="../media/image25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png"/><Relationship Id="rId4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image" Target="../media/image36.emf"/><Relationship Id="rId7" Type="http://schemas.openxmlformats.org/officeDocument/2006/relationships/image" Target="../media/image40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页眉占位符 7782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77827" name="日期占位符 7782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77828" name="页脚占位符 7782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77829" name="灯片编号占位符 7782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070EB6E-07F0-47E5-BE90-AF39B15C311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页眉占位符 286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28675" name="日期占位符 286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9460" name="幻灯片图像占位符 28675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文本占位符 28676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78" name="页脚占位符 286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28679" name="灯片编号占位符 286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6DA5211-09CE-49D5-9D67-629DE59CAC8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3072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4578" name="文本占位符 3072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1C16ECA-3FAF-4145-BE26-7ABCEDFF16C5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32769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7650" name="文本占位符 32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765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84B1533-B953-4442-9647-1B383C6F754C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34817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0722" name="文本占位符 3481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DDFDC88-AFB7-43BB-8BA1-08FD706DD395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3584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3794" name="文本占位符 3584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379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9E2EDE6-F1F5-4E3F-82B1-7178B4065B4D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36865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6866" name="文本占位符 3686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D020B6B-6F1B-4BCA-9F70-26F06D9BC12D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69BA2122-194F-48AD-9928-5E955E312034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21E33A2-B0A5-477A-97F4-D97E7B306F0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E22903D-9294-44AC-ACF4-E22ADA4D8C7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2023-01-16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9D269DD4-EF26-4EA8-888E-D42ED303BE78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2D9BD47-D29A-40FB-8D4A-8CB642DCE3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C3137E3-8967-4B6E-BDE8-2AE58F70358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A73AD31-FBA9-4E81-882A-1E72D9F4029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BB31803-D03F-4730-AF03-3CBBCDEE15E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FCD9469D-8DAD-4861-9A87-B8EABB183C9C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fld id="{A5BA1533-5C73-4C6E-9997-8A061F19EBE9}" type="datetime1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宋体" panose="02010600030101010101" pitchFamily="2" charset="-122"/>
              </a:defRPr>
            </a:lvl1pPr>
          </a:lstStyle>
          <a:p>
            <a:fld id="{494334CF-69AB-4B41-938C-14BBE6E52972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37337EC-8F6B-497B-9763-D9615D2E6213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2023-01-16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46E29951-312F-401A-A1B8-C2F618DF849A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DD0AFCA6-F35D-4DD7-92B9-57CF63B0908C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F525E7BF-3DE6-4F7B-837F-14A00C89C3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8.emf"/><Relationship Id="rId18" Type="http://schemas.openxmlformats.org/officeDocument/2006/relationships/oleObject" Target="../embeddings/oleObject24.bin"/><Relationship Id="rId3" Type="http://schemas.openxmlformats.org/officeDocument/2006/relationships/audio" Target="../media/audio2.wav"/><Relationship Id="rId21" Type="http://schemas.openxmlformats.org/officeDocument/2006/relationships/image" Target="../media/image41.emf"/><Relationship Id="rId7" Type="http://schemas.openxmlformats.org/officeDocument/2006/relationships/image" Target="../media/image35.e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15.GI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6.GIF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7.emf"/><Relationship Id="rId5" Type="http://schemas.openxmlformats.org/officeDocument/2006/relationships/image" Target="../media/image34.emf"/><Relationship Id="rId15" Type="http://schemas.openxmlformats.org/officeDocument/2006/relationships/image" Target="../media/image39.e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40.e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6.emf"/><Relationship Id="rId1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png"/><Relationship Id="rId4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5.GIF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4.jpeg"/><Relationship Id="rId4" Type="http://schemas.openxmlformats.org/officeDocument/2006/relationships/audio" Target="../media/audio2.wav"/><Relationship Id="rId9" Type="http://schemas.openxmlformats.org/officeDocument/2006/relationships/hyperlink" Target="http://images.google.com./imgres?imgurl=www.clse.tpc.edu.tw/cartoon/maruko4.gif&amp;imgrefurl=http://www.clse.tpc.edu.tw/page_1.htm&amp;h=489&amp;w=340&amp;prev=/images%3Fq%3D%25E5%258D%25A1%25E9%2580%259A%25E4%25BA%25BA%25E7%2589%25A9%26svnum%3D10%26hl%3Dzh-CN%26lr%3D%26ie%3DUTF-8%26oe%3DUTF-8%26sa%3D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5.GIF"/><Relationship Id="rId26" Type="http://schemas.openxmlformats.org/officeDocument/2006/relationships/image" Target="../media/image25.emf"/><Relationship Id="rId3" Type="http://schemas.openxmlformats.org/officeDocument/2006/relationships/audio" Target="../media/audio2.wav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9.emf"/><Relationship Id="rId17" Type="http://schemas.openxmlformats.org/officeDocument/2006/relationships/image" Target="../media/image26.GIF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1.emf"/><Relationship Id="rId20" Type="http://schemas.openxmlformats.org/officeDocument/2006/relationships/image" Target="../media/image22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e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24.e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18.emf"/><Relationship Id="rId19" Type="http://schemas.openxmlformats.org/officeDocument/2006/relationships/oleObject" Target="../embeddings/oleObject10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6.bin"/><Relationship Id="rId14" Type="http://schemas.openxmlformats.org/officeDocument/2006/relationships/image" Target="../media/image20.emf"/><Relationship Id="rId22" Type="http://schemas.openxmlformats.org/officeDocument/2006/relationships/image" Target="../media/image2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32.w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20482" name="图片 5" descr="黑板-空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3" name="图片 7" descr="叶子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4" name="图片 15" descr="桌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5" name="图片 16" descr="粉笔画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6" name="图片 11" descr="书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7" name="图片 14" descr="钟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8" name="图片 10" descr="铅笔筒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9" name="图片 13" descr="眼镜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577975" y="1731520"/>
            <a:ext cx="5661025" cy="1824252"/>
            <a:chOff x="2600" y="2410"/>
            <a:chExt cx="8914" cy="2871"/>
          </a:xfrm>
        </p:grpSpPr>
        <p:sp>
          <p:nvSpPr>
            <p:cNvPr id="20492" name="文本框 6"/>
            <p:cNvSpPr txBox="1">
              <a:spLocks noChangeArrowheads="1"/>
            </p:cNvSpPr>
            <p:nvPr/>
          </p:nvSpPr>
          <p:spPr bwMode="auto">
            <a:xfrm>
              <a:off x="2600" y="4167"/>
              <a:ext cx="8914" cy="1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7.1 </a:t>
              </a:r>
              <a:r>
                <a:rPr lang="zh-CN" altLang="en-US" sz="4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等式的基本性</a:t>
              </a:r>
              <a:r>
                <a:rPr lang="zh-CN" altLang="en-US" sz="4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质 </a:t>
              </a:r>
              <a:endPara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493" name="文本框 8"/>
            <p:cNvSpPr txBox="1">
              <a:spLocks noChangeArrowheads="1"/>
            </p:cNvSpPr>
            <p:nvPr/>
          </p:nvSpPr>
          <p:spPr bwMode="auto">
            <a:xfrm>
              <a:off x="4231" y="2410"/>
              <a:ext cx="5690" cy="1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zh-CN" altLang="en-US" sz="3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</a:t>
              </a:r>
              <a:r>
                <a:rPr lang="en-US" altLang="zh-CN" sz="3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zh-CN" altLang="en-US" sz="3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章 一元一次方程</a:t>
              </a:r>
              <a:endPara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0" y="6165304"/>
            <a:ext cx="914717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10243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2282825" cy="735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例题解析</a:t>
            </a:r>
          </a:p>
        </p:txBody>
      </p:sp>
      <p:sp>
        <p:nvSpPr>
          <p:cNvPr id="32770" name="文本框 10244"/>
          <p:cNvSpPr txBox="1">
            <a:spLocks noChangeArrowheads="1"/>
          </p:cNvSpPr>
          <p:nvPr/>
        </p:nvSpPr>
        <p:spPr bwMode="auto">
          <a:xfrm>
            <a:off x="179388" y="1196975"/>
            <a:ext cx="7272337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70C0"/>
                </a:solidFill>
              </a:rPr>
              <a:t>例</a:t>
            </a:r>
            <a:r>
              <a:rPr lang="en-US" altLang="zh-CN" sz="2800" b="1">
                <a:solidFill>
                  <a:srgbClr val="0070C0"/>
                </a:solidFill>
              </a:rPr>
              <a:t>1 </a:t>
            </a:r>
            <a:r>
              <a:rPr lang="en-US" altLang="zh-CN" sz="2800"/>
              <a:t>  </a:t>
            </a:r>
            <a:r>
              <a:rPr lang="zh-CN" altLang="en-US" sz="2800" b="1"/>
              <a:t>在下列各题的横线上填上适当的整式，使等式成立，并说明根据的是等式的哪一条基本性质以及是怎样变形的。</a:t>
            </a:r>
          </a:p>
          <a:p>
            <a:pPr>
              <a:spcBef>
                <a:spcPct val="50000"/>
              </a:spcBef>
            </a:pPr>
            <a:r>
              <a:rPr lang="zh-CN" altLang="en-US" sz="2800" b="1"/>
              <a:t>（</a:t>
            </a:r>
            <a:r>
              <a:rPr lang="en-US" altLang="zh-CN" sz="2800" b="1"/>
              <a:t>1</a:t>
            </a:r>
            <a:r>
              <a:rPr lang="zh-CN" altLang="en-US" sz="2800" b="1"/>
              <a:t>）如果</a:t>
            </a:r>
            <a:r>
              <a:rPr lang="en-US" altLang="zh-CN" sz="2800" b="1"/>
              <a:t>2x-5=3,</a:t>
            </a:r>
            <a:r>
              <a:rPr lang="zh-CN" altLang="en-US" sz="2800" b="1"/>
              <a:t>那么</a:t>
            </a:r>
            <a:r>
              <a:rPr lang="en-US" altLang="zh-CN" sz="2800" b="1"/>
              <a:t>2x=3+</a:t>
            </a:r>
            <a:r>
              <a:rPr lang="en-US" altLang="zh-CN" sz="2800" b="1" u="sng"/>
              <a:t>                  </a:t>
            </a:r>
            <a:r>
              <a:rPr lang="zh-CN" altLang="en-US" sz="2800" b="1"/>
              <a:t>；</a:t>
            </a:r>
          </a:p>
          <a:p>
            <a:pPr>
              <a:spcBef>
                <a:spcPct val="50000"/>
              </a:spcBef>
            </a:pPr>
            <a:r>
              <a:rPr lang="zh-CN" altLang="en-US" sz="2800" b="1"/>
              <a:t>（</a:t>
            </a:r>
            <a:r>
              <a:rPr lang="en-US" altLang="zh-CN" sz="2800" b="1"/>
              <a:t>2</a:t>
            </a:r>
            <a:r>
              <a:rPr lang="zh-CN" altLang="en-US" sz="2800" b="1"/>
              <a:t>）如果</a:t>
            </a:r>
            <a:r>
              <a:rPr lang="en-US" altLang="zh-CN" sz="2800" b="1"/>
              <a:t>-x=1,</a:t>
            </a:r>
            <a:r>
              <a:rPr lang="zh-CN" altLang="en-US" sz="2800" b="1"/>
              <a:t>那么</a:t>
            </a:r>
            <a:r>
              <a:rPr lang="en-US" altLang="zh-CN" sz="2800" b="1"/>
              <a:t>x=  ___________.         </a:t>
            </a:r>
          </a:p>
        </p:txBody>
      </p:sp>
      <p:sp>
        <p:nvSpPr>
          <p:cNvPr id="10247" name="文本框 10246"/>
          <p:cNvSpPr txBox="1">
            <a:spLocks noChangeArrowheads="1"/>
          </p:cNvSpPr>
          <p:nvPr/>
        </p:nvSpPr>
        <p:spPr bwMode="auto">
          <a:xfrm>
            <a:off x="395288" y="4365625"/>
            <a:ext cx="7777162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EE3EF2"/>
                </a:solidFill>
              </a:rPr>
              <a:t>解</a:t>
            </a:r>
            <a:r>
              <a:rPr lang="en-US" altLang="zh-CN" sz="2400" b="1">
                <a:solidFill>
                  <a:srgbClr val="EE3EF2"/>
                </a:solidFill>
              </a:rPr>
              <a:t>:</a:t>
            </a:r>
            <a:r>
              <a:rPr lang="zh-CN" altLang="en-US" sz="2400" b="1">
                <a:solidFill>
                  <a:srgbClr val="EE3EF2"/>
                </a:solidFill>
              </a:rPr>
              <a:t>（</a:t>
            </a:r>
            <a:r>
              <a:rPr lang="en-US" altLang="zh-CN" sz="2400" b="1">
                <a:solidFill>
                  <a:srgbClr val="EE3EF2"/>
                </a:solidFill>
              </a:rPr>
              <a:t>1</a:t>
            </a:r>
            <a:r>
              <a:rPr lang="zh-CN" altLang="en-US" sz="2400" b="1">
                <a:solidFill>
                  <a:srgbClr val="EE3EF2"/>
                </a:solidFill>
              </a:rPr>
              <a:t>）</a:t>
            </a:r>
            <a:r>
              <a:rPr lang="en-US" altLang="zh-CN" sz="2400" b="1">
                <a:solidFill>
                  <a:srgbClr val="EE3EF2"/>
                </a:solidFill>
                <a:sym typeface="Wingdings" panose="05000000000000000000" pitchFamily="2" charset="2"/>
              </a:rPr>
              <a:t>2x=3+5</a:t>
            </a:r>
            <a:endParaRPr lang="en-US" altLang="zh-CN" sz="2400" b="1" baseline="30000">
              <a:solidFill>
                <a:srgbClr val="EE3EF2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EE3EF2"/>
                </a:solidFill>
              </a:rPr>
              <a:t>根据等式的基本性质</a:t>
            </a:r>
            <a:r>
              <a:rPr lang="en-US" altLang="zh-CN" sz="2400" b="1">
                <a:solidFill>
                  <a:srgbClr val="EE3EF2"/>
                </a:solidFill>
              </a:rPr>
              <a:t>1</a:t>
            </a:r>
            <a:r>
              <a:rPr lang="zh-CN" altLang="en-US" sz="2400" b="1">
                <a:solidFill>
                  <a:srgbClr val="EE3EF2"/>
                </a:solidFill>
              </a:rPr>
              <a:t>，在等式两边都加上</a:t>
            </a:r>
            <a:r>
              <a:rPr lang="en-US" altLang="zh-CN" sz="2400" b="1">
                <a:solidFill>
                  <a:srgbClr val="EE3EF2"/>
                </a:solidFill>
              </a:rPr>
              <a:t>5 </a:t>
            </a:r>
            <a:r>
              <a:rPr lang="zh-CN" altLang="en-US" sz="2400" b="1">
                <a:solidFill>
                  <a:srgbClr val="EE3EF2"/>
                </a:solidFill>
              </a:rPr>
              <a:t>。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EE3EF2"/>
                </a:solidFill>
              </a:rPr>
              <a:t>（</a:t>
            </a:r>
            <a:r>
              <a:rPr lang="en-US" altLang="zh-CN" sz="2400" b="1">
                <a:solidFill>
                  <a:srgbClr val="EE3EF2"/>
                </a:solidFill>
              </a:rPr>
              <a:t>2</a:t>
            </a:r>
            <a:r>
              <a:rPr lang="zh-CN" altLang="en-US" sz="2400" b="1">
                <a:solidFill>
                  <a:srgbClr val="EE3EF2"/>
                </a:solidFill>
              </a:rPr>
              <a:t>）</a:t>
            </a:r>
            <a:r>
              <a:rPr lang="en-US" altLang="zh-CN" sz="2400" b="1">
                <a:solidFill>
                  <a:srgbClr val="EE3EF2"/>
                </a:solidFill>
              </a:rPr>
              <a:t>x=-1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EE3EF2"/>
                </a:solidFill>
              </a:rPr>
              <a:t>根据等式的基本性质</a:t>
            </a:r>
            <a:r>
              <a:rPr lang="en-US" altLang="zh-CN" sz="2400" b="1">
                <a:solidFill>
                  <a:srgbClr val="EE3EF2"/>
                </a:solidFill>
              </a:rPr>
              <a:t>2</a:t>
            </a:r>
            <a:r>
              <a:rPr lang="zh-CN" altLang="en-US" sz="2400" b="1">
                <a:solidFill>
                  <a:srgbClr val="EE3EF2"/>
                </a:solidFill>
              </a:rPr>
              <a:t>，两边都除以（或乘）</a:t>
            </a:r>
            <a:r>
              <a:rPr lang="en-US" altLang="zh-CN" sz="2400" b="1">
                <a:solidFill>
                  <a:srgbClr val="EE3EF2"/>
                </a:solidFill>
              </a:rPr>
              <a:t>-1.</a:t>
            </a:r>
            <a:endParaRPr lang="en-US" altLang="zh-CN" sz="2400" b="1" baseline="30000">
              <a:solidFill>
                <a:srgbClr val="EE3EF2"/>
              </a:solidFill>
            </a:endParaRPr>
          </a:p>
        </p:txBody>
      </p:sp>
      <p:sp>
        <p:nvSpPr>
          <p:cNvPr id="10248" name="文本框 10247"/>
          <p:cNvSpPr txBox="1">
            <a:spLocks noChangeArrowheads="1"/>
          </p:cNvSpPr>
          <p:nvPr/>
        </p:nvSpPr>
        <p:spPr bwMode="auto">
          <a:xfrm>
            <a:off x="250825" y="3933825"/>
            <a:ext cx="741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 </a:t>
            </a:r>
            <a:endParaRPr lang="en-US" altLang="zh-CN" sz="2800" b="1"/>
          </a:p>
        </p:txBody>
      </p:sp>
      <p:grpSp>
        <p:nvGrpSpPr>
          <p:cNvPr id="32773" name="组合 10250"/>
          <p:cNvGrpSpPr/>
          <p:nvPr/>
        </p:nvGrpSpPr>
        <p:grpSpPr bwMode="auto">
          <a:xfrm>
            <a:off x="6051550" y="2963863"/>
            <a:ext cx="3124200" cy="3141662"/>
            <a:chOff x="3216" y="2064"/>
            <a:chExt cx="1968" cy="1979"/>
          </a:xfrm>
        </p:grpSpPr>
        <p:pic>
          <p:nvPicPr>
            <p:cNvPr id="32774" name="图片 10251" descr="PE01561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216" y="2064"/>
              <a:ext cx="1968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3" name="文本框 10252"/>
            <p:cNvSpPr txBox="1"/>
            <p:nvPr/>
          </p:nvSpPr>
          <p:spPr>
            <a:xfrm>
              <a:off x="3600" y="3120"/>
              <a:ext cx="1488" cy="9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 noProof="1">
                  <a:solidFill>
                    <a:srgbClr val="D50733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  <a:cs typeface="+mn-ea"/>
                </a:rPr>
                <a:t>认真思考</a:t>
              </a:r>
              <a:endParaRPr lang="zh-CN" altLang="en-US" sz="3600" b="1" noProof="1">
                <a:solidFill>
                  <a:srgbClr val="D50733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3600" b="1" noProof="1">
                  <a:solidFill>
                    <a:srgbClr val="D50733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  <a:cs typeface="+mn-ea"/>
                </a:rPr>
                <a:t>学会方法</a:t>
              </a:r>
              <a:endParaRPr lang="zh-CN" altLang="en-US" sz="3600" b="1" noProof="1">
                <a:solidFill>
                  <a:srgbClr val="D50733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组合 56321"/>
          <p:cNvGrpSpPr/>
          <p:nvPr/>
        </p:nvGrpSpPr>
        <p:grpSpPr bwMode="auto">
          <a:xfrm>
            <a:off x="-180975" y="981075"/>
            <a:ext cx="9540875" cy="1311275"/>
            <a:chOff x="0" y="2496"/>
            <a:chExt cx="5760" cy="826"/>
          </a:xfrm>
        </p:grpSpPr>
        <p:graphicFrame>
          <p:nvGraphicFramePr>
            <p:cNvPr id="34818" name="对象 56322"/>
            <p:cNvGraphicFramePr/>
            <p:nvPr/>
          </p:nvGraphicFramePr>
          <p:xfrm>
            <a:off x="1008" y="2544"/>
            <a:ext cx="672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8" r:id="rId4" imgW="673100" imgH="266700" progId="Equation.3">
                    <p:embed/>
                  </p:oleObj>
                </mc:Choice>
                <mc:Fallback>
                  <p:oleObj r:id="rId4" imgW="673100" imgH="266700" progId="Equation.3">
                    <p:embed/>
                    <p:pic>
                      <p:nvPicPr>
                        <p:cNvPr id="0" name="对象 5632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544"/>
                          <a:ext cx="672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4819" name="组合 56323"/>
            <p:cNvGrpSpPr/>
            <p:nvPr/>
          </p:nvGrpSpPr>
          <p:grpSpPr bwMode="auto">
            <a:xfrm>
              <a:off x="0" y="2496"/>
              <a:ext cx="5760" cy="826"/>
              <a:chOff x="0" y="1488"/>
              <a:chExt cx="5760" cy="826"/>
            </a:xfrm>
          </p:grpSpPr>
          <p:sp>
            <p:nvSpPr>
              <p:cNvPr id="34820" name="文本框 56324"/>
              <p:cNvSpPr txBox="1">
                <a:spLocks noChangeArrowheads="1"/>
              </p:cNvSpPr>
              <p:nvPr/>
            </p:nvSpPr>
            <p:spPr bwMode="auto">
              <a:xfrm>
                <a:off x="0" y="1488"/>
                <a:ext cx="5760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b="1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CN" altLang="en-US" sz="3200" b="1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（</a:t>
                </a:r>
                <a:r>
                  <a:rPr lang="en-US" altLang="zh-CN" sz="3200" b="1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1</a:t>
                </a:r>
                <a:r>
                  <a:rPr lang="zh-CN" altLang="en-US" sz="3200" b="1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）从             能不能得到                               呢？    </a:t>
                </a:r>
              </a:p>
              <a:p>
                <a:pPr>
                  <a:spcBef>
                    <a:spcPct val="50000"/>
                  </a:spcBef>
                </a:pPr>
                <a:r>
                  <a:rPr lang="zh-CN" altLang="en-US" sz="3200" b="1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       为什么？</a:t>
                </a:r>
              </a:p>
            </p:txBody>
          </p:sp>
          <p:graphicFrame>
            <p:nvGraphicFramePr>
              <p:cNvPr id="34821" name="对象 56325"/>
              <p:cNvGraphicFramePr/>
              <p:nvPr/>
            </p:nvGraphicFramePr>
            <p:xfrm>
              <a:off x="3216" y="1488"/>
              <a:ext cx="1584" cy="4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869" r:id="rId6" imgW="1460500" imgH="317500" progId="Equation.3">
                      <p:embed/>
                    </p:oleObj>
                  </mc:Choice>
                  <mc:Fallback>
                    <p:oleObj r:id="rId6" imgW="1460500" imgH="317500" progId="Equation.3">
                      <p:embed/>
                      <p:pic>
                        <p:nvPicPr>
                          <p:cNvPr id="0" name="对象 56325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16" y="1488"/>
                            <a:ext cx="1584" cy="4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6327" name="组合 56326"/>
          <p:cNvGrpSpPr/>
          <p:nvPr/>
        </p:nvGrpSpPr>
        <p:grpSpPr bwMode="auto">
          <a:xfrm>
            <a:off x="0" y="3679825"/>
            <a:ext cx="9144000" cy="1092200"/>
            <a:chOff x="96" y="2208"/>
            <a:chExt cx="5664" cy="688"/>
          </a:xfrm>
        </p:grpSpPr>
        <p:sp>
          <p:nvSpPr>
            <p:cNvPr id="34823" name="文本框 56327"/>
            <p:cNvSpPr txBox="1">
              <a:spLocks noChangeArrowheads="1"/>
            </p:cNvSpPr>
            <p:nvPr/>
          </p:nvSpPr>
          <p:spPr bwMode="auto">
            <a:xfrm>
              <a:off x="96" y="2419"/>
              <a:ext cx="56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）从             能不能得到                呢？为什么？</a:t>
              </a:r>
            </a:p>
          </p:txBody>
        </p:sp>
        <p:grpSp>
          <p:nvGrpSpPr>
            <p:cNvPr id="34824" name="组合 56328"/>
            <p:cNvGrpSpPr/>
            <p:nvPr/>
          </p:nvGrpSpPr>
          <p:grpSpPr bwMode="auto">
            <a:xfrm>
              <a:off x="1056" y="2208"/>
              <a:ext cx="2983" cy="688"/>
              <a:chOff x="1056" y="2208"/>
              <a:chExt cx="2983" cy="688"/>
            </a:xfrm>
          </p:grpSpPr>
          <p:graphicFrame>
            <p:nvGraphicFramePr>
              <p:cNvPr id="34825" name="对象 56329"/>
              <p:cNvGraphicFramePr/>
              <p:nvPr/>
            </p:nvGraphicFramePr>
            <p:xfrm>
              <a:off x="1056" y="2478"/>
              <a:ext cx="768" cy="3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870" r:id="rId8" imgW="673100" imgH="266700" progId="Equation.3">
                      <p:embed/>
                    </p:oleObj>
                  </mc:Choice>
                  <mc:Fallback>
                    <p:oleObj r:id="rId8" imgW="673100" imgH="266700" progId="Equation.3">
                      <p:embed/>
                      <p:pic>
                        <p:nvPicPr>
                          <p:cNvPr id="0" name="对象 56329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2478"/>
                            <a:ext cx="768" cy="3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4826" name="对象 56330"/>
              <p:cNvGraphicFramePr/>
              <p:nvPr/>
            </p:nvGraphicFramePr>
            <p:xfrm>
              <a:off x="3338" y="2208"/>
              <a:ext cx="701" cy="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871" r:id="rId10" imgW="698500" imgH="673100" progId="Equation.3">
                      <p:embed/>
                    </p:oleObj>
                  </mc:Choice>
                  <mc:Fallback>
                    <p:oleObj r:id="rId10" imgW="698500" imgH="673100" progId="Equation.3">
                      <p:embed/>
                      <p:pic>
                        <p:nvPicPr>
                          <p:cNvPr id="0" name="对象 5633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8" y="2208"/>
                            <a:ext cx="701" cy="6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" name="组合 1"/>
          <p:cNvGrpSpPr/>
          <p:nvPr/>
        </p:nvGrpSpPr>
        <p:grpSpPr bwMode="auto">
          <a:xfrm>
            <a:off x="-180975" y="3159125"/>
            <a:ext cx="9144000" cy="625475"/>
            <a:chOff x="-285" y="4974"/>
            <a:chExt cx="14400" cy="986"/>
          </a:xfrm>
        </p:grpSpPr>
        <p:sp>
          <p:nvSpPr>
            <p:cNvPr id="34828" name="文本框 56331"/>
            <p:cNvSpPr txBox="1">
              <a:spLocks noChangeArrowheads="1"/>
            </p:cNvSpPr>
            <p:nvPr/>
          </p:nvSpPr>
          <p:spPr bwMode="auto">
            <a:xfrm>
              <a:off x="-285" y="5028"/>
              <a:ext cx="14400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  </a:t>
              </a:r>
              <a:r>
                <a:rPr lang="zh-CN" altLang="en-US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en-US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）从                能不能得到                            呢？</a:t>
              </a:r>
            </a:p>
          </p:txBody>
        </p:sp>
        <p:graphicFrame>
          <p:nvGraphicFramePr>
            <p:cNvPr id="34829" name="对象 56332"/>
            <p:cNvGraphicFramePr/>
            <p:nvPr/>
          </p:nvGraphicFramePr>
          <p:xfrm>
            <a:off x="2496" y="5028"/>
            <a:ext cx="1843" cy="9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2" r:id="rId12" imgW="660400" imgH="304800" progId="Equation.3">
                    <p:embed/>
                  </p:oleObj>
                </mc:Choice>
                <mc:Fallback>
                  <p:oleObj r:id="rId12" imgW="660400" imgH="304800" progId="Equation.3">
                    <p:embed/>
                    <p:pic>
                      <p:nvPicPr>
                        <p:cNvPr id="0" name="对象 5633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5028"/>
                          <a:ext cx="1843" cy="9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30" name="对象 56333"/>
            <p:cNvGraphicFramePr/>
            <p:nvPr/>
          </p:nvGraphicFramePr>
          <p:xfrm>
            <a:off x="8334" y="4974"/>
            <a:ext cx="3902" cy="8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3" r:id="rId14" imgW="1333500" imgH="304800" progId="Equation.3">
                    <p:embed/>
                  </p:oleObj>
                </mc:Choice>
                <mc:Fallback>
                  <p:oleObj r:id="rId14" imgW="1333500" imgH="304800" progId="Equation.3">
                    <p:embed/>
                    <p:pic>
                      <p:nvPicPr>
                        <p:cNvPr id="0" name="对象 5633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4" y="4974"/>
                          <a:ext cx="3902" cy="8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831" name="组合 56335"/>
          <p:cNvGrpSpPr/>
          <p:nvPr/>
        </p:nvGrpSpPr>
        <p:grpSpPr bwMode="auto">
          <a:xfrm>
            <a:off x="611188" y="-387350"/>
            <a:ext cx="6096000" cy="1514475"/>
            <a:chOff x="0" y="-240"/>
            <a:chExt cx="3840" cy="954"/>
          </a:xfrm>
        </p:grpSpPr>
        <p:grpSp>
          <p:nvGrpSpPr>
            <p:cNvPr id="34832" name="组合 56336"/>
            <p:cNvGrpSpPr/>
            <p:nvPr/>
          </p:nvGrpSpPr>
          <p:grpSpPr bwMode="auto">
            <a:xfrm>
              <a:off x="0" y="0"/>
              <a:ext cx="2224" cy="515"/>
              <a:chOff x="1920" y="-32"/>
              <a:chExt cx="2127" cy="368"/>
            </a:xfrm>
          </p:grpSpPr>
          <p:sp>
            <p:nvSpPr>
              <p:cNvPr id="34833" name="矩形 56337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78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32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    </a:t>
                </a:r>
                <a:r>
                  <a:rPr lang="zh-CN" altLang="en-US" sz="32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我最行 抢答：</a:t>
                </a:r>
                <a:endParaRPr lang="zh-CN" altLang="en-US" sz="3200" b="1" baseline="-25000"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56339" name="矩形 56338"/>
              <p:cNvSpPr/>
              <p:nvPr/>
            </p:nvSpPr>
            <p:spPr>
              <a:xfrm>
                <a:off x="3600" y="-32"/>
                <a:ext cx="447" cy="34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CN" altLang="en-US" sz="4400" b="1" noProof="1">
                    <a:solidFill>
                      <a:srgbClr val="000000"/>
                    </a:solidFill>
                    <a:effectLst>
                      <a:outerShdw blurRad="38100" dist="38100" dir="2700000">
                        <a:srgbClr val="FFFFFF"/>
                      </a:outerShdw>
                    </a:effectLst>
                    <a:ea typeface="BatangChe" panose="02030609000101010101" pitchFamily="49" charset="-127"/>
                    <a:cs typeface="+mn-ea"/>
                  </a:rPr>
                  <a:t>☞</a:t>
                </a:r>
                <a:endParaRPr lang="zh-CN" altLang="en-US" sz="4400" b="1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ea typeface="BatangChe" panose="02030609000101010101" pitchFamily="49" charset="-127"/>
                </a:endParaRPr>
              </a:p>
            </p:txBody>
          </p:sp>
        </p:grpSp>
        <p:pic>
          <p:nvPicPr>
            <p:cNvPr id="34835" name="图片 56339" descr="678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304" y="-240"/>
              <a:ext cx="1536" cy="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6" name="图片 56340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17" cstate="email"/>
            <a:srcRect/>
            <a:stretch>
              <a:fillRect/>
            </a:stretch>
          </p:blipFill>
          <p:spPr bwMode="auto">
            <a:xfrm>
              <a:off x="0" y="192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42" name="组合 56341"/>
          <p:cNvGrpSpPr/>
          <p:nvPr/>
        </p:nvGrpSpPr>
        <p:grpSpPr bwMode="auto">
          <a:xfrm>
            <a:off x="-22225" y="2382838"/>
            <a:ext cx="9144000" cy="579437"/>
            <a:chOff x="0" y="2544"/>
            <a:chExt cx="5616" cy="365"/>
          </a:xfrm>
        </p:grpSpPr>
        <p:sp>
          <p:nvSpPr>
            <p:cNvPr id="34838" name="文本框 56342"/>
            <p:cNvSpPr txBox="1">
              <a:spLocks noChangeArrowheads="1"/>
            </p:cNvSpPr>
            <p:nvPr/>
          </p:nvSpPr>
          <p:spPr bwMode="auto">
            <a:xfrm>
              <a:off x="0" y="2544"/>
              <a:ext cx="561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）从                        能不能得到                呢？</a:t>
              </a:r>
            </a:p>
          </p:txBody>
        </p:sp>
        <p:graphicFrame>
          <p:nvGraphicFramePr>
            <p:cNvPr id="34839" name="对象 56343"/>
            <p:cNvGraphicFramePr/>
            <p:nvPr/>
          </p:nvGraphicFramePr>
          <p:xfrm>
            <a:off x="987" y="2550"/>
            <a:ext cx="1392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4" r:id="rId18" imgW="1409700" imgH="266700" progId="Equation.3">
                    <p:embed/>
                  </p:oleObj>
                </mc:Choice>
                <mc:Fallback>
                  <p:oleObj r:id="rId18" imgW="1409700" imgH="266700" progId="Equation.3">
                    <p:embed/>
                    <p:pic>
                      <p:nvPicPr>
                        <p:cNvPr id="0" name="对象 5634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7" y="2550"/>
                          <a:ext cx="1392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40" name="对象 56344"/>
            <p:cNvGraphicFramePr/>
            <p:nvPr/>
          </p:nvGraphicFramePr>
          <p:xfrm>
            <a:off x="3879" y="2544"/>
            <a:ext cx="768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5" r:id="rId20" imgW="609600" imgH="266700" progId="Equation.3">
                    <p:embed/>
                  </p:oleObj>
                </mc:Choice>
                <mc:Fallback>
                  <p:oleObj r:id="rId20" imgW="609600" imgH="266700" progId="Equation.3">
                    <p:embed/>
                    <p:pic>
                      <p:nvPicPr>
                        <p:cNvPr id="0" name="对象 5634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9" y="2544"/>
                          <a:ext cx="768" cy="3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矩形 11267"/>
          <p:cNvSpPr>
            <a:spLocks noChangeArrowheads="1" noChangeShapeType="1" noTextEdit="1"/>
          </p:cNvSpPr>
          <p:nvPr/>
        </p:nvSpPr>
        <p:spPr bwMode="auto">
          <a:xfrm>
            <a:off x="395288" y="317500"/>
            <a:ext cx="2066925" cy="735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巩固新知</a:t>
            </a:r>
          </a:p>
        </p:txBody>
      </p:sp>
      <p:sp>
        <p:nvSpPr>
          <p:cNvPr id="35842" name="文本框 11268"/>
          <p:cNvSpPr txBox="1">
            <a:spLocks noChangeArrowheads="1"/>
          </p:cNvSpPr>
          <p:nvPr/>
        </p:nvSpPr>
        <p:spPr bwMode="auto">
          <a:xfrm>
            <a:off x="395288" y="1258888"/>
            <a:ext cx="8497887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1   </a:t>
            </a:r>
            <a:r>
              <a:rPr lang="zh-CN" altLang="en-US" sz="2400" b="1" dirty="0"/>
              <a:t>回答下列问题：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）由等式</a:t>
            </a:r>
            <a:r>
              <a:rPr lang="en-US" altLang="zh-CN" sz="2400" b="1" dirty="0"/>
              <a:t>x+5=y+5</a:t>
            </a:r>
            <a:r>
              <a:rPr lang="zh-CN" altLang="en-US" sz="2400" b="1" dirty="0"/>
              <a:t>能不能得到等式</a:t>
            </a:r>
            <a:r>
              <a:rPr lang="en-US" altLang="zh-CN" sz="2400" b="1" dirty="0"/>
              <a:t>x=y</a:t>
            </a:r>
            <a:r>
              <a:rPr lang="zh-CN" altLang="en-US" sz="2400" b="1" dirty="0"/>
              <a:t>？为什么？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）由等式</a:t>
            </a:r>
            <a:r>
              <a:rPr lang="en-US" altLang="zh-CN" sz="2400" b="1" dirty="0"/>
              <a:t>-2x=-2y</a:t>
            </a:r>
            <a:r>
              <a:rPr lang="zh-CN" altLang="en-US" sz="2400" b="1" dirty="0"/>
              <a:t>能不能得到等式</a:t>
            </a:r>
            <a:r>
              <a:rPr lang="en-US" altLang="zh-CN" sz="2400" b="1" dirty="0"/>
              <a:t>x=y</a:t>
            </a:r>
            <a:r>
              <a:rPr lang="zh-CN" altLang="en-US" sz="2400" b="1" dirty="0"/>
              <a:t>？为什么？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</a:t>
            </a:r>
            <a:r>
              <a:rPr lang="zh-CN" altLang="en-US" sz="2800" b="1" dirty="0"/>
              <a:t>由等式</a:t>
            </a:r>
            <a:r>
              <a:rPr lang="en-US" altLang="zh-CN" sz="2800" b="1" dirty="0"/>
              <a:t>a=b</a:t>
            </a:r>
            <a:r>
              <a:rPr lang="zh-CN" altLang="en-US" sz="2800" b="1" dirty="0"/>
              <a:t>能不能得到等式</a:t>
            </a:r>
            <a:r>
              <a:rPr lang="en-US" altLang="zh-CN" sz="2800" b="1" dirty="0"/>
              <a:t>a+3=b+3?</a:t>
            </a:r>
            <a:r>
              <a:rPr lang="zh-CN" altLang="en-US" sz="2800" b="1" dirty="0"/>
              <a:t>为什么？</a:t>
            </a:r>
            <a:r>
              <a:rPr lang="zh-CN" altLang="en-US" b="1" dirty="0"/>
              <a:t> </a:t>
            </a:r>
            <a:endParaRPr lang="zh-CN" altLang="en-US" b="1" dirty="0">
              <a:solidFill>
                <a:srgbClr val="D50733"/>
              </a:solidFill>
            </a:endParaRPr>
          </a:p>
          <a:p>
            <a:pPr>
              <a:spcBef>
                <a:spcPct val="50000"/>
              </a:spcBef>
            </a:pPr>
            <a:endParaRPr lang="zh-CN" altLang="en-US" b="1" dirty="0">
              <a:solidFill>
                <a:srgbClr val="D50733"/>
              </a:solidFill>
            </a:endParaRPr>
          </a:p>
        </p:txBody>
      </p:sp>
      <p:sp>
        <p:nvSpPr>
          <p:cNvPr id="35843" name="文本框 11269"/>
          <p:cNvSpPr txBox="1">
            <a:spLocks noChangeArrowheads="1"/>
          </p:cNvSpPr>
          <p:nvPr/>
        </p:nvSpPr>
        <p:spPr bwMode="auto">
          <a:xfrm>
            <a:off x="-1543050" y="3759200"/>
            <a:ext cx="9288463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>
              <a:spcBef>
                <a:spcPct val="50000"/>
              </a:spcBef>
            </a:pPr>
            <a:r>
              <a:rPr lang="en-US" altLang="zh-CN" sz="2400" b="1"/>
              <a:t>2   </a:t>
            </a:r>
            <a:r>
              <a:rPr lang="zh-CN" altLang="en-US" sz="2400" b="1"/>
              <a:t>在下列括号内填上适当的整式，使等式仍然成立</a:t>
            </a:r>
            <a:r>
              <a:rPr lang="zh-CN" altLang="en-US" sz="2400"/>
              <a:t>：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lain" startAt="2"/>
            </a:pPr>
            <a:endParaRPr lang="zh-CN" altLang="en-US"/>
          </a:p>
        </p:txBody>
      </p:sp>
      <p:grpSp>
        <p:nvGrpSpPr>
          <p:cNvPr id="35844" name="组合 11272"/>
          <p:cNvGrpSpPr/>
          <p:nvPr/>
        </p:nvGrpSpPr>
        <p:grpSpPr bwMode="auto">
          <a:xfrm>
            <a:off x="538163" y="4327525"/>
            <a:ext cx="6769100" cy="2103438"/>
            <a:chOff x="476" y="2387"/>
            <a:chExt cx="3946" cy="1342"/>
          </a:xfrm>
        </p:grpSpPr>
        <p:sp>
          <p:nvSpPr>
            <p:cNvPr id="35845" name="文本框 11270"/>
            <p:cNvSpPr txBox="1">
              <a:spLocks noChangeArrowheads="1"/>
            </p:cNvSpPr>
            <p:nvPr/>
          </p:nvSpPr>
          <p:spPr bwMode="auto">
            <a:xfrm>
              <a:off x="476" y="2387"/>
              <a:ext cx="3946" cy="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Times New Roman" panose="02020603050405020304" pitchFamily="18" charset="0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）如果</a:t>
              </a:r>
              <a:r>
                <a:rPr lang="en-US" altLang="zh-CN" sz="2400" b="1">
                  <a:latin typeface="Times New Roman" panose="02020603050405020304" pitchFamily="18" charset="0"/>
                </a:rPr>
                <a:t>x+3=10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，那么</a:t>
              </a:r>
              <a:r>
                <a:rPr lang="en-US" altLang="zh-CN" sz="2400" b="1">
                  <a:latin typeface="Times New Roman" panose="02020603050405020304" pitchFamily="18" charset="0"/>
                </a:rPr>
                <a:t>x=10-(       )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Times New Roman" panose="02020603050405020304" pitchFamily="18" charset="0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）如果</a:t>
              </a:r>
              <a:r>
                <a:rPr lang="en-US" altLang="zh-CN" sz="2400" b="1">
                  <a:latin typeface="Times New Roman" panose="02020603050405020304" pitchFamily="18" charset="0"/>
                </a:rPr>
                <a:t>2x-7=15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，那么</a:t>
              </a:r>
              <a:r>
                <a:rPr lang="en-US" altLang="zh-CN" sz="2400" b="1">
                  <a:latin typeface="Times New Roman" panose="02020603050405020304" pitchFamily="18" charset="0"/>
                </a:rPr>
                <a:t>2x=15+(      )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Times New Roman" panose="02020603050405020304" pitchFamily="18" charset="0"/>
                  <a:sym typeface="宋体" panose="02010600030101010101" pitchFamily="2" charset="-122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  <a:sym typeface="宋体" panose="02010600030101010101" pitchFamily="2" charset="-122"/>
                </a:rPr>
                <a:t>3</a:t>
              </a:r>
              <a:r>
                <a:rPr lang="zh-CN" altLang="en-US" sz="2400" b="1">
                  <a:latin typeface="Times New Roman" panose="02020603050405020304" pitchFamily="18" charset="0"/>
                  <a:sym typeface="宋体" panose="02010600030101010101" pitchFamily="2" charset="-122"/>
                </a:rPr>
                <a:t>）</a:t>
              </a:r>
              <a:r>
                <a:rPr lang="zh-CN" altLang="en-US" sz="2400" b="1">
                  <a:latin typeface="Times New Roman" panose="02020603050405020304" pitchFamily="18" charset="0"/>
                </a:rPr>
                <a:t>如果</a:t>
              </a:r>
              <a:r>
                <a:rPr lang="en-US" altLang="zh-CN" sz="2400" b="1">
                  <a:latin typeface="Times New Roman" panose="02020603050405020304" pitchFamily="18" charset="0"/>
                </a:rPr>
                <a:t>4a=-12,</a:t>
              </a:r>
              <a:r>
                <a:rPr lang="zh-CN" altLang="en-US" sz="2400" b="1">
                  <a:latin typeface="Times New Roman" panose="02020603050405020304" pitchFamily="18" charset="0"/>
                </a:rPr>
                <a:t>那么</a:t>
              </a:r>
              <a:r>
                <a:rPr lang="en-US" altLang="zh-CN" sz="2400" b="1">
                  <a:latin typeface="Times New Roman" panose="02020603050405020304" pitchFamily="18" charset="0"/>
                </a:rPr>
                <a:t>a=(        )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Times New Roman" panose="02020603050405020304" pitchFamily="18" charset="0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</a:rPr>
                <a:t>4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）如果                    ，那么</a:t>
              </a:r>
              <a:r>
                <a:rPr lang="en-US" altLang="zh-CN" sz="2400" b="1">
                  <a:latin typeface="Times New Roman" panose="02020603050405020304" pitchFamily="18" charset="0"/>
                </a:rPr>
                <a:t>y=(         )</a:t>
              </a:r>
            </a:p>
          </p:txBody>
        </p:sp>
        <p:graphicFrame>
          <p:nvGraphicFramePr>
            <p:cNvPr id="35846" name="对象 11271"/>
            <p:cNvGraphicFramePr/>
            <p:nvPr/>
          </p:nvGraphicFramePr>
          <p:xfrm>
            <a:off x="1381" y="3320"/>
            <a:ext cx="862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9" r:id="rId4" imgW="520700" imgH="393700" progId="Equation.3">
                    <p:embed/>
                  </p:oleObj>
                </mc:Choice>
                <mc:Fallback>
                  <p:oleObj r:id="rId4" imgW="520700" imgH="393700" progId="Equation.3">
                    <p:embed/>
                    <p:pic>
                      <p:nvPicPr>
                        <p:cNvPr id="0" name="对象 1127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1" y="3320"/>
                          <a:ext cx="862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4" name="文本框 11273"/>
          <p:cNvSpPr txBox="1">
            <a:spLocks noChangeArrowheads="1"/>
          </p:cNvSpPr>
          <p:nvPr/>
        </p:nvSpPr>
        <p:spPr bwMode="auto">
          <a:xfrm>
            <a:off x="7518400" y="1784350"/>
            <a:ext cx="792163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EE3EF2"/>
                </a:solidFill>
              </a:rPr>
              <a:t>(</a:t>
            </a:r>
            <a:r>
              <a:rPr lang="zh-CN" altLang="en-US" sz="2400" b="1">
                <a:solidFill>
                  <a:srgbClr val="EE3EF2"/>
                </a:solidFill>
              </a:rPr>
              <a:t>能</a:t>
            </a:r>
            <a:r>
              <a:rPr lang="en-US" altLang="zh-CN" sz="2400" b="1">
                <a:solidFill>
                  <a:srgbClr val="EE3EF2"/>
                </a:solidFill>
              </a:rPr>
              <a:t>)</a:t>
            </a:r>
            <a:r>
              <a:rPr lang="en-US" altLang="zh-CN" b="1"/>
              <a:t>    </a:t>
            </a:r>
          </a:p>
          <a:p>
            <a:pPr>
              <a:spcBef>
                <a:spcPct val="50000"/>
              </a:spcBef>
            </a:pPr>
            <a:endParaRPr lang="en-US" altLang="zh-CN" sz="2400" b="1">
              <a:solidFill>
                <a:srgbClr val="EE3EF2"/>
              </a:solidFill>
            </a:endParaRPr>
          </a:p>
        </p:txBody>
      </p:sp>
      <p:sp>
        <p:nvSpPr>
          <p:cNvPr id="11275" name="文本框 11274"/>
          <p:cNvSpPr txBox="1">
            <a:spLocks noChangeArrowheads="1"/>
          </p:cNvSpPr>
          <p:nvPr/>
        </p:nvSpPr>
        <p:spPr bwMode="auto">
          <a:xfrm>
            <a:off x="7553325" y="2416175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EE3EF2"/>
                </a:solidFill>
              </a:rPr>
              <a:t>(</a:t>
            </a:r>
            <a:r>
              <a:rPr lang="zh-CN" altLang="en-US" sz="2400" b="1">
                <a:solidFill>
                  <a:srgbClr val="EE3EF2"/>
                </a:solidFill>
              </a:rPr>
              <a:t>能</a:t>
            </a:r>
            <a:r>
              <a:rPr lang="en-US" altLang="zh-CN" sz="2400" b="1">
                <a:solidFill>
                  <a:srgbClr val="EE3EF2"/>
                </a:solidFill>
              </a:rPr>
              <a:t>)</a:t>
            </a:r>
          </a:p>
        </p:txBody>
      </p:sp>
      <p:sp>
        <p:nvSpPr>
          <p:cNvPr id="11276" name="文本框 11275"/>
          <p:cNvSpPr txBox="1">
            <a:spLocks noChangeArrowheads="1"/>
          </p:cNvSpPr>
          <p:nvPr/>
        </p:nvSpPr>
        <p:spPr bwMode="auto">
          <a:xfrm>
            <a:off x="5106988" y="4957763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EE3EF2"/>
                </a:solidFill>
              </a:rPr>
              <a:t>7</a:t>
            </a:r>
          </a:p>
        </p:txBody>
      </p:sp>
      <p:sp>
        <p:nvSpPr>
          <p:cNvPr id="11277" name="文本框 11276"/>
          <p:cNvSpPr txBox="1">
            <a:spLocks noChangeArrowheads="1"/>
          </p:cNvSpPr>
          <p:nvPr/>
        </p:nvSpPr>
        <p:spPr bwMode="auto">
          <a:xfrm>
            <a:off x="4643438" y="4327525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EE3EF2"/>
                </a:solidFill>
              </a:rPr>
              <a:t>3</a:t>
            </a:r>
          </a:p>
        </p:txBody>
      </p:sp>
      <p:sp>
        <p:nvSpPr>
          <p:cNvPr id="11278" name="文本框 11277"/>
          <p:cNvSpPr txBox="1">
            <a:spLocks noChangeArrowheads="1"/>
          </p:cNvSpPr>
          <p:nvPr/>
        </p:nvSpPr>
        <p:spPr bwMode="auto">
          <a:xfrm>
            <a:off x="4067175" y="54149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EE3EF2"/>
                </a:solidFill>
              </a:rPr>
              <a:t>-3</a:t>
            </a:r>
          </a:p>
        </p:txBody>
      </p:sp>
      <p:sp>
        <p:nvSpPr>
          <p:cNvPr id="11280" name="文本框 11279"/>
          <p:cNvSpPr txBox="1">
            <a:spLocks noChangeArrowheads="1"/>
          </p:cNvSpPr>
          <p:nvPr/>
        </p:nvSpPr>
        <p:spPr bwMode="auto">
          <a:xfrm>
            <a:off x="8482013" y="2971800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EE3EF2"/>
                </a:solidFill>
              </a:rPr>
              <a:t>(能)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6" grpId="0"/>
      <p:bldP spid="11277" grpId="0"/>
      <p:bldP spid="112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组合 70657"/>
          <p:cNvGrpSpPr/>
          <p:nvPr/>
        </p:nvGrpSpPr>
        <p:grpSpPr bwMode="auto">
          <a:xfrm>
            <a:off x="611188" y="333375"/>
            <a:ext cx="9144000" cy="2967038"/>
            <a:chOff x="158" y="2296"/>
            <a:chExt cx="5760" cy="1869"/>
          </a:xfrm>
        </p:grpSpPr>
        <p:sp>
          <p:nvSpPr>
            <p:cNvPr id="37890" name="文本框 70658"/>
            <p:cNvSpPr txBox="1">
              <a:spLocks noChangeArrowheads="1"/>
            </p:cNvSpPr>
            <p:nvPr/>
          </p:nvSpPr>
          <p:spPr bwMode="auto">
            <a:xfrm>
              <a:off x="158" y="2296"/>
              <a:ext cx="576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宋体" panose="02010600030101010101" pitchFamily="2" charset="-122"/>
                </a:rPr>
                <a:t>3  </a:t>
              </a:r>
              <a:r>
                <a:rPr lang="zh-CN" altLang="en-US" sz="2800">
                  <a:latin typeface="宋体" panose="02010600030101010101" pitchFamily="2" charset="-122"/>
                </a:rPr>
                <a:t>下列变形符合等式性质的是（ </a:t>
              </a:r>
              <a:r>
                <a:rPr lang="zh-CN" altLang="en-US" sz="2400">
                  <a:solidFill>
                    <a:srgbClr val="FF0000"/>
                  </a:solidFill>
                  <a:latin typeface="宋体" panose="02010600030101010101" pitchFamily="2" charset="-122"/>
                </a:rPr>
                <a:t> </a:t>
              </a:r>
              <a:r>
                <a:rPr lang="zh-CN" altLang="en-US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 </a:t>
              </a:r>
              <a:r>
                <a:rPr lang="zh-CN" altLang="en-US" sz="2800">
                  <a:latin typeface="宋体" panose="02010600030101010101" pitchFamily="2" charset="-122"/>
                </a:rPr>
                <a:t>）</a:t>
              </a:r>
            </a:p>
          </p:txBody>
        </p:sp>
        <p:sp>
          <p:nvSpPr>
            <p:cNvPr id="37891" name="文本框 70659"/>
            <p:cNvSpPr txBox="1">
              <a:spLocks noChangeArrowheads="1"/>
            </p:cNvSpPr>
            <p:nvPr/>
          </p:nvSpPr>
          <p:spPr bwMode="auto">
            <a:xfrm>
              <a:off x="204" y="2659"/>
              <a:ext cx="492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</a:rPr>
                <a:t>A  </a:t>
              </a:r>
              <a:r>
                <a:rPr lang="zh-CN" altLang="en-US" sz="2800">
                  <a:latin typeface="Times New Roman" panose="02020603050405020304" pitchFamily="18" charset="0"/>
                </a:rPr>
                <a:t>如果</a:t>
              </a:r>
              <a:r>
                <a:rPr lang="en-US" altLang="zh-CN" sz="2800">
                  <a:latin typeface="Times New Roman" panose="02020603050405020304" pitchFamily="18" charset="0"/>
                </a:rPr>
                <a:t>2x-3=7</a:t>
              </a:r>
              <a:r>
                <a:rPr lang="zh-CN" altLang="en-US" sz="2800">
                  <a:latin typeface="Times New Roman" panose="02020603050405020304" pitchFamily="18" charset="0"/>
                </a:rPr>
                <a:t>，那么</a:t>
              </a:r>
              <a:r>
                <a:rPr lang="en-US" altLang="zh-CN" sz="2800">
                  <a:latin typeface="Times New Roman" panose="02020603050405020304" pitchFamily="18" charset="0"/>
                </a:rPr>
                <a:t>2x=7-3</a:t>
              </a:r>
            </a:p>
          </p:txBody>
        </p:sp>
        <p:sp>
          <p:nvSpPr>
            <p:cNvPr id="37892" name="文本框 70660"/>
            <p:cNvSpPr txBox="1">
              <a:spLocks noChangeArrowheads="1"/>
            </p:cNvSpPr>
            <p:nvPr/>
          </p:nvSpPr>
          <p:spPr bwMode="auto">
            <a:xfrm>
              <a:off x="204" y="3012"/>
              <a:ext cx="526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</a:rPr>
                <a:t>B  </a:t>
              </a:r>
              <a:r>
                <a:rPr lang="zh-CN" altLang="en-US" sz="2800">
                  <a:latin typeface="Times New Roman" panose="02020603050405020304" pitchFamily="18" charset="0"/>
                </a:rPr>
                <a:t>如果</a:t>
              </a:r>
              <a:r>
                <a:rPr lang="en-US" altLang="zh-CN" sz="2800">
                  <a:latin typeface="Times New Roman" panose="02020603050405020304" pitchFamily="18" charset="0"/>
                </a:rPr>
                <a:t>3x-2=1</a:t>
              </a:r>
              <a:r>
                <a:rPr lang="zh-CN" altLang="en-US" sz="2800">
                  <a:latin typeface="Times New Roman" panose="02020603050405020304" pitchFamily="18" charset="0"/>
                </a:rPr>
                <a:t>，那么</a:t>
              </a:r>
              <a:r>
                <a:rPr lang="en-US" altLang="zh-CN" sz="2800">
                  <a:latin typeface="Times New Roman" panose="02020603050405020304" pitchFamily="18" charset="0"/>
                </a:rPr>
                <a:t>3x=1-2</a:t>
              </a:r>
            </a:p>
          </p:txBody>
        </p:sp>
        <p:sp>
          <p:nvSpPr>
            <p:cNvPr id="37893" name="文本框 70661"/>
            <p:cNvSpPr txBox="1">
              <a:spLocks noChangeArrowheads="1"/>
            </p:cNvSpPr>
            <p:nvPr/>
          </p:nvSpPr>
          <p:spPr bwMode="auto">
            <a:xfrm>
              <a:off x="204" y="3339"/>
              <a:ext cx="532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</a:rPr>
                <a:t>C  </a:t>
              </a:r>
              <a:r>
                <a:rPr lang="zh-CN" altLang="en-US" sz="2800">
                  <a:latin typeface="Times New Roman" panose="02020603050405020304" pitchFamily="18" charset="0"/>
                </a:rPr>
                <a:t>如果</a:t>
              </a:r>
              <a:r>
                <a:rPr lang="en-US" altLang="zh-CN" sz="2800">
                  <a:latin typeface="Times New Roman" panose="02020603050405020304" pitchFamily="18" charset="0"/>
                </a:rPr>
                <a:t>-2x=5</a:t>
              </a:r>
              <a:r>
                <a:rPr lang="zh-CN" altLang="en-US" sz="2800">
                  <a:latin typeface="Times New Roman" panose="02020603050405020304" pitchFamily="18" charset="0"/>
                </a:rPr>
                <a:t>，那么</a:t>
              </a:r>
              <a:r>
                <a:rPr lang="en-US" altLang="zh-CN" sz="2800">
                  <a:latin typeface="Times New Roman" panose="02020603050405020304" pitchFamily="18" charset="0"/>
                </a:rPr>
                <a:t>x=5+2</a:t>
              </a:r>
            </a:p>
          </p:txBody>
        </p:sp>
        <p:graphicFrame>
          <p:nvGraphicFramePr>
            <p:cNvPr id="37894" name="对象 70662"/>
            <p:cNvGraphicFramePr/>
            <p:nvPr/>
          </p:nvGraphicFramePr>
          <p:xfrm>
            <a:off x="271" y="3610"/>
            <a:ext cx="2366" cy="5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1" r:id="rId3" imgW="1676400" imgH="393700" progId="Equation.3">
                    <p:embed/>
                  </p:oleObj>
                </mc:Choice>
                <mc:Fallback>
                  <p:oleObj r:id="rId3" imgW="1676400" imgH="393700" progId="Equation.3">
                    <p:embed/>
                    <p:pic>
                      <p:nvPicPr>
                        <p:cNvPr id="0" name="对象 7066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" y="3610"/>
                          <a:ext cx="2366" cy="5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895" name="组合 70663"/>
          <p:cNvGrpSpPr/>
          <p:nvPr/>
        </p:nvGrpSpPr>
        <p:grpSpPr bwMode="auto">
          <a:xfrm>
            <a:off x="685800" y="3155950"/>
            <a:ext cx="8915400" cy="3317875"/>
            <a:chOff x="432" y="1988"/>
            <a:chExt cx="5616" cy="2090"/>
          </a:xfrm>
        </p:grpSpPr>
        <p:sp>
          <p:nvSpPr>
            <p:cNvPr id="37896" name="文本框 70664"/>
            <p:cNvSpPr txBox="1">
              <a:spLocks noChangeArrowheads="1"/>
            </p:cNvSpPr>
            <p:nvPr/>
          </p:nvSpPr>
          <p:spPr bwMode="auto">
            <a:xfrm>
              <a:off x="432" y="1988"/>
              <a:ext cx="561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宋体" panose="02010600030101010101" pitchFamily="2" charset="-122"/>
                </a:rPr>
                <a:t>4  </a:t>
              </a:r>
              <a:r>
                <a:rPr lang="zh-CN" altLang="en-US" sz="2800">
                  <a:latin typeface="宋体" panose="02010600030101010101" pitchFamily="2" charset="-122"/>
                </a:rPr>
                <a:t>依据等式性质进行变形，变形不正确的是（  ）</a:t>
              </a:r>
            </a:p>
          </p:txBody>
        </p:sp>
        <p:graphicFrame>
          <p:nvGraphicFramePr>
            <p:cNvPr id="37897" name="对象 70665"/>
            <p:cNvGraphicFramePr/>
            <p:nvPr/>
          </p:nvGraphicFramePr>
          <p:xfrm>
            <a:off x="494" y="2352"/>
            <a:ext cx="3041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2" r:id="rId5" imgW="1968500" imgH="215900" progId="Equation.3">
                    <p:embed/>
                  </p:oleObj>
                </mc:Choice>
                <mc:Fallback>
                  <p:oleObj r:id="rId5" imgW="1968500" imgH="215900" progId="Equation.3">
                    <p:embed/>
                    <p:pic>
                      <p:nvPicPr>
                        <p:cNvPr id="0" name="对象 7066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" y="2352"/>
                          <a:ext cx="3041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8" name="对象 70666"/>
            <p:cNvGraphicFramePr/>
            <p:nvPr/>
          </p:nvGraphicFramePr>
          <p:xfrm>
            <a:off x="498" y="2688"/>
            <a:ext cx="3373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3" r:id="rId7" imgW="2171700" imgH="215900" progId="Equation.3">
                    <p:embed/>
                  </p:oleObj>
                </mc:Choice>
                <mc:Fallback>
                  <p:oleObj r:id="rId7" imgW="2171700" imgH="215900" progId="Equation.3">
                    <p:embed/>
                    <p:pic>
                      <p:nvPicPr>
                        <p:cNvPr id="0" name="对象 7066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" y="2688"/>
                          <a:ext cx="3373" cy="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9" name="对象 70667"/>
            <p:cNvGraphicFramePr/>
            <p:nvPr/>
          </p:nvGraphicFramePr>
          <p:xfrm>
            <a:off x="498" y="3023"/>
            <a:ext cx="3290" cy="5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4" r:id="rId9" imgW="2222500" imgH="393700" progId="Equation.3">
                    <p:embed/>
                  </p:oleObj>
                </mc:Choice>
                <mc:Fallback>
                  <p:oleObj r:id="rId9" imgW="2222500" imgH="393700" progId="Equation.3">
                    <p:embed/>
                    <p:pic>
                      <p:nvPicPr>
                        <p:cNvPr id="0" name="对象 7066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" y="3023"/>
                          <a:ext cx="3290" cy="5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00" name="对象 70668"/>
            <p:cNvGraphicFramePr/>
            <p:nvPr/>
          </p:nvGraphicFramePr>
          <p:xfrm>
            <a:off x="523" y="3504"/>
            <a:ext cx="2983" cy="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5" r:id="rId11" imgW="2044700" imgH="393700" progId="Equation.3">
                    <p:embed/>
                  </p:oleObj>
                </mc:Choice>
                <mc:Fallback>
                  <p:oleObj r:id="rId11" imgW="2044700" imgH="393700" progId="Equation.3">
                    <p:embed/>
                    <p:pic>
                      <p:nvPicPr>
                        <p:cNvPr id="0" name="对象 7066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" y="3504"/>
                          <a:ext cx="2983" cy="5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0670" name="矩形 70669"/>
          <p:cNvSpPr>
            <a:spLocks noChangeArrowheads="1"/>
          </p:cNvSpPr>
          <p:nvPr/>
        </p:nvSpPr>
        <p:spPr bwMode="auto">
          <a:xfrm>
            <a:off x="5867400" y="3333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70671" name="矩形 70670"/>
          <p:cNvSpPr>
            <a:spLocks noChangeArrowheads="1"/>
          </p:cNvSpPr>
          <p:nvPr/>
        </p:nvSpPr>
        <p:spPr bwMode="auto">
          <a:xfrm>
            <a:off x="7956550" y="3213100"/>
            <a:ext cx="63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  <p:bldP spid="706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内容占位符 4403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smtClean="0">
                <a:latin typeface="宋体" panose="02010600030101010101" pitchFamily="2" charset="-122"/>
              </a:rPr>
              <a:t>1</a:t>
            </a:r>
            <a:r>
              <a:rPr lang="zh-CN" altLang="en-US" b="1" smtClean="0">
                <a:latin typeface="宋体" panose="02010600030101010101" pitchFamily="2" charset="-122"/>
              </a:rPr>
              <a:t>、选择：</a:t>
            </a:r>
          </a:p>
          <a:p>
            <a:r>
              <a:rPr lang="zh-CN" altLang="en-US" b="1" smtClean="0">
                <a:latin typeface="宋体" panose="02010600030101010101" pitchFamily="2" charset="-122"/>
              </a:rPr>
              <a:t> 下列等式中，可由等式</a:t>
            </a:r>
            <a:r>
              <a:rPr lang="en-US" altLang="zh-CN" b="1" smtClean="0">
                <a:latin typeface="宋体" panose="02010600030101010101" pitchFamily="2" charset="-122"/>
              </a:rPr>
              <a:t>2x-3=x+2</a:t>
            </a:r>
            <a:r>
              <a:rPr lang="zh-CN" altLang="en-US" b="1" smtClean="0">
                <a:latin typeface="宋体" panose="02010600030101010101" pitchFamily="2" charset="-122"/>
              </a:rPr>
              <a:t>变形得到的是（   ）</a:t>
            </a:r>
          </a:p>
          <a:p>
            <a:r>
              <a:rPr lang="en-US" altLang="zh-CN" b="1" smtClean="0">
                <a:latin typeface="宋体" panose="02010600030101010101" pitchFamily="2" charset="-122"/>
              </a:rPr>
              <a:t>A. 2x-1=x         B. x-3=2 </a:t>
            </a:r>
          </a:p>
          <a:p>
            <a:r>
              <a:rPr lang="en-US" altLang="zh-CN" b="1" smtClean="0">
                <a:latin typeface="宋体" panose="02010600030101010101" pitchFamily="2" charset="-122"/>
              </a:rPr>
              <a:t>C. 3x=3+2         D. x+3=-2</a:t>
            </a:r>
          </a:p>
          <a:p>
            <a:r>
              <a:rPr lang="en-US" altLang="zh-CN" smtClean="0"/>
              <a:t> </a:t>
            </a:r>
          </a:p>
        </p:txBody>
      </p:sp>
      <p:sp>
        <p:nvSpPr>
          <p:cNvPr id="38914" name="文本框 44035"/>
          <p:cNvSpPr txBox="1">
            <a:spLocks noChangeArrowheads="1"/>
          </p:cNvSpPr>
          <p:nvPr/>
        </p:nvSpPr>
        <p:spPr bwMode="auto">
          <a:xfrm flipH="1">
            <a:off x="10693400" y="2708275"/>
            <a:ext cx="172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B</a:t>
            </a:r>
          </a:p>
        </p:txBody>
      </p:sp>
      <p:sp>
        <p:nvSpPr>
          <p:cNvPr id="44040" name="文本框 44039"/>
          <p:cNvSpPr txBox="1">
            <a:spLocks noChangeArrowheads="1"/>
          </p:cNvSpPr>
          <p:nvPr/>
        </p:nvSpPr>
        <p:spPr bwMode="auto">
          <a:xfrm>
            <a:off x="2195513" y="262255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D50733"/>
                </a:solidFill>
              </a:rPr>
              <a:t>B</a:t>
            </a:r>
          </a:p>
        </p:txBody>
      </p:sp>
      <p:sp>
        <p:nvSpPr>
          <p:cNvPr id="38916" name="矩形 11267"/>
          <p:cNvSpPr>
            <a:spLocks noChangeArrowheads="1" noChangeShapeType="1" noTextEdit="1"/>
          </p:cNvSpPr>
          <p:nvPr/>
        </p:nvSpPr>
        <p:spPr bwMode="auto">
          <a:xfrm>
            <a:off x="395288" y="317500"/>
            <a:ext cx="2066925" cy="735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拓展提升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矩形 72705"/>
          <p:cNvSpPr>
            <a:spLocks noChangeArrowheads="1"/>
          </p:cNvSpPr>
          <p:nvPr/>
        </p:nvSpPr>
        <p:spPr bwMode="auto">
          <a:xfrm>
            <a:off x="250825" y="765175"/>
            <a:ext cx="8604250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、在学习了等式的性质后，小红发现运用等式的性质可以使复杂的等式变得简洁，这使她异常兴奋，于是她随手写了一个等式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2800" b="1">
                <a:solidFill>
                  <a:srgbClr val="D50733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>
                <a:solidFill>
                  <a:srgbClr val="D50733"/>
                </a:solidFill>
                <a:latin typeface="Times New Roman" panose="02020603050405020304" pitchFamily="18" charset="0"/>
              </a:rPr>
              <a:t>ａ</a:t>
            </a:r>
            <a:r>
              <a:rPr lang="en-US" altLang="zh-CN" sz="2800" b="1">
                <a:solidFill>
                  <a:srgbClr val="D50733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b="1">
                <a:solidFill>
                  <a:srgbClr val="D50733"/>
                </a:solidFill>
                <a:latin typeface="Times New Roman" panose="02020603050405020304" pitchFamily="18" charset="0"/>
              </a:rPr>
              <a:t>ｂ</a:t>
            </a:r>
            <a:r>
              <a:rPr lang="en-US" altLang="zh-CN" sz="2800" b="1">
                <a:solidFill>
                  <a:srgbClr val="D50733"/>
                </a:solidFill>
                <a:latin typeface="Times New Roman" panose="02020603050405020304" pitchFamily="18" charset="0"/>
              </a:rPr>
              <a:t>-2</a:t>
            </a:r>
            <a:r>
              <a:rPr lang="zh-CN" altLang="en-US" sz="2800" b="1">
                <a:solidFill>
                  <a:srgbClr val="D50733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800" b="1">
                <a:solidFill>
                  <a:srgbClr val="D50733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800" b="1">
                <a:solidFill>
                  <a:srgbClr val="D50733"/>
                </a:solidFill>
                <a:latin typeface="Times New Roman" panose="02020603050405020304" pitchFamily="18" charset="0"/>
              </a:rPr>
              <a:t>ａ</a:t>
            </a:r>
            <a:r>
              <a:rPr lang="en-US" altLang="zh-CN" sz="2800" b="1">
                <a:solidFill>
                  <a:srgbClr val="D50733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b="1">
                <a:solidFill>
                  <a:srgbClr val="D50733"/>
                </a:solidFill>
                <a:latin typeface="Times New Roman" panose="02020603050405020304" pitchFamily="18" charset="0"/>
              </a:rPr>
              <a:t>ｂ</a:t>
            </a:r>
            <a:r>
              <a:rPr lang="en-US" altLang="zh-CN" sz="2800" b="1">
                <a:solidFill>
                  <a:srgbClr val="D50733"/>
                </a:solidFill>
                <a:latin typeface="Times New Roman" panose="02020603050405020304" pitchFamily="18" charset="0"/>
              </a:rPr>
              <a:t>-2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，并开始运用等式性质对这个等式进行变形，其过程如下：</a:t>
            </a:r>
          </a:p>
          <a:p>
            <a:pPr eaLnBrk="0" hangingPunct="0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　　　　　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ｂ＝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ｂ（等式两边同时加上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  <a:p>
            <a:pPr eaLnBrk="0" hangingPunct="0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　　　　　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ａ＝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ａ（等式两边同时减去ｂ）</a:t>
            </a:r>
          </a:p>
          <a:p>
            <a:pPr eaLnBrk="0" hangingPunct="0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　　　　　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（等式两边同时除以ａ）</a:t>
            </a:r>
          </a:p>
          <a:p>
            <a:pPr eaLnBrk="0" hangingPunct="0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变形到此，小红顿时就傻了：居然得出如此等式！于是小红开始检查自己的变形过程，但怎么也找不出错误来。</a:t>
            </a:r>
          </a:p>
          <a:p>
            <a:pPr eaLnBrk="0" hangingPunct="0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聪明的同学，你能让小红的愁眉在恍然大悟中舒展开来吗？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文本占位符 59393"/>
          <p:cNvSpPr>
            <a:spLocks noGrp="1" noChangeArrowheads="1"/>
          </p:cNvSpPr>
          <p:nvPr>
            <p:ph idx="1"/>
          </p:nvPr>
        </p:nvSpPr>
        <p:spPr>
          <a:xfrm>
            <a:off x="-1331913" y="1196975"/>
            <a:ext cx="7772401" cy="725488"/>
          </a:xfrm>
        </p:spPr>
        <p:txBody>
          <a:bodyPr/>
          <a:lstStyle/>
          <a:p>
            <a:pPr lvl="4">
              <a:buFont typeface="Arial" panose="020B0604020202020204" pitchFamily="34" charset="0"/>
              <a:buNone/>
            </a:pPr>
            <a:r>
              <a:rPr lang="zh-CN" altLang="en-US" sz="3200" b="1" smtClean="0">
                <a:solidFill>
                  <a:srgbClr val="0000FF"/>
                </a:solidFill>
              </a:rPr>
              <a:t>本节课你学到了什么？</a:t>
            </a:r>
          </a:p>
        </p:txBody>
      </p:sp>
      <p:sp>
        <p:nvSpPr>
          <p:cNvPr id="40962" name="文本框 59394"/>
          <p:cNvSpPr txBox="1">
            <a:spLocks noChangeArrowheads="1"/>
          </p:cNvSpPr>
          <p:nvPr/>
        </p:nvSpPr>
        <p:spPr bwMode="auto">
          <a:xfrm>
            <a:off x="685800" y="319088"/>
            <a:ext cx="434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E004BB"/>
                </a:solidFill>
                <a:latin typeface="Tahoma" panose="020B0604030504040204" pitchFamily="34" charset="0"/>
                <a:ea typeface="华文行楷" panose="02010800040101010101" pitchFamily="2" charset="-122"/>
              </a:rPr>
              <a:t>课堂小结</a:t>
            </a:r>
          </a:p>
        </p:txBody>
      </p:sp>
      <p:sp>
        <p:nvSpPr>
          <p:cNvPr id="59396" name="文本框 59395"/>
          <p:cNvSpPr txBox="1">
            <a:spLocks noChangeArrowheads="1"/>
          </p:cNvSpPr>
          <p:nvPr/>
        </p:nvSpPr>
        <p:spPr bwMode="auto">
          <a:xfrm>
            <a:off x="381000" y="2087563"/>
            <a:ext cx="579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CC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0000CC"/>
                </a:solidFill>
                <a:latin typeface="宋体" panose="02010600030101010101" pitchFamily="2" charset="-122"/>
              </a:rPr>
              <a:t>）等式的性质。</a:t>
            </a:r>
          </a:p>
        </p:txBody>
      </p:sp>
      <p:sp>
        <p:nvSpPr>
          <p:cNvPr id="59397" name="文本框 59396"/>
          <p:cNvSpPr txBox="1">
            <a:spLocks noChangeArrowheads="1"/>
          </p:cNvSpPr>
          <p:nvPr/>
        </p:nvSpPr>
        <p:spPr bwMode="auto">
          <a:xfrm>
            <a:off x="457200" y="5135563"/>
            <a:ext cx="5562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）等式性质的应用。</a:t>
            </a:r>
          </a:p>
        </p:txBody>
      </p:sp>
      <p:sp>
        <p:nvSpPr>
          <p:cNvPr id="59398" name="文本框 59397"/>
          <p:cNvSpPr txBox="1">
            <a:spLocks noChangeArrowheads="1"/>
          </p:cNvSpPr>
          <p:nvPr/>
        </p:nvSpPr>
        <p:spPr bwMode="auto">
          <a:xfrm>
            <a:off x="0" y="281940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等式性质</a:t>
            </a:r>
            <a:r>
              <a:rPr lang="en-US" altLang="zh-CN" sz="3200" b="1">
                <a:solidFill>
                  <a:srgbClr val="00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b="1">
                <a:solidFill>
                  <a:srgbClr val="00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3200" b="1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等式两边都加上（或减去）同一个整式，所得的结果仍是等式。</a:t>
            </a:r>
          </a:p>
        </p:txBody>
      </p:sp>
      <p:sp>
        <p:nvSpPr>
          <p:cNvPr id="59399" name="文本框 59398"/>
          <p:cNvSpPr txBox="1">
            <a:spLocks noChangeArrowheads="1"/>
          </p:cNvSpPr>
          <p:nvPr/>
        </p:nvSpPr>
        <p:spPr bwMode="auto">
          <a:xfrm>
            <a:off x="0" y="39624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等式性质</a:t>
            </a:r>
            <a:r>
              <a:rPr lang="en-US" altLang="zh-CN" sz="3200" b="1" dirty="0">
                <a:solidFill>
                  <a:srgbClr val="00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 dirty="0">
                <a:solidFill>
                  <a:srgbClr val="00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sz="3200" b="1" dirty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等式的两边都乘（或除以）同一个数（除数不能为</a:t>
            </a:r>
            <a:r>
              <a:rPr lang="en-US" altLang="zh-CN" sz="3200" b="1" dirty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3200" b="1" dirty="0">
                <a:solidFill>
                  <a:srgbClr val="FF006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），所得的结果仍是等式。</a:t>
            </a:r>
          </a:p>
        </p:txBody>
      </p:sp>
      <p:sp>
        <p:nvSpPr>
          <p:cNvPr id="40967" name="矩形 59400"/>
          <p:cNvSpPr>
            <a:spLocks noChangeArrowheads="1" noChangeShapeType="1" noTextEdit="1"/>
          </p:cNvSpPr>
          <p:nvPr/>
        </p:nvSpPr>
        <p:spPr bwMode="auto">
          <a:xfrm rot="-24966">
            <a:off x="5181600" y="228600"/>
            <a:ext cx="37338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44361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zh-CN" altLang="en-US" sz="6600" b="1">
                <a:gradFill rotWithShape="0">
                  <a:gsLst>
                    <a:gs pos="0">
                      <a:srgbClr val="FFFFFF"/>
                    </a:gs>
                    <a:gs pos="100000">
                      <a:srgbClr val="FF9900"/>
                    </a:gs>
                  </a:gsLst>
                  <a:lin ang="16104966" scaled="1"/>
                </a:gradFill>
                <a:latin typeface="华文新魏" panose="02010800040101010101" charset="-122"/>
                <a:ea typeface="华文新魏" panose="02010800040101010101" charset="-122"/>
              </a:rPr>
              <a:t>感悟与反思</a:t>
            </a:r>
          </a:p>
        </p:txBody>
      </p:sp>
      <p:grpSp>
        <p:nvGrpSpPr>
          <p:cNvPr id="40968" name="组合 59401"/>
          <p:cNvGrpSpPr/>
          <p:nvPr/>
        </p:nvGrpSpPr>
        <p:grpSpPr bwMode="auto">
          <a:xfrm>
            <a:off x="7632700" y="4683125"/>
            <a:ext cx="1524000" cy="1905000"/>
            <a:chOff x="4656" y="3120"/>
            <a:chExt cx="960" cy="1200"/>
          </a:xfrm>
        </p:grpSpPr>
        <p:graphicFrame>
          <p:nvGraphicFramePr>
            <p:cNvPr id="40969" name="对象 59402"/>
            <p:cNvGraphicFramePr/>
            <p:nvPr/>
          </p:nvGraphicFramePr>
          <p:xfrm>
            <a:off x="4656" y="3282"/>
            <a:ext cx="576" cy="1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9" r:id="rId4" imgW="800100" imgH="1266825" progId="Paint.Picture">
                    <p:embed/>
                  </p:oleObj>
                </mc:Choice>
                <mc:Fallback>
                  <p:oleObj r:id="rId4" imgW="800100" imgH="1266825" progId="Paint.Picture">
                    <p:embed/>
                    <p:pic>
                      <p:nvPicPr>
                        <p:cNvPr id="0" name="对象 5940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3282"/>
                          <a:ext cx="576" cy="1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0970" name="组合 59403"/>
            <p:cNvGrpSpPr/>
            <p:nvPr/>
          </p:nvGrpSpPr>
          <p:grpSpPr bwMode="auto">
            <a:xfrm rot="-120000">
              <a:off x="5232" y="3120"/>
              <a:ext cx="384" cy="864"/>
              <a:chOff x="5136" y="2448"/>
              <a:chExt cx="496" cy="1128"/>
            </a:xfrm>
          </p:grpSpPr>
          <p:sp>
            <p:nvSpPr>
              <p:cNvPr id="40971" name="矩形 59404"/>
              <p:cNvSpPr>
                <a:spLocks noChangeArrowheads="1" noChangeShapeType="1" noTextEdit="1"/>
              </p:cNvSpPr>
              <p:nvPr/>
            </p:nvSpPr>
            <p:spPr bwMode="auto">
              <a:xfrm rot="6608535">
                <a:off x="4848" y="2736"/>
                <a:ext cx="864" cy="288"/>
              </a:xfrm>
              <a:prstGeom prst="rect">
                <a:avLst/>
              </a:prstGeom>
            </p:spPr>
            <p:txBody>
              <a:bodyPr vert="ea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zh-CN" altLang="en-US" sz="3600" i="1" kern="10">
                    <a:ln w="25400">
                      <a:solidFill>
                        <a:schemeClr val="hlink"/>
                      </a:solidFill>
                      <a:round/>
                    </a:ln>
                    <a:solidFill>
                      <a:srgbClr val="FF0000"/>
                    </a:solidFill>
                    <a:effectLst>
                      <a:outerShdw dist="35921" dir="2700000" algn="ctr" rotWithShape="0">
                        <a:srgbClr val="C0C0C0"/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</a:rPr>
                  <a:t>记住了</a:t>
                </a:r>
              </a:p>
            </p:txBody>
          </p:sp>
          <p:sp>
            <p:nvSpPr>
              <p:cNvPr id="40972" name="矩形 59405"/>
              <p:cNvSpPr>
                <a:spLocks noChangeArrowheads="1" noChangeShapeType="1" noTextEdit="1"/>
              </p:cNvSpPr>
              <p:nvPr/>
            </p:nvSpPr>
            <p:spPr bwMode="auto">
              <a:xfrm rot="2517578">
                <a:off x="5296" y="3096"/>
                <a:ext cx="336" cy="48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zh-CN" altLang="en-US" sz="3600" kern="10">
                    <a:ln w="25400">
                      <a:solidFill>
                        <a:schemeClr val="hlink"/>
                      </a:solidFill>
                      <a:round/>
                    </a:ln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？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  <p:bldP spid="59398" grpId="0"/>
      <p:bldP spid="593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6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41987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138363" y="2698750"/>
            <a:ext cx="5346700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必做题：教材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154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页习题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7.1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第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1-3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题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选做题：教材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154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页习题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7.1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第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4,5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题    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</a:p>
          <a:p>
            <a:pPr algn="ctr" eaLnBrk="0" hangingPunct="0"/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990" name="Group 4"/>
          <p:cNvGrpSpPr/>
          <p:nvPr/>
        </p:nvGrpSpPr>
        <p:grpSpPr bwMode="auto">
          <a:xfrm>
            <a:off x="428625" y="287338"/>
            <a:ext cx="2425700" cy="1008062"/>
            <a:chOff x="340" y="300"/>
            <a:chExt cx="1611" cy="635"/>
          </a:xfrm>
        </p:grpSpPr>
        <p:sp>
          <p:nvSpPr>
            <p:cNvPr id="45058" name="AutoShape 5"/>
            <p:cNvSpPr/>
            <p:nvPr/>
          </p:nvSpPr>
          <p:spPr>
            <a:xfrm>
              <a:off x="340" y="300"/>
              <a:ext cx="1522" cy="635"/>
            </a:xfrm>
            <a:prstGeom prst="doubleWave">
              <a:avLst>
                <a:gd name="adj1" fmla="val 6500"/>
                <a:gd name="adj2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noProof="1"/>
            </a:p>
          </p:txBody>
        </p:sp>
        <p:sp>
          <p:nvSpPr>
            <p:cNvPr id="41992" name="Text Box 6"/>
            <p:cNvSpPr txBox="1">
              <a:spLocks noChangeArrowheads="1"/>
            </p:cNvSpPr>
            <p:nvPr/>
          </p:nvSpPr>
          <p:spPr bwMode="auto">
            <a:xfrm>
              <a:off x="432" y="436"/>
              <a:ext cx="1519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>
                  <a:solidFill>
                    <a:srgbClr val="9900CC"/>
                  </a:solidFill>
                  <a:ea typeface="华文行楷" panose="02010800040101010101" pitchFamily="2" charset="-122"/>
                </a:rPr>
                <a:t>布置作业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对象 52225"/>
          <p:cNvGraphicFramePr/>
          <p:nvPr/>
        </p:nvGraphicFramePr>
        <p:xfrm>
          <a:off x="4643438" y="1893888"/>
          <a:ext cx="21209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r:id="rId5" imgW="952500" imgH="266700" progId="Equation.3">
                  <p:embed/>
                </p:oleObj>
              </mc:Choice>
              <mc:Fallback>
                <p:oleObj r:id="rId5" imgW="952500" imgH="266700" progId="Equation.3">
                  <p:embed/>
                  <p:pic>
                    <p:nvPicPr>
                      <p:cNvPr id="0" name="对象 5222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893888"/>
                        <a:ext cx="21209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对象 52226"/>
          <p:cNvGraphicFramePr/>
          <p:nvPr/>
        </p:nvGraphicFramePr>
        <p:xfrm>
          <a:off x="1331913" y="1916113"/>
          <a:ext cx="25003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r:id="rId7" imgW="965200" imgH="266700" progId="Equation.3">
                  <p:embed/>
                </p:oleObj>
              </mc:Choice>
              <mc:Fallback>
                <p:oleObj r:id="rId7" imgW="965200" imgH="266700" progId="Equation.3">
                  <p:embed/>
                  <p:pic>
                    <p:nvPicPr>
                      <p:cNvPr id="0" name="对象 5222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916113"/>
                        <a:ext cx="250031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8" name="文本框 52227"/>
          <p:cNvSpPr txBox="1"/>
          <p:nvPr/>
        </p:nvSpPr>
        <p:spPr>
          <a:xfrm>
            <a:off x="292100" y="3235325"/>
            <a:ext cx="8458200" cy="1311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noProof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     </a:t>
            </a:r>
            <a:r>
              <a:rPr lang="zh-CN" altLang="en-US" sz="4000" b="1" noProof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像这样用等号“</a:t>
            </a:r>
            <a:r>
              <a:rPr lang="en-US" altLang="zh-CN" sz="4000" b="1" noProof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=”</a:t>
            </a:r>
            <a:r>
              <a:rPr lang="zh-CN" altLang="en-US" sz="4000" b="1" noProof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表示相等关系的式子叫</a:t>
            </a:r>
            <a:r>
              <a:rPr lang="zh-CN" altLang="en-US" sz="4000" b="1" noProof="1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等式．</a:t>
            </a:r>
            <a:endParaRPr lang="zh-CN" altLang="en-US" sz="4000" b="1" noProof="1">
              <a:solidFill>
                <a:schemeClr val="hlink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1508" name="图片 52228" descr="maruko4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" y="0"/>
            <a:ext cx="10668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230" name="组合 52229"/>
          <p:cNvGrpSpPr/>
          <p:nvPr/>
        </p:nvGrpSpPr>
        <p:grpSpPr bwMode="auto">
          <a:xfrm>
            <a:off x="990600" y="304800"/>
            <a:ext cx="3365500" cy="1676400"/>
            <a:chOff x="624" y="192"/>
            <a:chExt cx="1824" cy="1056"/>
          </a:xfrm>
        </p:grpSpPr>
        <p:sp>
          <p:nvSpPr>
            <p:cNvPr id="21510" name="爆炸形 1 52230"/>
            <p:cNvSpPr>
              <a:spLocks noChangeArrowheads="1"/>
            </p:cNvSpPr>
            <p:nvPr/>
          </p:nvSpPr>
          <p:spPr bwMode="auto">
            <a:xfrm>
              <a:off x="624" y="192"/>
              <a:ext cx="1728" cy="1056"/>
            </a:xfrm>
            <a:prstGeom prst="irregularSeal1">
              <a:avLst/>
            </a:prstGeom>
            <a:solidFill>
              <a:schemeClr val="accent2"/>
            </a:solidFill>
            <a:ln w="25400">
              <a:solidFill>
                <a:srgbClr val="CCFFFF"/>
              </a:solidFill>
              <a:miter lim="800000"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zh-CN" altLang="en-US" sz="2400">
                <a:solidFill>
                  <a:schemeClr val="accent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11" name="文本框 52231"/>
            <p:cNvSpPr txBox="1">
              <a:spLocks noChangeArrowheads="1"/>
            </p:cNvSpPr>
            <p:nvPr/>
          </p:nvSpPr>
          <p:spPr bwMode="auto">
            <a:xfrm>
              <a:off x="672" y="508"/>
              <a:ext cx="17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什么是等式？</a:t>
              </a:r>
            </a:p>
          </p:txBody>
        </p:sp>
      </p:grpSp>
      <p:graphicFrame>
        <p:nvGraphicFramePr>
          <p:cNvPr id="52233" name="对象 52232"/>
          <p:cNvGraphicFramePr/>
          <p:nvPr/>
        </p:nvGraphicFramePr>
        <p:xfrm>
          <a:off x="1331913" y="2636838"/>
          <a:ext cx="302418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r:id="rId11" imgW="1371600" imgH="266700" progId="Equation.3">
                  <p:embed/>
                </p:oleObj>
              </mc:Choice>
              <mc:Fallback>
                <p:oleObj r:id="rId11" imgW="1371600" imgH="266700" progId="Equation.3">
                  <p:embed/>
                  <p:pic>
                    <p:nvPicPr>
                      <p:cNvPr id="0" name="对象 52232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636838"/>
                        <a:ext cx="302418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4" name="云形标注 52233"/>
          <p:cNvSpPr>
            <a:spLocks noChangeArrowheads="1"/>
          </p:cNvSpPr>
          <p:nvPr/>
        </p:nvSpPr>
        <p:spPr bwMode="auto">
          <a:xfrm>
            <a:off x="1100138" y="4546600"/>
            <a:ext cx="6842125" cy="1817688"/>
          </a:xfrm>
          <a:prstGeom prst="cloudCallout">
            <a:avLst>
              <a:gd name="adj1" fmla="val 56144"/>
              <a:gd name="adj2" fmla="val -238079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下面就让我们一起来讨论等式的性质吧！</a:t>
            </a:r>
          </a:p>
        </p:txBody>
      </p:sp>
      <p:grpSp>
        <p:nvGrpSpPr>
          <p:cNvPr id="21514" name="组合 52234"/>
          <p:cNvGrpSpPr/>
          <p:nvPr/>
        </p:nvGrpSpPr>
        <p:grpSpPr bwMode="auto">
          <a:xfrm>
            <a:off x="5219700" y="260350"/>
            <a:ext cx="3530600" cy="817563"/>
            <a:chOff x="1920" y="-32"/>
            <a:chExt cx="2127" cy="368"/>
          </a:xfrm>
        </p:grpSpPr>
        <p:sp>
          <p:nvSpPr>
            <p:cNvPr id="21515" name="矩形 52235"/>
            <p:cNvSpPr>
              <a:spLocks noChangeArrowheads="1"/>
            </p:cNvSpPr>
            <p:nvPr/>
          </p:nvSpPr>
          <p:spPr bwMode="auto">
            <a:xfrm>
              <a:off x="1920" y="58"/>
              <a:ext cx="2112" cy="278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 </a:t>
              </a:r>
              <a:r>
                <a:rPr lang="zh-CN" altLang="en-US" sz="3200" b="1">
                  <a:latin typeface="Times New Roman" panose="02020603050405020304" pitchFamily="18" charset="0"/>
                  <a:ea typeface="隶书" panose="02010509060101010101" pitchFamily="49" charset="-122"/>
                </a:rPr>
                <a:t>温故知新！</a:t>
              </a:r>
              <a:endParaRPr lang="zh-CN" altLang="en-US" sz="3200" b="1" baseline="-25000"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52237" name="矩形 52236"/>
            <p:cNvSpPr/>
            <p:nvPr/>
          </p:nvSpPr>
          <p:spPr>
            <a:xfrm>
              <a:off x="3600" y="-32"/>
              <a:ext cx="447" cy="3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4400" b="1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ea typeface="BatangChe" panose="02030609000101010101" pitchFamily="49" charset="-127"/>
                  <a:cs typeface="+mn-ea"/>
                </a:rPr>
                <a:t>☞</a:t>
              </a:r>
              <a:endParaRPr lang="zh-CN" altLang="en-US" sz="4400" b="1" noProof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ea typeface="BatangChe" panose="02030609000101010101" pitchFamily="49" charset="-127"/>
              </a:endParaRPr>
            </a:p>
          </p:txBody>
        </p:sp>
      </p:grpSp>
      <p:pic>
        <p:nvPicPr>
          <p:cNvPr id="21517" name="图片 52237" descr="gif003[1]">
            <a:hlinkClick r:id="" action="ppaction://hlinkshowjump?jump=lastslide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859338" y="549275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bldLvl="0" animBg="1"/>
      <p:bldP spid="5223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组合 55297"/>
          <p:cNvGrpSpPr/>
          <p:nvPr/>
        </p:nvGrpSpPr>
        <p:grpSpPr bwMode="auto">
          <a:xfrm>
            <a:off x="0" y="1052513"/>
            <a:ext cx="9540875" cy="627062"/>
            <a:chOff x="0" y="2496"/>
            <a:chExt cx="5760" cy="395"/>
          </a:xfrm>
        </p:grpSpPr>
        <p:graphicFrame>
          <p:nvGraphicFramePr>
            <p:cNvPr id="22530" name="对象 55298"/>
            <p:cNvGraphicFramePr/>
            <p:nvPr/>
          </p:nvGraphicFramePr>
          <p:xfrm>
            <a:off x="1008" y="2544"/>
            <a:ext cx="672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0" r:id="rId5" imgW="673100" imgH="266700" progId="Equation.3">
                    <p:embed/>
                  </p:oleObj>
                </mc:Choice>
                <mc:Fallback>
                  <p:oleObj r:id="rId5" imgW="673100" imgH="266700" progId="Equation.3">
                    <p:embed/>
                    <p:pic>
                      <p:nvPicPr>
                        <p:cNvPr id="0" name="对象 5529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544"/>
                          <a:ext cx="672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31" name="组合 55299"/>
            <p:cNvGrpSpPr/>
            <p:nvPr/>
          </p:nvGrpSpPr>
          <p:grpSpPr bwMode="auto">
            <a:xfrm>
              <a:off x="0" y="2496"/>
              <a:ext cx="5760" cy="365"/>
              <a:chOff x="0" y="1488"/>
              <a:chExt cx="5760" cy="365"/>
            </a:xfrm>
          </p:grpSpPr>
          <p:sp>
            <p:nvSpPr>
              <p:cNvPr id="22532" name="文本框 55300"/>
              <p:cNvSpPr txBox="1">
                <a:spLocks noChangeArrowheads="1"/>
              </p:cNvSpPr>
              <p:nvPr/>
            </p:nvSpPr>
            <p:spPr bwMode="auto">
              <a:xfrm>
                <a:off x="0" y="1488"/>
                <a:ext cx="576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（</a:t>
                </a:r>
                <a:r>
                  <a:rPr lang="en-US" altLang="zh-CN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1</a:t>
                </a:r>
                <a:r>
                  <a:rPr lang="zh-CN" altLang="en-US" sz="3200" b="1" dirty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）从             能不能得到                               呢？    </a:t>
                </a:r>
              </a:p>
            </p:txBody>
          </p:sp>
          <p:graphicFrame>
            <p:nvGraphicFramePr>
              <p:cNvPr id="22533" name="对象 55301"/>
              <p:cNvGraphicFramePr/>
              <p:nvPr/>
            </p:nvGraphicFramePr>
            <p:xfrm>
              <a:off x="3216" y="1488"/>
              <a:ext cx="1417" cy="3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91" r:id="rId7" imgW="1460500" imgH="317500" progId="Equation.3">
                      <p:embed/>
                    </p:oleObj>
                  </mc:Choice>
                  <mc:Fallback>
                    <p:oleObj r:id="rId7" imgW="1460500" imgH="317500" progId="Equation.3">
                      <p:embed/>
                      <p:pic>
                        <p:nvPicPr>
                          <p:cNvPr id="0" name="对象 5530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16" y="1488"/>
                            <a:ext cx="1417" cy="3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5303" name="组合 55302"/>
          <p:cNvGrpSpPr/>
          <p:nvPr/>
        </p:nvGrpSpPr>
        <p:grpSpPr bwMode="auto">
          <a:xfrm>
            <a:off x="0" y="3068638"/>
            <a:ext cx="9144000" cy="1092200"/>
            <a:chOff x="96" y="2208"/>
            <a:chExt cx="5664" cy="688"/>
          </a:xfrm>
        </p:grpSpPr>
        <p:sp>
          <p:nvSpPr>
            <p:cNvPr id="22535" name="文本框 55303"/>
            <p:cNvSpPr txBox="1">
              <a:spLocks noChangeArrowheads="1"/>
            </p:cNvSpPr>
            <p:nvPr/>
          </p:nvSpPr>
          <p:spPr bwMode="auto">
            <a:xfrm>
              <a:off x="96" y="2419"/>
              <a:ext cx="56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）从             能不能得到                呢？为什么？</a:t>
              </a:r>
            </a:p>
          </p:txBody>
        </p:sp>
        <p:grpSp>
          <p:nvGrpSpPr>
            <p:cNvPr id="22536" name="组合 55304"/>
            <p:cNvGrpSpPr/>
            <p:nvPr/>
          </p:nvGrpSpPr>
          <p:grpSpPr bwMode="auto">
            <a:xfrm>
              <a:off x="1056" y="2208"/>
              <a:ext cx="2983" cy="688"/>
              <a:chOff x="1056" y="2208"/>
              <a:chExt cx="2983" cy="688"/>
            </a:xfrm>
          </p:grpSpPr>
          <p:graphicFrame>
            <p:nvGraphicFramePr>
              <p:cNvPr id="22537" name="对象 55305"/>
              <p:cNvGraphicFramePr/>
              <p:nvPr/>
            </p:nvGraphicFramePr>
            <p:xfrm>
              <a:off x="1056" y="2478"/>
              <a:ext cx="768" cy="3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92" r:id="rId9" imgW="673100" imgH="266700" progId="Equation.3">
                      <p:embed/>
                    </p:oleObj>
                  </mc:Choice>
                  <mc:Fallback>
                    <p:oleObj r:id="rId9" imgW="673100" imgH="266700" progId="Equation.3">
                      <p:embed/>
                      <p:pic>
                        <p:nvPicPr>
                          <p:cNvPr id="0" name="对象 55305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2478"/>
                            <a:ext cx="768" cy="3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538" name="对象 55306"/>
              <p:cNvGraphicFramePr/>
              <p:nvPr/>
            </p:nvGraphicFramePr>
            <p:xfrm>
              <a:off x="3338" y="2208"/>
              <a:ext cx="701" cy="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93" r:id="rId11" imgW="698500" imgH="673100" progId="Equation.3">
                      <p:embed/>
                    </p:oleObj>
                  </mc:Choice>
                  <mc:Fallback>
                    <p:oleObj r:id="rId11" imgW="698500" imgH="673100" progId="Equation.3">
                      <p:embed/>
                      <p:pic>
                        <p:nvPicPr>
                          <p:cNvPr id="0" name="对象 5530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8" y="2208"/>
                            <a:ext cx="701" cy="6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2539" name="组合 55307"/>
          <p:cNvGrpSpPr/>
          <p:nvPr/>
        </p:nvGrpSpPr>
        <p:grpSpPr bwMode="auto">
          <a:xfrm>
            <a:off x="0" y="2495550"/>
            <a:ext cx="9144000" cy="635000"/>
            <a:chOff x="-114" y="1799"/>
            <a:chExt cx="5760" cy="400"/>
          </a:xfrm>
        </p:grpSpPr>
        <p:sp>
          <p:nvSpPr>
            <p:cNvPr id="22540" name="文本框 55308"/>
            <p:cNvSpPr txBox="1">
              <a:spLocks noChangeArrowheads="1"/>
            </p:cNvSpPr>
            <p:nvPr/>
          </p:nvSpPr>
          <p:spPr bwMode="auto">
            <a:xfrm>
              <a:off x="-114" y="1834"/>
              <a:ext cx="57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32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en-US" sz="32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）从                 能不能得到                            呢？</a:t>
              </a:r>
            </a:p>
          </p:txBody>
        </p:sp>
        <p:graphicFrame>
          <p:nvGraphicFramePr>
            <p:cNvPr id="22541" name="对象 55309"/>
            <p:cNvGraphicFramePr/>
            <p:nvPr/>
          </p:nvGraphicFramePr>
          <p:xfrm>
            <a:off x="1020" y="1799"/>
            <a:ext cx="723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4" r:id="rId13" imgW="660400" imgH="304800" progId="Equation.3">
                    <p:embed/>
                  </p:oleObj>
                </mc:Choice>
                <mc:Fallback>
                  <p:oleObj r:id="rId13" imgW="660400" imgH="304800" progId="Equation.3">
                    <p:embed/>
                    <p:pic>
                      <p:nvPicPr>
                        <p:cNvPr id="0" name="对象 5530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1799"/>
                          <a:ext cx="723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2" name="对象 55310"/>
            <p:cNvGraphicFramePr/>
            <p:nvPr/>
          </p:nvGraphicFramePr>
          <p:xfrm>
            <a:off x="3334" y="1832"/>
            <a:ext cx="1592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5" r:id="rId15" imgW="1333500" imgH="304800" progId="Equation.3">
                    <p:embed/>
                  </p:oleObj>
                </mc:Choice>
                <mc:Fallback>
                  <p:oleObj r:id="rId15" imgW="1333500" imgH="304800" progId="Equation.3">
                    <p:embed/>
                    <p:pic>
                      <p:nvPicPr>
                        <p:cNvPr id="0" name="对象 553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1832"/>
                          <a:ext cx="1592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312" name="文本框 55311"/>
          <p:cNvSpPr txBox="1">
            <a:spLocks noChangeArrowheads="1"/>
          </p:cNvSpPr>
          <p:nvPr/>
        </p:nvSpPr>
        <p:spPr bwMode="auto">
          <a:xfrm>
            <a:off x="1295400" y="4899025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2544" name="组合 55312"/>
          <p:cNvGrpSpPr/>
          <p:nvPr/>
        </p:nvGrpSpPr>
        <p:grpSpPr bwMode="auto">
          <a:xfrm>
            <a:off x="755650" y="-458788"/>
            <a:ext cx="6096000" cy="1514476"/>
            <a:chOff x="0" y="-240"/>
            <a:chExt cx="3840" cy="954"/>
          </a:xfrm>
        </p:grpSpPr>
        <p:grpSp>
          <p:nvGrpSpPr>
            <p:cNvPr id="22545" name="组合 55313"/>
            <p:cNvGrpSpPr/>
            <p:nvPr/>
          </p:nvGrpSpPr>
          <p:grpSpPr bwMode="auto">
            <a:xfrm>
              <a:off x="0" y="0"/>
              <a:ext cx="2224" cy="515"/>
              <a:chOff x="1920" y="-32"/>
              <a:chExt cx="2127" cy="368"/>
            </a:xfrm>
          </p:grpSpPr>
          <p:sp>
            <p:nvSpPr>
              <p:cNvPr id="22546" name="矩形 55314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78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32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     </a:t>
                </a:r>
                <a:r>
                  <a:rPr lang="zh-CN" altLang="en-US" sz="32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合作探究</a:t>
                </a:r>
                <a:endParaRPr lang="zh-CN" altLang="en-US" sz="3200" b="1" baseline="-25000"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55316" name="矩形 55315"/>
              <p:cNvSpPr/>
              <p:nvPr/>
            </p:nvSpPr>
            <p:spPr>
              <a:xfrm>
                <a:off x="3600" y="-32"/>
                <a:ext cx="447" cy="34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CN" altLang="en-US" sz="4400" b="1" noProof="1">
                    <a:solidFill>
                      <a:srgbClr val="000000"/>
                    </a:solidFill>
                    <a:effectLst>
                      <a:outerShdw blurRad="38100" dist="38100" dir="2700000">
                        <a:srgbClr val="FFFFFF"/>
                      </a:outerShdw>
                    </a:effectLst>
                    <a:ea typeface="BatangChe" panose="02030609000101010101" pitchFamily="49" charset="-127"/>
                    <a:cs typeface="+mn-ea"/>
                  </a:rPr>
                  <a:t>☞</a:t>
                </a:r>
                <a:endParaRPr lang="zh-CN" altLang="en-US" sz="4400" b="1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ea typeface="BatangChe" panose="02030609000101010101" pitchFamily="49" charset="-127"/>
                </a:endParaRPr>
              </a:p>
            </p:txBody>
          </p:sp>
        </p:grpSp>
        <p:pic>
          <p:nvPicPr>
            <p:cNvPr id="22548" name="图片 55316" descr="678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2304" y="-240"/>
              <a:ext cx="1536" cy="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9" name="图片 55317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18" cstate="email"/>
            <a:srcRect/>
            <a:stretch>
              <a:fillRect/>
            </a:stretch>
          </p:blipFill>
          <p:spPr bwMode="auto">
            <a:xfrm>
              <a:off x="0" y="192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5319" name="组合 55318"/>
          <p:cNvGrpSpPr/>
          <p:nvPr/>
        </p:nvGrpSpPr>
        <p:grpSpPr bwMode="auto">
          <a:xfrm>
            <a:off x="0" y="1916113"/>
            <a:ext cx="9144000" cy="579437"/>
            <a:chOff x="0" y="2544"/>
            <a:chExt cx="5616" cy="365"/>
          </a:xfrm>
        </p:grpSpPr>
        <p:sp>
          <p:nvSpPr>
            <p:cNvPr id="22551" name="文本框 55319"/>
            <p:cNvSpPr txBox="1">
              <a:spLocks noChangeArrowheads="1"/>
            </p:cNvSpPr>
            <p:nvPr/>
          </p:nvSpPr>
          <p:spPr bwMode="auto">
            <a:xfrm>
              <a:off x="0" y="2544"/>
              <a:ext cx="561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32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）从                        能不能得到               呢？</a:t>
              </a:r>
            </a:p>
          </p:txBody>
        </p:sp>
        <p:graphicFrame>
          <p:nvGraphicFramePr>
            <p:cNvPr id="22552" name="对象 55320"/>
            <p:cNvGraphicFramePr/>
            <p:nvPr/>
          </p:nvGraphicFramePr>
          <p:xfrm>
            <a:off x="987" y="2550"/>
            <a:ext cx="1262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6" r:id="rId19" imgW="1409700" imgH="266700" progId="Equation.3">
                    <p:embed/>
                  </p:oleObj>
                </mc:Choice>
                <mc:Fallback>
                  <p:oleObj r:id="rId19" imgW="1409700" imgH="266700" progId="Equation.3">
                    <p:embed/>
                    <p:pic>
                      <p:nvPicPr>
                        <p:cNvPr id="0" name="对象 5532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7" y="2550"/>
                          <a:ext cx="1262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3" name="对象 55321"/>
            <p:cNvGraphicFramePr/>
            <p:nvPr/>
          </p:nvGraphicFramePr>
          <p:xfrm>
            <a:off x="3838" y="2544"/>
            <a:ext cx="704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7" r:id="rId21" imgW="609600" imgH="266700" progId="Equation.3">
                    <p:embed/>
                  </p:oleObj>
                </mc:Choice>
                <mc:Fallback>
                  <p:oleObj r:id="rId21" imgW="609600" imgH="266700" progId="Equation.3">
                    <p:embed/>
                    <p:pic>
                      <p:nvPicPr>
                        <p:cNvPr id="0" name="对象 5532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8" y="2544"/>
                          <a:ext cx="704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54" name="文本框 55322"/>
          <p:cNvSpPr txBox="1">
            <a:spLocks noChangeArrowheads="1"/>
          </p:cNvSpPr>
          <p:nvPr/>
        </p:nvSpPr>
        <p:spPr bwMode="auto">
          <a:xfrm>
            <a:off x="0" y="4076700"/>
            <a:ext cx="9144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）从                               能不能得到           ？你有什么根据吗？ </a:t>
            </a:r>
            <a:r>
              <a:rPr lang="zh-CN" altLang="en-US" sz="3200" b="1">
                <a:latin typeface="Times New Roman" panose="02020603050405020304" pitchFamily="18" charset="0"/>
              </a:rPr>
              <a:t>           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带着这些问题让我们进入今天的数学世界吧！</a:t>
            </a:r>
            <a:r>
              <a:rPr lang="zh-CN" altLang="en-US" sz="2400" u="sng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2555" name="对象 55323"/>
          <p:cNvGraphicFramePr/>
          <p:nvPr/>
        </p:nvGraphicFramePr>
        <p:xfrm>
          <a:off x="1549400" y="4064000"/>
          <a:ext cx="31178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8" r:id="rId23" imgW="1739900" imgH="355600" progId="Equation.3">
                  <p:embed/>
                </p:oleObj>
              </mc:Choice>
              <mc:Fallback>
                <p:oleObj r:id="rId23" imgW="1739900" imgH="355600" progId="Equation.3">
                  <p:embed/>
                  <p:pic>
                    <p:nvPicPr>
                      <p:cNvPr id="0" name="对象 55323"/>
                      <p:cNvPicPr>
                        <a:picLocks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4064000"/>
                        <a:ext cx="31178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6" name="对象 55324"/>
          <p:cNvGraphicFramePr/>
          <p:nvPr/>
        </p:nvGraphicFramePr>
        <p:xfrm>
          <a:off x="6732588" y="4149725"/>
          <a:ext cx="113188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9" r:id="rId25" imgW="698500" imgH="292100" progId="Equation.3">
                  <p:embed/>
                </p:oleObj>
              </mc:Choice>
              <mc:Fallback>
                <p:oleObj r:id="rId25" imgW="698500" imgH="292100" progId="Equation.3">
                  <p:embed/>
                  <p:pic>
                    <p:nvPicPr>
                      <p:cNvPr id="0" name="对象 55324"/>
                      <p:cNvPicPr>
                        <a:picLocks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149725"/>
                        <a:ext cx="1131887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18433"/>
          <p:cNvSpPr>
            <a:spLocks noChangeArrowheads="1" noChangeShapeType="1" noTextEdit="1"/>
          </p:cNvSpPr>
          <p:nvPr/>
        </p:nvSpPr>
        <p:spPr bwMode="auto">
          <a:xfrm>
            <a:off x="250825" y="549275"/>
            <a:ext cx="26463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交流与发现</a:t>
            </a:r>
          </a:p>
        </p:txBody>
      </p:sp>
      <p:sp>
        <p:nvSpPr>
          <p:cNvPr id="23554" name="文本框 18434"/>
          <p:cNvSpPr txBox="1">
            <a:spLocks noChangeArrowheads="1"/>
          </p:cNvSpPr>
          <p:nvPr/>
        </p:nvSpPr>
        <p:spPr bwMode="auto">
          <a:xfrm>
            <a:off x="684213" y="1268413"/>
            <a:ext cx="561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思考下列问题，并与同学交流。</a:t>
            </a:r>
          </a:p>
        </p:txBody>
      </p:sp>
      <p:sp>
        <p:nvSpPr>
          <p:cNvPr id="23555" name="文本框 18435"/>
          <p:cNvSpPr txBox="1">
            <a:spLocks noChangeArrowheads="1"/>
          </p:cNvSpPr>
          <p:nvPr/>
        </p:nvSpPr>
        <p:spPr bwMode="auto">
          <a:xfrm>
            <a:off x="250825" y="1844675"/>
            <a:ext cx="84978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）小莹今年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岁，小亮今年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岁，再过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年他们分别是多少岁？</a:t>
            </a:r>
          </a:p>
        </p:txBody>
      </p:sp>
      <p:sp>
        <p:nvSpPr>
          <p:cNvPr id="18437" name="文本框 18436"/>
          <p:cNvSpPr txBox="1">
            <a:spLocks noChangeArrowheads="1"/>
          </p:cNvSpPr>
          <p:nvPr/>
        </p:nvSpPr>
        <p:spPr bwMode="auto">
          <a:xfrm>
            <a:off x="395288" y="3573463"/>
            <a:ext cx="84978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）如果小莹和小亮同岁，（即</a:t>
            </a:r>
            <a:r>
              <a:rPr lang="en-US" altLang="zh-CN" sz="2800" b="1" dirty="0"/>
              <a:t>a=b</a:t>
            </a:r>
            <a:r>
              <a:rPr lang="zh-CN" altLang="en-US" sz="2800" b="1" dirty="0"/>
              <a:t>），那么再过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年他们的岁数还相同吗？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（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＜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）年前呢？为什么？</a:t>
            </a:r>
          </a:p>
        </p:txBody>
      </p:sp>
      <p:sp>
        <p:nvSpPr>
          <p:cNvPr id="23557" name="文本框 18438"/>
          <p:cNvSpPr txBox="1">
            <a:spLocks noChangeArrowheads="1"/>
          </p:cNvSpPr>
          <p:nvPr/>
        </p:nvSpPr>
        <p:spPr bwMode="auto">
          <a:xfrm>
            <a:off x="827088" y="4508500"/>
            <a:ext cx="6408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EE3EF2"/>
                </a:solidFill>
              </a:rPr>
              <a:t>  </a:t>
            </a:r>
          </a:p>
        </p:txBody>
      </p:sp>
      <p:sp>
        <p:nvSpPr>
          <p:cNvPr id="23558" name="文本框 18439"/>
          <p:cNvSpPr txBox="1">
            <a:spLocks noChangeArrowheads="1"/>
          </p:cNvSpPr>
          <p:nvPr/>
        </p:nvSpPr>
        <p:spPr bwMode="auto">
          <a:xfrm>
            <a:off x="611188" y="5157788"/>
            <a:ext cx="7775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70A73"/>
                </a:solidFill>
              </a:rPr>
              <a:t> </a:t>
            </a:r>
          </a:p>
        </p:txBody>
      </p:sp>
      <p:sp>
        <p:nvSpPr>
          <p:cNvPr id="18441" name="文本框 18440"/>
          <p:cNvSpPr txBox="1">
            <a:spLocks noChangeArrowheads="1"/>
          </p:cNvSpPr>
          <p:nvPr/>
        </p:nvSpPr>
        <p:spPr bwMode="auto">
          <a:xfrm>
            <a:off x="971550" y="2852738"/>
            <a:ext cx="561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EE3EF2"/>
                </a:solidFill>
              </a:rPr>
              <a:t>答：小莹</a:t>
            </a:r>
            <a:r>
              <a:rPr lang="en-US" altLang="zh-CN" sz="2800" b="1" dirty="0">
                <a:solidFill>
                  <a:srgbClr val="EE3EF2"/>
                </a:solidFill>
              </a:rPr>
              <a:t>(</a:t>
            </a:r>
            <a:r>
              <a:rPr lang="en-US" altLang="zh-CN" sz="2800" b="1" dirty="0" err="1">
                <a:solidFill>
                  <a:srgbClr val="EE3EF2"/>
                </a:solidFill>
              </a:rPr>
              <a:t>a+c</a:t>
            </a:r>
            <a:r>
              <a:rPr lang="en-US" altLang="zh-CN" sz="2800" b="1" dirty="0">
                <a:solidFill>
                  <a:srgbClr val="EE3EF2"/>
                </a:solidFill>
              </a:rPr>
              <a:t>)</a:t>
            </a:r>
            <a:r>
              <a:rPr lang="zh-CN" altLang="en-US" sz="2800" b="1" dirty="0">
                <a:solidFill>
                  <a:srgbClr val="EE3EF2"/>
                </a:solidFill>
              </a:rPr>
              <a:t>岁</a:t>
            </a:r>
            <a:r>
              <a:rPr lang="en-US" altLang="zh-CN" sz="2800" b="1" dirty="0">
                <a:solidFill>
                  <a:srgbClr val="EE3EF2"/>
                </a:solidFill>
              </a:rPr>
              <a:t>;</a:t>
            </a:r>
            <a:r>
              <a:rPr lang="zh-CN" altLang="en-US" sz="2800" b="1" dirty="0">
                <a:solidFill>
                  <a:srgbClr val="EE3EF2"/>
                </a:solidFill>
              </a:rPr>
              <a:t>小亮</a:t>
            </a:r>
            <a:r>
              <a:rPr lang="en-US" altLang="zh-CN" sz="2800" b="1" dirty="0">
                <a:solidFill>
                  <a:srgbClr val="EE3EF2"/>
                </a:solidFill>
              </a:rPr>
              <a:t>(</a:t>
            </a:r>
            <a:r>
              <a:rPr lang="en-US" altLang="zh-CN" sz="2800" b="1" dirty="0" err="1">
                <a:solidFill>
                  <a:srgbClr val="EE3EF2"/>
                </a:solidFill>
              </a:rPr>
              <a:t>b+c</a:t>
            </a:r>
            <a:r>
              <a:rPr lang="en-US" altLang="zh-CN" sz="2800" b="1" dirty="0">
                <a:solidFill>
                  <a:srgbClr val="EE3EF2"/>
                </a:solidFill>
              </a:rPr>
              <a:t>)</a:t>
            </a:r>
            <a:r>
              <a:rPr lang="zh-CN" altLang="en-US" sz="2800" b="1" dirty="0">
                <a:solidFill>
                  <a:srgbClr val="EE3EF2"/>
                </a:solidFill>
              </a:rPr>
              <a:t>岁</a:t>
            </a:r>
          </a:p>
        </p:txBody>
      </p:sp>
      <p:sp>
        <p:nvSpPr>
          <p:cNvPr id="18446" name="云形标注 18445"/>
          <p:cNvSpPr/>
          <p:nvPr/>
        </p:nvSpPr>
        <p:spPr>
          <a:xfrm>
            <a:off x="3708400" y="4508500"/>
            <a:ext cx="4319588" cy="1728788"/>
          </a:xfrm>
          <a:prstGeom prst="cloudCallout">
            <a:avLst>
              <a:gd name="adj1" fmla="val -77083"/>
              <a:gd name="adj2" fmla="val -43847"/>
            </a:avLst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 noProof="1">
                <a:cs typeface="+mn-ea"/>
              </a:rPr>
              <a:t>从（</a:t>
            </a:r>
            <a:r>
              <a:rPr lang="en-US" altLang="zh-CN" sz="2400" b="1" noProof="1">
                <a:cs typeface="+mn-ea"/>
              </a:rPr>
              <a:t>2</a:t>
            </a:r>
            <a:r>
              <a:rPr lang="zh-CN" altLang="en-US" sz="2400" b="1" noProof="1">
                <a:cs typeface="+mn-ea"/>
              </a:rPr>
              <a:t>）中你发现了什么结论？能用等式把它表示出来吗？</a:t>
            </a:r>
            <a:endParaRPr lang="zh-CN" altLang="en-US" sz="2400" b="1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41" grpId="0"/>
      <p:bldP spid="184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组合 63489"/>
          <p:cNvGrpSpPr/>
          <p:nvPr/>
        </p:nvGrpSpPr>
        <p:grpSpPr bwMode="auto">
          <a:xfrm>
            <a:off x="2362200" y="2003425"/>
            <a:ext cx="4724400" cy="457200"/>
            <a:chOff x="1488" y="1584"/>
            <a:chExt cx="2976" cy="288"/>
          </a:xfrm>
        </p:grpSpPr>
        <p:sp>
          <p:nvSpPr>
            <p:cNvPr id="25602" name="矩形 63490"/>
            <p:cNvSpPr>
              <a:spLocks noChangeArrowheads="1"/>
            </p:cNvSpPr>
            <p:nvPr/>
          </p:nvSpPr>
          <p:spPr bwMode="auto">
            <a:xfrm>
              <a:off x="1488" y="1584"/>
              <a:ext cx="288" cy="28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3" name="矩形 63491"/>
            <p:cNvSpPr>
              <a:spLocks noChangeArrowheads="1"/>
            </p:cNvSpPr>
            <p:nvPr/>
          </p:nvSpPr>
          <p:spPr bwMode="auto">
            <a:xfrm>
              <a:off x="4176" y="1584"/>
              <a:ext cx="288" cy="28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3493" name="组合 63492"/>
          <p:cNvGrpSpPr/>
          <p:nvPr/>
        </p:nvGrpSpPr>
        <p:grpSpPr bwMode="auto">
          <a:xfrm>
            <a:off x="1981200" y="2003425"/>
            <a:ext cx="4419600" cy="457200"/>
            <a:chOff x="1248" y="1584"/>
            <a:chExt cx="2784" cy="288"/>
          </a:xfrm>
        </p:grpSpPr>
        <p:sp>
          <p:nvSpPr>
            <p:cNvPr id="25605" name="矩形 63493"/>
            <p:cNvSpPr>
              <a:spLocks noChangeArrowheads="1"/>
            </p:cNvSpPr>
            <p:nvPr/>
          </p:nvSpPr>
          <p:spPr bwMode="auto">
            <a:xfrm>
              <a:off x="3888" y="1584"/>
              <a:ext cx="144" cy="28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6" name="矩形 63494"/>
            <p:cNvSpPr>
              <a:spLocks noChangeArrowheads="1"/>
            </p:cNvSpPr>
            <p:nvPr/>
          </p:nvSpPr>
          <p:spPr bwMode="auto">
            <a:xfrm>
              <a:off x="1248" y="1584"/>
              <a:ext cx="144" cy="28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3496" name="组合 63495"/>
          <p:cNvGrpSpPr/>
          <p:nvPr/>
        </p:nvGrpSpPr>
        <p:grpSpPr bwMode="auto">
          <a:xfrm>
            <a:off x="1619250" y="1270000"/>
            <a:ext cx="6096000" cy="2667000"/>
            <a:chOff x="960" y="1152"/>
            <a:chExt cx="3840" cy="1680"/>
          </a:xfrm>
        </p:grpSpPr>
        <p:grpSp>
          <p:nvGrpSpPr>
            <p:cNvPr id="25608" name="组合 63496"/>
            <p:cNvGrpSpPr/>
            <p:nvPr/>
          </p:nvGrpSpPr>
          <p:grpSpPr bwMode="auto">
            <a:xfrm>
              <a:off x="960" y="1152"/>
              <a:ext cx="3840" cy="1680"/>
              <a:chOff x="960" y="1152"/>
              <a:chExt cx="3840" cy="1680"/>
            </a:xfrm>
          </p:grpSpPr>
          <p:sp>
            <p:nvSpPr>
              <p:cNvPr id="25609" name="等腰三角形 63497"/>
              <p:cNvSpPr>
                <a:spLocks noChangeArrowheads="1"/>
              </p:cNvSpPr>
              <p:nvPr/>
            </p:nvSpPr>
            <p:spPr bwMode="auto">
              <a:xfrm>
                <a:off x="2736" y="2256"/>
                <a:ext cx="240" cy="28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0" name="等腰三角形 63498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240" cy="43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1" name="等腰三角形 63499"/>
              <p:cNvSpPr>
                <a:spLocks noChangeArrowheads="1"/>
              </p:cNvSpPr>
              <p:nvPr/>
            </p:nvSpPr>
            <p:spPr bwMode="auto">
              <a:xfrm>
                <a:off x="4080" y="1872"/>
                <a:ext cx="240" cy="43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2" name="任意多边形 63500"/>
              <p:cNvSpPr>
                <a:spLocks noChangeArrowheads="1"/>
              </p:cNvSpPr>
              <p:nvPr/>
            </p:nvSpPr>
            <p:spPr bwMode="auto">
              <a:xfrm rot="10789515">
                <a:off x="2783" y="1199"/>
                <a:ext cx="145" cy="1344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3" name="任意多边形 63501"/>
              <p:cNvSpPr>
                <a:spLocks noChangeArrowheads="1"/>
              </p:cNvSpPr>
              <p:nvPr/>
            </p:nvSpPr>
            <p:spPr bwMode="auto">
              <a:xfrm>
                <a:off x="3504" y="1824"/>
                <a:ext cx="1296" cy="144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4" name="任意多边形 63502"/>
              <p:cNvSpPr>
                <a:spLocks noChangeArrowheads="1"/>
              </p:cNvSpPr>
              <p:nvPr/>
            </p:nvSpPr>
            <p:spPr bwMode="auto">
              <a:xfrm>
                <a:off x="960" y="1824"/>
                <a:ext cx="1296" cy="144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5" name="任意多边形 63503"/>
              <p:cNvSpPr>
                <a:spLocks noChangeArrowheads="1"/>
              </p:cNvSpPr>
              <p:nvPr/>
            </p:nvSpPr>
            <p:spPr bwMode="auto">
              <a:xfrm>
                <a:off x="2400" y="1152"/>
                <a:ext cx="864" cy="528"/>
              </a:xfrm>
              <a:custGeom>
                <a:avLst/>
                <a:gdLst>
                  <a:gd name="T0" fmla="*/ 5400 w 21600"/>
                  <a:gd name="T1" fmla="*/ 10800 h 21600"/>
                  <a:gd name="T2" fmla="*/ 10800 w 21600"/>
                  <a:gd name="T3" fmla="*/ 5400 h 21600"/>
                  <a:gd name="T4" fmla="*/ 16200 w 21600"/>
                  <a:gd name="T5" fmla="*/ 10800 h 21600"/>
                  <a:gd name="T6" fmla="*/ 21600 w 21600"/>
                  <a:gd name="T7" fmla="*/ 10800 h 21600"/>
                  <a:gd name="T8" fmla="*/ 10800 w 21600"/>
                  <a:gd name="T9" fmla="*/ 0 h 21600"/>
                  <a:gd name="T10" fmla="*/ 0 w 21600"/>
                  <a:gd name="T11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5400" y="10800"/>
                    </a:moveTo>
                    <a:cubicBezTo>
                      <a:pt x="5400" y="7818"/>
                      <a:pt x="7818" y="5400"/>
                      <a:pt x="10800" y="5400"/>
                    </a:cubicBezTo>
                    <a:cubicBezTo>
                      <a:pt x="13782" y="5400"/>
                      <a:pt x="16200" y="7818"/>
                      <a:pt x="16200" y="10800"/>
                    </a:cubicBezTo>
                    <a:lnTo>
                      <a:pt x="21600" y="10800"/>
                    </a:lnTo>
                    <a:cubicBezTo>
                      <a:pt x="21600" y="4835"/>
                      <a:pt x="16765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6" name="矩形 63504"/>
              <p:cNvSpPr>
                <a:spLocks noChangeArrowheads="1"/>
              </p:cNvSpPr>
              <p:nvPr/>
            </p:nvSpPr>
            <p:spPr bwMode="auto">
              <a:xfrm>
                <a:off x="1440" y="2208"/>
                <a:ext cx="2880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7" name="任意多边形 63505"/>
              <p:cNvSpPr>
                <a:spLocks noChangeArrowheads="1"/>
              </p:cNvSpPr>
              <p:nvPr/>
            </p:nvSpPr>
            <p:spPr bwMode="auto">
              <a:xfrm rot="10800000">
                <a:off x="1152" y="2688"/>
                <a:ext cx="1200" cy="144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8" name="任意多边形 63506"/>
              <p:cNvSpPr>
                <a:spLocks noChangeArrowheads="1"/>
              </p:cNvSpPr>
              <p:nvPr/>
            </p:nvSpPr>
            <p:spPr bwMode="auto">
              <a:xfrm rot="10800000">
                <a:off x="3408" y="2688"/>
                <a:ext cx="1200" cy="144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9" name="矩形 63507"/>
              <p:cNvSpPr>
                <a:spLocks noChangeArrowheads="1"/>
              </p:cNvSpPr>
              <p:nvPr/>
            </p:nvSpPr>
            <p:spPr bwMode="auto">
              <a:xfrm>
                <a:off x="1584" y="2544"/>
                <a:ext cx="2496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0" name="直接连接符 63508"/>
              <p:cNvSpPr>
                <a:spLocks noChangeShapeType="1"/>
              </p:cNvSpPr>
              <p:nvPr/>
            </p:nvSpPr>
            <p:spPr bwMode="auto">
              <a:xfrm flipV="1">
                <a:off x="2832" y="1200"/>
                <a:ext cx="0" cy="105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5621" name="椭圆 63509"/>
            <p:cNvSpPr>
              <a:spLocks noChangeArrowheads="1"/>
            </p:cNvSpPr>
            <p:nvPr/>
          </p:nvSpPr>
          <p:spPr bwMode="auto">
            <a:xfrm>
              <a:off x="2784" y="220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3511" name="文本框 63510"/>
          <p:cNvSpPr txBox="1">
            <a:spLocks noChangeArrowheads="1"/>
          </p:cNvSpPr>
          <p:nvPr/>
        </p:nvSpPr>
        <p:spPr bwMode="auto">
          <a:xfrm>
            <a:off x="704850" y="3937000"/>
            <a:ext cx="792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等式的基本性质</a:t>
            </a:r>
            <a:r>
              <a:rPr lang="en-US" altLang="zh-CN" sz="32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D1350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</a:t>
            </a:r>
            <a:r>
              <a:rPr lang="en-US" altLang="zh-CN" sz="2800" b="1" dirty="0">
                <a:solidFill>
                  <a:srgbClr val="D1350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a=b,</a:t>
            </a:r>
            <a:r>
              <a:rPr lang="zh-CN" altLang="en-US" sz="2800" b="1" dirty="0">
                <a:solidFill>
                  <a:srgbClr val="D1350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那么</a:t>
            </a:r>
            <a:r>
              <a:rPr lang="en-US" altLang="zh-CN" sz="2800" b="1" dirty="0" err="1">
                <a:solidFill>
                  <a:srgbClr val="D1350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a+c</a:t>
            </a:r>
            <a:r>
              <a:rPr lang="en-US" altLang="zh-CN" sz="2800" b="1" dirty="0">
                <a:solidFill>
                  <a:srgbClr val="D1350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b="1" dirty="0" err="1">
                <a:solidFill>
                  <a:srgbClr val="D1350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b+c</a:t>
            </a:r>
            <a:r>
              <a:rPr lang="en-US" altLang="zh-CN" sz="2800" b="1" dirty="0">
                <a:solidFill>
                  <a:srgbClr val="D1350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,a-c=b-c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等式的两边都加上（或减去）同一个整式，所得的结果仍是等式。</a:t>
            </a:r>
          </a:p>
        </p:txBody>
      </p:sp>
      <p:grpSp>
        <p:nvGrpSpPr>
          <p:cNvPr id="25623" name="组合 63511"/>
          <p:cNvGrpSpPr/>
          <p:nvPr/>
        </p:nvGrpSpPr>
        <p:grpSpPr bwMode="auto">
          <a:xfrm>
            <a:off x="395288" y="-44450"/>
            <a:ext cx="6691312" cy="1735138"/>
            <a:chOff x="0" y="0"/>
            <a:chExt cx="4215" cy="1093"/>
          </a:xfrm>
        </p:grpSpPr>
        <p:pic>
          <p:nvPicPr>
            <p:cNvPr id="25624" name="图片 63512" descr="PE01460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879" cy="1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25" name="文本框 63513"/>
            <p:cNvSpPr txBox="1">
              <a:spLocks noChangeArrowheads="1"/>
            </p:cNvSpPr>
            <p:nvPr/>
          </p:nvSpPr>
          <p:spPr bwMode="auto">
            <a:xfrm>
              <a:off x="768" y="384"/>
              <a:ext cx="3447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你能发现什么规律？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7171"/>
          <p:cNvSpPr>
            <a:spLocks noChangeArrowheads="1" noChangeShapeType="1" noTextEdit="1"/>
          </p:cNvSpPr>
          <p:nvPr/>
        </p:nvSpPr>
        <p:spPr bwMode="auto">
          <a:xfrm>
            <a:off x="250825" y="549275"/>
            <a:ext cx="23764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交流与发现</a:t>
            </a:r>
          </a:p>
        </p:txBody>
      </p:sp>
      <p:sp>
        <p:nvSpPr>
          <p:cNvPr id="26626" name="文本框 7172"/>
          <p:cNvSpPr txBox="1">
            <a:spLocks noChangeArrowheads="1"/>
          </p:cNvSpPr>
          <p:nvPr/>
        </p:nvSpPr>
        <p:spPr bwMode="auto">
          <a:xfrm>
            <a:off x="468313" y="1557338"/>
            <a:ext cx="8424862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（</a:t>
            </a:r>
            <a:r>
              <a:rPr lang="en-US" altLang="zh-CN" sz="2800" b="1"/>
              <a:t>3</a:t>
            </a:r>
            <a:r>
              <a:rPr lang="zh-CN" altLang="en-US" sz="2800" b="1"/>
              <a:t>）一袋巧克力糖的售价是</a:t>
            </a:r>
            <a:r>
              <a:rPr lang="en-US" altLang="zh-CN" sz="2800" b="1"/>
              <a:t>a</a:t>
            </a:r>
            <a:r>
              <a:rPr lang="zh-CN" altLang="en-US" sz="2800" b="1"/>
              <a:t>元，一盒果冻的售价是</a:t>
            </a:r>
            <a:r>
              <a:rPr lang="en-US" altLang="zh-CN" sz="2800" b="1"/>
              <a:t>b</a:t>
            </a:r>
            <a:r>
              <a:rPr lang="zh-CN" altLang="en-US" sz="2800" b="1"/>
              <a:t>元，买</a:t>
            </a:r>
            <a:r>
              <a:rPr lang="en-US" altLang="zh-CN" sz="2800" b="1"/>
              <a:t>c</a:t>
            </a:r>
            <a:r>
              <a:rPr lang="zh-CN" altLang="en-US" sz="2800" b="1"/>
              <a:t>袋巧克力糖和买</a:t>
            </a:r>
            <a:r>
              <a:rPr lang="en-US" altLang="zh-CN" sz="2800" b="1"/>
              <a:t>c</a:t>
            </a:r>
            <a:r>
              <a:rPr lang="zh-CN" altLang="en-US" sz="2800" b="1"/>
              <a:t>盒果冻各要花多少钱？</a:t>
            </a:r>
          </a:p>
        </p:txBody>
      </p:sp>
      <p:sp>
        <p:nvSpPr>
          <p:cNvPr id="7174" name="文本框 7173"/>
          <p:cNvSpPr txBox="1">
            <a:spLocks noChangeArrowheads="1"/>
          </p:cNvSpPr>
          <p:nvPr/>
        </p:nvSpPr>
        <p:spPr bwMode="auto">
          <a:xfrm>
            <a:off x="539750" y="3429000"/>
            <a:ext cx="8208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（</a:t>
            </a:r>
            <a:r>
              <a:rPr lang="en-US" altLang="zh-CN" sz="2800" b="1"/>
              <a:t>4</a:t>
            </a:r>
            <a:r>
              <a:rPr lang="zh-CN" altLang="en-US" sz="2800" b="1"/>
              <a:t>）如果一袋巧克力糖与一袋果冻的售价相同（即</a:t>
            </a:r>
            <a:r>
              <a:rPr lang="en-US" altLang="zh-CN" sz="2800" b="1"/>
              <a:t>a=b</a:t>
            </a:r>
            <a:r>
              <a:rPr lang="zh-CN" altLang="en-US" sz="2800" b="1"/>
              <a:t>），那么买</a:t>
            </a:r>
            <a:r>
              <a:rPr lang="en-US" altLang="zh-CN" sz="2800" b="1"/>
              <a:t>c</a:t>
            </a:r>
            <a:r>
              <a:rPr lang="zh-CN" altLang="en-US" sz="2800" b="1"/>
              <a:t>袋巧克力糖和买</a:t>
            </a:r>
            <a:r>
              <a:rPr lang="en-US" altLang="zh-CN" sz="2800" b="1"/>
              <a:t>c</a:t>
            </a:r>
            <a:r>
              <a:rPr lang="zh-CN" altLang="en-US" sz="2800" b="1"/>
              <a:t>盒果冻的价钱相同吗？</a:t>
            </a:r>
          </a:p>
        </p:txBody>
      </p:sp>
      <p:sp>
        <p:nvSpPr>
          <p:cNvPr id="26628" name="文本框 7175"/>
          <p:cNvSpPr txBox="1">
            <a:spLocks noChangeArrowheads="1"/>
          </p:cNvSpPr>
          <p:nvPr/>
        </p:nvSpPr>
        <p:spPr bwMode="auto">
          <a:xfrm>
            <a:off x="2195513" y="35734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6629" name="文本框 7179"/>
          <p:cNvSpPr txBox="1">
            <a:spLocks noChangeArrowheads="1"/>
          </p:cNvSpPr>
          <p:nvPr/>
        </p:nvSpPr>
        <p:spPr bwMode="auto">
          <a:xfrm>
            <a:off x="611188" y="4868863"/>
            <a:ext cx="7993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EE3EF2"/>
                </a:solidFill>
              </a:rPr>
              <a:t> </a:t>
            </a:r>
          </a:p>
        </p:txBody>
      </p:sp>
      <p:sp>
        <p:nvSpPr>
          <p:cNvPr id="7182" name="文本框 7181"/>
          <p:cNvSpPr txBox="1">
            <a:spLocks noChangeArrowheads="1"/>
          </p:cNvSpPr>
          <p:nvPr/>
        </p:nvSpPr>
        <p:spPr bwMode="auto">
          <a:xfrm>
            <a:off x="1042988" y="2636838"/>
            <a:ext cx="5616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EE3EF2"/>
                </a:solidFill>
              </a:rPr>
              <a:t>答：巧克力糖</a:t>
            </a:r>
            <a:r>
              <a:rPr lang="en-US" altLang="zh-CN" sz="3200" b="1">
                <a:solidFill>
                  <a:srgbClr val="EE3EF2"/>
                </a:solidFill>
              </a:rPr>
              <a:t>ac</a:t>
            </a:r>
            <a:r>
              <a:rPr lang="zh-CN" altLang="en-US" sz="3200" b="1">
                <a:solidFill>
                  <a:srgbClr val="EE3EF2"/>
                </a:solidFill>
              </a:rPr>
              <a:t>元</a:t>
            </a:r>
            <a:r>
              <a:rPr lang="en-US" altLang="zh-CN" sz="3200" b="1">
                <a:solidFill>
                  <a:srgbClr val="EE3EF2"/>
                </a:solidFill>
              </a:rPr>
              <a:t>,</a:t>
            </a:r>
            <a:r>
              <a:rPr lang="zh-CN" altLang="en-US" sz="3200" b="1">
                <a:solidFill>
                  <a:srgbClr val="EE3EF2"/>
                </a:solidFill>
              </a:rPr>
              <a:t>果冻</a:t>
            </a:r>
            <a:r>
              <a:rPr lang="en-US" altLang="zh-CN" sz="3200" b="1">
                <a:solidFill>
                  <a:srgbClr val="EE3EF2"/>
                </a:solidFill>
              </a:rPr>
              <a:t>bc</a:t>
            </a:r>
            <a:r>
              <a:rPr lang="zh-CN" altLang="en-US" sz="3200" b="1">
                <a:solidFill>
                  <a:srgbClr val="EE3EF2"/>
                </a:solidFill>
              </a:rPr>
              <a:t>元</a:t>
            </a:r>
            <a:r>
              <a:rPr lang="en-US" altLang="zh-CN" sz="3200" b="1">
                <a:solidFill>
                  <a:srgbClr val="EE3EF2"/>
                </a:solidFill>
              </a:rPr>
              <a:t>.</a:t>
            </a:r>
          </a:p>
        </p:txBody>
      </p:sp>
      <p:sp>
        <p:nvSpPr>
          <p:cNvPr id="7183" name="云形标注 7182"/>
          <p:cNvSpPr/>
          <p:nvPr/>
        </p:nvSpPr>
        <p:spPr>
          <a:xfrm>
            <a:off x="2987675" y="4437063"/>
            <a:ext cx="5256213" cy="1800225"/>
          </a:xfrm>
          <a:prstGeom prst="cloudCallout">
            <a:avLst>
              <a:gd name="adj1" fmla="val -59574"/>
              <a:gd name="adj2" fmla="val -45769"/>
            </a:avLst>
          </a:prstGeom>
          <a:solidFill>
            <a:schemeClr val="accent5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800" b="1" noProof="1">
                <a:cs typeface="+mn-ea"/>
              </a:rPr>
              <a:t>从（</a:t>
            </a:r>
            <a:r>
              <a:rPr lang="en-US" altLang="zh-CN" sz="2800" b="1" noProof="1">
                <a:cs typeface="+mn-ea"/>
              </a:rPr>
              <a:t>5</a:t>
            </a:r>
            <a:r>
              <a:rPr lang="zh-CN" altLang="en-US" sz="2800" b="1" noProof="1">
                <a:cs typeface="+mn-ea"/>
              </a:rPr>
              <a:t>）中你发现了什么结论？能用等式把它表示出来吗？</a:t>
            </a:r>
            <a:endParaRPr lang="zh-CN" altLang="en-US" sz="2800" b="1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8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组合 65537"/>
          <p:cNvGrpSpPr/>
          <p:nvPr/>
        </p:nvGrpSpPr>
        <p:grpSpPr bwMode="auto">
          <a:xfrm>
            <a:off x="2133600" y="2146300"/>
            <a:ext cx="5029200" cy="457200"/>
            <a:chOff x="1392" y="1584"/>
            <a:chExt cx="3168" cy="288"/>
          </a:xfrm>
        </p:grpSpPr>
        <p:sp>
          <p:nvSpPr>
            <p:cNvPr id="28674" name="矩形 65538"/>
            <p:cNvSpPr>
              <a:spLocks noChangeArrowheads="1"/>
            </p:cNvSpPr>
            <p:nvPr/>
          </p:nvSpPr>
          <p:spPr bwMode="auto">
            <a:xfrm>
              <a:off x="1392" y="1584"/>
              <a:ext cx="144" cy="28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5" name="矩形 65539"/>
            <p:cNvSpPr>
              <a:spLocks noChangeArrowheads="1"/>
            </p:cNvSpPr>
            <p:nvPr/>
          </p:nvSpPr>
          <p:spPr bwMode="auto">
            <a:xfrm>
              <a:off x="1632" y="1584"/>
              <a:ext cx="144" cy="28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6" name="矩形 65540"/>
            <p:cNvSpPr>
              <a:spLocks noChangeArrowheads="1"/>
            </p:cNvSpPr>
            <p:nvPr/>
          </p:nvSpPr>
          <p:spPr bwMode="auto">
            <a:xfrm>
              <a:off x="1872" y="1584"/>
              <a:ext cx="144" cy="28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7" name="矩形 65541"/>
            <p:cNvSpPr>
              <a:spLocks noChangeArrowheads="1"/>
            </p:cNvSpPr>
            <p:nvPr/>
          </p:nvSpPr>
          <p:spPr bwMode="auto">
            <a:xfrm>
              <a:off x="4032" y="1584"/>
              <a:ext cx="144" cy="28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8" name="矩形 65542"/>
            <p:cNvSpPr>
              <a:spLocks noChangeArrowheads="1"/>
            </p:cNvSpPr>
            <p:nvPr/>
          </p:nvSpPr>
          <p:spPr bwMode="auto">
            <a:xfrm>
              <a:off x="4224" y="1584"/>
              <a:ext cx="144" cy="28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9" name="矩形 65543"/>
            <p:cNvSpPr>
              <a:spLocks noChangeArrowheads="1"/>
            </p:cNvSpPr>
            <p:nvPr/>
          </p:nvSpPr>
          <p:spPr bwMode="auto">
            <a:xfrm>
              <a:off x="4416" y="1584"/>
              <a:ext cx="144" cy="28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5545" name="组合 65544"/>
          <p:cNvGrpSpPr/>
          <p:nvPr/>
        </p:nvGrpSpPr>
        <p:grpSpPr bwMode="auto">
          <a:xfrm>
            <a:off x="1447800" y="1460500"/>
            <a:ext cx="6096000" cy="2667000"/>
            <a:chOff x="960" y="1152"/>
            <a:chExt cx="3840" cy="1680"/>
          </a:xfrm>
        </p:grpSpPr>
        <p:sp>
          <p:nvSpPr>
            <p:cNvPr id="28681" name="矩形 65545"/>
            <p:cNvSpPr>
              <a:spLocks noChangeArrowheads="1"/>
            </p:cNvSpPr>
            <p:nvPr/>
          </p:nvSpPr>
          <p:spPr bwMode="auto">
            <a:xfrm>
              <a:off x="3792" y="1584"/>
              <a:ext cx="144" cy="288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2" name="矩形 65546"/>
            <p:cNvSpPr>
              <a:spLocks noChangeArrowheads="1"/>
            </p:cNvSpPr>
            <p:nvPr/>
          </p:nvSpPr>
          <p:spPr bwMode="auto">
            <a:xfrm>
              <a:off x="1152" y="1584"/>
              <a:ext cx="144" cy="288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683" name="组合 65547"/>
            <p:cNvGrpSpPr/>
            <p:nvPr/>
          </p:nvGrpSpPr>
          <p:grpSpPr bwMode="auto">
            <a:xfrm>
              <a:off x="960" y="1152"/>
              <a:ext cx="3840" cy="1680"/>
              <a:chOff x="960" y="1152"/>
              <a:chExt cx="3840" cy="1680"/>
            </a:xfrm>
          </p:grpSpPr>
          <p:grpSp>
            <p:nvGrpSpPr>
              <p:cNvPr id="28684" name="组合 65548"/>
              <p:cNvGrpSpPr/>
              <p:nvPr/>
            </p:nvGrpSpPr>
            <p:grpSpPr bwMode="auto">
              <a:xfrm>
                <a:off x="960" y="1152"/>
                <a:ext cx="3840" cy="1680"/>
                <a:chOff x="960" y="1152"/>
                <a:chExt cx="3840" cy="1680"/>
              </a:xfrm>
            </p:grpSpPr>
            <p:sp>
              <p:nvSpPr>
                <p:cNvPr id="28685" name="等腰三角形 65549"/>
                <p:cNvSpPr>
                  <a:spLocks noChangeArrowheads="1"/>
                </p:cNvSpPr>
                <p:nvPr/>
              </p:nvSpPr>
              <p:spPr bwMode="auto">
                <a:xfrm>
                  <a:off x="2736" y="2256"/>
                  <a:ext cx="240" cy="2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86" name="等腰三角形 65550"/>
                <p:cNvSpPr>
                  <a:spLocks noChangeArrowheads="1"/>
                </p:cNvSpPr>
                <p:nvPr/>
              </p:nvSpPr>
              <p:spPr bwMode="auto">
                <a:xfrm>
                  <a:off x="1488" y="1872"/>
                  <a:ext cx="240" cy="43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87" name="等腰三角形 65551"/>
                <p:cNvSpPr>
                  <a:spLocks noChangeArrowheads="1"/>
                </p:cNvSpPr>
                <p:nvPr/>
              </p:nvSpPr>
              <p:spPr bwMode="auto">
                <a:xfrm>
                  <a:off x="4080" y="1872"/>
                  <a:ext cx="240" cy="43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88" name="任意多边形 65552"/>
                <p:cNvSpPr>
                  <a:spLocks noChangeArrowheads="1"/>
                </p:cNvSpPr>
                <p:nvPr/>
              </p:nvSpPr>
              <p:spPr bwMode="auto">
                <a:xfrm rot="10789515">
                  <a:off x="2783" y="1199"/>
                  <a:ext cx="145" cy="13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400 w 21600"/>
                    <a:gd name="T3" fmla="*/ 21600 h 21600"/>
                    <a:gd name="T4" fmla="*/ 16200 w 21600"/>
                    <a:gd name="T5" fmla="*/ 21600 h 21600"/>
                    <a:gd name="T6" fmla="*/ 21600 w 21600"/>
                    <a:gd name="T7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89" name="任意多边形 65553"/>
                <p:cNvSpPr>
                  <a:spLocks noChangeArrowheads="1"/>
                </p:cNvSpPr>
                <p:nvPr/>
              </p:nvSpPr>
              <p:spPr bwMode="auto">
                <a:xfrm>
                  <a:off x="3504" y="1824"/>
                  <a:ext cx="129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400 w 21600"/>
                    <a:gd name="T3" fmla="*/ 21600 h 21600"/>
                    <a:gd name="T4" fmla="*/ 16200 w 21600"/>
                    <a:gd name="T5" fmla="*/ 21600 h 21600"/>
                    <a:gd name="T6" fmla="*/ 21600 w 21600"/>
                    <a:gd name="T7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0" name="任意多边形 65554"/>
                <p:cNvSpPr>
                  <a:spLocks noChangeArrowheads="1"/>
                </p:cNvSpPr>
                <p:nvPr/>
              </p:nvSpPr>
              <p:spPr bwMode="auto">
                <a:xfrm>
                  <a:off x="960" y="1824"/>
                  <a:ext cx="129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400 w 21600"/>
                    <a:gd name="T3" fmla="*/ 21600 h 21600"/>
                    <a:gd name="T4" fmla="*/ 16200 w 21600"/>
                    <a:gd name="T5" fmla="*/ 21600 h 21600"/>
                    <a:gd name="T6" fmla="*/ 21600 w 21600"/>
                    <a:gd name="T7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1" name="任意多边形 65555"/>
                <p:cNvSpPr>
                  <a:spLocks noChangeArrowheads="1"/>
                </p:cNvSpPr>
                <p:nvPr/>
              </p:nvSpPr>
              <p:spPr bwMode="auto">
                <a:xfrm>
                  <a:off x="2400" y="1152"/>
                  <a:ext cx="864" cy="528"/>
                </a:xfrm>
                <a:custGeom>
                  <a:avLst/>
                  <a:gdLst>
                    <a:gd name="T0" fmla="*/ 5400 w 21600"/>
                    <a:gd name="T1" fmla="*/ 10800 h 21600"/>
                    <a:gd name="T2" fmla="*/ 10800 w 21600"/>
                    <a:gd name="T3" fmla="*/ 5400 h 21600"/>
                    <a:gd name="T4" fmla="*/ 16200 w 21600"/>
                    <a:gd name="T5" fmla="*/ 10800 h 21600"/>
                    <a:gd name="T6" fmla="*/ 21600 w 21600"/>
                    <a:gd name="T7" fmla="*/ 10800 h 21600"/>
                    <a:gd name="T8" fmla="*/ 10800 w 21600"/>
                    <a:gd name="T9" fmla="*/ 0 h 21600"/>
                    <a:gd name="T10" fmla="*/ 0 w 21600"/>
                    <a:gd name="T11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8"/>
                        <a:pt x="7818" y="5400"/>
                        <a:pt x="10800" y="5400"/>
                      </a:cubicBezTo>
                      <a:cubicBezTo>
                        <a:pt x="13782" y="5400"/>
                        <a:pt x="16200" y="7818"/>
                        <a:pt x="16200" y="10800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5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2" name="矩形 65556"/>
                <p:cNvSpPr>
                  <a:spLocks noChangeArrowheads="1"/>
                </p:cNvSpPr>
                <p:nvPr/>
              </p:nvSpPr>
              <p:spPr bwMode="auto">
                <a:xfrm>
                  <a:off x="1440" y="2208"/>
                  <a:ext cx="2880" cy="96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3" name="任意多边形 65557"/>
                <p:cNvSpPr>
                  <a:spLocks noChangeArrowheads="1"/>
                </p:cNvSpPr>
                <p:nvPr/>
              </p:nvSpPr>
              <p:spPr bwMode="auto">
                <a:xfrm rot="10800000">
                  <a:off x="1152" y="2688"/>
                  <a:ext cx="120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400 w 21600"/>
                    <a:gd name="T3" fmla="*/ 21600 h 21600"/>
                    <a:gd name="T4" fmla="*/ 16200 w 21600"/>
                    <a:gd name="T5" fmla="*/ 21600 h 21600"/>
                    <a:gd name="T6" fmla="*/ 21600 w 21600"/>
                    <a:gd name="T7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4" name="任意多边形 65558"/>
                <p:cNvSpPr>
                  <a:spLocks noChangeArrowheads="1"/>
                </p:cNvSpPr>
                <p:nvPr/>
              </p:nvSpPr>
              <p:spPr bwMode="auto">
                <a:xfrm rot="10800000">
                  <a:off x="3408" y="2688"/>
                  <a:ext cx="120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400 w 21600"/>
                    <a:gd name="T3" fmla="*/ 21600 h 21600"/>
                    <a:gd name="T4" fmla="*/ 16200 w 21600"/>
                    <a:gd name="T5" fmla="*/ 21600 h 21600"/>
                    <a:gd name="T6" fmla="*/ 21600 w 21600"/>
                    <a:gd name="T7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5" name="矩形 65559"/>
                <p:cNvSpPr>
                  <a:spLocks noChangeArrowheads="1"/>
                </p:cNvSpPr>
                <p:nvPr/>
              </p:nvSpPr>
              <p:spPr bwMode="auto">
                <a:xfrm>
                  <a:off x="1584" y="2544"/>
                  <a:ext cx="2496" cy="144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696" name="直接连接符 65560"/>
                <p:cNvSpPr>
                  <a:spLocks noChangeShapeType="1"/>
                </p:cNvSpPr>
                <p:nvPr/>
              </p:nvSpPr>
              <p:spPr bwMode="auto">
                <a:xfrm flipV="1">
                  <a:off x="2832" y="1200"/>
                  <a:ext cx="0" cy="105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8697" name="椭圆 65561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144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65563" name="文本框 65562"/>
          <p:cNvSpPr txBox="1">
            <a:spLocks noChangeArrowheads="1"/>
          </p:cNvSpPr>
          <p:nvPr/>
        </p:nvSpPr>
        <p:spPr bwMode="auto">
          <a:xfrm>
            <a:off x="571500" y="4127500"/>
            <a:ext cx="8001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等式的基本性质</a:t>
            </a:r>
            <a:r>
              <a:rPr lang="en-US" altLang="zh-CN" sz="32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</a:t>
            </a:r>
            <a:r>
              <a:rPr lang="zh-CN" altLang="en-US" sz="2800" b="1" dirty="0">
                <a:solidFill>
                  <a:srgbClr val="D50733"/>
                </a:solidFill>
              </a:rPr>
              <a:t>如果</a:t>
            </a:r>
            <a:r>
              <a:rPr lang="en-US" altLang="zh-CN" sz="2800" dirty="0">
                <a:solidFill>
                  <a:srgbClr val="D50733"/>
                </a:solidFill>
              </a:rPr>
              <a:t>a=b, </a:t>
            </a:r>
            <a:r>
              <a:rPr lang="zh-CN" altLang="en-US" sz="2800" b="1" dirty="0">
                <a:solidFill>
                  <a:srgbClr val="D50733"/>
                </a:solidFill>
              </a:rPr>
              <a:t>那么</a:t>
            </a:r>
            <a:r>
              <a:rPr lang="en-US" altLang="zh-CN" sz="2800" dirty="0">
                <a:solidFill>
                  <a:srgbClr val="D50733"/>
                </a:solidFill>
              </a:rPr>
              <a:t>ac=</a:t>
            </a:r>
            <a:r>
              <a:rPr lang="en-US" altLang="zh-CN" sz="2800" dirty="0" err="1">
                <a:solidFill>
                  <a:srgbClr val="D50733"/>
                </a:solidFill>
              </a:rPr>
              <a:t>bc</a:t>
            </a:r>
            <a:endParaRPr lang="en-US" altLang="zh-CN" sz="2800" dirty="0">
              <a:solidFill>
                <a:srgbClr val="D50733"/>
              </a:solidFill>
            </a:endParaRPr>
          </a:p>
          <a:p>
            <a:r>
              <a:rPr lang="zh-CN" altLang="en-US" sz="2800" b="1" dirty="0">
                <a:solidFill>
                  <a:srgbClr val="D50733"/>
                </a:solidFill>
              </a:rPr>
              <a:t>类似地，如果</a:t>
            </a:r>
            <a:r>
              <a:rPr lang="en-US" altLang="zh-CN" sz="2800" dirty="0">
                <a:solidFill>
                  <a:srgbClr val="D50733"/>
                </a:solidFill>
              </a:rPr>
              <a:t>a=b</a:t>
            </a:r>
            <a:r>
              <a:rPr lang="zh-CN" altLang="en-US" sz="2800" dirty="0">
                <a:solidFill>
                  <a:srgbClr val="D50733"/>
                </a:solidFill>
              </a:rPr>
              <a:t>，</a:t>
            </a:r>
            <a:r>
              <a:rPr lang="zh-CN" altLang="en-US" sz="2800" b="1" dirty="0">
                <a:solidFill>
                  <a:srgbClr val="D50733"/>
                </a:solidFill>
              </a:rPr>
              <a:t>那么</a:t>
            </a:r>
            <a:r>
              <a:rPr lang="zh-CN" altLang="en-US" sz="2800" dirty="0">
                <a:solidFill>
                  <a:srgbClr val="D50733"/>
                </a:solidFill>
              </a:rPr>
              <a:t> </a:t>
            </a:r>
            <a:r>
              <a:rPr lang="en-US" altLang="zh-CN" sz="2800" dirty="0" err="1">
                <a:solidFill>
                  <a:srgbClr val="D50733"/>
                </a:solidFill>
              </a:rPr>
              <a:t>a÷c</a:t>
            </a:r>
            <a:r>
              <a:rPr lang="en-US" altLang="zh-CN" sz="2800" dirty="0">
                <a:solidFill>
                  <a:srgbClr val="D50733"/>
                </a:solidFill>
              </a:rPr>
              <a:t>=</a:t>
            </a:r>
            <a:r>
              <a:rPr lang="en-US" altLang="zh-CN" sz="2800" dirty="0" err="1">
                <a:solidFill>
                  <a:srgbClr val="D50733"/>
                </a:solidFill>
              </a:rPr>
              <a:t>b</a:t>
            </a:r>
            <a:r>
              <a:rPr lang="en-US" altLang="zh-CN" dirty="0" err="1">
                <a:solidFill>
                  <a:srgbClr val="D50733"/>
                </a:solidFill>
              </a:rPr>
              <a:t>÷</a:t>
            </a:r>
            <a:r>
              <a:rPr lang="en-US" altLang="zh-CN" sz="2800" dirty="0" err="1">
                <a:solidFill>
                  <a:srgbClr val="D50733"/>
                </a:solidFill>
              </a:rPr>
              <a:t>c</a:t>
            </a:r>
            <a:r>
              <a:rPr lang="en-US" altLang="zh-CN" sz="2800" dirty="0">
                <a:solidFill>
                  <a:srgbClr val="D50733"/>
                </a:solidFill>
              </a:rPr>
              <a:t>	(c</a:t>
            </a:r>
            <a:r>
              <a:rPr lang="en-US" altLang="zh-CN" dirty="0">
                <a:solidFill>
                  <a:srgbClr val="D50733"/>
                </a:solidFill>
              </a:rPr>
              <a:t>≠</a:t>
            </a:r>
            <a:r>
              <a:rPr lang="en-US" altLang="zh-CN" sz="2400" dirty="0">
                <a:solidFill>
                  <a:srgbClr val="D50733"/>
                </a:solidFill>
              </a:rPr>
              <a:t>0</a:t>
            </a:r>
            <a:r>
              <a:rPr lang="en-US" altLang="zh-CN" sz="2800" dirty="0">
                <a:solidFill>
                  <a:srgbClr val="D50733"/>
                </a:solidFill>
              </a:rPr>
              <a:t>)</a:t>
            </a:r>
            <a:endParaRPr lang="en-US" altLang="zh-CN" sz="2800" b="1" dirty="0">
              <a:solidFill>
                <a:srgbClr val="D50733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等式的两边都乘（或除以）同一个数（除数不能为零），所得的结果仍是等式。</a:t>
            </a:r>
          </a:p>
        </p:txBody>
      </p:sp>
      <p:grpSp>
        <p:nvGrpSpPr>
          <p:cNvPr id="28699" name="组合 65563"/>
          <p:cNvGrpSpPr/>
          <p:nvPr/>
        </p:nvGrpSpPr>
        <p:grpSpPr bwMode="auto">
          <a:xfrm>
            <a:off x="357188" y="17463"/>
            <a:ext cx="5791200" cy="1735137"/>
            <a:chOff x="0" y="0"/>
            <a:chExt cx="3648" cy="1093"/>
          </a:xfrm>
        </p:grpSpPr>
        <p:pic>
          <p:nvPicPr>
            <p:cNvPr id="28700" name="图片 65564" descr="PE01460_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879" cy="1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01" name="文本框 65565"/>
            <p:cNvSpPr txBox="1">
              <a:spLocks noChangeArrowheads="1"/>
            </p:cNvSpPr>
            <p:nvPr/>
          </p:nvSpPr>
          <p:spPr bwMode="auto">
            <a:xfrm>
              <a:off x="768" y="384"/>
              <a:ext cx="288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你能发现什么规律？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8195"/>
          <p:cNvSpPr>
            <a:spLocks noChangeArrowheads="1" noChangeShapeType="1" noTextEdit="1"/>
          </p:cNvSpPr>
          <p:nvPr/>
        </p:nvSpPr>
        <p:spPr bwMode="auto">
          <a:xfrm>
            <a:off x="250825" y="549275"/>
            <a:ext cx="26463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交流与发现</a:t>
            </a:r>
          </a:p>
        </p:txBody>
      </p:sp>
      <p:grpSp>
        <p:nvGrpSpPr>
          <p:cNvPr id="29698" name="组合 8196"/>
          <p:cNvGrpSpPr/>
          <p:nvPr/>
        </p:nvGrpSpPr>
        <p:grpSpPr bwMode="auto">
          <a:xfrm>
            <a:off x="4716463" y="908050"/>
            <a:ext cx="3722687" cy="1173163"/>
            <a:chOff x="1850" y="1194"/>
            <a:chExt cx="2345" cy="739"/>
          </a:xfrm>
        </p:grpSpPr>
        <p:sp>
          <p:nvSpPr>
            <p:cNvPr id="29699" name="等腰三角形 8197"/>
            <p:cNvSpPr>
              <a:spLocks noChangeArrowheads="1"/>
            </p:cNvSpPr>
            <p:nvPr/>
          </p:nvSpPr>
          <p:spPr bwMode="auto">
            <a:xfrm>
              <a:off x="2835" y="1253"/>
              <a:ext cx="363" cy="680"/>
            </a:xfrm>
            <a:prstGeom prst="triangle">
              <a:avLst>
                <a:gd name="adj" fmla="val 50000"/>
              </a:avLst>
            </a:prstGeom>
            <a:solidFill>
              <a:srgbClr val="86029C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0" name="矩形 8198"/>
            <p:cNvSpPr>
              <a:spLocks noChangeArrowheads="1"/>
            </p:cNvSpPr>
            <p:nvPr/>
          </p:nvSpPr>
          <p:spPr bwMode="auto">
            <a:xfrm>
              <a:off x="2245" y="1545"/>
              <a:ext cx="1588" cy="4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" name="椭圆 8199"/>
            <p:cNvSpPr>
              <a:spLocks noChangeArrowheads="1"/>
            </p:cNvSpPr>
            <p:nvPr/>
          </p:nvSpPr>
          <p:spPr bwMode="auto">
            <a:xfrm>
              <a:off x="2880" y="1422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2" name="直接连接符 8200"/>
            <p:cNvSpPr>
              <a:spLocks noChangeShapeType="1"/>
            </p:cNvSpPr>
            <p:nvPr/>
          </p:nvSpPr>
          <p:spPr bwMode="auto">
            <a:xfrm flipV="1">
              <a:off x="3022" y="1467"/>
              <a:ext cx="0" cy="1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3" name="矩形 8201"/>
            <p:cNvSpPr>
              <a:spLocks noChangeArrowheads="1"/>
            </p:cNvSpPr>
            <p:nvPr/>
          </p:nvSpPr>
          <p:spPr bwMode="auto">
            <a:xfrm>
              <a:off x="2200" y="1434"/>
              <a:ext cx="84" cy="14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4" name="矩形 8202"/>
            <p:cNvSpPr>
              <a:spLocks noChangeArrowheads="1"/>
            </p:cNvSpPr>
            <p:nvPr/>
          </p:nvSpPr>
          <p:spPr bwMode="auto">
            <a:xfrm>
              <a:off x="3774" y="1434"/>
              <a:ext cx="59" cy="13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29705" name="图片 82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50" y="1194"/>
              <a:ext cx="798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6" name="图片 820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97" y="1195"/>
              <a:ext cx="798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07" name="组合 8310"/>
          <p:cNvGrpSpPr/>
          <p:nvPr/>
        </p:nvGrpSpPr>
        <p:grpSpPr bwMode="auto">
          <a:xfrm>
            <a:off x="7308850" y="404813"/>
            <a:ext cx="215900" cy="647700"/>
            <a:chOff x="4604" y="255"/>
            <a:chExt cx="136" cy="408"/>
          </a:xfrm>
        </p:grpSpPr>
        <p:grpSp>
          <p:nvGrpSpPr>
            <p:cNvPr id="29708" name="组合 8205"/>
            <p:cNvGrpSpPr/>
            <p:nvPr/>
          </p:nvGrpSpPr>
          <p:grpSpPr bwMode="auto">
            <a:xfrm>
              <a:off x="4604" y="527"/>
              <a:ext cx="136" cy="136"/>
              <a:chOff x="3683" y="2885"/>
              <a:chExt cx="292" cy="500"/>
            </a:xfrm>
          </p:grpSpPr>
          <p:grpSp>
            <p:nvGrpSpPr>
              <p:cNvPr id="29709" name="组合 8206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710" name="矩形 8207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11" name="椭圆 8208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12" name="椭圆 8209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713" name="组合 8210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714" name="矩形 8211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15" name="椭圆 8212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9716" name="组合 8213"/>
            <p:cNvGrpSpPr/>
            <p:nvPr/>
          </p:nvGrpSpPr>
          <p:grpSpPr bwMode="auto">
            <a:xfrm>
              <a:off x="4604" y="391"/>
              <a:ext cx="136" cy="136"/>
              <a:chOff x="3683" y="2885"/>
              <a:chExt cx="292" cy="500"/>
            </a:xfrm>
          </p:grpSpPr>
          <p:grpSp>
            <p:nvGrpSpPr>
              <p:cNvPr id="29717" name="组合 8214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718" name="矩形 8215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19" name="椭圆 8216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20" name="椭圆 8217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721" name="组合 8218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722" name="矩形 8219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23" name="椭圆 8220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9724" name="组合 8221"/>
            <p:cNvGrpSpPr/>
            <p:nvPr/>
          </p:nvGrpSpPr>
          <p:grpSpPr bwMode="auto">
            <a:xfrm>
              <a:off x="4604" y="255"/>
              <a:ext cx="136" cy="136"/>
              <a:chOff x="3683" y="2885"/>
              <a:chExt cx="292" cy="500"/>
            </a:xfrm>
          </p:grpSpPr>
          <p:grpSp>
            <p:nvGrpSpPr>
              <p:cNvPr id="29725" name="组合 8222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726" name="矩形 8223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27" name="椭圆 8224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28" name="椭圆 8225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729" name="组合 8226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730" name="矩形 8227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731" name="椭圆 8228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9732" name="组合 8229"/>
          <p:cNvGrpSpPr/>
          <p:nvPr/>
        </p:nvGrpSpPr>
        <p:grpSpPr bwMode="auto">
          <a:xfrm>
            <a:off x="7740650" y="836613"/>
            <a:ext cx="215900" cy="215900"/>
            <a:chOff x="3683" y="2885"/>
            <a:chExt cx="292" cy="500"/>
          </a:xfrm>
        </p:grpSpPr>
        <p:grpSp>
          <p:nvGrpSpPr>
            <p:cNvPr id="29733" name="组合 8230"/>
            <p:cNvGrpSpPr/>
            <p:nvPr/>
          </p:nvGrpSpPr>
          <p:grpSpPr bwMode="auto">
            <a:xfrm>
              <a:off x="3683" y="3022"/>
              <a:ext cx="292" cy="363"/>
              <a:chOff x="3683" y="3022"/>
              <a:chExt cx="292" cy="363"/>
            </a:xfrm>
          </p:grpSpPr>
          <p:sp>
            <p:nvSpPr>
              <p:cNvPr id="29734" name="矩形 8231"/>
              <p:cNvSpPr>
                <a:spLocks noChangeArrowheads="1"/>
              </p:cNvSpPr>
              <p:nvPr/>
            </p:nvSpPr>
            <p:spPr bwMode="auto">
              <a:xfrm>
                <a:off x="3683" y="3067"/>
                <a:ext cx="292" cy="27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35" name="椭圆 8232"/>
              <p:cNvSpPr>
                <a:spLocks noChangeArrowheads="1"/>
              </p:cNvSpPr>
              <p:nvPr/>
            </p:nvSpPr>
            <p:spPr bwMode="auto">
              <a:xfrm>
                <a:off x="3696" y="3022"/>
                <a:ext cx="273" cy="91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36" name="椭圆 8233"/>
              <p:cNvSpPr>
                <a:spLocks noChangeArrowheads="1"/>
              </p:cNvSpPr>
              <p:nvPr/>
            </p:nvSpPr>
            <p:spPr bwMode="auto">
              <a:xfrm>
                <a:off x="3696" y="3294"/>
                <a:ext cx="273" cy="91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9737" name="组合 8234"/>
            <p:cNvGrpSpPr/>
            <p:nvPr/>
          </p:nvGrpSpPr>
          <p:grpSpPr bwMode="auto">
            <a:xfrm>
              <a:off x="3742" y="2885"/>
              <a:ext cx="181" cy="182"/>
              <a:chOff x="4513" y="2976"/>
              <a:chExt cx="181" cy="182"/>
            </a:xfrm>
          </p:grpSpPr>
          <p:sp>
            <p:nvSpPr>
              <p:cNvPr id="29738" name="矩形 8235"/>
              <p:cNvSpPr>
                <a:spLocks noChangeArrowheads="1"/>
              </p:cNvSpPr>
              <p:nvPr/>
            </p:nvSpPr>
            <p:spPr bwMode="auto">
              <a:xfrm>
                <a:off x="4578" y="3022"/>
                <a:ext cx="45" cy="136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39" name="椭圆 8236"/>
              <p:cNvSpPr>
                <a:spLocks noChangeArrowheads="1"/>
              </p:cNvSpPr>
              <p:nvPr/>
            </p:nvSpPr>
            <p:spPr bwMode="auto">
              <a:xfrm>
                <a:off x="4513" y="2976"/>
                <a:ext cx="181" cy="4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9740" name="组合 8237"/>
          <p:cNvGrpSpPr/>
          <p:nvPr/>
        </p:nvGrpSpPr>
        <p:grpSpPr bwMode="auto">
          <a:xfrm>
            <a:off x="7740650" y="620713"/>
            <a:ext cx="215900" cy="215900"/>
            <a:chOff x="3683" y="2885"/>
            <a:chExt cx="292" cy="500"/>
          </a:xfrm>
        </p:grpSpPr>
        <p:grpSp>
          <p:nvGrpSpPr>
            <p:cNvPr id="29741" name="组合 8238"/>
            <p:cNvGrpSpPr/>
            <p:nvPr/>
          </p:nvGrpSpPr>
          <p:grpSpPr bwMode="auto">
            <a:xfrm>
              <a:off x="3683" y="3022"/>
              <a:ext cx="292" cy="363"/>
              <a:chOff x="3683" y="3022"/>
              <a:chExt cx="292" cy="363"/>
            </a:xfrm>
          </p:grpSpPr>
          <p:sp>
            <p:nvSpPr>
              <p:cNvPr id="29742" name="矩形 8239"/>
              <p:cNvSpPr>
                <a:spLocks noChangeArrowheads="1"/>
              </p:cNvSpPr>
              <p:nvPr/>
            </p:nvSpPr>
            <p:spPr bwMode="auto">
              <a:xfrm>
                <a:off x="3683" y="3067"/>
                <a:ext cx="292" cy="27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3" name="椭圆 8240"/>
              <p:cNvSpPr>
                <a:spLocks noChangeArrowheads="1"/>
              </p:cNvSpPr>
              <p:nvPr/>
            </p:nvSpPr>
            <p:spPr bwMode="auto">
              <a:xfrm>
                <a:off x="3696" y="3022"/>
                <a:ext cx="273" cy="91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4" name="椭圆 8241"/>
              <p:cNvSpPr>
                <a:spLocks noChangeArrowheads="1"/>
              </p:cNvSpPr>
              <p:nvPr/>
            </p:nvSpPr>
            <p:spPr bwMode="auto">
              <a:xfrm>
                <a:off x="3696" y="3294"/>
                <a:ext cx="273" cy="91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9745" name="组合 8242"/>
            <p:cNvGrpSpPr/>
            <p:nvPr/>
          </p:nvGrpSpPr>
          <p:grpSpPr bwMode="auto">
            <a:xfrm>
              <a:off x="3742" y="2885"/>
              <a:ext cx="181" cy="182"/>
              <a:chOff x="4513" y="2976"/>
              <a:chExt cx="181" cy="182"/>
            </a:xfrm>
          </p:grpSpPr>
          <p:sp>
            <p:nvSpPr>
              <p:cNvPr id="29746" name="矩形 8243"/>
              <p:cNvSpPr>
                <a:spLocks noChangeArrowheads="1"/>
              </p:cNvSpPr>
              <p:nvPr/>
            </p:nvSpPr>
            <p:spPr bwMode="auto">
              <a:xfrm>
                <a:off x="4578" y="3022"/>
                <a:ext cx="45" cy="136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47" name="椭圆 8244"/>
              <p:cNvSpPr>
                <a:spLocks noChangeArrowheads="1"/>
              </p:cNvSpPr>
              <p:nvPr/>
            </p:nvSpPr>
            <p:spPr bwMode="auto">
              <a:xfrm>
                <a:off x="4513" y="2976"/>
                <a:ext cx="181" cy="4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9748" name="组合 8245"/>
          <p:cNvGrpSpPr/>
          <p:nvPr/>
        </p:nvGrpSpPr>
        <p:grpSpPr bwMode="auto">
          <a:xfrm>
            <a:off x="7740650" y="404813"/>
            <a:ext cx="215900" cy="215900"/>
            <a:chOff x="3683" y="2885"/>
            <a:chExt cx="292" cy="500"/>
          </a:xfrm>
        </p:grpSpPr>
        <p:grpSp>
          <p:nvGrpSpPr>
            <p:cNvPr id="29749" name="组合 8246"/>
            <p:cNvGrpSpPr/>
            <p:nvPr/>
          </p:nvGrpSpPr>
          <p:grpSpPr bwMode="auto">
            <a:xfrm>
              <a:off x="3683" y="3022"/>
              <a:ext cx="292" cy="363"/>
              <a:chOff x="3683" y="3022"/>
              <a:chExt cx="292" cy="363"/>
            </a:xfrm>
          </p:grpSpPr>
          <p:sp>
            <p:nvSpPr>
              <p:cNvPr id="29750" name="矩形 8247"/>
              <p:cNvSpPr>
                <a:spLocks noChangeArrowheads="1"/>
              </p:cNvSpPr>
              <p:nvPr/>
            </p:nvSpPr>
            <p:spPr bwMode="auto">
              <a:xfrm>
                <a:off x="3683" y="3067"/>
                <a:ext cx="292" cy="27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51" name="椭圆 8248"/>
              <p:cNvSpPr>
                <a:spLocks noChangeArrowheads="1"/>
              </p:cNvSpPr>
              <p:nvPr/>
            </p:nvSpPr>
            <p:spPr bwMode="auto">
              <a:xfrm>
                <a:off x="3696" y="3022"/>
                <a:ext cx="273" cy="91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52" name="椭圆 8249"/>
              <p:cNvSpPr>
                <a:spLocks noChangeArrowheads="1"/>
              </p:cNvSpPr>
              <p:nvPr/>
            </p:nvSpPr>
            <p:spPr bwMode="auto">
              <a:xfrm>
                <a:off x="3696" y="3294"/>
                <a:ext cx="273" cy="91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9753" name="组合 8250"/>
            <p:cNvGrpSpPr/>
            <p:nvPr/>
          </p:nvGrpSpPr>
          <p:grpSpPr bwMode="auto">
            <a:xfrm>
              <a:off x="3742" y="2885"/>
              <a:ext cx="181" cy="182"/>
              <a:chOff x="4513" y="2976"/>
              <a:chExt cx="181" cy="182"/>
            </a:xfrm>
          </p:grpSpPr>
          <p:sp>
            <p:nvSpPr>
              <p:cNvPr id="29754" name="矩形 8251"/>
              <p:cNvSpPr>
                <a:spLocks noChangeArrowheads="1"/>
              </p:cNvSpPr>
              <p:nvPr/>
            </p:nvSpPr>
            <p:spPr bwMode="auto">
              <a:xfrm>
                <a:off x="4578" y="3022"/>
                <a:ext cx="45" cy="136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55" name="椭圆 8252"/>
              <p:cNvSpPr>
                <a:spLocks noChangeArrowheads="1"/>
              </p:cNvSpPr>
              <p:nvPr/>
            </p:nvSpPr>
            <p:spPr bwMode="auto">
              <a:xfrm>
                <a:off x="4513" y="2976"/>
                <a:ext cx="181" cy="4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9756" name="组合 8253"/>
          <p:cNvGrpSpPr/>
          <p:nvPr/>
        </p:nvGrpSpPr>
        <p:grpSpPr bwMode="auto">
          <a:xfrm>
            <a:off x="8101013" y="836613"/>
            <a:ext cx="215900" cy="215900"/>
            <a:chOff x="3683" y="2885"/>
            <a:chExt cx="292" cy="500"/>
          </a:xfrm>
        </p:grpSpPr>
        <p:grpSp>
          <p:nvGrpSpPr>
            <p:cNvPr id="29757" name="组合 8254"/>
            <p:cNvGrpSpPr/>
            <p:nvPr/>
          </p:nvGrpSpPr>
          <p:grpSpPr bwMode="auto">
            <a:xfrm>
              <a:off x="3683" y="3022"/>
              <a:ext cx="292" cy="363"/>
              <a:chOff x="3683" y="3022"/>
              <a:chExt cx="292" cy="363"/>
            </a:xfrm>
          </p:grpSpPr>
          <p:sp>
            <p:nvSpPr>
              <p:cNvPr id="29758" name="矩形 8255"/>
              <p:cNvSpPr>
                <a:spLocks noChangeArrowheads="1"/>
              </p:cNvSpPr>
              <p:nvPr/>
            </p:nvSpPr>
            <p:spPr bwMode="auto">
              <a:xfrm>
                <a:off x="3683" y="3067"/>
                <a:ext cx="292" cy="27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59" name="椭圆 8256"/>
              <p:cNvSpPr>
                <a:spLocks noChangeArrowheads="1"/>
              </p:cNvSpPr>
              <p:nvPr/>
            </p:nvSpPr>
            <p:spPr bwMode="auto">
              <a:xfrm>
                <a:off x="3696" y="3022"/>
                <a:ext cx="273" cy="91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60" name="椭圆 8257"/>
              <p:cNvSpPr>
                <a:spLocks noChangeArrowheads="1"/>
              </p:cNvSpPr>
              <p:nvPr/>
            </p:nvSpPr>
            <p:spPr bwMode="auto">
              <a:xfrm>
                <a:off x="3696" y="3294"/>
                <a:ext cx="273" cy="91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9761" name="组合 8258"/>
            <p:cNvGrpSpPr/>
            <p:nvPr/>
          </p:nvGrpSpPr>
          <p:grpSpPr bwMode="auto">
            <a:xfrm>
              <a:off x="3742" y="2885"/>
              <a:ext cx="181" cy="182"/>
              <a:chOff x="4513" y="2976"/>
              <a:chExt cx="181" cy="182"/>
            </a:xfrm>
          </p:grpSpPr>
          <p:sp>
            <p:nvSpPr>
              <p:cNvPr id="29762" name="矩形 8259"/>
              <p:cNvSpPr>
                <a:spLocks noChangeArrowheads="1"/>
              </p:cNvSpPr>
              <p:nvPr/>
            </p:nvSpPr>
            <p:spPr bwMode="auto">
              <a:xfrm>
                <a:off x="4578" y="3022"/>
                <a:ext cx="45" cy="136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63" name="椭圆 8260"/>
              <p:cNvSpPr>
                <a:spLocks noChangeArrowheads="1"/>
              </p:cNvSpPr>
              <p:nvPr/>
            </p:nvSpPr>
            <p:spPr bwMode="auto">
              <a:xfrm>
                <a:off x="4513" y="2976"/>
                <a:ext cx="181" cy="4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9764" name="组合 8261"/>
          <p:cNvGrpSpPr/>
          <p:nvPr/>
        </p:nvGrpSpPr>
        <p:grpSpPr bwMode="auto">
          <a:xfrm>
            <a:off x="8101013" y="620713"/>
            <a:ext cx="215900" cy="215900"/>
            <a:chOff x="3683" y="2885"/>
            <a:chExt cx="292" cy="500"/>
          </a:xfrm>
        </p:grpSpPr>
        <p:grpSp>
          <p:nvGrpSpPr>
            <p:cNvPr id="29765" name="组合 8262"/>
            <p:cNvGrpSpPr/>
            <p:nvPr/>
          </p:nvGrpSpPr>
          <p:grpSpPr bwMode="auto">
            <a:xfrm>
              <a:off x="3683" y="3022"/>
              <a:ext cx="292" cy="363"/>
              <a:chOff x="3683" y="3022"/>
              <a:chExt cx="292" cy="363"/>
            </a:xfrm>
          </p:grpSpPr>
          <p:sp>
            <p:nvSpPr>
              <p:cNvPr id="29766" name="矩形 8263"/>
              <p:cNvSpPr>
                <a:spLocks noChangeArrowheads="1"/>
              </p:cNvSpPr>
              <p:nvPr/>
            </p:nvSpPr>
            <p:spPr bwMode="auto">
              <a:xfrm>
                <a:off x="3683" y="3067"/>
                <a:ext cx="292" cy="27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67" name="椭圆 8264"/>
              <p:cNvSpPr>
                <a:spLocks noChangeArrowheads="1"/>
              </p:cNvSpPr>
              <p:nvPr/>
            </p:nvSpPr>
            <p:spPr bwMode="auto">
              <a:xfrm>
                <a:off x="3696" y="3022"/>
                <a:ext cx="273" cy="91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68" name="椭圆 8265"/>
              <p:cNvSpPr>
                <a:spLocks noChangeArrowheads="1"/>
              </p:cNvSpPr>
              <p:nvPr/>
            </p:nvSpPr>
            <p:spPr bwMode="auto">
              <a:xfrm>
                <a:off x="3696" y="3294"/>
                <a:ext cx="273" cy="91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9769" name="组合 8266"/>
            <p:cNvGrpSpPr/>
            <p:nvPr/>
          </p:nvGrpSpPr>
          <p:grpSpPr bwMode="auto">
            <a:xfrm>
              <a:off x="3742" y="2885"/>
              <a:ext cx="181" cy="182"/>
              <a:chOff x="4513" y="2976"/>
              <a:chExt cx="181" cy="182"/>
            </a:xfrm>
          </p:grpSpPr>
          <p:sp>
            <p:nvSpPr>
              <p:cNvPr id="29770" name="矩形 8267"/>
              <p:cNvSpPr>
                <a:spLocks noChangeArrowheads="1"/>
              </p:cNvSpPr>
              <p:nvPr/>
            </p:nvSpPr>
            <p:spPr bwMode="auto">
              <a:xfrm>
                <a:off x="4578" y="3022"/>
                <a:ext cx="45" cy="136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71" name="椭圆 8268"/>
              <p:cNvSpPr>
                <a:spLocks noChangeArrowheads="1"/>
              </p:cNvSpPr>
              <p:nvPr/>
            </p:nvSpPr>
            <p:spPr bwMode="auto">
              <a:xfrm>
                <a:off x="4513" y="2976"/>
                <a:ext cx="181" cy="4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9772" name="组合 8269"/>
          <p:cNvGrpSpPr/>
          <p:nvPr/>
        </p:nvGrpSpPr>
        <p:grpSpPr bwMode="auto">
          <a:xfrm>
            <a:off x="8101013" y="404813"/>
            <a:ext cx="215900" cy="215900"/>
            <a:chOff x="3683" y="2885"/>
            <a:chExt cx="292" cy="500"/>
          </a:xfrm>
        </p:grpSpPr>
        <p:grpSp>
          <p:nvGrpSpPr>
            <p:cNvPr id="29773" name="组合 8270"/>
            <p:cNvGrpSpPr/>
            <p:nvPr/>
          </p:nvGrpSpPr>
          <p:grpSpPr bwMode="auto">
            <a:xfrm>
              <a:off x="3683" y="3022"/>
              <a:ext cx="292" cy="363"/>
              <a:chOff x="3683" y="3022"/>
              <a:chExt cx="292" cy="363"/>
            </a:xfrm>
          </p:grpSpPr>
          <p:sp>
            <p:nvSpPr>
              <p:cNvPr id="29774" name="矩形 8271"/>
              <p:cNvSpPr>
                <a:spLocks noChangeArrowheads="1"/>
              </p:cNvSpPr>
              <p:nvPr/>
            </p:nvSpPr>
            <p:spPr bwMode="auto">
              <a:xfrm>
                <a:off x="3683" y="3067"/>
                <a:ext cx="292" cy="27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75" name="椭圆 8272"/>
              <p:cNvSpPr>
                <a:spLocks noChangeArrowheads="1"/>
              </p:cNvSpPr>
              <p:nvPr/>
            </p:nvSpPr>
            <p:spPr bwMode="auto">
              <a:xfrm>
                <a:off x="3696" y="3022"/>
                <a:ext cx="273" cy="91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76" name="椭圆 8273"/>
              <p:cNvSpPr>
                <a:spLocks noChangeArrowheads="1"/>
              </p:cNvSpPr>
              <p:nvPr/>
            </p:nvSpPr>
            <p:spPr bwMode="auto">
              <a:xfrm>
                <a:off x="3696" y="3294"/>
                <a:ext cx="273" cy="91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9777" name="组合 8274"/>
            <p:cNvGrpSpPr/>
            <p:nvPr/>
          </p:nvGrpSpPr>
          <p:grpSpPr bwMode="auto">
            <a:xfrm>
              <a:off x="3742" y="2885"/>
              <a:ext cx="181" cy="182"/>
              <a:chOff x="4513" y="2976"/>
              <a:chExt cx="181" cy="182"/>
            </a:xfrm>
          </p:grpSpPr>
          <p:sp>
            <p:nvSpPr>
              <p:cNvPr id="29778" name="矩形 8275"/>
              <p:cNvSpPr>
                <a:spLocks noChangeArrowheads="1"/>
              </p:cNvSpPr>
              <p:nvPr/>
            </p:nvSpPr>
            <p:spPr bwMode="auto">
              <a:xfrm>
                <a:off x="4578" y="3022"/>
                <a:ext cx="45" cy="136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79" name="椭圆 8276"/>
              <p:cNvSpPr>
                <a:spLocks noChangeArrowheads="1"/>
              </p:cNvSpPr>
              <p:nvPr/>
            </p:nvSpPr>
            <p:spPr bwMode="auto">
              <a:xfrm>
                <a:off x="4513" y="2976"/>
                <a:ext cx="181" cy="46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9780" name="组合 8277"/>
          <p:cNvGrpSpPr/>
          <p:nvPr/>
        </p:nvGrpSpPr>
        <p:grpSpPr bwMode="auto">
          <a:xfrm>
            <a:off x="4932363" y="3141663"/>
            <a:ext cx="3722687" cy="1173162"/>
            <a:chOff x="1850" y="1194"/>
            <a:chExt cx="2345" cy="739"/>
          </a:xfrm>
        </p:grpSpPr>
        <p:sp>
          <p:nvSpPr>
            <p:cNvPr id="29781" name="等腰三角形 8278"/>
            <p:cNvSpPr>
              <a:spLocks noChangeArrowheads="1"/>
            </p:cNvSpPr>
            <p:nvPr/>
          </p:nvSpPr>
          <p:spPr bwMode="auto">
            <a:xfrm>
              <a:off x="2835" y="1253"/>
              <a:ext cx="363" cy="680"/>
            </a:xfrm>
            <a:prstGeom prst="triangle">
              <a:avLst>
                <a:gd name="adj" fmla="val 50000"/>
              </a:avLst>
            </a:prstGeom>
            <a:solidFill>
              <a:srgbClr val="86029C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2" name="矩形 8279"/>
            <p:cNvSpPr>
              <a:spLocks noChangeArrowheads="1"/>
            </p:cNvSpPr>
            <p:nvPr/>
          </p:nvSpPr>
          <p:spPr bwMode="auto">
            <a:xfrm>
              <a:off x="2245" y="1545"/>
              <a:ext cx="1588" cy="4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3" name="椭圆 8280"/>
            <p:cNvSpPr>
              <a:spLocks noChangeArrowheads="1"/>
            </p:cNvSpPr>
            <p:nvPr/>
          </p:nvSpPr>
          <p:spPr bwMode="auto">
            <a:xfrm>
              <a:off x="2880" y="1422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4" name="直接连接符 8281"/>
            <p:cNvSpPr>
              <a:spLocks noChangeShapeType="1"/>
            </p:cNvSpPr>
            <p:nvPr/>
          </p:nvSpPr>
          <p:spPr bwMode="auto">
            <a:xfrm flipV="1">
              <a:off x="3022" y="1467"/>
              <a:ext cx="0" cy="1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5" name="矩形 8282"/>
            <p:cNvSpPr>
              <a:spLocks noChangeArrowheads="1"/>
            </p:cNvSpPr>
            <p:nvPr/>
          </p:nvSpPr>
          <p:spPr bwMode="auto">
            <a:xfrm>
              <a:off x="2200" y="1434"/>
              <a:ext cx="84" cy="14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86" name="矩形 8283"/>
            <p:cNvSpPr>
              <a:spLocks noChangeArrowheads="1"/>
            </p:cNvSpPr>
            <p:nvPr/>
          </p:nvSpPr>
          <p:spPr bwMode="auto">
            <a:xfrm>
              <a:off x="3774" y="1434"/>
              <a:ext cx="59" cy="13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29787" name="图片 82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50" y="1194"/>
              <a:ext cx="798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88" name="图片 828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97" y="1195"/>
              <a:ext cx="798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89" name="组合 8286"/>
          <p:cNvGrpSpPr/>
          <p:nvPr/>
        </p:nvGrpSpPr>
        <p:grpSpPr bwMode="auto">
          <a:xfrm>
            <a:off x="4932363" y="5084763"/>
            <a:ext cx="3722687" cy="1173162"/>
            <a:chOff x="1850" y="1194"/>
            <a:chExt cx="2345" cy="739"/>
          </a:xfrm>
        </p:grpSpPr>
        <p:sp>
          <p:nvSpPr>
            <p:cNvPr id="29790" name="等腰三角形 8287"/>
            <p:cNvSpPr>
              <a:spLocks noChangeArrowheads="1"/>
            </p:cNvSpPr>
            <p:nvPr/>
          </p:nvSpPr>
          <p:spPr bwMode="auto">
            <a:xfrm>
              <a:off x="2835" y="1253"/>
              <a:ext cx="363" cy="680"/>
            </a:xfrm>
            <a:prstGeom prst="triangle">
              <a:avLst>
                <a:gd name="adj" fmla="val 50000"/>
              </a:avLst>
            </a:prstGeom>
            <a:solidFill>
              <a:srgbClr val="86029C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1" name="矩形 8288"/>
            <p:cNvSpPr>
              <a:spLocks noChangeArrowheads="1"/>
            </p:cNvSpPr>
            <p:nvPr/>
          </p:nvSpPr>
          <p:spPr bwMode="auto">
            <a:xfrm>
              <a:off x="2245" y="1545"/>
              <a:ext cx="1588" cy="4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2" name="椭圆 8289"/>
            <p:cNvSpPr>
              <a:spLocks noChangeArrowheads="1"/>
            </p:cNvSpPr>
            <p:nvPr/>
          </p:nvSpPr>
          <p:spPr bwMode="auto">
            <a:xfrm>
              <a:off x="2880" y="1422"/>
              <a:ext cx="272" cy="27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3" name="直接连接符 8290"/>
            <p:cNvSpPr>
              <a:spLocks noChangeShapeType="1"/>
            </p:cNvSpPr>
            <p:nvPr/>
          </p:nvSpPr>
          <p:spPr bwMode="auto">
            <a:xfrm flipV="1">
              <a:off x="3022" y="1467"/>
              <a:ext cx="0" cy="1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4" name="矩形 8291"/>
            <p:cNvSpPr>
              <a:spLocks noChangeArrowheads="1"/>
            </p:cNvSpPr>
            <p:nvPr/>
          </p:nvSpPr>
          <p:spPr bwMode="auto">
            <a:xfrm>
              <a:off x="2200" y="1434"/>
              <a:ext cx="84" cy="14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95" name="矩形 8292"/>
            <p:cNvSpPr>
              <a:spLocks noChangeArrowheads="1"/>
            </p:cNvSpPr>
            <p:nvPr/>
          </p:nvSpPr>
          <p:spPr bwMode="auto">
            <a:xfrm>
              <a:off x="3774" y="1434"/>
              <a:ext cx="59" cy="13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29796" name="图片 829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50" y="1194"/>
              <a:ext cx="798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97" name="图片 829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97" y="1195"/>
              <a:ext cx="798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98" name="椭圆 8304"/>
          <p:cNvSpPr>
            <a:spLocks noChangeArrowheads="1"/>
          </p:cNvSpPr>
          <p:nvPr/>
        </p:nvSpPr>
        <p:spPr bwMode="auto">
          <a:xfrm>
            <a:off x="5219700" y="836613"/>
            <a:ext cx="215900" cy="215900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185E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99" name="椭圆 8305"/>
          <p:cNvSpPr>
            <a:spLocks noChangeArrowheads="1"/>
          </p:cNvSpPr>
          <p:nvPr/>
        </p:nvSpPr>
        <p:spPr bwMode="auto">
          <a:xfrm>
            <a:off x="5580063" y="836613"/>
            <a:ext cx="215900" cy="215900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185E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800" name="椭圆 8306"/>
          <p:cNvSpPr>
            <a:spLocks noChangeArrowheads="1"/>
          </p:cNvSpPr>
          <p:nvPr/>
        </p:nvSpPr>
        <p:spPr bwMode="auto">
          <a:xfrm>
            <a:off x="5435600" y="3068638"/>
            <a:ext cx="215900" cy="215900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185E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801" name="椭圆 8307"/>
          <p:cNvSpPr>
            <a:spLocks noChangeArrowheads="1"/>
          </p:cNvSpPr>
          <p:nvPr/>
        </p:nvSpPr>
        <p:spPr bwMode="auto">
          <a:xfrm>
            <a:off x="5795963" y="3068638"/>
            <a:ext cx="215900" cy="215900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185E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802" name="椭圆 8309"/>
          <p:cNvSpPr>
            <a:spLocks noChangeArrowheads="1"/>
          </p:cNvSpPr>
          <p:nvPr/>
        </p:nvSpPr>
        <p:spPr bwMode="auto">
          <a:xfrm>
            <a:off x="5795963" y="5013325"/>
            <a:ext cx="215900" cy="215900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185E5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9803" name="组合 8311"/>
          <p:cNvGrpSpPr/>
          <p:nvPr/>
        </p:nvGrpSpPr>
        <p:grpSpPr bwMode="auto">
          <a:xfrm>
            <a:off x="7596188" y="4581525"/>
            <a:ext cx="215900" cy="647700"/>
            <a:chOff x="4604" y="255"/>
            <a:chExt cx="136" cy="408"/>
          </a:xfrm>
        </p:grpSpPr>
        <p:grpSp>
          <p:nvGrpSpPr>
            <p:cNvPr id="29804" name="组合 8312"/>
            <p:cNvGrpSpPr/>
            <p:nvPr/>
          </p:nvGrpSpPr>
          <p:grpSpPr bwMode="auto">
            <a:xfrm>
              <a:off x="4604" y="527"/>
              <a:ext cx="136" cy="136"/>
              <a:chOff x="3683" y="2885"/>
              <a:chExt cx="292" cy="500"/>
            </a:xfrm>
          </p:grpSpPr>
          <p:grpSp>
            <p:nvGrpSpPr>
              <p:cNvPr id="29805" name="组合 8313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806" name="矩形 8314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07" name="椭圆 8315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08" name="椭圆 8316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809" name="组合 8317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810" name="矩形 8318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11" name="椭圆 8319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9812" name="组合 8320"/>
            <p:cNvGrpSpPr/>
            <p:nvPr/>
          </p:nvGrpSpPr>
          <p:grpSpPr bwMode="auto">
            <a:xfrm>
              <a:off x="4604" y="391"/>
              <a:ext cx="136" cy="136"/>
              <a:chOff x="3683" y="2885"/>
              <a:chExt cx="292" cy="500"/>
            </a:xfrm>
          </p:grpSpPr>
          <p:grpSp>
            <p:nvGrpSpPr>
              <p:cNvPr id="29813" name="组合 8321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814" name="矩形 8322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15" name="椭圆 8323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16" name="椭圆 8324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817" name="组合 8325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818" name="矩形 8326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19" name="椭圆 8327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9820" name="组合 8328"/>
            <p:cNvGrpSpPr/>
            <p:nvPr/>
          </p:nvGrpSpPr>
          <p:grpSpPr bwMode="auto">
            <a:xfrm>
              <a:off x="4604" y="255"/>
              <a:ext cx="136" cy="136"/>
              <a:chOff x="3683" y="2885"/>
              <a:chExt cx="292" cy="500"/>
            </a:xfrm>
          </p:grpSpPr>
          <p:grpSp>
            <p:nvGrpSpPr>
              <p:cNvPr id="29821" name="组合 8329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822" name="矩形 8330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23" name="椭圆 8331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24" name="椭圆 8332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825" name="组合 8333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826" name="矩形 8334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27" name="椭圆 8335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9828" name="组合 8361"/>
          <p:cNvGrpSpPr/>
          <p:nvPr/>
        </p:nvGrpSpPr>
        <p:grpSpPr bwMode="auto">
          <a:xfrm>
            <a:off x="7451725" y="2636838"/>
            <a:ext cx="215900" cy="647700"/>
            <a:chOff x="4604" y="255"/>
            <a:chExt cx="136" cy="408"/>
          </a:xfrm>
        </p:grpSpPr>
        <p:grpSp>
          <p:nvGrpSpPr>
            <p:cNvPr id="29829" name="组合 8362"/>
            <p:cNvGrpSpPr/>
            <p:nvPr/>
          </p:nvGrpSpPr>
          <p:grpSpPr bwMode="auto">
            <a:xfrm>
              <a:off x="4604" y="527"/>
              <a:ext cx="136" cy="136"/>
              <a:chOff x="3683" y="2885"/>
              <a:chExt cx="292" cy="500"/>
            </a:xfrm>
          </p:grpSpPr>
          <p:grpSp>
            <p:nvGrpSpPr>
              <p:cNvPr id="29830" name="组合 8363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831" name="矩形 8364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32" name="椭圆 8365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33" name="椭圆 8366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834" name="组合 8367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835" name="矩形 8368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36" name="椭圆 8369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9837" name="组合 8370"/>
            <p:cNvGrpSpPr/>
            <p:nvPr/>
          </p:nvGrpSpPr>
          <p:grpSpPr bwMode="auto">
            <a:xfrm>
              <a:off x="4604" y="391"/>
              <a:ext cx="136" cy="136"/>
              <a:chOff x="3683" y="2885"/>
              <a:chExt cx="292" cy="500"/>
            </a:xfrm>
          </p:grpSpPr>
          <p:grpSp>
            <p:nvGrpSpPr>
              <p:cNvPr id="29838" name="组合 8371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839" name="矩形 8372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40" name="椭圆 8373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41" name="椭圆 8374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842" name="组合 8375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843" name="矩形 8376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44" name="椭圆 8377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9845" name="组合 8378"/>
            <p:cNvGrpSpPr/>
            <p:nvPr/>
          </p:nvGrpSpPr>
          <p:grpSpPr bwMode="auto">
            <a:xfrm>
              <a:off x="4604" y="255"/>
              <a:ext cx="136" cy="136"/>
              <a:chOff x="3683" y="2885"/>
              <a:chExt cx="292" cy="500"/>
            </a:xfrm>
          </p:grpSpPr>
          <p:grpSp>
            <p:nvGrpSpPr>
              <p:cNvPr id="29846" name="组合 8379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847" name="矩形 8380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48" name="椭圆 8381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49" name="椭圆 8382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850" name="组合 8383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851" name="矩形 8384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52" name="椭圆 8385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9853" name="组合 8411"/>
          <p:cNvGrpSpPr/>
          <p:nvPr/>
        </p:nvGrpSpPr>
        <p:grpSpPr bwMode="auto">
          <a:xfrm>
            <a:off x="7885113" y="2636838"/>
            <a:ext cx="215900" cy="647700"/>
            <a:chOff x="4604" y="255"/>
            <a:chExt cx="136" cy="408"/>
          </a:xfrm>
        </p:grpSpPr>
        <p:grpSp>
          <p:nvGrpSpPr>
            <p:cNvPr id="29854" name="组合 8412"/>
            <p:cNvGrpSpPr/>
            <p:nvPr/>
          </p:nvGrpSpPr>
          <p:grpSpPr bwMode="auto">
            <a:xfrm>
              <a:off x="4604" y="527"/>
              <a:ext cx="136" cy="136"/>
              <a:chOff x="3683" y="2885"/>
              <a:chExt cx="292" cy="500"/>
            </a:xfrm>
          </p:grpSpPr>
          <p:grpSp>
            <p:nvGrpSpPr>
              <p:cNvPr id="29855" name="组合 8413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856" name="矩形 8414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57" name="椭圆 8415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58" name="椭圆 8416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859" name="组合 8417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860" name="矩形 8418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61" name="椭圆 8419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9862" name="组合 8420"/>
            <p:cNvGrpSpPr/>
            <p:nvPr/>
          </p:nvGrpSpPr>
          <p:grpSpPr bwMode="auto">
            <a:xfrm>
              <a:off x="4604" y="391"/>
              <a:ext cx="136" cy="136"/>
              <a:chOff x="3683" y="2885"/>
              <a:chExt cx="292" cy="500"/>
            </a:xfrm>
          </p:grpSpPr>
          <p:grpSp>
            <p:nvGrpSpPr>
              <p:cNvPr id="29863" name="组合 8421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864" name="矩形 8422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65" name="椭圆 8423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66" name="椭圆 8424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867" name="组合 8425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868" name="矩形 8426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69" name="椭圆 8427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9870" name="组合 8428"/>
            <p:cNvGrpSpPr/>
            <p:nvPr/>
          </p:nvGrpSpPr>
          <p:grpSpPr bwMode="auto">
            <a:xfrm>
              <a:off x="4604" y="255"/>
              <a:ext cx="136" cy="136"/>
              <a:chOff x="3683" y="2885"/>
              <a:chExt cx="292" cy="500"/>
            </a:xfrm>
          </p:grpSpPr>
          <p:grpSp>
            <p:nvGrpSpPr>
              <p:cNvPr id="29871" name="组合 8429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872" name="矩形 8430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73" name="椭圆 8431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74" name="椭圆 8432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875" name="组合 8433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876" name="矩形 8434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77" name="椭圆 8435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29878" name="组合 8461"/>
          <p:cNvGrpSpPr/>
          <p:nvPr/>
        </p:nvGrpSpPr>
        <p:grpSpPr bwMode="auto">
          <a:xfrm>
            <a:off x="4787900" y="404813"/>
            <a:ext cx="215900" cy="647700"/>
            <a:chOff x="4604" y="255"/>
            <a:chExt cx="136" cy="408"/>
          </a:xfrm>
        </p:grpSpPr>
        <p:grpSp>
          <p:nvGrpSpPr>
            <p:cNvPr id="29879" name="组合 8462"/>
            <p:cNvGrpSpPr/>
            <p:nvPr/>
          </p:nvGrpSpPr>
          <p:grpSpPr bwMode="auto">
            <a:xfrm>
              <a:off x="4604" y="527"/>
              <a:ext cx="136" cy="136"/>
              <a:chOff x="3683" y="2885"/>
              <a:chExt cx="292" cy="500"/>
            </a:xfrm>
          </p:grpSpPr>
          <p:grpSp>
            <p:nvGrpSpPr>
              <p:cNvPr id="29880" name="组合 8463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881" name="矩形 8464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82" name="椭圆 8465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83" name="椭圆 8466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884" name="组合 8467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885" name="矩形 8468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86" name="椭圆 8469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9887" name="组合 8470"/>
            <p:cNvGrpSpPr/>
            <p:nvPr/>
          </p:nvGrpSpPr>
          <p:grpSpPr bwMode="auto">
            <a:xfrm>
              <a:off x="4604" y="391"/>
              <a:ext cx="136" cy="136"/>
              <a:chOff x="3683" y="2885"/>
              <a:chExt cx="292" cy="500"/>
            </a:xfrm>
          </p:grpSpPr>
          <p:grpSp>
            <p:nvGrpSpPr>
              <p:cNvPr id="29888" name="组合 8471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889" name="矩形 8472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90" name="椭圆 8473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91" name="椭圆 8474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892" name="组合 8475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893" name="矩形 8476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94" name="椭圆 8477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9895" name="组合 8478"/>
            <p:cNvGrpSpPr/>
            <p:nvPr/>
          </p:nvGrpSpPr>
          <p:grpSpPr bwMode="auto">
            <a:xfrm>
              <a:off x="4604" y="255"/>
              <a:ext cx="136" cy="136"/>
              <a:chOff x="3683" y="2885"/>
              <a:chExt cx="292" cy="500"/>
            </a:xfrm>
          </p:grpSpPr>
          <p:grpSp>
            <p:nvGrpSpPr>
              <p:cNvPr id="29896" name="组合 8479"/>
              <p:cNvGrpSpPr/>
              <p:nvPr/>
            </p:nvGrpSpPr>
            <p:grpSpPr bwMode="auto">
              <a:xfrm>
                <a:off x="3683" y="3022"/>
                <a:ext cx="292" cy="363"/>
                <a:chOff x="3683" y="3022"/>
                <a:chExt cx="292" cy="363"/>
              </a:xfrm>
            </p:grpSpPr>
            <p:sp>
              <p:nvSpPr>
                <p:cNvPr id="29897" name="矩形 8480"/>
                <p:cNvSpPr>
                  <a:spLocks noChangeArrowheads="1"/>
                </p:cNvSpPr>
                <p:nvPr/>
              </p:nvSpPr>
              <p:spPr bwMode="auto">
                <a:xfrm>
                  <a:off x="3683" y="3067"/>
                  <a:ext cx="292" cy="272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98" name="椭圆 8481"/>
                <p:cNvSpPr>
                  <a:spLocks noChangeArrowheads="1"/>
                </p:cNvSpPr>
                <p:nvPr/>
              </p:nvSpPr>
              <p:spPr bwMode="auto">
                <a:xfrm>
                  <a:off x="3696" y="3022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899" name="椭圆 8482"/>
                <p:cNvSpPr>
                  <a:spLocks noChangeArrowheads="1"/>
                </p:cNvSpPr>
                <p:nvPr/>
              </p:nvSpPr>
              <p:spPr bwMode="auto">
                <a:xfrm>
                  <a:off x="3696" y="3294"/>
                  <a:ext cx="273" cy="91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900" name="组合 8483"/>
              <p:cNvGrpSpPr/>
              <p:nvPr/>
            </p:nvGrpSpPr>
            <p:grpSpPr bwMode="auto">
              <a:xfrm>
                <a:off x="3742" y="2885"/>
                <a:ext cx="181" cy="182"/>
                <a:chOff x="4513" y="2976"/>
                <a:chExt cx="181" cy="182"/>
              </a:xfrm>
            </p:grpSpPr>
            <p:sp>
              <p:nvSpPr>
                <p:cNvPr id="29901" name="矩形 8484"/>
                <p:cNvSpPr>
                  <a:spLocks noChangeArrowheads="1"/>
                </p:cNvSpPr>
                <p:nvPr/>
              </p:nvSpPr>
              <p:spPr bwMode="auto">
                <a:xfrm>
                  <a:off x="4578" y="3022"/>
                  <a:ext cx="45" cy="136"/>
                </a:xfrm>
                <a:prstGeom prst="rect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902" name="椭圆 8485"/>
                <p:cNvSpPr>
                  <a:spLocks noChangeArrowheads="1"/>
                </p:cNvSpPr>
                <p:nvPr/>
              </p:nvSpPr>
              <p:spPr bwMode="auto">
                <a:xfrm>
                  <a:off x="4513" y="2976"/>
                  <a:ext cx="181" cy="46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8571" name="组合 8570"/>
          <p:cNvGrpSpPr/>
          <p:nvPr/>
        </p:nvGrpSpPr>
        <p:grpSpPr bwMode="auto">
          <a:xfrm>
            <a:off x="5003800" y="2276475"/>
            <a:ext cx="360363" cy="1223963"/>
            <a:chOff x="1383" y="1344"/>
            <a:chExt cx="227" cy="771"/>
          </a:xfrm>
        </p:grpSpPr>
        <p:grpSp>
          <p:nvGrpSpPr>
            <p:cNvPr id="29904" name="组合 8514"/>
            <p:cNvGrpSpPr/>
            <p:nvPr/>
          </p:nvGrpSpPr>
          <p:grpSpPr bwMode="auto">
            <a:xfrm>
              <a:off x="1383" y="1480"/>
              <a:ext cx="227" cy="635"/>
              <a:chOff x="1383" y="1480"/>
              <a:chExt cx="227" cy="635"/>
            </a:xfrm>
          </p:grpSpPr>
          <p:sp>
            <p:nvSpPr>
              <p:cNvPr id="29905" name="椭圆 8487"/>
              <p:cNvSpPr>
                <a:spLocks noChangeArrowheads="1"/>
              </p:cNvSpPr>
              <p:nvPr/>
            </p:nvSpPr>
            <p:spPr bwMode="auto">
              <a:xfrm>
                <a:off x="1383" y="1480"/>
                <a:ext cx="227" cy="63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9906" name="组合 8488"/>
              <p:cNvGrpSpPr/>
              <p:nvPr/>
            </p:nvGrpSpPr>
            <p:grpSpPr bwMode="auto">
              <a:xfrm>
                <a:off x="1429" y="1570"/>
                <a:ext cx="136" cy="408"/>
                <a:chOff x="4604" y="255"/>
                <a:chExt cx="136" cy="408"/>
              </a:xfrm>
            </p:grpSpPr>
            <p:grpSp>
              <p:nvGrpSpPr>
                <p:cNvPr id="29907" name="组合 8489"/>
                <p:cNvGrpSpPr/>
                <p:nvPr/>
              </p:nvGrpSpPr>
              <p:grpSpPr bwMode="auto">
                <a:xfrm>
                  <a:off x="4604" y="527"/>
                  <a:ext cx="136" cy="136"/>
                  <a:chOff x="3683" y="2885"/>
                  <a:chExt cx="292" cy="500"/>
                </a:xfrm>
              </p:grpSpPr>
              <p:grpSp>
                <p:nvGrpSpPr>
                  <p:cNvPr id="29908" name="组合 8490"/>
                  <p:cNvGrpSpPr/>
                  <p:nvPr/>
                </p:nvGrpSpPr>
                <p:grpSpPr bwMode="auto">
                  <a:xfrm>
                    <a:off x="3683" y="3022"/>
                    <a:ext cx="292" cy="363"/>
                    <a:chOff x="3683" y="3022"/>
                    <a:chExt cx="292" cy="363"/>
                  </a:xfrm>
                </p:grpSpPr>
                <p:sp>
                  <p:nvSpPr>
                    <p:cNvPr id="29909" name="矩形 8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3" y="3067"/>
                      <a:ext cx="292" cy="272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10" name="椭圆 8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022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11" name="椭圆 8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294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9912" name="组合 8494"/>
                  <p:cNvGrpSpPr/>
                  <p:nvPr/>
                </p:nvGrpSpPr>
                <p:grpSpPr bwMode="auto">
                  <a:xfrm>
                    <a:off x="3742" y="2885"/>
                    <a:ext cx="181" cy="182"/>
                    <a:chOff x="4513" y="2976"/>
                    <a:chExt cx="181" cy="182"/>
                  </a:xfrm>
                </p:grpSpPr>
                <p:sp>
                  <p:nvSpPr>
                    <p:cNvPr id="29913" name="矩形 8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8" y="3022"/>
                      <a:ext cx="45" cy="136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14" name="椭圆 8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3" y="2976"/>
                      <a:ext cx="181" cy="4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29915" name="组合 8497"/>
                <p:cNvGrpSpPr/>
                <p:nvPr/>
              </p:nvGrpSpPr>
              <p:grpSpPr bwMode="auto">
                <a:xfrm>
                  <a:off x="4604" y="391"/>
                  <a:ext cx="136" cy="136"/>
                  <a:chOff x="3683" y="2885"/>
                  <a:chExt cx="292" cy="500"/>
                </a:xfrm>
              </p:grpSpPr>
              <p:grpSp>
                <p:nvGrpSpPr>
                  <p:cNvPr id="29916" name="组合 8498"/>
                  <p:cNvGrpSpPr/>
                  <p:nvPr/>
                </p:nvGrpSpPr>
                <p:grpSpPr bwMode="auto">
                  <a:xfrm>
                    <a:off x="3683" y="3022"/>
                    <a:ext cx="292" cy="363"/>
                    <a:chOff x="3683" y="3022"/>
                    <a:chExt cx="292" cy="363"/>
                  </a:xfrm>
                </p:grpSpPr>
                <p:sp>
                  <p:nvSpPr>
                    <p:cNvPr id="29917" name="矩形 8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3" y="3067"/>
                      <a:ext cx="292" cy="272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18" name="椭圆 8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022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19" name="椭圆 8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294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9920" name="组合 8502"/>
                  <p:cNvGrpSpPr/>
                  <p:nvPr/>
                </p:nvGrpSpPr>
                <p:grpSpPr bwMode="auto">
                  <a:xfrm>
                    <a:off x="3742" y="2885"/>
                    <a:ext cx="181" cy="182"/>
                    <a:chOff x="4513" y="2976"/>
                    <a:chExt cx="181" cy="182"/>
                  </a:xfrm>
                </p:grpSpPr>
                <p:sp>
                  <p:nvSpPr>
                    <p:cNvPr id="29921" name="矩形 8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8" y="3022"/>
                      <a:ext cx="45" cy="136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22" name="椭圆 8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3" y="2976"/>
                      <a:ext cx="181" cy="4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29923" name="组合 8505"/>
                <p:cNvGrpSpPr/>
                <p:nvPr/>
              </p:nvGrpSpPr>
              <p:grpSpPr bwMode="auto">
                <a:xfrm>
                  <a:off x="4604" y="255"/>
                  <a:ext cx="136" cy="136"/>
                  <a:chOff x="3683" y="2885"/>
                  <a:chExt cx="292" cy="500"/>
                </a:xfrm>
              </p:grpSpPr>
              <p:grpSp>
                <p:nvGrpSpPr>
                  <p:cNvPr id="29924" name="组合 8506"/>
                  <p:cNvGrpSpPr/>
                  <p:nvPr/>
                </p:nvGrpSpPr>
                <p:grpSpPr bwMode="auto">
                  <a:xfrm>
                    <a:off x="3683" y="3022"/>
                    <a:ext cx="292" cy="363"/>
                    <a:chOff x="3683" y="3022"/>
                    <a:chExt cx="292" cy="363"/>
                  </a:xfrm>
                </p:grpSpPr>
                <p:sp>
                  <p:nvSpPr>
                    <p:cNvPr id="29925" name="矩形 8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3" y="3067"/>
                      <a:ext cx="292" cy="272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26" name="椭圆 8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022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27" name="椭圆 8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294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9928" name="组合 8510"/>
                  <p:cNvGrpSpPr/>
                  <p:nvPr/>
                </p:nvGrpSpPr>
                <p:grpSpPr bwMode="auto">
                  <a:xfrm>
                    <a:off x="3742" y="2885"/>
                    <a:ext cx="181" cy="182"/>
                    <a:chOff x="4513" y="2976"/>
                    <a:chExt cx="181" cy="182"/>
                  </a:xfrm>
                </p:grpSpPr>
                <p:sp>
                  <p:nvSpPr>
                    <p:cNvPr id="29929" name="矩形 8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8" y="3022"/>
                      <a:ext cx="45" cy="136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30" name="椭圆 8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3" y="2976"/>
                      <a:ext cx="181" cy="4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</p:grpSp>
        <p:sp>
          <p:nvSpPr>
            <p:cNvPr id="29931" name="直接连接符 8569"/>
            <p:cNvSpPr>
              <a:spLocks noChangeShapeType="1"/>
            </p:cNvSpPr>
            <p:nvPr/>
          </p:nvSpPr>
          <p:spPr bwMode="auto">
            <a:xfrm flipH="1" flipV="1">
              <a:off x="1429" y="1344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573" name="组合 8572"/>
          <p:cNvGrpSpPr/>
          <p:nvPr/>
        </p:nvGrpSpPr>
        <p:grpSpPr bwMode="auto">
          <a:xfrm>
            <a:off x="8172450" y="2276475"/>
            <a:ext cx="360363" cy="1223963"/>
            <a:chOff x="1338" y="1525"/>
            <a:chExt cx="227" cy="771"/>
          </a:xfrm>
        </p:grpSpPr>
        <p:grpSp>
          <p:nvGrpSpPr>
            <p:cNvPr id="29933" name="组合 8542"/>
            <p:cNvGrpSpPr/>
            <p:nvPr/>
          </p:nvGrpSpPr>
          <p:grpSpPr bwMode="auto">
            <a:xfrm>
              <a:off x="1338" y="1661"/>
              <a:ext cx="227" cy="635"/>
              <a:chOff x="1383" y="1480"/>
              <a:chExt cx="227" cy="635"/>
            </a:xfrm>
          </p:grpSpPr>
          <p:sp>
            <p:nvSpPr>
              <p:cNvPr id="29934" name="椭圆 8543"/>
              <p:cNvSpPr>
                <a:spLocks noChangeArrowheads="1"/>
              </p:cNvSpPr>
              <p:nvPr/>
            </p:nvSpPr>
            <p:spPr bwMode="auto">
              <a:xfrm>
                <a:off x="1383" y="1480"/>
                <a:ext cx="227" cy="63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9935" name="组合 8544"/>
              <p:cNvGrpSpPr/>
              <p:nvPr/>
            </p:nvGrpSpPr>
            <p:grpSpPr bwMode="auto">
              <a:xfrm>
                <a:off x="1429" y="1570"/>
                <a:ext cx="136" cy="408"/>
                <a:chOff x="4604" y="255"/>
                <a:chExt cx="136" cy="408"/>
              </a:xfrm>
            </p:grpSpPr>
            <p:grpSp>
              <p:nvGrpSpPr>
                <p:cNvPr id="29936" name="组合 8545"/>
                <p:cNvGrpSpPr/>
                <p:nvPr/>
              </p:nvGrpSpPr>
              <p:grpSpPr bwMode="auto">
                <a:xfrm>
                  <a:off x="4604" y="527"/>
                  <a:ext cx="136" cy="136"/>
                  <a:chOff x="3683" y="2885"/>
                  <a:chExt cx="292" cy="500"/>
                </a:xfrm>
              </p:grpSpPr>
              <p:grpSp>
                <p:nvGrpSpPr>
                  <p:cNvPr id="29937" name="组合 8546"/>
                  <p:cNvGrpSpPr/>
                  <p:nvPr/>
                </p:nvGrpSpPr>
                <p:grpSpPr bwMode="auto">
                  <a:xfrm>
                    <a:off x="3683" y="3022"/>
                    <a:ext cx="292" cy="363"/>
                    <a:chOff x="3683" y="3022"/>
                    <a:chExt cx="292" cy="363"/>
                  </a:xfrm>
                </p:grpSpPr>
                <p:sp>
                  <p:nvSpPr>
                    <p:cNvPr id="29938" name="矩形 8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3" y="3067"/>
                      <a:ext cx="292" cy="272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39" name="椭圆 8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022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40" name="椭圆 8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294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9941" name="组合 8550"/>
                  <p:cNvGrpSpPr/>
                  <p:nvPr/>
                </p:nvGrpSpPr>
                <p:grpSpPr bwMode="auto">
                  <a:xfrm>
                    <a:off x="3742" y="2885"/>
                    <a:ext cx="181" cy="182"/>
                    <a:chOff x="4513" y="2976"/>
                    <a:chExt cx="181" cy="182"/>
                  </a:xfrm>
                </p:grpSpPr>
                <p:sp>
                  <p:nvSpPr>
                    <p:cNvPr id="29942" name="矩形 8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8" y="3022"/>
                      <a:ext cx="45" cy="136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43" name="椭圆 8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3" y="2976"/>
                      <a:ext cx="181" cy="4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29944" name="组合 8553"/>
                <p:cNvGrpSpPr/>
                <p:nvPr/>
              </p:nvGrpSpPr>
              <p:grpSpPr bwMode="auto">
                <a:xfrm>
                  <a:off x="4604" y="391"/>
                  <a:ext cx="136" cy="136"/>
                  <a:chOff x="3683" y="2885"/>
                  <a:chExt cx="292" cy="500"/>
                </a:xfrm>
              </p:grpSpPr>
              <p:grpSp>
                <p:nvGrpSpPr>
                  <p:cNvPr id="29945" name="组合 8554"/>
                  <p:cNvGrpSpPr/>
                  <p:nvPr/>
                </p:nvGrpSpPr>
                <p:grpSpPr bwMode="auto">
                  <a:xfrm>
                    <a:off x="3683" y="3022"/>
                    <a:ext cx="292" cy="363"/>
                    <a:chOff x="3683" y="3022"/>
                    <a:chExt cx="292" cy="363"/>
                  </a:xfrm>
                </p:grpSpPr>
                <p:sp>
                  <p:nvSpPr>
                    <p:cNvPr id="29946" name="矩形 8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3" y="3067"/>
                      <a:ext cx="292" cy="272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47" name="椭圆 8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022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48" name="椭圆 8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294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9949" name="组合 8558"/>
                  <p:cNvGrpSpPr/>
                  <p:nvPr/>
                </p:nvGrpSpPr>
                <p:grpSpPr bwMode="auto">
                  <a:xfrm>
                    <a:off x="3742" y="2885"/>
                    <a:ext cx="181" cy="182"/>
                    <a:chOff x="4513" y="2976"/>
                    <a:chExt cx="181" cy="182"/>
                  </a:xfrm>
                </p:grpSpPr>
                <p:sp>
                  <p:nvSpPr>
                    <p:cNvPr id="29950" name="矩形 8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8" y="3022"/>
                      <a:ext cx="45" cy="136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51" name="椭圆 85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3" y="2976"/>
                      <a:ext cx="181" cy="4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29952" name="组合 8561"/>
                <p:cNvGrpSpPr/>
                <p:nvPr/>
              </p:nvGrpSpPr>
              <p:grpSpPr bwMode="auto">
                <a:xfrm>
                  <a:off x="4604" y="255"/>
                  <a:ext cx="136" cy="136"/>
                  <a:chOff x="3683" y="2885"/>
                  <a:chExt cx="292" cy="500"/>
                </a:xfrm>
              </p:grpSpPr>
              <p:grpSp>
                <p:nvGrpSpPr>
                  <p:cNvPr id="29953" name="组合 8562"/>
                  <p:cNvGrpSpPr/>
                  <p:nvPr/>
                </p:nvGrpSpPr>
                <p:grpSpPr bwMode="auto">
                  <a:xfrm>
                    <a:off x="3683" y="3022"/>
                    <a:ext cx="292" cy="363"/>
                    <a:chOff x="3683" y="3022"/>
                    <a:chExt cx="292" cy="363"/>
                  </a:xfrm>
                </p:grpSpPr>
                <p:sp>
                  <p:nvSpPr>
                    <p:cNvPr id="29954" name="矩形 8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3" y="3067"/>
                      <a:ext cx="292" cy="272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55" name="椭圆 8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022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56" name="椭圆 8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294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9957" name="组合 8566"/>
                  <p:cNvGrpSpPr/>
                  <p:nvPr/>
                </p:nvGrpSpPr>
                <p:grpSpPr bwMode="auto">
                  <a:xfrm>
                    <a:off x="3742" y="2885"/>
                    <a:ext cx="181" cy="182"/>
                    <a:chOff x="4513" y="2976"/>
                    <a:chExt cx="181" cy="182"/>
                  </a:xfrm>
                </p:grpSpPr>
                <p:sp>
                  <p:nvSpPr>
                    <p:cNvPr id="29958" name="矩形 8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8" y="3022"/>
                      <a:ext cx="45" cy="136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59" name="椭圆 8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3" y="2976"/>
                      <a:ext cx="181" cy="4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</p:grpSp>
        <p:sp>
          <p:nvSpPr>
            <p:cNvPr id="29960" name="直接连接符 8571"/>
            <p:cNvSpPr>
              <a:spLocks noChangeShapeType="1"/>
            </p:cNvSpPr>
            <p:nvPr/>
          </p:nvSpPr>
          <p:spPr bwMode="auto">
            <a:xfrm flipV="1">
              <a:off x="1429" y="1525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574" name="组合 8573"/>
          <p:cNvGrpSpPr/>
          <p:nvPr/>
        </p:nvGrpSpPr>
        <p:grpSpPr bwMode="auto">
          <a:xfrm>
            <a:off x="8101013" y="4221163"/>
            <a:ext cx="360362" cy="1223962"/>
            <a:chOff x="1338" y="1525"/>
            <a:chExt cx="227" cy="771"/>
          </a:xfrm>
        </p:grpSpPr>
        <p:grpSp>
          <p:nvGrpSpPr>
            <p:cNvPr id="29962" name="组合 8574"/>
            <p:cNvGrpSpPr/>
            <p:nvPr/>
          </p:nvGrpSpPr>
          <p:grpSpPr bwMode="auto">
            <a:xfrm>
              <a:off x="1338" y="1661"/>
              <a:ext cx="227" cy="635"/>
              <a:chOff x="1383" y="1480"/>
              <a:chExt cx="227" cy="635"/>
            </a:xfrm>
          </p:grpSpPr>
          <p:sp>
            <p:nvSpPr>
              <p:cNvPr id="29963" name="椭圆 8575"/>
              <p:cNvSpPr>
                <a:spLocks noChangeArrowheads="1"/>
              </p:cNvSpPr>
              <p:nvPr/>
            </p:nvSpPr>
            <p:spPr bwMode="auto">
              <a:xfrm>
                <a:off x="1383" y="1480"/>
                <a:ext cx="227" cy="63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9964" name="组合 8576"/>
              <p:cNvGrpSpPr/>
              <p:nvPr/>
            </p:nvGrpSpPr>
            <p:grpSpPr bwMode="auto">
              <a:xfrm>
                <a:off x="1429" y="1570"/>
                <a:ext cx="136" cy="408"/>
                <a:chOff x="4604" y="255"/>
                <a:chExt cx="136" cy="408"/>
              </a:xfrm>
            </p:grpSpPr>
            <p:grpSp>
              <p:nvGrpSpPr>
                <p:cNvPr id="29965" name="组合 8577"/>
                <p:cNvGrpSpPr/>
                <p:nvPr/>
              </p:nvGrpSpPr>
              <p:grpSpPr bwMode="auto">
                <a:xfrm>
                  <a:off x="4604" y="527"/>
                  <a:ext cx="136" cy="136"/>
                  <a:chOff x="3683" y="2885"/>
                  <a:chExt cx="292" cy="500"/>
                </a:xfrm>
              </p:grpSpPr>
              <p:grpSp>
                <p:nvGrpSpPr>
                  <p:cNvPr id="29966" name="组合 8578"/>
                  <p:cNvGrpSpPr/>
                  <p:nvPr/>
                </p:nvGrpSpPr>
                <p:grpSpPr bwMode="auto">
                  <a:xfrm>
                    <a:off x="3683" y="3022"/>
                    <a:ext cx="292" cy="363"/>
                    <a:chOff x="3683" y="3022"/>
                    <a:chExt cx="292" cy="363"/>
                  </a:xfrm>
                </p:grpSpPr>
                <p:sp>
                  <p:nvSpPr>
                    <p:cNvPr id="29967" name="矩形 8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3" y="3067"/>
                      <a:ext cx="292" cy="272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68" name="椭圆 8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022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69" name="椭圆 8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294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9970" name="组合 8582"/>
                  <p:cNvGrpSpPr/>
                  <p:nvPr/>
                </p:nvGrpSpPr>
                <p:grpSpPr bwMode="auto">
                  <a:xfrm>
                    <a:off x="3742" y="2885"/>
                    <a:ext cx="181" cy="182"/>
                    <a:chOff x="4513" y="2976"/>
                    <a:chExt cx="181" cy="182"/>
                  </a:xfrm>
                </p:grpSpPr>
                <p:sp>
                  <p:nvSpPr>
                    <p:cNvPr id="29971" name="矩形 8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8" y="3022"/>
                      <a:ext cx="45" cy="136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72" name="椭圆 8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3" y="2976"/>
                      <a:ext cx="181" cy="4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29973" name="组合 8585"/>
                <p:cNvGrpSpPr/>
                <p:nvPr/>
              </p:nvGrpSpPr>
              <p:grpSpPr bwMode="auto">
                <a:xfrm>
                  <a:off x="4604" y="391"/>
                  <a:ext cx="136" cy="136"/>
                  <a:chOff x="3683" y="2885"/>
                  <a:chExt cx="292" cy="500"/>
                </a:xfrm>
              </p:grpSpPr>
              <p:grpSp>
                <p:nvGrpSpPr>
                  <p:cNvPr id="29974" name="组合 8586"/>
                  <p:cNvGrpSpPr/>
                  <p:nvPr/>
                </p:nvGrpSpPr>
                <p:grpSpPr bwMode="auto">
                  <a:xfrm>
                    <a:off x="3683" y="3022"/>
                    <a:ext cx="292" cy="363"/>
                    <a:chOff x="3683" y="3022"/>
                    <a:chExt cx="292" cy="363"/>
                  </a:xfrm>
                </p:grpSpPr>
                <p:sp>
                  <p:nvSpPr>
                    <p:cNvPr id="29975" name="矩形 8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3" y="3067"/>
                      <a:ext cx="292" cy="272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76" name="椭圆 8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022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77" name="椭圆 8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294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9978" name="组合 8590"/>
                  <p:cNvGrpSpPr/>
                  <p:nvPr/>
                </p:nvGrpSpPr>
                <p:grpSpPr bwMode="auto">
                  <a:xfrm>
                    <a:off x="3742" y="2885"/>
                    <a:ext cx="181" cy="182"/>
                    <a:chOff x="4513" y="2976"/>
                    <a:chExt cx="181" cy="182"/>
                  </a:xfrm>
                </p:grpSpPr>
                <p:sp>
                  <p:nvSpPr>
                    <p:cNvPr id="29979" name="矩形 8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8" y="3022"/>
                      <a:ext cx="45" cy="136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80" name="椭圆 8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3" y="2976"/>
                      <a:ext cx="181" cy="4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29981" name="组合 8593"/>
                <p:cNvGrpSpPr/>
                <p:nvPr/>
              </p:nvGrpSpPr>
              <p:grpSpPr bwMode="auto">
                <a:xfrm>
                  <a:off x="4604" y="255"/>
                  <a:ext cx="136" cy="136"/>
                  <a:chOff x="3683" y="2885"/>
                  <a:chExt cx="292" cy="500"/>
                </a:xfrm>
              </p:grpSpPr>
              <p:grpSp>
                <p:nvGrpSpPr>
                  <p:cNvPr id="29982" name="组合 8594"/>
                  <p:cNvGrpSpPr/>
                  <p:nvPr/>
                </p:nvGrpSpPr>
                <p:grpSpPr bwMode="auto">
                  <a:xfrm>
                    <a:off x="3683" y="3022"/>
                    <a:ext cx="292" cy="363"/>
                    <a:chOff x="3683" y="3022"/>
                    <a:chExt cx="292" cy="363"/>
                  </a:xfrm>
                </p:grpSpPr>
                <p:sp>
                  <p:nvSpPr>
                    <p:cNvPr id="29983" name="矩形 85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3" y="3067"/>
                      <a:ext cx="292" cy="272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84" name="椭圆 8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022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85" name="椭圆 8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3294"/>
                      <a:ext cx="273" cy="91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9986" name="组合 8598"/>
                  <p:cNvGrpSpPr/>
                  <p:nvPr/>
                </p:nvGrpSpPr>
                <p:grpSpPr bwMode="auto">
                  <a:xfrm>
                    <a:off x="3742" y="2885"/>
                    <a:ext cx="181" cy="182"/>
                    <a:chOff x="4513" y="2976"/>
                    <a:chExt cx="181" cy="182"/>
                  </a:xfrm>
                </p:grpSpPr>
                <p:sp>
                  <p:nvSpPr>
                    <p:cNvPr id="29987" name="矩形 8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78" y="3022"/>
                      <a:ext cx="45" cy="136"/>
                    </a:xfrm>
                    <a:prstGeom prst="rect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988" name="椭圆 8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3" y="2976"/>
                      <a:ext cx="181" cy="4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9525">
                      <a:solidFill>
                        <a:schemeClr val="tx1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</p:grpSp>
        <p:sp>
          <p:nvSpPr>
            <p:cNvPr id="29989" name="直接连接符 8601"/>
            <p:cNvSpPr>
              <a:spLocks noChangeShapeType="1"/>
            </p:cNvSpPr>
            <p:nvPr/>
          </p:nvSpPr>
          <p:spPr bwMode="auto">
            <a:xfrm flipV="1">
              <a:off x="1429" y="1525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606" name="组合 8605"/>
          <p:cNvGrpSpPr/>
          <p:nvPr/>
        </p:nvGrpSpPr>
        <p:grpSpPr bwMode="auto">
          <a:xfrm>
            <a:off x="5003800" y="4652963"/>
            <a:ext cx="360363" cy="719137"/>
            <a:chOff x="1973" y="2251"/>
            <a:chExt cx="227" cy="453"/>
          </a:xfrm>
        </p:grpSpPr>
        <p:sp>
          <p:nvSpPr>
            <p:cNvPr id="29991" name="椭圆 8602"/>
            <p:cNvSpPr>
              <a:spLocks noChangeArrowheads="1"/>
            </p:cNvSpPr>
            <p:nvPr/>
          </p:nvSpPr>
          <p:spPr bwMode="auto">
            <a:xfrm>
              <a:off x="1973" y="2387"/>
              <a:ext cx="227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992" name="椭圆 8603"/>
            <p:cNvSpPr>
              <a:spLocks noChangeArrowheads="1"/>
            </p:cNvSpPr>
            <p:nvPr/>
          </p:nvSpPr>
          <p:spPr bwMode="auto">
            <a:xfrm>
              <a:off x="2018" y="2478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185E5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993" name="直接连接符 8604"/>
            <p:cNvSpPr>
              <a:spLocks noChangeShapeType="1"/>
            </p:cNvSpPr>
            <p:nvPr/>
          </p:nvSpPr>
          <p:spPr bwMode="auto">
            <a:xfrm flipH="1" flipV="1">
              <a:off x="1973" y="2251"/>
              <a:ext cx="9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9994" name="文本框 8606"/>
          <p:cNvSpPr txBox="1">
            <a:spLocks noChangeArrowheads="1"/>
          </p:cNvSpPr>
          <p:nvPr/>
        </p:nvSpPr>
        <p:spPr bwMode="auto">
          <a:xfrm>
            <a:off x="6227763" y="2205038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EE3EF2"/>
                </a:solidFill>
              </a:rPr>
              <a:t>（</a:t>
            </a:r>
            <a:r>
              <a:rPr lang="en-US" altLang="zh-CN" sz="2400" b="1">
                <a:solidFill>
                  <a:srgbClr val="EE3EF2"/>
                </a:solidFill>
              </a:rPr>
              <a:t>1</a:t>
            </a:r>
            <a:r>
              <a:rPr lang="zh-CN" altLang="en-US" sz="2400" b="1">
                <a:solidFill>
                  <a:srgbClr val="EE3EF2"/>
                </a:solidFill>
              </a:rPr>
              <a:t>）</a:t>
            </a:r>
          </a:p>
        </p:txBody>
      </p:sp>
      <p:sp>
        <p:nvSpPr>
          <p:cNvPr id="29995" name="文本框 8607"/>
          <p:cNvSpPr txBox="1">
            <a:spLocks noChangeArrowheads="1"/>
          </p:cNvSpPr>
          <p:nvPr/>
        </p:nvSpPr>
        <p:spPr bwMode="auto">
          <a:xfrm>
            <a:off x="6372225" y="4221163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EE3EF2"/>
                </a:solidFill>
              </a:rPr>
              <a:t>（</a:t>
            </a:r>
            <a:r>
              <a:rPr lang="en-US" altLang="zh-CN" sz="2400" b="1">
                <a:solidFill>
                  <a:srgbClr val="EE3EF2"/>
                </a:solidFill>
              </a:rPr>
              <a:t>2</a:t>
            </a:r>
            <a:r>
              <a:rPr lang="zh-CN" altLang="en-US" sz="2400" b="1">
                <a:solidFill>
                  <a:srgbClr val="EE3EF2"/>
                </a:solidFill>
              </a:rPr>
              <a:t>）</a:t>
            </a:r>
          </a:p>
        </p:txBody>
      </p:sp>
      <p:sp>
        <p:nvSpPr>
          <p:cNvPr id="29996" name="文本框 8608"/>
          <p:cNvSpPr txBox="1">
            <a:spLocks noChangeArrowheads="1"/>
          </p:cNvSpPr>
          <p:nvPr/>
        </p:nvSpPr>
        <p:spPr bwMode="auto">
          <a:xfrm>
            <a:off x="6300788" y="6275388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EE3EF2"/>
                </a:solidFill>
              </a:rPr>
              <a:t>（</a:t>
            </a:r>
            <a:r>
              <a:rPr lang="en-US" altLang="zh-CN" sz="2400" b="1">
                <a:solidFill>
                  <a:srgbClr val="EE3EF2"/>
                </a:solidFill>
              </a:rPr>
              <a:t>3</a:t>
            </a:r>
            <a:r>
              <a:rPr lang="zh-CN" altLang="en-US" sz="2400" b="1">
                <a:solidFill>
                  <a:srgbClr val="EE3EF2"/>
                </a:solidFill>
              </a:rPr>
              <a:t>）</a:t>
            </a:r>
          </a:p>
        </p:txBody>
      </p:sp>
      <p:sp>
        <p:nvSpPr>
          <p:cNvPr id="29997" name="文本框 8609"/>
          <p:cNvSpPr txBox="1">
            <a:spLocks noChangeArrowheads="1"/>
          </p:cNvSpPr>
          <p:nvPr/>
        </p:nvSpPr>
        <p:spPr bwMode="auto">
          <a:xfrm>
            <a:off x="468313" y="1341438"/>
            <a:ext cx="1582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9998" name="文本框 8610"/>
          <p:cNvSpPr txBox="1">
            <a:spLocks noChangeArrowheads="1"/>
          </p:cNvSpPr>
          <p:nvPr/>
        </p:nvSpPr>
        <p:spPr bwMode="auto">
          <a:xfrm>
            <a:off x="395288" y="1773238"/>
            <a:ext cx="352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观察右面的三幅图：</a:t>
            </a:r>
          </a:p>
        </p:txBody>
      </p:sp>
      <p:sp>
        <p:nvSpPr>
          <p:cNvPr id="29999" name="文本框 8611"/>
          <p:cNvSpPr txBox="1">
            <a:spLocks noChangeArrowheads="1"/>
          </p:cNvSpPr>
          <p:nvPr/>
        </p:nvSpPr>
        <p:spPr bwMode="auto">
          <a:xfrm>
            <a:off x="323850" y="2420938"/>
            <a:ext cx="40322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（</a:t>
            </a:r>
            <a:r>
              <a:rPr lang="en-US" altLang="zh-CN" sz="2400" b="1"/>
              <a:t>1</a:t>
            </a:r>
            <a:r>
              <a:rPr lang="zh-CN" altLang="en-US" sz="2400" b="1"/>
              <a:t>）如图（</a:t>
            </a:r>
            <a:r>
              <a:rPr lang="en-US" altLang="zh-CN" sz="2400" b="1"/>
              <a:t>2</a:t>
            </a:r>
            <a:r>
              <a:rPr lang="zh-CN" altLang="en-US" sz="2400" b="1"/>
              <a:t>）从天平两端各去掉</a:t>
            </a:r>
            <a:r>
              <a:rPr lang="en-US" altLang="zh-CN" sz="2400" b="1"/>
              <a:t>3</a:t>
            </a:r>
            <a:r>
              <a:rPr lang="zh-CN" altLang="en-US" sz="2400" b="1"/>
              <a:t>个砝码，天平还保持平衡吗？</a:t>
            </a:r>
          </a:p>
        </p:txBody>
      </p:sp>
      <p:sp>
        <p:nvSpPr>
          <p:cNvPr id="30000" name="文本框 8612"/>
          <p:cNvSpPr txBox="1">
            <a:spLocks noChangeArrowheads="1"/>
          </p:cNvSpPr>
          <p:nvPr/>
        </p:nvSpPr>
        <p:spPr bwMode="auto">
          <a:xfrm>
            <a:off x="250825" y="3860800"/>
            <a:ext cx="4537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）如图（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）从天平两端各拿去原来的一半，天平还保持平衡吗？</a:t>
            </a:r>
          </a:p>
        </p:txBody>
      </p:sp>
      <p:sp>
        <p:nvSpPr>
          <p:cNvPr id="30001" name="文本框 8613"/>
          <p:cNvSpPr txBox="1">
            <a:spLocks noChangeArrowheads="1"/>
          </p:cNvSpPr>
          <p:nvPr/>
        </p:nvSpPr>
        <p:spPr bwMode="auto">
          <a:xfrm>
            <a:off x="250825" y="5300663"/>
            <a:ext cx="4249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你能利用图中的天平解释等式的基本性质吗？与同学交流。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034E-6 L -0.02361 -0.041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034E-6 L 0.02361 -0.0522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2422E-6 L -0.02379 -0.0418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034E-6 L 0.01562 -0.041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组合 69633"/>
          <p:cNvGrpSpPr/>
          <p:nvPr/>
        </p:nvGrpSpPr>
        <p:grpSpPr bwMode="auto">
          <a:xfrm>
            <a:off x="312738" y="4511675"/>
            <a:ext cx="1524000" cy="1905000"/>
            <a:chOff x="4656" y="3120"/>
            <a:chExt cx="960" cy="1200"/>
          </a:xfrm>
        </p:grpSpPr>
        <p:graphicFrame>
          <p:nvGraphicFramePr>
            <p:cNvPr id="31746" name="对象 69634"/>
            <p:cNvGraphicFramePr/>
            <p:nvPr/>
          </p:nvGraphicFramePr>
          <p:xfrm>
            <a:off x="4656" y="3282"/>
            <a:ext cx="576" cy="1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4" r:id="rId3" imgW="800100" imgH="1266825" progId="Paint.Picture">
                    <p:embed/>
                  </p:oleObj>
                </mc:Choice>
                <mc:Fallback>
                  <p:oleObj r:id="rId3" imgW="800100" imgH="1266825" progId="Paint.Picture">
                    <p:embed/>
                    <p:pic>
                      <p:nvPicPr>
                        <p:cNvPr id="0" name="对象 6963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3282"/>
                          <a:ext cx="576" cy="1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747" name="组合 69635"/>
            <p:cNvGrpSpPr/>
            <p:nvPr/>
          </p:nvGrpSpPr>
          <p:grpSpPr bwMode="auto">
            <a:xfrm rot="-120000">
              <a:off x="5232" y="3120"/>
              <a:ext cx="384" cy="864"/>
              <a:chOff x="5136" y="2448"/>
              <a:chExt cx="496" cy="1128"/>
            </a:xfrm>
          </p:grpSpPr>
          <p:sp>
            <p:nvSpPr>
              <p:cNvPr id="31748" name="矩形 69636"/>
              <p:cNvSpPr>
                <a:spLocks noChangeArrowheads="1" noChangeShapeType="1" noTextEdit="1"/>
              </p:cNvSpPr>
              <p:nvPr/>
            </p:nvSpPr>
            <p:spPr bwMode="auto">
              <a:xfrm rot="6608535">
                <a:off x="4848" y="2736"/>
                <a:ext cx="864" cy="288"/>
              </a:xfrm>
              <a:prstGeom prst="rect">
                <a:avLst/>
              </a:prstGeom>
            </p:spPr>
            <p:txBody>
              <a:bodyPr vert="ea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zh-CN" altLang="en-US" sz="3600" i="1" kern="10">
                    <a:ln w="25400">
                      <a:solidFill>
                        <a:schemeClr val="hlink"/>
                      </a:solidFill>
                      <a:round/>
                    </a:ln>
                    <a:solidFill>
                      <a:srgbClr val="FF0000"/>
                    </a:solidFill>
                    <a:effectLst>
                      <a:outerShdw dist="35921" dir="2700000" algn="ctr" rotWithShape="0">
                        <a:srgbClr val="C0C0C0"/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</a:rPr>
                  <a:t>记住了</a:t>
                </a:r>
              </a:p>
            </p:txBody>
          </p:sp>
          <p:sp>
            <p:nvSpPr>
              <p:cNvPr id="31749" name="矩形 69637"/>
              <p:cNvSpPr>
                <a:spLocks noChangeArrowheads="1" noChangeShapeType="1" noTextEdit="1"/>
              </p:cNvSpPr>
              <p:nvPr/>
            </p:nvSpPr>
            <p:spPr bwMode="auto">
              <a:xfrm rot="2517578">
                <a:off x="5296" y="3096"/>
                <a:ext cx="336" cy="48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zh-CN" altLang="en-US" sz="3600" kern="10">
                    <a:ln w="25400">
                      <a:solidFill>
                        <a:schemeClr val="hlink"/>
                      </a:solidFill>
                      <a:round/>
                    </a:ln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？</a:t>
                </a:r>
              </a:p>
            </p:txBody>
          </p:sp>
        </p:grpSp>
      </p:grpSp>
      <p:sp>
        <p:nvSpPr>
          <p:cNvPr id="31750" name="矩形 69638"/>
          <p:cNvSpPr>
            <a:spLocks noChangeArrowheads="1" noChangeShapeType="1" noTextEdit="1"/>
          </p:cNvSpPr>
          <p:nvPr/>
        </p:nvSpPr>
        <p:spPr bwMode="auto">
          <a:xfrm>
            <a:off x="1619250" y="0"/>
            <a:ext cx="5761038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归纳、总结</a:t>
            </a:r>
          </a:p>
        </p:txBody>
      </p:sp>
      <p:graphicFrame>
        <p:nvGraphicFramePr>
          <p:cNvPr id="31751" name="对象 69639"/>
          <p:cNvGraphicFramePr/>
          <p:nvPr/>
        </p:nvGraphicFramePr>
        <p:xfrm>
          <a:off x="2916238" y="981075"/>
          <a:ext cx="57610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r:id="rId5" imgW="1827530" imgH="203200" progId="Equation.3">
                  <p:embed/>
                </p:oleObj>
              </mc:Choice>
              <mc:Fallback>
                <p:oleObj r:id="rId5" imgW="1827530" imgH="203200" progId="Equation.3">
                  <p:embed/>
                  <p:pic>
                    <p:nvPicPr>
                      <p:cNvPr id="0" name="对象 6963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981075"/>
                        <a:ext cx="5761037" cy="479425"/>
                      </a:xfrm>
                      <a:prstGeom prst="rect">
                        <a:avLst/>
                      </a:prstGeom>
                      <a:solidFill>
                        <a:srgbClr val="C0C0C0">
                          <a:alpha val="50000"/>
                        </a:srgbClr>
                      </a:solidFill>
                      <a:ln w="571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对象 69640"/>
          <p:cNvGraphicFramePr/>
          <p:nvPr/>
        </p:nvGraphicFramePr>
        <p:xfrm>
          <a:off x="2986088" y="1700213"/>
          <a:ext cx="56213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r:id="rId7" imgW="1548765" imgH="203200" progId="Equation.3">
                  <p:embed/>
                </p:oleObj>
              </mc:Choice>
              <mc:Fallback>
                <p:oleObj r:id="rId7" imgW="1548765" imgH="203200" progId="Equation.3">
                  <p:embed/>
                  <p:pic>
                    <p:nvPicPr>
                      <p:cNvPr id="0" name="对象 69640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1700213"/>
                        <a:ext cx="5621337" cy="720725"/>
                      </a:xfrm>
                      <a:prstGeom prst="rect">
                        <a:avLst/>
                      </a:prstGeom>
                      <a:solidFill>
                        <a:srgbClr val="C0C0C0">
                          <a:alpha val="50000"/>
                        </a:srgbClr>
                      </a:solidFill>
                      <a:ln w="571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2" name="矩形 69641"/>
          <p:cNvSpPr>
            <a:spLocks noChangeArrowheads="1"/>
          </p:cNvSpPr>
          <p:nvPr/>
        </p:nvSpPr>
        <p:spPr bwMode="auto">
          <a:xfrm>
            <a:off x="69850" y="1700213"/>
            <a:ext cx="2916238" cy="4905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800" b="1">
                <a:solidFill>
                  <a:srgbClr val="D50733"/>
                </a:solidFill>
                <a:latin typeface="Times New Roman" panose="02020603050405020304" pitchFamily="18" charset="0"/>
              </a:rPr>
              <a:t>等式性质</a:t>
            </a:r>
            <a:r>
              <a:rPr lang="en-US" altLang="zh-CN" sz="2800" b="1">
                <a:solidFill>
                  <a:srgbClr val="D50733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sp>
        <p:nvSpPr>
          <p:cNvPr id="31754" name="矩形 69642"/>
          <p:cNvSpPr>
            <a:spLocks noChangeArrowheads="1"/>
          </p:cNvSpPr>
          <p:nvPr/>
        </p:nvSpPr>
        <p:spPr bwMode="auto">
          <a:xfrm>
            <a:off x="0" y="908050"/>
            <a:ext cx="3132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200" b="1">
                <a:solidFill>
                  <a:srgbClr val="D50733"/>
                </a:solidFill>
                <a:latin typeface="Times New Roman" panose="02020603050405020304" pitchFamily="18" charset="0"/>
              </a:rPr>
              <a:t>等式性质１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</p:txBody>
      </p:sp>
      <p:graphicFrame>
        <p:nvGraphicFramePr>
          <p:cNvPr id="31755" name="内容占位符 69643"/>
          <p:cNvGraphicFramePr>
            <a:graphicFrameLocks noGrp="1"/>
          </p:cNvGraphicFramePr>
          <p:nvPr>
            <p:ph idx="1"/>
          </p:nvPr>
        </p:nvGraphicFramePr>
        <p:xfrm>
          <a:off x="2411413" y="2708275"/>
          <a:ext cx="6022975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r:id="rId9" imgW="1777365" imgH="393700" progId="Equation.3">
                  <p:embed/>
                </p:oleObj>
              </mc:Choice>
              <mc:Fallback>
                <p:oleObj r:id="rId9" imgW="1777365" imgH="393700" progId="Equation.3">
                  <p:embed/>
                  <p:pic>
                    <p:nvPicPr>
                      <p:cNvPr id="0" name="内容占位符 6964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708275"/>
                        <a:ext cx="6022975" cy="1030288"/>
                      </a:xfrm>
                      <a:prstGeom prst="rect">
                        <a:avLst/>
                      </a:prstGeom>
                      <a:solidFill>
                        <a:srgbClr val="C0C0C0">
                          <a:alpha val="50000"/>
                        </a:srgbClr>
                      </a:solidFill>
                      <a:ln w="571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645" name="组合 69644"/>
          <p:cNvGrpSpPr/>
          <p:nvPr/>
        </p:nvGrpSpPr>
        <p:grpSpPr bwMode="auto">
          <a:xfrm>
            <a:off x="611188" y="3841750"/>
            <a:ext cx="8077200" cy="2651125"/>
            <a:chOff x="48" y="2064"/>
            <a:chExt cx="5088" cy="1670"/>
          </a:xfrm>
        </p:grpSpPr>
        <p:sp>
          <p:nvSpPr>
            <p:cNvPr id="69646" name="矩形 69645"/>
            <p:cNvSpPr/>
            <p:nvPr/>
          </p:nvSpPr>
          <p:spPr>
            <a:xfrm>
              <a:off x="48" y="2064"/>
              <a:ext cx="912" cy="25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rgbClr val="FF6565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000" b="1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  <a:cs typeface="+mn-ea"/>
                  <a:sym typeface="Wingdings" panose="05000000000000000000" pitchFamily="2" charset="2"/>
                </a:rPr>
                <a:t> </a:t>
              </a:r>
              <a:r>
                <a:rPr lang="zh-CN" altLang="en-US" sz="2000" b="1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注意</a:t>
              </a:r>
              <a:r>
                <a:rPr lang="zh-CN" altLang="en-US" sz="2000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 </a:t>
              </a:r>
              <a:r>
                <a:rPr lang="en-US" altLang="zh-CN" sz="2000" b="1" noProof="1">
                  <a:solidFill>
                    <a:srgbClr val="000000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  <a:cs typeface="+mn-ea"/>
                  <a:sym typeface="Webdings" panose="05030102010509060703" pitchFamily="18" charset="2"/>
                </a:rPr>
                <a:t></a:t>
              </a:r>
              <a:endParaRPr lang="en-US" altLang="zh-CN" sz="2000" b="1" noProof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sym typeface="Webdings" panose="05030102010509060703" pitchFamily="18" charset="2"/>
              </a:endParaRPr>
            </a:p>
          </p:txBody>
        </p:sp>
        <p:sp>
          <p:nvSpPr>
            <p:cNvPr id="31758" name="文本框 69646"/>
            <p:cNvSpPr txBox="1">
              <a:spLocks noChangeArrowheads="1"/>
            </p:cNvSpPr>
            <p:nvPr/>
          </p:nvSpPr>
          <p:spPr bwMode="auto">
            <a:xfrm>
              <a:off x="960" y="2064"/>
              <a:ext cx="4176" cy="1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 b="1" dirty="0">
                  <a:latin typeface="Times New Roman" panose="02020603050405020304" pitchFamily="18" charset="0"/>
                </a:rPr>
                <a:t>1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、等式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两边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都要同时参加运算，并且是作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同一种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运算。　　　　　　　　　　</a:t>
              </a:r>
            </a:p>
            <a:p>
              <a:pPr eaLnBrk="0" hangingPunct="0"/>
              <a:r>
                <a:rPr lang="en-US" altLang="zh-CN" sz="2800" b="1" dirty="0">
                  <a:latin typeface="Times New Roman" panose="02020603050405020304" pitchFamily="18" charset="0"/>
                </a:rPr>
                <a:t>2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、等式两边加或减</a:t>
              </a:r>
              <a:r>
                <a:rPr lang="en-US" altLang="zh-CN" sz="2800" b="1" dirty="0">
                  <a:latin typeface="Times New Roman" panose="02020603050405020304" pitchFamily="18" charset="0"/>
                </a:rPr>
                <a:t>,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乘或除以的数一定是</a:t>
              </a:r>
              <a:r>
                <a:rPr lang="zh-CN" altLang="en-US" sz="2800" b="1" dirty="0">
                  <a:solidFill>
                    <a:srgbClr val="D50733"/>
                  </a:solidFill>
                  <a:latin typeface="Times New Roman" panose="02020603050405020304" pitchFamily="18" charset="0"/>
                </a:rPr>
                <a:t>同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一个数或同一个式子。</a:t>
              </a:r>
              <a:r>
                <a:rPr lang="zh-CN" altLang="en-US" sz="2800" dirty="0">
                  <a:latin typeface="Times New Roman" panose="02020603050405020304" pitchFamily="18" charset="0"/>
                </a:rPr>
                <a:t> </a:t>
              </a:r>
              <a:endPara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 eaLnBrk="0" hangingPunct="0"/>
              <a:r>
                <a:rPr lang="en-US" altLang="zh-CN" sz="2800" b="1" dirty="0">
                  <a:latin typeface="Times New Roman" panose="02020603050405020304" pitchFamily="18" charset="0"/>
                </a:rPr>
                <a:t>3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、等式两边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不能都除以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，即</a:t>
              </a:r>
              <a:r>
                <a:rPr lang="en-US" altLang="zh-CN" sz="2800" b="1" dirty="0">
                  <a:latin typeface="Times New Roman" panose="02020603050405020304" pitchFamily="18" charset="0"/>
                </a:rPr>
                <a:t>0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不能作除数或分母</a:t>
              </a:r>
              <a:r>
                <a:rPr lang="en-US" altLang="zh-CN" sz="2800" b="1" dirty="0">
                  <a:latin typeface="Times New Roman" panose="02020603050405020304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2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www.7cxk.com1</Template>
  <TotalTime>0</TotalTime>
  <Words>1047</Words>
  <Application>Microsoft Office PowerPoint</Application>
  <PresentationFormat>全屏显示(4:3)</PresentationFormat>
  <Paragraphs>133</Paragraphs>
  <Slides>17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5" baseType="lpstr">
      <vt:lpstr>BatangChe</vt:lpstr>
      <vt:lpstr>黑体</vt:lpstr>
      <vt:lpstr>华文行楷</vt:lpstr>
      <vt:lpstr>华文新魏</vt:lpstr>
      <vt:lpstr>楷体</vt:lpstr>
      <vt:lpstr>楷体_GB2312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Webdings</vt:lpstr>
      <vt:lpstr>Wingdings</vt:lpstr>
      <vt:lpstr>WWW.2PPT.COM
</vt:lpstr>
      <vt:lpstr>Equation.3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2017-09-08T02:37:00Z</dcterms:created>
  <dcterms:modified xsi:type="dcterms:W3CDTF">2023-01-16T15:44:31Z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45B9C965E77C412E869CCBF6289C94B5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