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6" r:id="rId3"/>
    <p:sldId id="367" r:id="rId4"/>
    <p:sldId id="368" r:id="rId5"/>
    <p:sldId id="330" r:id="rId6"/>
    <p:sldId id="326" r:id="rId7"/>
    <p:sldId id="327" r:id="rId8"/>
    <p:sldId id="325" r:id="rId9"/>
    <p:sldId id="328" r:id="rId10"/>
    <p:sldId id="321" r:id="rId11"/>
    <p:sldId id="362" r:id="rId12"/>
    <p:sldId id="363" r:id="rId13"/>
    <p:sldId id="371" r:id="rId14"/>
    <p:sldId id="372" r:id="rId15"/>
    <p:sldId id="373" r:id="rId16"/>
    <p:sldId id="374" r:id="rId17"/>
    <p:sldId id="376" r:id="rId18"/>
    <p:sldId id="375" r:id="rId19"/>
    <p:sldId id="378" r:id="rId20"/>
    <p:sldId id="379" r:id="rId21"/>
    <p:sldId id="324" r:id="rId22"/>
    <p:sldId id="388" r:id="rId23"/>
    <p:sldId id="390" r:id="rId24"/>
    <p:sldId id="389" r:id="rId25"/>
    <p:sldId id="391" r:id="rId26"/>
    <p:sldId id="377" r:id="rId27"/>
    <p:sldId id="380" r:id="rId28"/>
    <p:sldId id="381" r:id="rId29"/>
    <p:sldId id="382" r:id="rId30"/>
    <p:sldId id="383" r:id="rId31"/>
    <p:sldId id="384" r:id="rId32"/>
    <p:sldId id="343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6600"/>
    <a:srgbClr val="663300"/>
    <a:srgbClr val="3333FF"/>
    <a:srgbClr val="008000"/>
    <a:srgbClr val="FF0066"/>
    <a:srgbClr val="FF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2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 b="0"/>
            </a:lvl1pPr>
          </a:lstStyle>
          <a:p>
            <a:endParaRPr lang="en-US" altLang="zh-CN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 b="0"/>
            </a:lvl1pPr>
          </a:lstStyle>
          <a:p>
            <a:endParaRPr lang="en-US" altLang="zh-CN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 b="0"/>
            </a:lvl1pPr>
          </a:lstStyle>
          <a:p>
            <a:endParaRPr lang="en-US" altLang="zh-CN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1" sz="1200" b="0"/>
            </a:lvl1pPr>
          </a:lstStyle>
          <a:p>
            <a:fld id="{AD56098C-836E-4A22-BEAE-8F97E9696C5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6098C-836E-4A22-BEAE-8F97E9696C57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382F-2BC4-45C5-9023-9E2EB5911F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FFCA8-FC2C-43B8-9CB9-F28022BE63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154DF-71E7-4E29-BBC2-3B8AAAEBA7F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8B03C-B08B-4E3B-9ABE-238BA17814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0EC04-1018-4302-A83D-F992418988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7E392-FAD2-4817-BB28-0F249A90A2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57FE3-C83D-43E2-AE20-F3D9F566338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D997C-EB19-4EEA-BD60-69C1D8A682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28C1-A62A-458E-90E6-9984BBD42F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0193E-8DEF-45E0-A31D-1214FDA1ED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+mn-lt"/>
              </a:defRPr>
            </a:lvl1pPr>
          </a:lstStyle>
          <a:p>
            <a:fld id="{6583E6CB-CC88-4411-BA54-874E69FC891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12-U2.doc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028" y="2276872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0066FF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4400" dirty="0">
                <a:solidFill>
                  <a:srgbClr val="6600CC"/>
                </a:solidFill>
                <a:latin typeface="Arial Narrow" panose="020B0606020202030204" pitchFamily="34" charset="0"/>
              </a:rPr>
              <a:t>Unit 2</a:t>
            </a:r>
            <a:r>
              <a:rPr lang="en-US" altLang="zh-CN" sz="4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4400" dirty="0" smtClean="0">
                <a:solidFill>
                  <a:srgbClr val="6600CC"/>
                </a:solidFill>
                <a:latin typeface="Arial Narrow" panose="020B0606020202030204" pitchFamily="34" charset="0"/>
              </a:rPr>
              <a:t>Repeat </a:t>
            </a:r>
            <a:r>
              <a:rPr lang="en-US" altLang="zh-CN" sz="4400" dirty="0">
                <a:solidFill>
                  <a:srgbClr val="6600CC"/>
                </a:solidFill>
                <a:latin typeface="Arial Narrow" panose="020B0606020202030204" pitchFamily="34" charset="0"/>
              </a:rPr>
              <a:t>these three words daily:</a:t>
            </a:r>
          </a:p>
          <a:p>
            <a:pPr algn="ctr"/>
            <a:r>
              <a:rPr lang="en-US" altLang="zh-CN" sz="4400" dirty="0">
                <a:solidFill>
                  <a:srgbClr val="6600CC"/>
                </a:solidFill>
                <a:latin typeface="Arial Narrow" panose="020B0606020202030204" pitchFamily="34" charset="0"/>
              </a:rPr>
              <a:t> reduce, reuse and recycle. </a:t>
            </a:r>
          </a:p>
        </p:txBody>
      </p:sp>
      <p:sp>
        <p:nvSpPr>
          <p:cNvPr id="23563" name="WordArt 11" descr="窄竖线"/>
          <p:cNvSpPr>
            <a:spLocks noChangeArrowheads="1" noChangeShapeType="1" noTextEdit="1"/>
          </p:cNvSpPr>
          <p:nvPr/>
        </p:nvSpPr>
        <p:spPr bwMode="auto">
          <a:xfrm>
            <a:off x="1619669" y="908720"/>
            <a:ext cx="6181725" cy="63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/>
              </a:rPr>
              <a:t>Module 12  </a:t>
            </a:r>
            <a:r>
              <a:rPr lang="en-US" altLang="zh-CN" kern="10" dirty="0" smtClean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/>
              </a:rPr>
              <a:t>Save </a:t>
            </a:r>
            <a:r>
              <a:rPr lang="en-US" altLang="zh-CN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/>
              </a:rPr>
              <a:t>our world</a:t>
            </a:r>
            <a:endParaRPr lang="zh-CN" altLang="en-US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94910" y="5362669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kern="0" dirty="0">
              <a:solidFill>
                <a:srgbClr val="66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124075" y="620713"/>
            <a:ext cx="59055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>
                <a:solidFill>
                  <a:srgbClr val="6600CC"/>
                </a:solidFill>
                <a:latin typeface="Arial Narrow" panose="020B0606020202030204" pitchFamily="34" charset="0"/>
              </a:rPr>
              <a:t>Remember these three words: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051050" y="2505075"/>
            <a:ext cx="2149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66"/>
                </a:solidFill>
                <a:latin typeface="Comic Sans MS" panose="030F0702030302020204" pitchFamily="66" charset="0"/>
              </a:rPr>
              <a:t>reduce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4237038" y="3297238"/>
            <a:ext cx="17748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66"/>
                </a:solidFill>
                <a:latin typeface="Comic Sans MS" panose="030F0702030302020204" pitchFamily="66" charset="0"/>
              </a:rPr>
              <a:t>reuse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6084888" y="4160838"/>
            <a:ext cx="22891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66"/>
                </a:solidFill>
                <a:latin typeface="Comic Sans MS" panose="030F0702030302020204" pitchFamily="66" charset="0"/>
              </a:rPr>
              <a:t>recycle</a:t>
            </a:r>
          </a:p>
        </p:txBody>
      </p:sp>
      <p:pic>
        <p:nvPicPr>
          <p:cNvPr id="96269" name="Picture 13" descr="u=4041212898,1776699691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1" name="Picture 15" descr="u=2897187547,4024064952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3829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  <p:bldP spid="96265" grpId="0"/>
      <p:bldP spid="96266" grpId="0"/>
      <p:bldP spid="96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468313" y="1628775"/>
            <a:ext cx="8424862" cy="43259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zh-CN" sz="3600" dirty="0"/>
              <a:t>1. Understand the main idea of the passage and predict what the passage will include</a:t>
            </a:r>
            <a:r>
              <a:rPr kumimoji="0" lang="en-US" altLang="zh-CN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kumimoji="0" lang="en-US" altLang="zh-CN" sz="3600" dirty="0"/>
              <a:t>2.To learn some key words and useful expressions about environment </a:t>
            </a:r>
          </a:p>
          <a:p>
            <a:pPr>
              <a:lnSpc>
                <a:spcPct val="110000"/>
              </a:lnSpc>
            </a:pPr>
            <a:r>
              <a:rPr kumimoji="0" lang="en-US" altLang="zh-CN" sz="3600" dirty="0"/>
              <a:t>3. To make suggestions and give reasons using </a:t>
            </a:r>
            <a:r>
              <a:rPr kumimoji="0" lang="en-US" altLang="zh-CN" sz="3600" i="1" dirty="0">
                <a:solidFill>
                  <a:srgbClr val="FF0066"/>
                </a:solidFill>
              </a:rPr>
              <a:t>because</a:t>
            </a:r>
            <a:r>
              <a:rPr kumimoji="0" lang="en-US" altLang="zh-CN" sz="3600" dirty="0"/>
              <a:t>, </a:t>
            </a:r>
            <a:r>
              <a:rPr kumimoji="0" lang="en-US" altLang="zh-CN" sz="3600" i="1" dirty="0">
                <a:solidFill>
                  <a:srgbClr val="FF0066"/>
                </a:solidFill>
              </a:rPr>
              <a:t>so</a:t>
            </a:r>
            <a:r>
              <a:rPr kumimoji="0" lang="en-US" altLang="zh-CN" sz="3600" dirty="0"/>
              <a:t> and </a:t>
            </a:r>
            <a:r>
              <a:rPr kumimoji="0" lang="en-US" altLang="zh-CN" sz="3600" i="1" dirty="0">
                <a:solidFill>
                  <a:srgbClr val="FF0066"/>
                </a:solidFill>
              </a:rPr>
              <a:t>so that</a:t>
            </a:r>
          </a:p>
        </p:txBody>
      </p:sp>
      <p:pic>
        <p:nvPicPr>
          <p:cNvPr id="160770" name="Picture 2" descr="pair%20readi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4450"/>
            <a:ext cx="158432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3" name="Picture 5" descr="20085209124787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294188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4" name="Picture 6" descr="1F1124b1a_li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4149725"/>
            <a:ext cx="64770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86700" y="5834063"/>
            <a:ext cx="93345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778" name="Group 10"/>
          <p:cNvGrpSpPr/>
          <p:nvPr/>
        </p:nvGrpSpPr>
        <p:grpSpPr bwMode="auto">
          <a:xfrm>
            <a:off x="439738" y="631825"/>
            <a:ext cx="3959225" cy="925513"/>
            <a:chOff x="930" y="73"/>
            <a:chExt cx="3444" cy="810"/>
          </a:xfrm>
        </p:grpSpPr>
        <p:sp>
          <p:nvSpPr>
            <p:cNvPr id="160779" name="Oval 11"/>
            <p:cNvSpPr>
              <a:spLocks noChangeArrowheads="1"/>
            </p:cNvSpPr>
            <p:nvPr/>
          </p:nvSpPr>
          <p:spPr bwMode="auto">
            <a:xfrm>
              <a:off x="1565" y="164"/>
              <a:ext cx="2809" cy="71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0780" name="Picture 12" descr="135"/>
            <p:cNvPicPr>
              <a:picLocks noChangeAspect="1" noChangeArrowheads="1" noCrop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930" y="73"/>
              <a:ext cx="861" cy="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1619250" y="776288"/>
            <a:ext cx="3211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Objectives: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77057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Words: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divide    bottle     repeat     rubber     rapid     grandson/granddaughter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250825" y="2276475"/>
            <a:ext cx="763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Phrases:</a:t>
            </a:r>
          </a:p>
          <a:p>
            <a:r>
              <a:rPr lang="en-US" altLang="zh-CN" dirty="0"/>
              <a:t>throw away      take steps      tons of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79388" y="3500438"/>
            <a:ext cx="79200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Patterns:</a:t>
            </a:r>
          </a:p>
          <a:p>
            <a:r>
              <a:rPr lang="en-US" altLang="zh-CN" dirty="0"/>
              <a:t>Look after them so that they will last.</a:t>
            </a:r>
          </a:p>
          <a:p>
            <a:r>
              <a:rPr lang="en-US" altLang="zh-CN" dirty="0"/>
              <a:t>It is better to use china cups and cloth bags because they can be used many times.</a:t>
            </a:r>
          </a:p>
        </p:txBody>
      </p:sp>
      <p:pic>
        <p:nvPicPr>
          <p:cNvPr id="161797" name="Picture 5" descr="wor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0038" y="6127750"/>
            <a:ext cx="1223962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2" name="Group 4"/>
          <p:cNvGrpSpPr/>
          <p:nvPr/>
        </p:nvGrpSpPr>
        <p:grpSpPr bwMode="auto">
          <a:xfrm>
            <a:off x="539750" y="836613"/>
            <a:ext cx="631825" cy="781050"/>
            <a:chOff x="352" y="935"/>
            <a:chExt cx="400" cy="496"/>
          </a:xfrm>
        </p:grpSpPr>
        <p:sp>
          <p:nvSpPr>
            <p:cNvPr id="181253" name="PubTriangle"/>
            <p:cNvSpPr>
              <a:spLocks noEditPoints="1" noChangeArrowheads="1"/>
            </p:cNvSpPr>
            <p:nvPr/>
          </p:nvSpPr>
          <p:spPr bwMode="auto">
            <a:xfrm rot="23571224">
              <a:off x="352" y="1105"/>
              <a:ext cx="400" cy="326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DAA100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254" name="Text Box 6"/>
            <p:cNvSpPr txBox="1">
              <a:spLocks noChangeArrowheads="1"/>
            </p:cNvSpPr>
            <p:nvPr/>
          </p:nvSpPr>
          <p:spPr bwMode="auto">
            <a:xfrm>
              <a:off x="385" y="935"/>
              <a:ext cx="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1</a:t>
              </a:r>
            </a:p>
          </p:txBody>
        </p:sp>
      </p:grpSp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250825" y="215900"/>
            <a:ext cx="9906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6600CC"/>
                </a:solidFill>
              </a:rPr>
              <a:t>P98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1116013" y="836613"/>
            <a:ext cx="77041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Look at the pictures below and describe them. Say which ways are good for the environment and why.</a:t>
            </a:r>
          </a:p>
        </p:txBody>
      </p:sp>
      <p:pic>
        <p:nvPicPr>
          <p:cNvPr id="181257" name="Picture 9" descr="12"/>
          <p:cNvPicPr>
            <a:picLocks noChangeAspect="1" noChangeArrowheads="1"/>
          </p:cNvPicPr>
          <p:nvPr/>
        </p:nvPicPr>
        <p:blipFill>
          <a:blip r:embed="rId2" cstate="email"/>
          <a:srcRect t="5219"/>
          <a:stretch>
            <a:fillRect/>
          </a:stretch>
        </p:blipFill>
        <p:spPr bwMode="auto">
          <a:xfrm>
            <a:off x="827088" y="2565400"/>
            <a:ext cx="5184775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6156325" y="2420938"/>
            <a:ext cx="26638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CC0099"/>
                </a:solidFill>
                <a:latin typeface="Arial Narrow" panose="020B0606020202030204" pitchFamily="34" charset="0"/>
              </a:rPr>
              <a:t>These are some bowls and spoons made of china.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755650" y="5373688"/>
            <a:ext cx="5761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008000"/>
                </a:solidFill>
                <a:latin typeface="Arial Narrow" panose="020B0606020202030204" pitchFamily="34" charset="0"/>
              </a:rPr>
              <a:t>We shouldn’t use  disposable food box or disposable chopsticks. </a:t>
            </a:r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auto">
          <a:xfrm>
            <a:off x="6156325" y="2374900"/>
            <a:ext cx="2520950" cy="2232025"/>
          </a:xfrm>
          <a:prstGeom prst="wedgeRoundRectCallout">
            <a:avLst>
              <a:gd name="adj1" fmla="val -69144"/>
              <a:gd name="adj2" fmla="val -14009"/>
              <a:gd name="adj3" fmla="val 16667"/>
            </a:avLst>
          </a:prstGeom>
          <a:noFill/>
          <a:ln w="9525" algn="ctr">
            <a:solidFill>
              <a:srgbClr val="0033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1264" name="AutoShape 16"/>
          <p:cNvSpPr>
            <a:spLocks noChangeArrowheads="1"/>
          </p:cNvSpPr>
          <p:nvPr/>
        </p:nvSpPr>
        <p:spPr bwMode="auto">
          <a:xfrm>
            <a:off x="611188" y="5300663"/>
            <a:ext cx="5832475" cy="1223962"/>
          </a:xfrm>
          <a:prstGeom prst="wedgeRoundRectCallout">
            <a:avLst>
              <a:gd name="adj1" fmla="val -13829"/>
              <a:gd name="adj2" fmla="val -108625"/>
              <a:gd name="adj3" fmla="val 16667"/>
            </a:avLst>
          </a:prstGeom>
          <a:noFill/>
          <a:ln w="9525" algn="ctr">
            <a:solidFill>
              <a:srgbClr val="00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4211638" y="4437063"/>
            <a:ext cx="1873250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chemeClr val="bg1"/>
                </a:solidFill>
                <a:latin typeface="Comic Sans MS" panose="030F0702030302020204" pitchFamily="66" charset="0"/>
              </a:rPr>
              <a:t>good for the environment</a:t>
            </a: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6300788" y="4724400"/>
            <a:ext cx="27003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 Narrow" panose="020B0606020202030204" pitchFamily="34" charset="0"/>
              </a:rPr>
              <a:t>We can use them many times.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/>
      <p:bldP spid="181262" grpId="0"/>
      <p:bldP spid="181263" grpId="0" animBg="1"/>
      <p:bldP spid="181264" grpId="0" animBg="1"/>
      <p:bldP spid="181274" grpId="0" animBg="1"/>
      <p:bldP spid="1812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33375"/>
            <a:ext cx="6264275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995738" y="3716338"/>
            <a:ext cx="4392612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663300"/>
                </a:solidFill>
                <a:latin typeface="Arial Narrow" panose="020B0606020202030204" pitchFamily="34" charset="0"/>
              </a:rPr>
              <a:t>There are three rubbish bins for recycling, so please divide the waste before you throw things into them. 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396875" y="3644900"/>
            <a:ext cx="2590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6600CC"/>
                </a:solidFill>
                <a:latin typeface="Arial Narrow" panose="020B0606020202030204" pitchFamily="34" charset="0"/>
              </a:rPr>
              <a:t>Someone threw an empty bottle in a river.</a:t>
            </a: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395288" y="3573463"/>
            <a:ext cx="2520950" cy="2232025"/>
          </a:xfrm>
          <a:prstGeom prst="wedgeRoundRectCallout">
            <a:avLst>
              <a:gd name="adj1" fmla="val 33440"/>
              <a:gd name="adj2" fmla="val -70981"/>
              <a:gd name="adj3" fmla="val 16667"/>
            </a:avLst>
          </a:prstGeom>
          <a:noFill/>
          <a:ln w="9525" algn="ctr">
            <a:solidFill>
              <a:srgbClr val="0033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3995738" y="3644900"/>
            <a:ext cx="4356100" cy="2663825"/>
          </a:xfrm>
          <a:prstGeom prst="wedgeRoundRectCallout">
            <a:avLst>
              <a:gd name="adj1" fmla="val -10204"/>
              <a:gd name="adj2" fmla="val -67523"/>
              <a:gd name="adj3" fmla="val 16667"/>
            </a:avLst>
          </a:prstGeom>
          <a:noFill/>
          <a:ln w="9525" algn="ctr">
            <a:solidFill>
              <a:srgbClr val="00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940425" y="2133600"/>
            <a:ext cx="1943100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chemeClr val="bg1"/>
                </a:solidFill>
                <a:latin typeface="Comic Sans MS" panose="030F0702030302020204" pitchFamily="66" charset="0"/>
              </a:rPr>
              <a:t>good for the environment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7308850" y="260350"/>
            <a:ext cx="1439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 Narrow" panose="020B0606020202030204" pitchFamily="34" charset="0"/>
              </a:rPr>
              <a:t>We can save energy.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/>
      <p:bldP spid="182279" grpId="0"/>
      <p:bldP spid="182280" grpId="0" animBg="1"/>
      <p:bldP spid="182281" grpId="0" animBg="1"/>
      <p:bldP spid="182282" grpId="0" animBg="1"/>
      <p:bldP spid="1822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9" name="AutoShape 13"/>
          <p:cNvSpPr>
            <a:spLocks noChangeArrowheads="1"/>
          </p:cNvSpPr>
          <p:nvPr/>
        </p:nvSpPr>
        <p:spPr bwMode="auto">
          <a:xfrm>
            <a:off x="1044575" y="3284538"/>
            <a:ext cx="7343775" cy="1439862"/>
          </a:xfrm>
          <a:prstGeom prst="roundRect">
            <a:avLst>
              <a:gd name="adj" fmla="val 16667"/>
            </a:avLst>
          </a:prstGeom>
          <a:solidFill>
            <a:srgbClr val="CCFFCC">
              <a:alpha val="55000"/>
            </a:srgbClr>
          </a:solidFill>
          <a:ln w="9525" algn="ctr">
            <a:solidFill>
              <a:srgbClr val="3333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83303" name="Group 7"/>
          <p:cNvGrpSpPr/>
          <p:nvPr/>
        </p:nvGrpSpPr>
        <p:grpSpPr bwMode="auto">
          <a:xfrm>
            <a:off x="539750" y="935038"/>
            <a:ext cx="631825" cy="781050"/>
            <a:chOff x="352" y="935"/>
            <a:chExt cx="400" cy="496"/>
          </a:xfrm>
        </p:grpSpPr>
        <p:sp>
          <p:nvSpPr>
            <p:cNvPr id="183304" name="PubTriangle"/>
            <p:cNvSpPr>
              <a:spLocks noEditPoints="1" noChangeArrowheads="1"/>
            </p:cNvSpPr>
            <p:nvPr/>
          </p:nvSpPr>
          <p:spPr bwMode="auto">
            <a:xfrm rot="23571224">
              <a:off x="352" y="1105"/>
              <a:ext cx="400" cy="326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DAA100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305" name="Text Box 9"/>
            <p:cNvSpPr txBox="1">
              <a:spLocks noChangeArrowheads="1"/>
            </p:cNvSpPr>
            <p:nvPr/>
          </p:nvSpPr>
          <p:spPr bwMode="auto">
            <a:xfrm>
              <a:off x="385" y="935"/>
              <a:ext cx="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2</a:t>
              </a:r>
            </a:p>
          </p:txBody>
        </p:sp>
      </p:grpSp>
      <p:sp>
        <p:nvSpPr>
          <p:cNvPr id="183306" name="Oval 10"/>
          <p:cNvSpPr>
            <a:spLocks noChangeArrowheads="1"/>
          </p:cNvSpPr>
          <p:nvPr/>
        </p:nvSpPr>
        <p:spPr bwMode="auto">
          <a:xfrm>
            <a:off x="250825" y="314325"/>
            <a:ext cx="9906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6600CC"/>
                </a:solidFill>
              </a:rPr>
              <a:t>P98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1116013" y="908050"/>
            <a:ext cx="76327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Look at the title of the passage. What suggestions do you think the passage will make? Use the words in the box to help you.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1258888" y="3390900"/>
            <a:ext cx="6337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/>
              <a:t> china    divide     necessary    plastic    policy    reuse </a:t>
            </a:r>
          </a:p>
        </p:txBody>
      </p:sp>
      <p:sp>
        <p:nvSpPr>
          <p:cNvPr id="183310" name="WordArt 14"/>
          <p:cNvSpPr>
            <a:spLocks noChangeArrowheads="1" noChangeShapeType="1" noTextEdit="1"/>
          </p:cNvSpPr>
          <p:nvPr/>
        </p:nvSpPr>
        <p:spPr bwMode="auto">
          <a:xfrm rot="-140240">
            <a:off x="684213" y="5013325"/>
            <a:ext cx="4271962" cy="1128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kern="10">
                <a:ln w="9525">
                  <a:solidFill>
                    <a:srgbClr val="000000"/>
                  </a:solidFill>
                  <a:round/>
                </a:ln>
                <a:solidFill>
                  <a:srgbClr val="FF99CC"/>
                </a:solidFill>
                <a:latin typeface="Comic Sans MS" panose="030F0702030302020204"/>
              </a:rPr>
              <a:t>How to be green</a:t>
            </a:r>
            <a:endParaRPr lang="zh-CN" altLang="en-US" sz="4000" kern="10">
              <a:ln w="9525">
                <a:solidFill>
                  <a:srgbClr val="000000"/>
                </a:solidFill>
                <a:round/>
              </a:ln>
              <a:solidFill>
                <a:srgbClr val="FF99CC"/>
              </a:solidFill>
              <a:latin typeface="Comic Sans MS" panose="030F0702030302020204"/>
            </a:endParaRPr>
          </a:p>
        </p:txBody>
      </p:sp>
      <p:pic>
        <p:nvPicPr>
          <p:cNvPr id="183312" name="Picture 16" descr="u=554434752,4139911199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4797425"/>
            <a:ext cx="266065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 animBg="1"/>
      <p:bldP spid="183308" grpId="0"/>
      <p:bldP spid="1833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96875" y="620713"/>
            <a:ext cx="8135938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zh-CN" dirty="0"/>
              <a:t>Possible answers:</a:t>
            </a:r>
          </a:p>
          <a:p>
            <a:pPr>
              <a:spcBef>
                <a:spcPct val="15000"/>
              </a:spcBef>
            </a:pPr>
            <a:r>
              <a:rPr lang="en-US" altLang="zh-CN" dirty="0">
                <a:solidFill>
                  <a:srgbClr val="FF3399"/>
                </a:solidFill>
                <a:cs typeface="Times New Roman" panose="02020603050405020304" pitchFamily="18" charset="0"/>
              </a:rPr>
              <a:t>☺</a:t>
            </a:r>
            <a:r>
              <a:rPr lang="en-US" altLang="zh-CN" i="1" dirty="0">
                <a:solidFill>
                  <a:srgbClr val="6600CC"/>
                </a:solidFill>
              </a:rPr>
              <a:t>It is better to use china cups and bowls because they can be used many times.</a:t>
            </a:r>
          </a:p>
          <a:p>
            <a:pPr>
              <a:spcBef>
                <a:spcPct val="15000"/>
              </a:spcBef>
            </a:pPr>
            <a:r>
              <a:rPr lang="en-US" altLang="zh-CN" dirty="0">
                <a:solidFill>
                  <a:srgbClr val="FF3399"/>
                </a:solidFill>
                <a:cs typeface="Times New Roman" panose="02020603050405020304" pitchFamily="18" charset="0"/>
              </a:rPr>
              <a:t>☺</a:t>
            </a:r>
            <a:r>
              <a:rPr lang="en-US" altLang="zh-CN" i="1" dirty="0">
                <a:solidFill>
                  <a:srgbClr val="6600CC"/>
                </a:solidFill>
              </a:rPr>
              <a:t>It is better to divide the waste into things to recycle and things to throw away.</a:t>
            </a:r>
          </a:p>
          <a:p>
            <a:pPr>
              <a:spcBef>
                <a:spcPct val="15000"/>
              </a:spcBef>
            </a:pPr>
            <a:r>
              <a:rPr lang="en-US" altLang="zh-CN" dirty="0">
                <a:solidFill>
                  <a:srgbClr val="FF3399"/>
                </a:solidFill>
                <a:cs typeface="Times New Roman" panose="02020603050405020304" pitchFamily="18" charset="0"/>
              </a:rPr>
              <a:t>☺</a:t>
            </a:r>
            <a:r>
              <a:rPr lang="en-US" altLang="zh-CN" i="1" dirty="0">
                <a:solidFill>
                  <a:srgbClr val="6600CC"/>
                </a:solidFill>
              </a:rPr>
              <a:t>It is necessary to use less plastic bags.</a:t>
            </a:r>
          </a:p>
          <a:p>
            <a:pPr>
              <a:spcBef>
                <a:spcPct val="15000"/>
              </a:spcBef>
            </a:pPr>
            <a:r>
              <a:rPr lang="en-US" altLang="zh-CN" dirty="0">
                <a:solidFill>
                  <a:srgbClr val="FF3399"/>
                </a:solidFill>
                <a:cs typeface="Times New Roman" panose="02020603050405020304" pitchFamily="18" charset="0"/>
              </a:rPr>
              <a:t>☺</a:t>
            </a:r>
            <a:r>
              <a:rPr lang="en-US" altLang="zh-CN" i="1" dirty="0">
                <a:solidFill>
                  <a:srgbClr val="6600CC"/>
                </a:solidFill>
              </a:rPr>
              <a:t>You should make a recycling policy for your classmates and yourself.</a:t>
            </a:r>
          </a:p>
          <a:p>
            <a:pPr>
              <a:spcBef>
                <a:spcPct val="15000"/>
              </a:spcBef>
            </a:pPr>
            <a:r>
              <a:rPr lang="en-US" altLang="zh-CN" dirty="0">
                <a:solidFill>
                  <a:srgbClr val="FF3399"/>
                </a:solidFill>
                <a:cs typeface="Times New Roman" panose="02020603050405020304" pitchFamily="18" charset="0"/>
              </a:rPr>
              <a:t>☺</a:t>
            </a:r>
            <a:r>
              <a:rPr lang="en-US" altLang="zh-CN" i="1" dirty="0">
                <a:solidFill>
                  <a:srgbClr val="6600CC"/>
                </a:solidFill>
              </a:rPr>
              <a:t>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468313" y="1000125"/>
            <a:ext cx="8135937" cy="5514975"/>
          </a:xfrm>
          <a:prstGeom prst="rect">
            <a:avLst/>
          </a:prstGeom>
          <a:solidFill>
            <a:srgbClr val="CCFFFF">
              <a:alpha val="5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/>
              <a:t>Do you walk or ride a bike to school?</a:t>
            </a:r>
          </a:p>
          <a:p>
            <a:r>
              <a:rPr lang="en-US" altLang="zh-CN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/>
              <a:t>Do you buy new clothes just because they are modern?</a:t>
            </a:r>
          </a:p>
          <a:p>
            <a:r>
              <a:rPr lang="en-US" altLang="zh-CN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/>
              <a:t>Do you turn off the lights when you leave the room?</a:t>
            </a:r>
          </a:p>
          <a:p>
            <a:r>
              <a:rPr lang="en-US" altLang="zh-CN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/>
              <a:t>Do you take your own bag when shopping and not ask for a plastic bag?</a:t>
            </a:r>
          </a:p>
          <a:p>
            <a:r>
              <a:rPr lang="en-US" altLang="zh-CN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/>
              <a:t>Do you buy drinks in bottles? And what do you do with the bottles when they are empty?</a:t>
            </a:r>
          </a:p>
          <a:p>
            <a:r>
              <a:rPr lang="en-US" altLang="zh-CN" dirty="0">
                <a:solidFill>
                  <a:srgbClr val="FF3300"/>
                </a:solidFill>
              </a:rPr>
              <a:t>*</a:t>
            </a:r>
            <a:r>
              <a:rPr lang="en-US" altLang="zh-CN" dirty="0"/>
              <a:t> </a:t>
            </a:r>
            <a:r>
              <a:rPr lang="en-US" altLang="zh-CN" sz="3200" dirty="0"/>
              <a:t>Do you divide the waste into things to recycle and things to throw away?</a:t>
            </a:r>
          </a:p>
        </p:txBody>
      </p:sp>
      <p:sp>
        <p:nvSpPr>
          <p:cNvPr id="186373" name="WordArt 5"/>
          <p:cNvSpPr>
            <a:spLocks noChangeArrowheads="1" noChangeShapeType="1" noTextEdit="1"/>
          </p:cNvSpPr>
          <p:nvPr/>
        </p:nvSpPr>
        <p:spPr bwMode="auto">
          <a:xfrm>
            <a:off x="4381500" y="342900"/>
            <a:ext cx="2638425" cy="6381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anose="030F0702030302020204"/>
              </a:rPr>
              <a:t>Do a survey</a:t>
            </a:r>
            <a:endParaRPr lang="zh-CN" altLang="en-US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468313" y="333375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>
              <a:alpha val="53999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/>
              <a:t>Task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3" grpId="0" animBg="1"/>
      <p:bldP spid="1863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395288" y="2708275"/>
            <a:ext cx="8353425" cy="3384550"/>
          </a:xfrm>
          <a:prstGeom prst="rect">
            <a:avLst/>
          </a:prstGeom>
          <a:solidFill>
            <a:srgbClr val="CCFFCC">
              <a:alpha val="35001"/>
            </a:srgbClr>
          </a:solidFill>
          <a:ln w="9525" algn="ctr">
            <a:solidFill>
              <a:srgbClr val="66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85348" name="Group 4"/>
          <p:cNvGrpSpPr/>
          <p:nvPr/>
        </p:nvGrpSpPr>
        <p:grpSpPr bwMode="auto">
          <a:xfrm>
            <a:off x="395288" y="836613"/>
            <a:ext cx="631825" cy="781050"/>
            <a:chOff x="352" y="935"/>
            <a:chExt cx="400" cy="496"/>
          </a:xfrm>
        </p:grpSpPr>
        <p:sp>
          <p:nvSpPr>
            <p:cNvPr id="185349" name="PubTriangle"/>
            <p:cNvSpPr>
              <a:spLocks noEditPoints="1" noChangeArrowheads="1"/>
            </p:cNvSpPr>
            <p:nvPr/>
          </p:nvSpPr>
          <p:spPr bwMode="auto">
            <a:xfrm rot="23571224">
              <a:off x="352" y="1105"/>
              <a:ext cx="400" cy="326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DAA100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50" name="Text Box 6"/>
            <p:cNvSpPr txBox="1">
              <a:spLocks noChangeArrowheads="1"/>
            </p:cNvSpPr>
            <p:nvPr/>
          </p:nvSpPr>
          <p:spPr bwMode="auto">
            <a:xfrm>
              <a:off x="385" y="935"/>
              <a:ext cx="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4</a:t>
              </a:r>
            </a:p>
          </p:txBody>
        </p:sp>
      </p:grpSp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323850" y="260350"/>
            <a:ext cx="9906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6600CC"/>
                </a:solidFill>
              </a:rPr>
              <a:t>P99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971550" y="836613"/>
            <a:ext cx="79549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Read the suggestions. Look through the passage and check(</a:t>
            </a:r>
            <a:r>
              <a:rPr lang="en-US" altLang="zh-CN">
                <a:solidFill>
                  <a:srgbClr val="FF0000"/>
                </a:solidFill>
              </a:rPr>
              <a:t>√</a:t>
            </a: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) which suggestions are mentioned in the passage.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503238" y="2951163"/>
            <a:ext cx="683895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5000"/>
              </a:spcBef>
            </a:pPr>
            <a:r>
              <a:rPr kumimoji="0" lang="en-US" altLang="zh-CN" sz="3600"/>
              <a:t>1. Order food that you can finish.</a:t>
            </a:r>
          </a:p>
          <a:p>
            <a:pPr>
              <a:spcBef>
                <a:spcPct val="25000"/>
              </a:spcBef>
            </a:pPr>
            <a:r>
              <a:rPr kumimoji="0" lang="en-US" altLang="zh-CN" sz="3600"/>
              <a:t>2. Use less electricity at home.</a:t>
            </a:r>
          </a:p>
          <a:p>
            <a:pPr>
              <a:spcBef>
                <a:spcPct val="25000"/>
              </a:spcBef>
            </a:pPr>
            <a:r>
              <a:rPr kumimoji="0" lang="en-US" altLang="zh-CN" sz="3600"/>
              <a:t>3. Learn ways to recycle rubbish.</a:t>
            </a:r>
          </a:p>
          <a:p>
            <a:pPr>
              <a:spcBef>
                <a:spcPct val="25000"/>
              </a:spcBef>
            </a:pPr>
            <a:r>
              <a:rPr kumimoji="0" lang="en-US" altLang="zh-CN" sz="3600"/>
              <a:t>4. Use paper cups and paper bags.</a:t>
            </a:r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7885113" y="2924175"/>
            <a:ext cx="647700" cy="647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7885113" y="3644900"/>
            <a:ext cx="647700" cy="647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7885113" y="4365625"/>
            <a:ext cx="647700" cy="647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7885113" y="5084763"/>
            <a:ext cx="647700" cy="647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7812088" y="2852738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7869238" y="3716338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7885113" y="436562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5363" name="Rectangle 19"/>
          <p:cNvSpPr>
            <a:spLocks noChangeArrowheads="1"/>
          </p:cNvSpPr>
          <p:nvPr/>
        </p:nvSpPr>
        <p:spPr bwMode="auto">
          <a:xfrm>
            <a:off x="7956550" y="5084763"/>
            <a:ext cx="592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×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85364" name="Rectangle 20"/>
          <p:cNvSpPr>
            <a:spLocks noChangeArrowheads="1"/>
          </p:cNvSpPr>
          <p:nvPr/>
        </p:nvSpPr>
        <p:spPr bwMode="auto">
          <a:xfrm>
            <a:off x="7885113" y="436562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85365" name="Rectangle 21"/>
          <p:cNvSpPr>
            <a:spLocks noChangeArrowheads="1"/>
          </p:cNvSpPr>
          <p:nvPr/>
        </p:nvSpPr>
        <p:spPr bwMode="auto">
          <a:xfrm>
            <a:off x="7885113" y="5084763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85366" name="Rectangle 22"/>
          <p:cNvSpPr>
            <a:spLocks noChangeArrowheads="1"/>
          </p:cNvSpPr>
          <p:nvPr/>
        </p:nvSpPr>
        <p:spPr bwMode="auto">
          <a:xfrm>
            <a:off x="7816850" y="2852738"/>
            <a:ext cx="642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7812088" y="3716338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468313" y="2909888"/>
            <a:ext cx="74168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400"/>
              <a:t>5. Repair things.</a:t>
            </a:r>
          </a:p>
          <a:p>
            <a:r>
              <a:rPr lang="en-US" altLang="zh-CN" sz="3400"/>
              <a:t>6. Divide rubbish into different groups.</a:t>
            </a:r>
          </a:p>
          <a:p>
            <a:r>
              <a:rPr lang="en-US" altLang="zh-CN" sz="3400"/>
              <a:t>7. Collect waste or rubbish to raise money.</a:t>
            </a:r>
          </a:p>
          <a:p>
            <a:r>
              <a:rPr lang="en-US" altLang="zh-CN" sz="3400"/>
              <a:t>8. Burn things to save money.</a:t>
            </a:r>
          </a:p>
        </p:txBody>
      </p:sp>
      <p:sp>
        <p:nvSpPr>
          <p:cNvPr id="185369" name="AutoShape 25"/>
          <p:cNvSpPr>
            <a:spLocks noChangeArrowheads="1"/>
          </p:cNvSpPr>
          <p:nvPr/>
        </p:nvSpPr>
        <p:spPr bwMode="auto">
          <a:xfrm>
            <a:off x="2484438" y="333375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>
              <a:alpha val="53999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/>
              <a:t>Task 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/>
      <p:bldP spid="185354" grpId="1"/>
      <p:bldP spid="185360" grpId="0"/>
      <p:bldP spid="185360" grpId="1"/>
      <p:bldP spid="185361" grpId="0"/>
      <p:bldP spid="185361" grpId="1"/>
      <p:bldP spid="185362" grpId="0"/>
      <p:bldP spid="185362" grpId="1"/>
      <p:bldP spid="185363" grpId="0"/>
      <p:bldP spid="185363" grpId="1"/>
      <p:bldP spid="185364" grpId="0"/>
      <p:bldP spid="185365" grpId="0"/>
      <p:bldP spid="185366" grpId="0"/>
      <p:bldP spid="185367" grpId="0"/>
      <p:bldP spid="1853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551" name="Group 135"/>
          <p:cNvGraphicFramePr>
            <a:graphicFrameLocks noGrp="1"/>
          </p:cNvGraphicFramePr>
          <p:nvPr/>
        </p:nvGraphicFramePr>
        <p:xfrm>
          <a:off x="323850" y="333375"/>
          <a:ext cx="8569325" cy="604837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Reasons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Two things you should 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Two things you should not 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2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502" name="Rectangle 86"/>
          <p:cNvSpPr>
            <a:spLocks noChangeArrowheads="1"/>
          </p:cNvSpPr>
          <p:nvPr/>
        </p:nvSpPr>
        <p:spPr bwMode="auto">
          <a:xfrm>
            <a:off x="2051050" y="1052513"/>
            <a:ext cx="2233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Walk or ride a bike to school.</a:t>
            </a:r>
          </a:p>
        </p:txBody>
      </p:sp>
      <p:sp>
        <p:nvSpPr>
          <p:cNvPr id="188522" name="Rectangle 106"/>
          <p:cNvSpPr>
            <a:spLocks noChangeArrowheads="1"/>
          </p:cNvSpPr>
          <p:nvPr/>
        </p:nvSpPr>
        <p:spPr bwMode="auto">
          <a:xfrm>
            <a:off x="1763713" y="2205038"/>
            <a:ext cx="32146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Use china cups and cloth bags.</a:t>
            </a:r>
          </a:p>
        </p:txBody>
      </p:sp>
      <p:sp>
        <p:nvSpPr>
          <p:cNvPr id="188524" name="Rectangle 108"/>
          <p:cNvSpPr>
            <a:spLocks noChangeArrowheads="1"/>
          </p:cNvSpPr>
          <p:nvPr/>
        </p:nvSpPr>
        <p:spPr bwMode="auto">
          <a:xfrm>
            <a:off x="1547813" y="3208338"/>
            <a:ext cx="34559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Buy new clothes just because they are modern.</a:t>
            </a:r>
          </a:p>
        </p:txBody>
      </p:sp>
      <p:sp>
        <p:nvSpPr>
          <p:cNvPr id="188525" name="Rectangle 109"/>
          <p:cNvSpPr>
            <a:spLocks noChangeArrowheads="1"/>
          </p:cNvSpPr>
          <p:nvPr/>
        </p:nvSpPr>
        <p:spPr bwMode="auto">
          <a:xfrm>
            <a:off x="1763713" y="4941888"/>
            <a:ext cx="3152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Throw things away without recycling.</a:t>
            </a:r>
          </a:p>
        </p:txBody>
      </p:sp>
      <p:sp>
        <p:nvSpPr>
          <p:cNvPr id="188527" name="Rectangle 111"/>
          <p:cNvSpPr>
            <a:spLocks noChangeArrowheads="1"/>
          </p:cNvSpPr>
          <p:nvPr/>
        </p:nvSpPr>
        <p:spPr bwMode="auto">
          <a:xfrm>
            <a:off x="5003800" y="831850"/>
            <a:ext cx="36814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Walking or riding a bike doesn’t burn oil or cause air pollution.</a:t>
            </a:r>
          </a:p>
        </p:txBody>
      </p:sp>
      <p:sp>
        <p:nvSpPr>
          <p:cNvPr id="188528" name="Rectangle 112"/>
          <p:cNvSpPr>
            <a:spLocks noChangeArrowheads="1"/>
          </p:cNvSpPr>
          <p:nvPr/>
        </p:nvSpPr>
        <p:spPr bwMode="auto">
          <a:xfrm>
            <a:off x="4932363" y="2266950"/>
            <a:ext cx="4032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China cups and cloth bags can be used many times.</a:t>
            </a:r>
          </a:p>
        </p:txBody>
      </p:sp>
      <p:sp>
        <p:nvSpPr>
          <p:cNvPr id="188529" name="Rectangle 113"/>
          <p:cNvSpPr>
            <a:spLocks noChangeArrowheads="1"/>
          </p:cNvSpPr>
          <p:nvPr/>
        </p:nvSpPr>
        <p:spPr bwMode="auto">
          <a:xfrm>
            <a:off x="5364163" y="3357563"/>
            <a:ext cx="309721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Old things can be as good as new ones.</a:t>
            </a:r>
          </a:p>
        </p:txBody>
      </p:sp>
      <p:sp>
        <p:nvSpPr>
          <p:cNvPr id="188532" name="Rectangle 116"/>
          <p:cNvSpPr>
            <a:spLocks noChangeArrowheads="1"/>
          </p:cNvSpPr>
          <p:nvPr/>
        </p:nvSpPr>
        <p:spPr bwMode="auto">
          <a:xfrm>
            <a:off x="4932363" y="4581525"/>
            <a:ext cx="40322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It’s better to change things into something else than throwing them away or</a:t>
            </a:r>
            <a:r>
              <a:rPr lang="en-US" altLang="zh-CN" b="0"/>
              <a:t> </a:t>
            </a:r>
            <a:r>
              <a:rPr lang="en-US" altLang="zh-CN" sz="2800">
                <a:solidFill>
                  <a:srgbClr val="FF3399"/>
                </a:solidFill>
                <a:latin typeface="Arial Narrow" panose="020B0606020202030204" pitchFamily="34" charset="0"/>
              </a:rPr>
              <a:t>burning them.</a:t>
            </a:r>
          </a:p>
        </p:txBody>
      </p:sp>
      <p:sp>
        <p:nvSpPr>
          <p:cNvPr id="188552" name="AutoShape 136"/>
          <p:cNvSpPr>
            <a:spLocks noChangeArrowheads="1"/>
          </p:cNvSpPr>
          <p:nvPr/>
        </p:nvSpPr>
        <p:spPr bwMode="auto">
          <a:xfrm>
            <a:off x="2484438" y="404813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>
              <a:alpha val="53999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/>
              <a:t>Task 3</a:t>
            </a:r>
          </a:p>
        </p:txBody>
      </p:sp>
      <p:sp>
        <p:nvSpPr>
          <p:cNvPr id="188553" name="AutoShape 137"/>
          <p:cNvSpPr>
            <a:spLocks noChangeArrowheads="1"/>
          </p:cNvSpPr>
          <p:nvPr/>
        </p:nvSpPr>
        <p:spPr bwMode="auto">
          <a:xfrm>
            <a:off x="0" y="1557338"/>
            <a:ext cx="8748713" cy="2951162"/>
          </a:xfrm>
          <a:prstGeom prst="cloudCallout">
            <a:avLst>
              <a:gd name="adj1" fmla="val -46009"/>
              <a:gd name="adj2" fmla="val 90935"/>
            </a:avLst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grpSp>
        <p:nvGrpSpPr>
          <p:cNvPr id="188554" name="Group 138"/>
          <p:cNvGrpSpPr/>
          <p:nvPr/>
        </p:nvGrpSpPr>
        <p:grpSpPr bwMode="auto">
          <a:xfrm>
            <a:off x="771525" y="2060575"/>
            <a:ext cx="631825" cy="781050"/>
            <a:chOff x="352" y="935"/>
            <a:chExt cx="400" cy="496"/>
          </a:xfrm>
        </p:grpSpPr>
        <p:sp>
          <p:nvSpPr>
            <p:cNvPr id="188555" name="PubTriangle"/>
            <p:cNvSpPr>
              <a:spLocks noEditPoints="1" noChangeArrowheads="1"/>
            </p:cNvSpPr>
            <p:nvPr/>
          </p:nvSpPr>
          <p:spPr bwMode="auto">
            <a:xfrm rot="23571224">
              <a:off x="352" y="1105"/>
              <a:ext cx="400" cy="326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DAA100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556" name="Text Box 140"/>
            <p:cNvSpPr txBox="1">
              <a:spLocks noChangeArrowheads="1"/>
            </p:cNvSpPr>
            <p:nvPr/>
          </p:nvSpPr>
          <p:spPr bwMode="auto">
            <a:xfrm>
              <a:off x="385" y="935"/>
              <a:ext cx="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5</a:t>
              </a:r>
            </a:p>
          </p:txBody>
        </p:sp>
      </p:grpSp>
      <p:sp>
        <p:nvSpPr>
          <p:cNvPr id="188557" name="Oval 141"/>
          <p:cNvSpPr>
            <a:spLocks noChangeArrowheads="1"/>
          </p:cNvSpPr>
          <p:nvPr/>
        </p:nvSpPr>
        <p:spPr bwMode="auto">
          <a:xfrm>
            <a:off x="0" y="1125538"/>
            <a:ext cx="9906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6600CC"/>
                </a:solidFill>
              </a:rPr>
              <a:t>P99</a:t>
            </a:r>
          </a:p>
        </p:txBody>
      </p:sp>
      <p:sp>
        <p:nvSpPr>
          <p:cNvPr id="188558" name="Text Box 142"/>
          <p:cNvSpPr txBox="1">
            <a:spLocks noChangeArrowheads="1"/>
          </p:cNvSpPr>
          <p:nvPr/>
        </p:nvSpPr>
        <p:spPr bwMode="auto">
          <a:xfrm>
            <a:off x="1225550" y="2062163"/>
            <a:ext cx="73787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Find two things you should do and two things you should not do in the passage. Give reasons. Complete the table.</a:t>
            </a:r>
          </a:p>
        </p:txBody>
      </p:sp>
      <p:sp>
        <p:nvSpPr>
          <p:cNvPr id="188559" name="Text Box 143"/>
          <p:cNvSpPr txBox="1">
            <a:spLocks noChangeArrowheads="1"/>
          </p:cNvSpPr>
          <p:nvPr/>
        </p:nvSpPr>
        <p:spPr bwMode="auto">
          <a:xfrm>
            <a:off x="684213" y="2852738"/>
            <a:ext cx="7848600" cy="1749425"/>
          </a:xfrm>
          <a:prstGeom prst="rect">
            <a:avLst/>
          </a:prstGeom>
          <a:solidFill>
            <a:srgbClr val="FFFFC9"/>
          </a:solidFill>
          <a:ln w="9525" algn="ctr">
            <a:solidFill>
              <a:srgbClr val="80008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For example:</a:t>
            </a:r>
          </a:p>
          <a:p>
            <a:r>
              <a:rPr lang="en-US" altLang="zh-CN" i="1">
                <a:solidFill>
                  <a:srgbClr val="008000"/>
                </a:solidFill>
              </a:rPr>
              <a:t>We should recycle rubbish </a:t>
            </a:r>
            <a:r>
              <a:rPr lang="en-US" altLang="zh-CN" i="1">
                <a:solidFill>
                  <a:srgbClr val="FF3300"/>
                </a:solidFill>
              </a:rPr>
              <a:t>because</a:t>
            </a:r>
            <a:r>
              <a:rPr lang="en-US" altLang="zh-CN" i="1">
                <a:solidFill>
                  <a:srgbClr val="008000"/>
                </a:solidFill>
              </a:rPr>
              <a:t> it can help us protect the environment.</a:t>
            </a:r>
          </a:p>
        </p:txBody>
      </p:sp>
      <p:sp>
        <p:nvSpPr>
          <p:cNvPr id="188560" name="Rectangle 144"/>
          <p:cNvSpPr>
            <a:spLocks noChangeArrowheads="1"/>
          </p:cNvSpPr>
          <p:nvPr/>
        </p:nvSpPr>
        <p:spPr bwMode="auto">
          <a:xfrm>
            <a:off x="757238" y="1989138"/>
            <a:ext cx="6869112" cy="641350"/>
          </a:xfrm>
          <a:prstGeom prst="rect">
            <a:avLst/>
          </a:prstGeom>
          <a:solidFill>
            <a:srgbClr val="FFFF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Use your answers to write sentences.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8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8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8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02" grpId="0"/>
      <p:bldP spid="188522" grpId="0"/>
      <p:bldP spid="188524" grpId="0"/>
      <p:bldP spid="188525" grpId="0"/>
      <p:bldP spid="188527" grpId="0"/>
      <p:bldP spid="188528" grpId="0"/>
      <p:bldP spid="188529" grpId="0"/>
      <p:bldP spid="188532" grpId="0"/>
      <p:bldP spid="188552" grpId="0" animBg="1"/>
      <p:bldP spid="188553" grpId="0" animBg="1"/>
      <p:bldP spid="188557" grpId="0" animBg="1"/>
      <p:bldP spid="188558" grpId="0"/>
      <p:bldP spid="188559" grpId="0" animBg="1"/>
      <p:bldP spid="188559" grpId="1" animBg="1"/>
      <p:bldP spid="188560" grpId="0" animBg="1"/>
      <p:bldP spid="18856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4" name="Group 4"/>
          <p:cNvGrpSpPr/>
          <p:nvPr/>
        </p:nvGrpSpPr>
        <p:grpSpPr bwMode="auto">
          <a:xfrm>
            <a:off x="1979613" y="476250"/>
            <a:ext cx="4824412" cy="865188"/>
            <a:chOff x="1247" y="346"/>
            <a:chExt cx="3039" cy="545"/>
          </a:xfrm>
        </p:grpSpPr>
        <p:grpSp>
          <p:nvGrpSpPr>
            <p:cNvPr id="174085" name="Group 5"/>
            <p:cNvGrpSpPr/>
            <p:nvPr/>
          </p:nvGrpSpPr>
          <p:grpSpPr bwMode="auto">
            <a:xfrm>
              <a:off x="1247" y="346"/>
              <a:ext cx="3039" cy="545"/>
              <a:chOff x="1973" y="391"/>
              <a:chExt cx="2767" cy="709"/>
            </a:xfrm>
          </p:grpSpPr>
          <p:sp>
            <p:nvSpPr>
              <p:cNvPr id="17408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87" name="Freeform 7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88" name="Freeform 8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89" name="Freeform 9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0" name="Freeform 10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1" name="Freeform 11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2" name="Freeform 12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3" name="Freeform 13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4" name="Freeform 14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5" name="Freeform 15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6" name="Freeform 16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7" name="Freeform 17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8" name="Freeform 18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99" name="Freeform 19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0" name="Freeform 20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1" name="Freeform 21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2" name="Freeform 22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3" name="Freeform 23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4" name="Rectangle 24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5" name="Freeform 25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6" name="Freeform 26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7" name="Freeform 27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8" name="Freeform 28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09" name="Freeform 29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0" name="Freeform 30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1" name="Freeform 31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2" name="Freeform 32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3" name="Freeform 33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4" name="Freeform 34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5" name="Freeform 35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6" name="Freeform 36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7" name="Freeform 37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8" name="Freeform 38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19" name="Freeform 39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0" name="Freeform 40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1" name="Freeform 41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2" name="Freeform 42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3" name="Freeform 43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4" name="Freeform 44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5" name="Freeform 45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6" name="Freeform 46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7" name="Freeform 47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8" name="Freeform 48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29" name="Freeform 49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0" name="Freeform 50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1" name="Freeform 51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2" name="Freeform 52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3" name="Freeform 53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4" name="Freeform 54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5" name="Freeform 55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6" name="Freeform 56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7" name="Freeform 57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8" name="Freeform 58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9" name="Freeform 59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0" name="Freeform 60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1" name="Freeform 61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2" name="Freeform 62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3" name="Freeform 63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4" name="Freeform 64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5" name="Freeform 65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6" name="Freeform 66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7" name="Freeform 67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8" name="Freeform 68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9" name="Freeform 69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0" name="Freeform 70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1" name="Freeform 71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2" name="Freeform 72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3" name="Freeform 73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4" name="Freeform 74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5" name="Freeform 75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6" name="Freeform 76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7" name="Freeform 77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8" name="Freeform 78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9" name="Freeform 79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0" name="Freeform 80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1" name="Freeform 81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2" name="Freeform 82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3" name="Freeform 83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4" name="Freeform 84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5" name="Freeform 85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6" name="Freeform 86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7" name="Freeform 87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8" name="Freeform 88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9" name="Freeform 89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0" name="Freeform 90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1" name="Freeform 91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2" name="Freeform 92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3" name="Freeform 93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4" name="Freeform 94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5" name="Freeform 95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6" name="Freeform 96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7" name="Freeform 97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8" name="Freeform 98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9" name="Freeform 99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0" name="Freeform 100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1" name="Freeform 101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2" name="Freeform 102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3" name="Freeform 103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4" name="Freeform 104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5" name="Freeform 105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6" name="Freeform 106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7" name="Freeform 107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8" name="Freeform 108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9" name="Freeform 109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0" name="Freeform 110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1" name="Freeform 111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2" name="Freeform 112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3" name="Freeform 113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4" name="Freeform 114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5" name="Freeform 115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6" name="Freeform 116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7" name="Freeform 117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8" name="Freeform 118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9" name="Freeform 119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0" name="Freeform 120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1" name="Freeform 121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2" name="Freeform 122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3" name="Freeform 123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4" name="Rectangle 124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5" name="Freeform 125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6" name="Freeform 126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7" name="Freeform 127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8" name="Freeform 128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9" name="Freeform 129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0" name="Freeform 130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1" name="Freeform 131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2" name="Freeform 132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3" name="Freeform 133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4" name="Freeform 134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5" name="Freeform 135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6" name="Freeform 136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7" name="Freeform 137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8" name="Freeform 138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9" name="Freeform 139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0" name="Freeform 140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1" name="Freeform 141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2" name="Freeform 142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3" name="Freeform 143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4" name="Freeform 144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5" name="Freeform 145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6" name="Freeform 146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7" name="Freeform 147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8" name="Freeform 148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9" name="Freeform 149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0" name="Freeform 150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1" name="Freeform 151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2" name="Freeform 152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3" name="Freeform 153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4" name="Freeform 154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5" name="Freeform 155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6" name="Freeform 156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7" name="Freeform 157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8" name="Freeform 158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9" name="Freeform 159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0" name="Freeform 160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1" name="Freeform 161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2" name="Freeform 162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3" name="Freeform 163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4" name="Freeform 164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5" name="Freeform 165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6" name="Freeform 166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7" name="Freeform 167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8" name="Freeform 168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9" name="Freeform 169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0" name="Freeform 170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1" name="Freeform 171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2" name="Freeform 172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3" name="Freeform 173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4" name="Freeform 174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5" name="Freeform 175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6" name="Freeform 176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7" name="Freeform 177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8" name="Freeform 178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9" name="Freeform 179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0" name="Freeform 180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1" name="Freeform 181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2" name="Freeform 182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3" name="Freeform 183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4" name="Freeform 184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5" name="Freeform 185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6" name="Freeform 186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7" name="Freeform 187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8" name="Freeform 188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9" name="Freeform 189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0" name="Freeform 190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1" name="Freeform 191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2" name="Freeform 192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3" name="Freeform 193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4" name="Freeform 194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5" name="Freeform 195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6" name="Freeform 196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7" name="Freeform 197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8" name="Freeform 198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9" name="Freeform 199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0" name="Freeform 200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1" name="Freeform 201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2" name="Freeform 202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3" name="Freeform 203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4" name="Freeform 204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5" name="Freeform 205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6" name="Freeform 206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7" name="Freeform 207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8" name="Freeform 208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9" name="Freeform 209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0" name="Freeform 210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1" name="Freeform 211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2" name="Freeform 212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3" name="Freeform 213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4" name="Freeform 214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5" name="Freeform 215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6" name="Freeform 216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7" name="Freeform 217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8" name="Freeform 218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9" name="Freeform 219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0" name="Freeform 220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1" name="Freeform 221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2" name="Freeform 222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3" name="Freeform 223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4" name="Freeform 224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5" name="Freeform 225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6" name="Freeform 226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7" name="Freeform 227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8" name="Freeform 228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9" name="Freeform 229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0" name="Freeform 230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1" name="Freeform 231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2" name="Freeform 232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3" name="Freeform 233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4" name="Freeform 234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5" name="Freeform 235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6" name="Freeform 236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7" name="Freeform 237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8" name="Freeform 238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9" name="Freeform 239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0" name="Freeform 240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1" name="Freeform 241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2" name="Freeform 242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3" name="Freeform 243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4" name="Freeform 244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5" name="Freeform 245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6" name="Freeform 246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7" name="Freeform 247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8" name="Freeform 248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9" name="Freeform 249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0" name="Freeform 250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1" name="Freeform 251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2" name="Freeform 252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3" name="Freeform 253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4" name="Freeform 254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5" name="Freeform 255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6" name="Freeform 256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7" name="Freeform 257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8" name="Freeform 258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9" name="Freeform 259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0" name="Freeform 260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1" name="Freeform 261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2" name="Freeform 262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3" name="Freeform 263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4" name="Freeform 264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5" name="Freeform 265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6" name="Freeform 266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7" name="Freeform 267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8" name="Freeform 268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9" name="Freeform 269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0" name="Freeform 270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1" name="Freeform 271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2" name="Freeform 272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3" name="Freeform 273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4" name="Freeform 274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5" name="Freeform 275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6" name="Freeform 276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7" name="Freeform 277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8" name="Freeform 278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9" name="Freeform 279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0" name="Freeform 280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1" name="Freeform 281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2" name="Freeform 282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3" name="Freeform 283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4" name="Freeform 284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5" name="Freeform 285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6" name="Freeform 286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7" name="Freeform 287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8" name="Freeform 288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9" name="Freeform 289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0" name="Freeform 290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1" name="Freeform 291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2" name="Freeform 292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3" name="Freeform 293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4" name="Freeform 294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5" name="Freeform 295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6" name="Freeform 296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7" name="Freeform 297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8" name="Freeform 298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9" name="Freeform 299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0" name="Freeform 300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1" name="Freeform 301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2" name="Freeform 302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3" name="Freeform 303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4" name="Freeform 304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5" name="Freeform 305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6" name="Freeform 306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7" name="Freeform 307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8" name="Freeform 308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9" name="Freeform 309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0" name="Freeform 310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1" name="Freeform 311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2" name="Freeform 312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3" name="Freeform 313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4" name="Freeform 314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5" name="Freeform 315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6" name="Freeform 316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7" name="Freeform 317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8" name="Freeform 318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9" name="Freeform 319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0" name="Freeform 320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1" name="Freeform 321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2" name="Freeform 322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3" name="Freeform 323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4" name="Freeform 324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5" name="Freeform 325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6" name="Freeform 326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7" name="Freeform 327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8" name="Freeform 328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9" name="Freeform 329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0" name="Freeform 330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1" name="Freeform 331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2" name="Freeform 332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3" name="Freeform 333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4" name="Freeform 334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5" name="Freeform 335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6" name="Freeform 336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7" name="Freeform 337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8" name="Freeform 338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9" name="Freeform 339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0" name="Freeform 340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1" name="Freeform 341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2" name="Freeform 342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3" name="Freeform 343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4" name="Freeform 344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5" name="Freeform 345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6" name="Freeform 346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7" name="Freeform 347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8" name="Freeform 348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9" name="Freeform 349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0" name="Freeform 350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1" name="Freeform 351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2" name="Freeform 352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3" name="Freeform 353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4" name="Freeform 354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5" name="Freeform 355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6" name="Freeform 356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7" name="Freeform 357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8" name="Freeform 358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9" name="Freeform 359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0" name="Freeform 360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1" name="Freeform 361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2" name="Freeform 362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3" name="Freeform 363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4" name="Freeform 364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5" name="Freeform 365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6" name="Freeform 366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7" name="Freeform 367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8" name="Freeform 368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9" name="Freeform 369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0" name="Freeform 370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1" name="Freeform 371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2" name="Freeform 372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3" name="Freeform 373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4" name="Freeform 374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5" name="Freeform 375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6" name="Freeform 376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7" name="Freeform 377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8" name="Freeform 378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9" name="Freeform 379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60" name="Freeform 380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61" name="Freeform 381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62" name="Freeform 382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63" name="Freeform 383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64" name="Freeform 384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65" name="Freeform 385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66" name="Freeform 386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467" name="Rectangle 387"/>
            <p:cNvSpPr>
              <a:spLocks noChangeArrowheads="1"/>
            </p:cNvSpPr>
            <p:nvPr/>
          </p:nvSpPr>
          <p:spPr bwMode="auto">
            <a:xfrm>
              <a:off x="1784" y="465"/>
              <a:ext cx="203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3200" dirty="0">
                  <a:solidFill>
                    <a:srgbClr val="660033"/>
                  </a:solidFill>
                </a:rPr>
                <a:t>Words Review</a:t>
              </a:r>
            </a:p>
          </p:txBody>
        </p:sp>
      </p:grpSp>
      <p:sp>
        <p:nvSpPr>
          <p:cNvPr id="174468" name="Text Box 388"/>
          <p:cNvSpPr txBox="1">
            <a:spLocks noChangeArrowheads="1"/>
          </p:cNvSpPr>
          <p:nvPr/>
        </p:nvSpPr>
        <p:spPr bwMode="auto">
          <a:xfrm>
            <a:off x="395288" y="1484313"/>
            <a:ext cx="3384550" cy="46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china</a:t>
            </a:r>
          </a:p>
          <a:p>
            <a:pPr algn="r">
              <a:spcBef>
                <a:spcPct val="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divide</a:t>
            </a:r>
          </a:p>
          <a:p>
            <a:pPr algn="r">
              <a:spcBef>
                <a:spcPct val="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plastic</a:t>
            </a:r>
          </a:p>
          <a:p>
            <a:pPr algn="r">
              <a:spcBef>
                <a:spcPct val="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</a:t>
            </a:r>
          </a:p>
          <a:p>
            <a:pPr algn="r">
              <a:spcBef>
                <a:spcPct val="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policy</a:t>
            </a:r>
          </a:p>
          <a:p>
            <a:pPr algn="r">
              <a:spcBef>
                <a:spcPct val="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reuse</a:t>
            </a:r>
          </a:p>
          <a:p>
            <a:pPr algn="r">
              <a:spcBef>
                <a:spcPct val="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bottle</a:t>
            </a:r>
          </a:p>
          <a:p>
            <a:pPr algn="r">
              <a:spcBef>
                <a:spcPct val="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throw away</a:t>
            </a:r>
          </a:p>
        </p:txBody>
      </p:sp>
      <p:sp>
        <p:nvSpPr>
          <p:cNvPr id="174469" name="Text Box 389"/>
          <p:cNvSpPr txBox="1">
            <a:spLocks noChangeArrowheads="1"/>
          </p:cNvSpPr>
          <p:nvPr/>
        </p:nvSpPr>
        <p:spPr bwMode="auto">
          <a:xfrm>
            <a:off x="3995738" y="1555750"/>
            <a:ext cx="49688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i="1" dirty="0">
                <a:solidFill>
                  <a:srgbClr val="FF3300"/>
                </a:solidFill>
              </a:rPr>
              <a:t> n.</a:t>
            </a:r>
            <a:r>
              <a:rPr lang="en-US" altLang="zh-CN" dirty="0"/>
              <a:t> </a:t>
            </a:r>
            <a:r>
              <a:rPr lang="zh-CN" altLang="en-US" dirty="0"/>
              <a:t>瓷；瓷器</a:t>
            </a:r>
          </a:p>
          <a:p>
            <a:r>
              <a:rPr lang="zh-CN" altLang="en-US" dirty="0"/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v.</a:t>
            </a:r>
            <a:r>
              <a:rPr lang="en-US" altLang="zh-CN" dirty="0"/>
              <a:t> </a:t>
            </a:r>
            <a:r>
              <a:rPr lang="zh-CN" altLang="en-US" dirty="0"/>
              <a:t>分开</a:t>
            </a:r>
          </a:p>
          <a:p>
            <a:r>
              <a:rPr lang="zh-CN" altLang="en-US" i="1" dirty="0">
                <a:solidFill>
                  <a:srgbClr val="FF3300"/>
                </a:solidFill>
              </a:rPr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n.</a:t>
            </a:r>
            <a:r>
              <a:rPr lang="en-US" altLang="zh-CN" dirty="0"/>
              <a:t> </a:t>
            </a:r>
            <a:r>
              <a:rPr lang="zh-CN" altLang="en-US" dirty="0"/>
              <a:t>塑料</a:t>
            </a:r>
          </a:p>
          <a:p>
            <a:r>
              <a:rPr lang="en-US" altLang="zh-CN" i="1" dirty="0">
                <a:solidFill>
                  <a:srgbClr val="FF3300"/>
                </a:solidFill>
              </a:rPr>
              <a:t>adj.</a:t>
            </a:r>
            <a:r>
              <a:rPr lang="en-US" altLang="zh-CN" dirty="0"/>
              <a:t> </a:t>
            </a:r>
            <a:r>
              <a:rPr lang="zh-CN" altLang="en-US" dirty="0"/>
              <a:t>塑料的</a:t>
            </a:r>
          </a:p>
          <a:p>
            <a:r>
              <a:rPr lang="zh-CN" altLang="en-US" i="1" dirty="0">
                <a:solidFill>
                  <a:srgbClr val="FF3300"/>
                </a:solidFill>
              </a:rPr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n.</a:t>
            </a:r>
            <a:r>
              <a:rPr lang="en-US" altLang="zh-CN" dirty="0"/>
              <a:t> </a:t>
            </a:r>
            <a:r>
              <a:rPr lang="zh-CN" altLang="en-US" dirty="0"/>
              <a:t>政策；方针</a:t>
            </a:r>
          </a:p>
          <a:p>
            <a:r>
              <a:rPr lang="zh-CN" altLang="en-US" i="1" dirty="0">
                <a:solidFill>
                  <a:srgbClr val="FF3300"/>
                </a:solidFill>
              </a:rPr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v.</a:t>
            </a:r>
            <a:r>
              <a:rPr lang="en-US" altLang="zh-CN" dirty="0"/>
              <a:t> </a:t>
            </a:r>
            <a:r>
              <a:rPr lang="zh-CN" altLang="en-US" dirty="0"/>
              <a:t>再次使用；重复利用</a:t>
            </a:r>
          </a:p>
          <a:p>
            <a:r>
              <a:rPr lang="zh-CN" altLang="en-US" i="1" dirty="0">
                <a:solidFill>
                  <a:srgbClr val="FF3300"/>
                </a:solidFill>
              </a:rPr>
              <a:t> </a:t>
            </a:r>
            <a:r>
              <a:rPr lang="en-US" altLang="zh-CN" i="1" dirty="0">
                <a:solidFill>
                  <a:srgbClr val="FF3300"/>
                </a:solidFill>
              </a:rPr>
              <a:t>n.</a:t>
            </a:r>
            <a:r>
              <a:rPr lang="en-US" altLang="zh-CN" dirty="0"/>
              <a:t> </a:t>
            </a:r>
            <a:r>
              <a:rPr lang="zh-CN" altLang="en-US" dirty="0"/>
              <a:t>瓶</a:t>
            </a:r>
          </a:p>
          <a:p>
            <a:r>
              <a:rPr lang="zh-CN" altLang="en-US" dirty="0"/>
              <a:t>     扔掉；丢弃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6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6" name="AutoShape 6"/>
          <p:cNvSpPr>
            <a:spLocks noChangeArrowheads="1"/>
          </p:cNvSpPr>
          <p:nvPr/>
        </p:nvSpPr>
        <p:spPr bwMode="auto">
          <a:xfrm>
            <a:off x="755650" y="404813"/>
            <a:ext cx="7632700" cy="1008062"/>
          </a:xfrm>
          <a:prstGeom prst="roundRect">
            <a:avLst>
              <a:gd name="adj" fmla="val 16667"/>
            </a:avLst>
          </a:prstGeom>
          <a:solidFill>
            <a:srgbClr val="FFFF99">
              <a:alpha val="49001"/>
            </a:srgbClr>
          </a:solidFill>
          <a:ln w="9525" algn="ctr">
            <a:solidFill>
              <a:srgbClr val="0033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75688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/>
              <a:t>    We throw away (1) ________ of rubbish every year. If we want a clean world for our grandsons and (2) ____________, we have to reduce, reuse and (3) _________. (4) _________ these three words every day. The first (5) _________ is to use less. The second is to use things as long as possible. Then (6) ________ your rubbish into (7) _________, paper, rubber and glass. Finally, draw up a recycling (8) __________ for your community. We cannot hope for (9) __________ change, but every little bit helps!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84213" y="284163"/>
            <a:ext cx="755967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  </a:t>
            </a:r>
            <a:r>
              <a:rPr lang="en-US" altLang="zh-CN" sz="3200">
                <a:solidFill>
                  <a:schemeClr val="accent2"/>
                </a:solidFill>
                <a:latin typeface="Arial Narrow" panose="020B0606020202030204" pitchFamily="34" charset="0"/>
              </a:rPr>
              <a:t>divide    granddaughter    plastic     policy    rapid       recycle      repeat       step      ton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4284663" y="1341438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66"/>
                </a:solidFill>
              </a:rPr>
              <a:t> tons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476375" y="2273300"/>
            <a:ext cx="367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0066"/>
                </a:solidFill>
              </a:rPr>
              <a:t> granddaughters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1619250" y="2716213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66"/>
                </a:solidFill>
              </a:rPr>
              <a:t> recycle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4427538" y="2716213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66"/>
                </a:solidFill>
              </a:rPr>
              <a:t>Repeat 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5868988" y="3213100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66"/>
                </a:solidFill>
              </a:rPr>
              <a:t> step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3563938" y="4156075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66"/>
                </a:solidFill>
              </a:rPr>
              <a:t> divide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323850" y="4581525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66"/>
                </a:solidFill>
              </a:rPr>
              <a:t> plastic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4500563" y="5084763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66"/>
                </a:solidFill>
              </a:rPr>
              <a:t> policy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6661150" y="5524500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0066"/>
                </a:solidFill>
              </a:rPr>
              <a:t> rapid</a:t>
            </a:r>
          </a:p>
        </p:txBody>
      </p:sp>
      <p:sp>
        <p:nvSpPr>
          <p:cNvPr id="189456" name="AutoShape 16"/>
          <p:cNvSpPr>
            <a:spLocks noChangeArrowheads="1"/>
          </p:cNvSpPr>
          <p:nvPr/>
        </p:nvSpPr>
        <p:spPr bwMode="auto">
          <a:xfrm>
            <a:off x="0" y="1557338"/>
            <a:ext cx="8748713" cy="2592387"/>
          </a:xfrm>
          <a:prstGeom prst="cloudCallout">
            <a:avLst>
              <a:gd name="adj1" fmla="val -42523"/>
              <a:gd name="adj2" fmla="val 88028"/>
            </a:avLst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grpSp>
        <p:nvGrpSpPr>
          <p:cNvPr id="189457" name="Group 17"/>
          <p:cNvGrpSpPr/>
          <p:nvPr/>
        </p:nvGrpSpPr>
        <p:grpSpPr bwMode="auto">
          <a:xfrm>
            <a:off x="1060450" y="2060575"/>
            <a:ext cx="631825" cy="781050"/>
            <a:chOff x="352" y="935"/>
            <a:chExt cx="400" cy="496"/>
          </a:xfrm>
        </p:grpSpPr>
        <p:sp>
          <p:nvSpPr>
            <p:cNvPr id="189458" name="PubTriangle"/>
            <p:cNvSpPr>
              <a:spLocks noEditPoints="1" noChangeArrowheads="1"/>
            </p:cNvSpPr>
            <p:nvPr/>
          </p:nvSpPr>
          <p:spPr bwMode="auto">
            <a:xfrm rot="23571224">
              <a:off x="352" y="1105"/>
              <a:ext cx="400" cy="326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DAA100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59" name="Text Box 19"/>
            <p:cNvSpPr txBox="1">
              <a:spLocks noChangeArrowheads="1"/>
            </p:cNvSpPr>
            <p:nvPr/>
          </p:nvSpPr>
          <p:spPr bwMode="auto">
            <a:xfrm>
              <a:off x="385" y="935"/>
              <a:ext cx="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6</a:t>
              </a:r>
            </a:p>
          </p:txBody>
        </p:sp>
      </p:grpSp>
      <p:sp>
        <p:nvSpPr>
          <p:cNvPr id="189460" name="Oval 20"/>
          <p:cNvSpPr>
            <a:spLocks noChangeArrowheads="1"/>
          </p:cNvSpPr>
          <p:nvPr/>
        </p:nvSpPr>
        <p:spPr bwMode="auto">
          <a:xfrm>
            <a:off x="323850" y="908050"/>
            <a:ext cx="9906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6600CC"/>
                </a:solidFill>
              </a:rPr>
              <a:t>P99</a:t>
            </a:r>
          </a:p>
        </p:txBody>
      </p:sp>
      <p:sp>
        <p:nvSpPr>
          <p:cNvPr id="189461" name="Text Box 21"/>
          <p:cNvSpPr txBox="1">
            <a:spLocks noChangeArrowheads="1"/>
          </p:cNvSpPr>
          <p:nvPr/>
        </p:nvSpPr>
        <p:spPr bwMode="auto">
          <a:xfrm>
            <a:off x="1763713" y="2060575"/>
            <a:ext cx="63706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Complete the passage with the correct form of the words in the box.</a:t>
            </a:r>
          </a:p>
        </p:txBody>
      </p:sp>
      <p:sp>
        <p:nvSpPr>
          <p:cNvPr id="189462" name="AutoShape 22"/>
          <p:cNvSpPr>
            <a:spLocks noChangeArrowheads="1"/>
          </p:cNvSpPr>
          <p:nvPr/>
        </p:nvSpPr>
        <p:spPr bwMode="auto">
          <a:xfrm>
            <a:off x="2659063" y="595313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>
              <a:alpha val="53999"/>
            </a:srgb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/>
              <a:t>Task 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 animBg="1"/>
      <p:bldP spid="189444" grpId="0"/>
      <p:bldP spid="189445" grpId="0"/>
      <p:bldP spid="189447" grpId="0"/>
      <p:bldP spid="189448" grpId="0"/>
      <p:bldP spid="189449" grpId="0"/>
      <p:bldP spid="189450" grpId="0"/>
      <p:bldP spid="189451" grpId="0"/>
      <p:bldP spid="189452" grpId="0"/>
      <p:bldP spid="189453" grpId="0"/>
      <p:bldP spid="189454" grpId="0"/>
      <p:bldP spid="189455" grpId="0"/>
      <p:bldP spid="189456" grpId="0" animBg="1"/>
      <p:bldP spid="189460" grpId="0" animBg="1"/>
      <p:bldP spid="189461" grpId="0"/>
      <p:bldP spid="1894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over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8D7D0"/>
              </a:clrFrom>
              <a:clrTo>
                <a:srgbClr val="E8D7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0"/>
            <a:ext cx="2376488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52438" y="1557338"/>
            <a:ext cx="7107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400"/>
              <a:t>A nation destroying its      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762125" y="2411413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400"/>
              <a:t>environment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892300" y="3249613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400"/>
              <a:t>destroys itself.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228725" y="4240213"/>
            <a:ext cx="6172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400">
                <a:solidFill>
                  <a:srgbClr val="0000FF"/>
                </a:solidFill>
              </a:rPr>
              <a:t>------ F.D. Roosevelt</a:t>
            </a:r>
          </a:p>
          <a:p>
            <a:r>
              <a:rPr kumimoji="1" lang="en-US" altLang="zh-CN" sz="4400">
                <a:solidFill>
                  <a:srgbClr val="0000FF"/>
                </a:solidFill>
              </a:rPr>
              <a:t>        </a:t>
            </a:r>
            <a:r>
              <a:rPr kumimoji="1" lang="zh-CN" altLang="en-US" sz="4400">
                <a:solidFill>
                  <a:srgbClr val="0000FF"/>
                </a:solidFill>
              </a:rPr>
              <a:t>（小罗斯福）</a:t>
            </a:r>
          </a:p>
        </p:txBody>
      </p:sp>
      <p:pic>
        <p:nvPicPr>
          <p:cNvPr id="99336" name="Picture 8" descr="3_1-1-21-2183279_2003112114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44675"/>
            <a:ext cx="21018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99332" grpId="0"/>
      <p:bldP spid="99333" grpId="0"/>
      <p:bldP spid="993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WordArt 4"/>
          <p:cNvSpPr>
            <a:spLocks noChangeArrowheads="1" noChangeShapeType="1" noTextEdit="1"/>
          </p:cNvSpPr>
          <p:nvPr/>
        </p:nvSpPr>
        <p:spPr bwMode="auto">
          <a:xfrm>
            <a:off x="2484438" y="404813"/>
            <a:ext cx="36734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 panose="030F0702030302020204"/>
              </a:rPr>
              <a:t>Language points</a:t>
            </a:r>
            <a:endParaRPr lang="zh-CN" altLang="en-US" kern="1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323850" y="1196975"/>
            <a:ext cx="84963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3600" dirty="0"/>
              <a:t>1. Do you </a:t>
            </a:r>
            <a:r>
              <a:rPr kumimoji="0" lang="en-US" altLang="zh-CN" sz="3600" dirty="0">
                <a:solidFill>
                  <a:srgbClr val="FF3300"/>
                </a:solidFill>
              </a:rPr>
              <a:t>divide</a:t>
            </a:r>
            <a:r>
              <a:rPr kumimoji="0" lang="en-US" altLang="zh-CN" sz="3600" dirty="0"/>
              <a:t> the waste </a:t>
            </a:r>
            <a:r>
              <a:rPr kumimoji="0" lang="en-US" altLang="zh-CN" sz="3600" dirty="0">
                <a:solidFill>
                  <a:srgbClr val="FF3300"/>
                </a:solidFill>
              </a:rPr>
              <a:t>into</a:t>
            </a:r>
            <a:r>
              <a:rPr kumimoji="0" lang="en-US" altLang="zh-CN" sz="3600" dirty="0"/>
              <a:t> things to recycle and things to </a:t>
            </a:r>
            <a:r>
              <a:rPr kumimoji="0" lang="en-US" altLang="zh-CN" sz="3600" dirty="0">
                <a:solidFill>
                  <a:srgbClr val="FF3300"/>
                </a:solidFill>
              </a:rPr>
              <a:t>throw away</a:t>
            </a:r>
            <a:r>
              <a:rPr kumimoji="0" lang="en-US" altLang="zh-CN" sz="3600" dirty="0"/>
              <a:t>.</a:t>
            </a:r>
          </a:p>
          <a:p>
            <a:r>
              <a:rPr kumimoji="0" lang="en-US" altLang="zh-CN" sz="3600" dirty="0"/>
              <a:t>    </a:t>
            </a:r>
            <a:r>
              <a:rPr kumimoji="0" lang="zh-CN" altLang="en-US" sz="3600" dirty="0"/>
              <a:t>你们讲废物分成要回收的和需丢弃的吗？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755650" y="3500438"/>
            <a:ext cx="7561263" cy="650875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 </a:t>
            </a:r>
            <a:r>
              <a:rPr lang="en-US" altLang="zh-CN" dirty="0">
                <a:solidFill>
                  <a:srgbClr val="FF3300"/>
                </a:solidFill>
              </a:rPr>
              <a:t>throw away</a:t>
            </a:r>
            <a:r>
              <a:rPr lang="zh-CN" altLang="en-US" dirty="0"/>
              <a:t>表示“</a:t>
            </a:r>
            <a:r>
              <a:rPr lang="zh-CN" altLang="en-US" dirty="0">
                <a:solidFill>
                  <a:srgbClr val="3333FF"/>
                </a:solidFill>
              </a:rPr>
              <a:t>扔掉；丢弃</a:t>
            </a:r>
            <a:r>
              <a:rPr lang="zh-CN" altLang="en-US" dirty="0"/>
              <a:t>”。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539750" y="4941888"/>
            <a:ext cx="8280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你打算什么时候扔掉那些旧杂志？ </a:t>
            </a:r>
          </a:p>
          <a:p>
            <a:r>
              <a:rPr lang="en-US" altLang="zh-CN" dirty="0"/>
              <a:t>When are you going to </a:t>
            </a:r>
            <a:r>
              <a:rPr lang="en-US" altLang="zh-CN" dirty="0">
                <a:solidFill>
                  <a:srgbClr val="FF0066"/>
                </a:solidFill>
              </a:rPr>
              <a:t>throw away</a:t>
            </a:r>
            <a:r>
              <a:rPr lang="en-US" altLang="zh-CN" dirty="0"/>
              <a:t> those old magazines?</a:t>
            </a:r>
          </a:p>
        </p:txBody>
      </p:sp>
      <p:pic>
        <p:nvPicPr>
          <p:cNvPr id="206856" name="Picture 8" descr="ly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221163"/>
            <a:ext cx="32893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7" name="Text Box 9"/>
          <p:cNvSpPr txBox="1">
            <a:spLocks noChangeArrowheads="1"/>
          </p:cNvSpPr>
          <p:nvPr/>
        </p:nvSpPr>
        <p:spPr bwMode="auto">
          <a:xfrm>
            <a:off x="611188" y="5013325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多年前我就把那些裤子扔掉了。</a:t>
            </a:r>
          </a:p>
          <a:p>
            <a:r>
              <a:rPr lang="en-US" altLang="zh-CN" dirty="0"/>
              <a:t>I </a:t>
            </a:r>
            <a:r>
              <a:rPr lang="en-US" altLang="zh-CN" dirty="0">
                <a:solidFill>
                  <a:srgbClr val="FF0066"/>
                </a:solidFill>
              </a:rPr>
              <a:t>threw</a:t>
            </a:r>
            <a:r>
              <a:rPr lang="en-US" altLang="zh-CN" dirty="0"/>
              <a:t> those trousers </a:t>
            </a:r>
            <a:r>
              <a:rPr lang="en-US" altLang="zh-CN" dirty="0">
                <a:solidFill>
                  <a:srgbClr val="FF0066"/>
                </a:solidFill>
              </a:rPr>
              <a:t>away</a:t>
            </a:r>
            <a:r>
              <a:rPr lang="en-US" altLang="zh-CN" dirty="0"/>
              <a:t> years ago.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/>
      <p:bldP spid="206854" grpId="0" animBg="1"/>
      <p:bldP spid="206855" grpId="0" uiExpand="1" build="p"/>
      <p:bldP spid="206855" grpId="1" build="allAtOnce"/>
      <p:bldP spid="20685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468313" y="765175"/>
            <a:ext cx="8280400" cy="1200150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divide…into…</a:t>
            </a:r>
            <a:r>
              <a:rPr lang="zh-CN" altLang="en-US" dirty="0"/>
              <a:t>表示“</a:t>
            </a:r>
            <a:r>
              <a:rPr lang="zh-CN" altLang="en-US" dirty="0">
                <a:solidFill>
                  <a:srgbClr val="3333FF"/>
                </a:solidFill>
              </a:rPr>
              <a:t>把</a:t>
            </a:r>
            <a:r>
              <a:rPr lang="en-US" altLang="zh-CN" dirty="0">
                <a:solidFill>
                  <a:srgbClr val="3333FF"/>
                </a:solidFill>
              </a:rPr>
              <a:t>……</a:t>
            </a:r>
            <a:r>
              <a:rPr lang="zh-CN" altLang="en-US" dirty="0">
                <a:solidFill>
                  <a:srgbClr val="3333FF"/>
                </a:solidFill>
              </a:rPr>
              <a:t>分成</a:t>
            </a:r>
            <a:r>
              <a:rPr lang="en-US" altLang="zh-CN" dirty="0">
                <a:solidFill>
                  <a:srgbClr val="3333FF"/>
                </a:solidFill>
              </a:rPr>
              <a:t>……</a:t>
            </a:r>
            <a:r>
              <a:rPr lang="en-US" altLang="zh-CN" dirty="0"/>
              <a:t>”</a:t>
            </a:r>
            <a:r>
              <a:rPr lang="zh-CN" altLang="en-US" dirty="0"/>
              <a:t>。例如：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68313" y="2128838"/>
            <a:ext cx="813593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3399"/>
                </a:solidFill>
              </a:rPr>
              <a:t>Divide</a:t>
            </a:r>
            <a:r>
              <a:rPr lang="en-US" altLang="zh-CN" dirty="0"/>
              <a:t> the dough </a:t>
            </a:r>
            <a:r>
              <a:rPr lang="en-US" altLang="zh-CN" dirty="0">
                <a:solidFill>
                  <a:srgbClr val="FF3399"/>
                </a:solidFill>
              </a:rPr>
              <a:t>into</a:t>
            </a:r>
            <a:r>
              <a:rPr lang="en-US" altLang="zh-CN" dirty="0"/>
              <a:t> four parts and make each into a ball.</a:t>
            </a:r>
          </a:p>
          <a:p>
            <a:r>
              <a:rPr lang="zh-CN" altLang="en-US" dirty="0"/>
              <a:t>把面团分成四部分，然后把每一部分弄成球状。</a:t>
            </a:r>
          </a:p>
          <a:p>
            <a:r>
              <a:rPr lang="en-US" altLang="zh-CN" dirty="0"/>
              <a:t>The book </a:t>
            </a:r>
            <a:r>
              <a:rPr lang="en-US" altLang="zh-CN" dirty="0">
                <a:solidFill>
                  <a:srgbClr val="FF3399"/>
                </a:solidFill>
              </a:rPr>
              <a:t>is divided into</a:t>
            </a:r>
            <a:r>
              <a:rPr lang="en-US" altLang="zh-CN" dirty="0"/>
              <a:t> six sections.</a:t>
            </a:r>
          </a:p>
          <a:p>
            <a:r>
              <a:rPr lang="zh-CN" altLang="en-US" dirty="0"/>
              <a:t>这本书分为六部分。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nimBg="1"/>
      <p:bldP spid="20890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23850" y="446088"/>
            <a:ext cx="86407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2. Although is takes energy to </a:t>
            </a:r>
            <a:r>
              <a:rPr lang="en-US" altLang="zh-CN" dirty="0">
                <a:solidFill>
                  <a:srgbClr val="FF3300"/>
                </a:solidFill>
              </a:rPr>
              <a:t>change</a:t>
            </a:r>
            <a:r>
              <a:rPr lang="en-US" altLang="zh-CN" dirty="0"/>
              <a:t> things </a:t>
            </a:r>
            <a:r>
              <a:rPr lang="en-US" altLang="zh-CN" dirty="0">
                <a:solidFill>
                  <a:srgbClr val="FF3300"/>
                </a:solidFill>
              </a:rPr>
              <a:t>into</a:t>
            </a:r>
            <a:r>
              <a:rPr lang="en-US" altLang="zh-CN" dirty="0"/>
              <a:t> something else, it is better than throwing things away or burning them.</a:t>
            </a:r>
          </a:p>
          <a:p>
            <a:r>
              <a:rPr lang="zh-CN" altLang="en-US" dirty="0"/>
              <a:t>虽然把一种东西变成另一种东西会消耗能源，但是也比把它们扔掉或烧掉好。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468313" y="3429000"/>
            <a:ext cx="8424862" cy="1200150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change…into…</a:t>
            </a:r>
            <a:r>
              <a:rPr lang="zh-CN" altLang="en-US" dirty="0"/>
              <a:t>表示“</a:t>
            </a:r>
            <a:r>
              <a:rPr lang="zh-CN" altLang="en-US" dirty="0">
                <a:solidFill>
                  <a:srgbClr val="3333FF"/>
                </a:solidFill>
              </a:rPr>
              <a:t>把</a:t>
            </a:r>
            <a:r>
              <a:rPr lang="en-US" altLang="zh-CN" dirty="0">
                <a:solidFill>
                  <a:srgbClr val="3333FF"/>
                </a:solidFill>
              </a:rPr>
              <a:t>……</a:t>
            </a:r>
            <a:r>
              <a:rPr lang="zh-CN" altLang="en-US" dirty="0">
                <a:solidFill>
                  <a:srgbClr val="3333FF"/>
                </a:solidFill>
              </a:rPr>
              <a:t>变成</a:t>
            </a:r>
            <a:r>
              <a:rPr lang="en-US" altLang="zh-CN" dirty="0">
                <a:solidFill>
                  <a:srgbClr val="3333FF"/>
                </a:solidFill>
              </a:rPr>
              <a:t>……</a:t>
            </a:r>
            <a:r>
              <a:rPr lang="en-US" altLang="zh-CN" dirty="0"/>
              <a:t>”</a:t>
            </a:r>
            <a:r>
              <a:rPr lang="zh-CN" altLang="en-US" dirty="0"/>
              <a:t>。例如：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68313" y="4686300"/>
            <a:ext cx="83518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You cannot </a:t>
            </a:r>
            <a:r>
              <a:rPr lang="en-US" altLang="zh-CN" dirty="0">
                <a:solidFill>
                  <a:srgbClr val="FF3399"/>
                </a:solidFill>
              </a:rPr>
              <a:t>change</a:t>
            </a:r>
            <a:r>
              <a:rPr lang="en-US" altLang="zh-CN" dirty="0"/>
              <a:t> iron </a:t>
            </a:r>
            <a:r>
              <a:rPr lang="en-US" altLang="zh-CN" dirty="0">
                <a:solidFill>
                  <a:srgbClr val="FF3399"/>
                </a:solidFill>
              </a:rPr>
              <a:t>into</a:t>
            </a:r>
            <a:r>
              <a:rPr lang="en-US" altLang="zh-CN" dirty="0"/>
              <a:t> gold.</a:t>
            </a:r>
          </a:p>
          <a:p>
            <a:r>
              <a:rPr lang="zh-CN" altLang="en-US" dirty="0"/>
              <a:t>你无法把铁变成金子。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77" grpId="0" animBg="1"/>
      <p:bldP spid="20787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4963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3. We cannot hope for rapid change, but let’s </a:t>
            </a:r>
            <a:r>
              <a:rPr lang="en-US" altLang="zh-CN" dirty="0">
                <a:solidFill>
                  <a:srgbClr val="FF3300"/>
                </a:solidFill>
              </a:rPr>
              <a:t>take </a:t>
            </a:r>
            <a:r>
              <a:rPr lang="en-US" altLang="zh-CN" dirty="0"/>
              <a:t>these simple </a:t>
            </a:r>
            <a:r>
              <a:rPr lang="en-US" altLang="zh-CN" dirty="0">
                <a:solidFill>
                  <a:srgbClr val="FF3300"/>
                </a:solidFill>
              </a:rPr>
              <a:t>steps</a:t>
            </a:r>
            <a:r>
              <a:rPr lang="en-US" altLang="zh-CN" dirty="0"/>
              <a:t> today…</a:t>
            </a:r>
          </a:p>
          <a:p>
            <a:r>
              <a:rPr lang="zh-CN" altLang="en-US" dirty="0"/>
              <a:t>我们不能期待立竿见影的变化，但是让我们从今天开始采取这些简单的措施吧</a:t>
            </a:r>
            <a:r>
              <a:rPr lang="en-US" altLang="zh-CN" dirty="0"/>
              <a:t>……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611188" y="2852738"/>
            <a:ext cx="7848600" cy="650875"/>
          </a:xfrm>
          <a:prstGeom prst="rect">
            <a:avLst/>
          </a:prstGeom>
          <a:noFill/>
          <a:ln w="9525" algn="ctr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</a:rPr>
              <a:t>take steps</a:t>
            </a:r>
            <a:r>
              <a:rPr lang="zh-CN" altLang="en-US" dirty="0"/>
              <a:t>的意思是“</a:t>
            </a:r>
            <a:r>
              <a:rPr lang="zh-CN" altLang="en-US" dirty="0">
                <a:solidFill>
                  <a:srgbClr val="3333FF"/>
                </a:solidFill>
              </a:rPr>
              <a:t>采取措施</a:t>
            </a:r>
            <a:r>
              <a:rPr lang="zh-CN" altLang="en-US" dirty="0"/>
              <a:t>”。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11188" y="4568825"/>
            <a:ext cx="77771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/>
              <a:t>我们需要采取一些措施来减少污染。 </a:t>
            </a:r>
          </a:p>
          <a:p>
            <a:r>
              <a:rPr lang="en-US" altLang="zh-CN" dirty="0"/>
              <a:t>We need to</a:t>
            </a:r>
            <a:r>
              <a:rPr lang="en-US" altLang="zh-CN" dirty="0">
                <a:solidFill>
                  <a:srgbClr val="FF3399"/>
                </a:solidFill>
              </a:rPr>
              <a:t> take</a:t>
            </a:r>
            <a:r>
              <a:rPr lang="en-US" altLang="zh-CN" dirty="0"/>
              <a:t> some </a:t>
            </a:r>
            <a:r>
              <a:rPr lang="en-US" altLang="zh-CN" dirty="0">
                <a:solidFill>
                  <a:srgbClr val="FF3399"/>
                </a:solidFill>
              </a:rPr>
              <a:t>steps</a:t>
            </a:r>
            <a:r>
              <a:rPr lang="en-US" altLang="zh-CN" dirty="0"/>
              <a:t> to reduce pollution.</a:t>
            </a:r>
          </a:p>
        </p:txBody>
      </p:sp>
      <p:pic>
        <p:nvPicPr>
          <p:cNvPr id="209927" name="Picture 7" descr="ly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581400"/>
            <a:ext cx="32893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  <p:bldP spid="209925" grpId="0" animBg="1"/>
      <p:bldP spid="20992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468313" y="404813"/>
            <a:ext cx="7920037" cy="2298700"/>
          </a:xfrm>
          <a:prstGeom prst="rect">
            <a:avLst/>
          </a:prstGeom>
          <a:noFill/>
          <a:ln w="9525" algn="ctr">
            <a:solidFill>
              <a:srgbClr val="00CC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zh-CN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endParaRPr lang="en-US" altLang="zh-CN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r>
              <a:rPr lang="en-US" altLang="zh-CN">
                <a:solidFill>
                  <a:srgbClr val="008000"/>
                </a:solidFill>
                <a:latin typeface="Arial Narrow" panose="020B0606020202030204" pitchFamily="34" charset="0"/>
              </a:rPr>
              <a:t>Make a list of things you can do to make your school greener.</a:t>
            </a:r>
          </a:p>
        </p:txBody>
      </p:sp>
      <p:sp>
        <p:nvSpPr>
          <p:cNvPr id="187423" name="Text Box 31"/>
          <p:cNvSpPr txBox="1">
            <a:spLocks noChangeArrowheads="1"/>
          </p:cNvSpPr>
          <p:nvPr/>
        </p:nvSpPr>
        <p:spPr bwMode="auto">
          <a:xfrm>
            <a:off x="468313" y="2878138"/>
            <a:ext cx="8351837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>
                <a:solidFill>
                  <a:srgbClr val="3333FF"/>
                </a:solidFill>
              </a:rPr>
              <a:t>Don’t throw bottles away.</a:t>
            </a:r>
          </a:p>
          <a:p>
            <a:r>
              <a:rPr lang="en-US" altLang="zh-CN" sz="3200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>
                <a:solidFill>
                  <a:srgbClr val="3333FF"/>
                </a:solidFill>
              </a:rPr>
              <a:t>Write or print on both sides of the paper.</a:t>
            </a:r>
          </a:p>
          <a:p>
            <a:r>
              <a:rPr lang="en-US" altLang="zh-CN" sz="3200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>
                <a:solidFill>
                  <a:srgbClr val="3333FF"/>
                </a:solidFill>
              </a:rPr>
              <a:t>Bring your own chopsticks from home and reuse them.</a:t>
            </a:r>
          </a:p>
          <a:p>
            <a:r>
              <a:rPr lang="en-US" altLang="zh-CN" sz="3200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>
                <a:solidFill>
                  <a:srgbClr val="3333FF"/>
                </a:solidFill>
              </a:rPr>
              <a:t>Don’t use disposable cups or plates, either.</a:t>
            </a:r>
          </a:p>
          <a:p>
            <a:r>
              <a:rPr lang="en-US" altLang="zh-CN" sz="3200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zh-CN" sz="3200" dirty="0">
                <a:solidFill>
                  <a:srgbClr val="3333FF"/>
                </a:solidFill>
              </a:rPr>
              <a:t>Put paper, plastic, glass and metal in the recycling bins.</a:t>
            </a:r>
          </a:p>
        </p:txBody>
      </p:sp>
      <p:sp>
        <p:nvSpPr>
          <p:cNvPr id="187418" name="WordArt 26" descr="窄竖线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2520950" cy="9953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altLang="zh-CN" kern="1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/>
              </a:rPr>
              <a:t>Pair work</a:t>
            </a:r>
            <a:endParaRPr lang="zh-CN" altLang="en-US" kern="1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grpSp>
        <p:nvGrpSpPr>
          <p:cNvPr id="187422" name="Group 30"/>
          <p:cNvGrpSpPr/>
          <p:nvPr/>
        </p:nvGrpSpPr>
        <p:grpSpPr bwMode="auto">
          <a:xfrm>
            <a:off x="6588125" y="260350"/>
            <a:ext cx="2232025" cy="1438275"/>
            <a:chOff x="3107" y="2704"/>
            <a:chExt cx="1641" cy="1360"/>
          </a:xfrm>
        </p:grpSpPr>
        <p:pic>
          <p:nvPicPr>
            <p:cNvPr id="187420" name="Picture 28" descr="th (80)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52" y="2704"/>
              <a:ext cx="1596" cy="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421" name="Rectangle 29"/>
            <p:cNvSpPr>
              <a:spLocks noChangeArrowheads="1"/>
            </p:cNvSpPr>
            <p:nvPr/>
          </p:nvSpPr>
          <p:spPr bwMode="auto">
            <a:xfrm>
              <a:off x="3107" y="2704"/>
              <a:ext cx="1134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8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8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87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9" grpId="0" animBg="1"/>
      <p:bldP spid="1874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8" name="Group 4"/>
          <p:cNvGrpSpPr/>
          <p:nvPr/>
        </p:nvGrpSpPr>
        <p:grpSpPr bwMode="auto">
          <a:xfrm>
            <a:off x="322263" y="836613"/>
            <a:ext cx="631825" cy="781050"/>
            <a:chOff x="352" y="935"/>
            <a:chExt cx="400" cy="496"/>
          </a:xfrm>
        </p:grpSpPr>
        <p:sp>
          <p:nvSpPr>
            <p:cNvPr id="190469" name="PubTriangle"/>
            <p:cNvSpPr>
              <a:spLocks noEditPoints="1" noChangeArrowheads="1"/>
            </p:cNvSpPr>
            <p:nvPr/>
          </p:nvSpPr>
          <p:spPr bwMode="auto">
            <a:xfrm rot="23571224">
              <a:off x="352" y="1105"/>
              <a:ext cx="400" cy="326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DAA100">
                <a:alpha val="6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470" name="Text Box 6"/>
            <p:cNvSpPr txBox="1">
              <a:spLocks noChangeArrowheads="1"/>
            </p:cNvSpPr>
            <p:nvPr/>
          </p:nvSpPr>
          <p:spPr bwMode="auto">
            <a:xfrm>
              <a:off x="385" y="935"/>
              <a:ext cx="3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">
                <a:spcBef>
                  <a:spcPct val="50000"/>
                </a:spcBef>
              </a:pPr>
              <a:r>
                <a:rPr lang="en-US" altLang="zh-CN">
                  <a:solidFill>
                    <a:srgbClr val="FF3300"/>
                  </a:solidFill>
                  <a:latin typeface="Arial" panose="020B0604020202020204" pitchFamily="34" charset="0"/>
                  <a:ea typeface="华文细黑" panose="02010600040101010101" pitchFamily="2" charset="-122"/>
                </a:rPr>
                <a:t>8</a:t>
              </a:r>
            </a:p>
          </p:txBody>
        </p:sp>
      </p:grpSp>
      <p:sp>
        <p:nvSpPr>
          <p:cNvPr id="190471" name="Oval 7"/>
          <p:cNvSpPr>
            <a:spLocks noChangeArrowheads="1"/>
          </p:cNvSpPr>
          <p:nvPr/>
        </p:nvSpPr>
        <p:spPr bwMode="auto">
          <a:xfrm>
            <a:off x="250825" y="260350"/>
            <a:ext cx="990600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6600CC"/>
                </a:solidFill>
              </a:rPr>
              <a:t>P99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898525" y="836613"/>
            <a:ext cx="79549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Write a passage on how to make your school greener and give reasons. Use the list you have made in Activity 7 to help you. Use </a:t>
            </a:r>
            <a:r>
              <a:rPr lang="en-US" altLang="zh-CN" i="1">
                <a:solidFill>
                  <a:srgbClr val="FF0066"/>
                </a:solidFill>
                <a:latin typeface="Arial Narrow" panose="020B0606020202030204" pitchFamily="34" charset="0"/>
              </a:rPr>
              <a:t>because</a:t>
            </a: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, </a:t>
            </a:r>
            <a:r>
              <a:rPr lang="en-US" altLang="zh-CN" i="1">
                <a:solidFill>
                  <a:srgbClr val="FF0066"/>
                </a:solidFill>
                <a:latin typeface="Arial Narrow" panose="020B0606020202030204" pitchFamily="34" charset="0"/>
              </a:rPr>
              <a:t>so</a:t>
            </a: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 and </a:t>
            </a:r>
            <a:r>
              <a:rPr lang="en-US" altLang="zh-CN" i="1">
                <a:solidFill>
                  <a:srgbClr val="FF0066"/>
                </a:solidFill>
                <a:latin typeface="Arial Narrow" panose="020B0606020202030204" pitchFamily="34" charset="0"/>
              </a:rPr>
              <a:t>so that</a:t>
            </a:r>
            <a:r>
              <a:rPr lang="en-US" altLang="zh-CN">
                <a:solidFill>
                  <a:srgbClr val="0000CC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90474" name="Picture 10" descr="th (90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3141663"/>
            <a:ext cx="26416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5" name="Picture 11" descr="th (89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4868863"/>
            <a:ext cx="24479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684213" y="3284538"/>
            <a:ext cx="5111750" cy="1749425"/>
          </a:xfrm>
          <a:prstGeom prst="rect">
            <a:avLst/>
          </a:prstGeom>
          <a:noFill/>
          <a:ln w="9525" algn="ctr">
            <a:solidFill>
              <a:srgbClr val="FFCC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663300"/>
                </a:solidFill>
              </a:rPr>
              <a:t>Don’t throw bottles away </a:t>
            </a:r>
            <a:r>
              <a:rPr lang="en-US" altLang="zh-CN" i="1">
                <a:solidFill>
                  <a:srgbClr val="FF0066"/>
                </a:solidFill>
              </a:rPr>
              <a:t>because</a:t>
            </a:r>
            <a:r>
              <a:rPr lang="en-US" altLang="zh-CN" i="1">
                <a:solidFill>
                  <a:srgbClr val="663300"/>
                </a:solidFill>
              </a:rPr>
              <a:t> it is a better to recycle them.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68313" y="1071563"/>
            <a:ext cx="8280400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</a:rPr>
              <a:t>Help Make a Green School!</a:t>
            </a:r>
          </a:p>
          <a:p>
            <a:r>
              <a:rPr lang="en-US" altLang="zh-CN" sz="3200" dirty="0"/>
              <a:t>We can do many things to make our school green. Remember the three most important words: reduce, reuse and recycle!</a:t>
            </a:r>
          </a:p>
          <a:p>
            <a:r>
              <a:rPr lang="en-US" altLang="zh-CN" sz="3200" u="sng" dirty="0">
                <a:solidFill>
                  <a:srgbClr val="008000"/>
                </a:solidFill>
              </a:rPr>
              <a:t>Reduce</a:t>
            </a:r>
          </a:p>
          <a:p>
            <a:r>
              <a:rPr lang="en-US" altLang="zh-CN" sz="3200" dirty="0"/>
              <a:t>Many people waste paper </a:t>
            </a:r>
            <a:r>
              <a:rPr lang="en-US" altLang="zh-CN" sz="3200" dirty="0">
                <a:solidFill>
                  <a:srgbClr val="FF0066"/>
                </a:solidFill>
              </a:rPr>
              <a:t>because</a:t>
            </a:r>
            <a:r>
              <a:rPr lang="en-US" altLang="zh-CN" sz="3200" dirty="0"/>
              <a:t> paper is cheap. But we should use less paper </a:t>
            </a:r>
            <a:r>
              <a:rPr lang="en-US" altLang="zh-CN" sz="3200" dirty="0">
                <a:solidFill>
                  <a:srgbClr val="FF0066"/>
                </a:solidFill>
              </a:rPr>
              <a:t>so that</a:t>
            </a:r>
            <a:r>
              <a:rPr lang="en-US" altLang="zh-CN" sz="3200" dirty="0"/>
              <a:t> we can save trees. Make sure you write or point on both sides of the paper </a:t>
            </a:r>
            <a:r>
              <a:rPr lang="en-US" altLang="zh-CN" sz="3200" dirty="0">
                <a:solidFill>
                  <a:srgbClr val="FF0066"/>
                </a:solidFill>
              </a:rPr>
              <a:t>so that</a:t>
            </a:r>
            <a:r>
              <a:rPr lang="en-US" altLang="zh-CN" sz="3200" dirty="0"/>
              <a:t> nothing is wasted. This simple tip will cut your paper usage in half!</a:t>
            </a: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468313" y="401638"/>
            <a:ext cx="3217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6600"/>
                </a:solidFill>
                <a:latin typeface="Comic Sans MS" panose="030F0702030302020204" pitchFamily="66" charset="0"/>
              </a:rPr>
              <a:t>Possible answer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/>
      <p:bldP spid="1914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144463" y="115888"/>
            <a:ext cx="8964612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DE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u="sng">
                <a:solidFill>
                  <a:srgbClr val="008000"/>
                </a:solidFill>
              </a:rPr>
              <a:t>Reuse</a:t>
            </a:r>
          </a:p>
          <a:p>
            <a:pPr>
              <a:lnSpc>
                <a:spcPct val="90000"/>
              </a:lnSpc>
            </a:pPr>
            <a:r>
              <a:rPr lang="en-US" altLang="zh-CN" sz="3200"/>
              <a:t>Many people like disposable cutlery </a:t>
            </a:r>
            <a:r>
              <a:rPr lang="en-US" altLang="zh-CN" sz="3200">
                <a:solidFill>
                  <a:srgbClr val="FF0066"/>
                </a:solidFill>
              </a:rPr>
              <a:t>because</a:t>
            </a:r>
            <a:r>
              <a:rPr lang="en-US" altLang="zh-CN" sz="3200"/>
              <a:t> they don’t have to wash up. But these things aren’t green. Bring your own chopsticks from home and reuse them. Don’t use disposable cups or plates, either.</a:t>
            </a:r>
          </a:p>
          <a:p>
            <a:pPr>
              <a:lnSpc>
                <a:spcPct val="90000"/>
              </a:lnSpc>
            </a:pPr>
            <a:r>
              <a:rPr lang="en-US" altLang="zh-CN" sz="3200" u="sng">
                <a:solidFill>
                  <a:srgbClr val="008000"/>
                </a:solidFill>
              </a:rPr>
              <a:t>Recycle</a:t>
            </a:r>
          </a:p>
          <a:p>
            <a:pPr>
              <a:lnSpc>
                <a:spcPct val="90000"/>
              </a:lnSpc>
            </a:pPr>
            <a:r>
              <a:rPr lang="en-US" altLang="zh-CN" sz="3200"/>
              <a:t>We all eat and drink at school every day, </a:t>
            </a:r>
            <a:r>
              <a:rPr lang="en-US" altLang="zh-CN" sz="3200">
                <a:solidFill>
                  <a:srgbClr val="FF0066"/>
                </a:solidFill>
              </a:rPr>
              <a:t>so</a:t>
            </a:r>
            <a:r>
              <a:rPr lang="en-US" altLang="zh-CN" sz="3200"/>
              <a:t> there are plenty of wrappers, bottles and cans to dispose of. But don’t just throw your bottles, wrappers and cans in the rubbish bin — support the school’s recycling programme! Put paper, plastic, glass and metal in the recycling bins.</a:t>
            </a:r>
          </a:p>
          <a:p>
            <a:pPr>
              <a:lnSpc>
                <a:spcPct val="90000"/>
              </a:lnSpc>
            </a:pPr>
            <a:r>
              <a:rPr lang="en-US" altLang="zh-CN" sz="3200"/>
              <a:t>Follow these steps and we’ll all have a green school!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8" name="Group 4"/>
          <p:cNvGrpSpPr/>
          <p:nvPr/>
        </p:nvGrpSpPr>
        <p:grpSpPr bwMode="auto">
          <a:xfrm>
            <a:off x="1979613" y="619125"/>
            <a:ext cx="4824412" cy="865188"/>
            <a:chOff x="1247" y="346"/>
            <a:chExt cx="3039" cy="545"/>
          </a:xfrm>
        </p:grpSpPr>
        <p:grpSp>
          <p:nvGrpSpPr>
            <p:cNvPr id="175109" name="Group 5"/>
            <p:cNvGrpSpPr/>
            <p:nvPr/>
          </p:nvGrpSpPr>
          <p:grpSpPr bwMode="auto">
            <a:xfrm>
              <a:off x="1247" y="346"/>
              <a:ext cx="3039" cy="545"/>
              <a:chOff x="1973" y="391"/>
              <a:chExt cx="2767" cy="709"/>
            </a:xfrm>
          </p:grpSpPr>
          <p:sp>
            <p:nvSpPr>
              <p:cNvPr id="175110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1" name="Freeform 7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2" name="Freeform 8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3" name="Freeform 9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4" name="Freeform 10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5" name="Freeform 11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6" name="Freeform 12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7" name="Freeform 13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8" name="Freeform 14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9" name="Freeform 15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0" name="Freeform 16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1" name="Freeform 17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2" name="Freeform 18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3" name="Freeform 19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4" name="Freeform 20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5" name="Freeform 21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6" name="Freeform 22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7" name="Freeform 23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8" name="Rectangle 24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9" name="Freeform 25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0" name="Freeform 26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1" name="Freeform 27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2" name="Freeform 28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3" name="Freeform 29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4" name="Freeform 30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5" name="Freeform 31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6" name="Freeform 32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7" name="Freeform 33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8" name="Freeform 34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9" name="Freeform 35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0" name="Freeform 36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1" name="Freeform 37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2" name="Freeform 38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3" name="Freeform 39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4" name="Freeform 40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5" name="Freeform 41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6" name="Freeform 42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7" name="Freeform 43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8" name="Freeform 44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9" name="Freeform 45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0" name="Freeform 46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1" name="Freeform 47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2" name="Freeform 48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3" name="Freeform 49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4" name="Freeform 50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5" name="Freeform 51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6" name="Freeform 52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7" name="Freeform 53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8" name="Freeform 54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9" name="Freeform 55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0" name="Freeform 56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1" name="Freeform 57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2" name="Freeform 58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3" name="Freeform 59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4" name="Freeform 60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5" name="Freeform 61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6" name="Freeform 62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7" name="Freeform 63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8" name="Freeform 64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9" name="Freeform 65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0" name="Freeform 66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1" name="Freeform 67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2" name="Freeform 68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3" name="Freeform 69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4" name="Freeform 70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5" name="Freeform 71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6" name="Freeform 72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7" name="Freeform 73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8" name="Freeform 74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9" name="Freeform 75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0" name="Freeform 76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1" name="Freeform 77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2" name="Freeform 78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3" name="Freeform 79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4" name="Freeform 80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5" name="Freeform 81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6" name="Freeform 82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7" name="Freeform 83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8" name="Freeform 84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9" name="Freeform 85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0" name="Freeform 86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1" name="Freeform 87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2" name="Freeform 88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3" name="Freeform 89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4" name="Freeform 90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5" name="Freeform 91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6" name="Freeform 92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7" name="Freeform 93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8" name="Freeform 94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9" name="Freeform 95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0" name="Freeform 96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1" name="Freeform 97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2" name="Freeform 98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3" name="Freeform 99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4" name="Freeform 100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5" name="Freeform 101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6" name="Freeform 102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7" name="Freeform 103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8" name="Freeform 104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9" name="Freeform 105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0" name="Freeform 106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1" name="Freeform 107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2" name="Freeform 108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3" name="Freeform 109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4" name="Freeform 110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5" name="Freeform 111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6" name="Freeform 112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7" name="Freeform 113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8" name="Freeform 114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9" name="Freeform 115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0" name="Freeform 116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1" name="Freeform 117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2" name="Freeform 118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3" name="Freeform 119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4" name="Freeform 120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5" name="Freeform 121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6" name="Freeform 122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7" name="Freeform 123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8" name="Rectangle 124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9" name="Freeform 125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0" name="Freeform 126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1" name="Freeform 127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2" name="Freeform 128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3" name="Freeform 129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4" name="Freeform 130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5" name="Freeform 131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6" name="Freeform 132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7" name="Freeform 133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8" name="Freeform 134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9" name="Freeform 135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0" name="Freeform 136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1" name="Freeform 137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2" name="Freeform 138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3" name="Freeform 139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4" name="Freeform 140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5" name="Freeform 141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6" name="Freeform 142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7" name="Freeform 143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8" name="Freeform 144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9" name="Freeform 145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0" name="Freeform 146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1" name="Freeform 147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2" name="Freeform 148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3" name="Freeform 149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4" name="Freeform 150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5" name="Freeform 151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6" name="Freeform 152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7" name="Freeform 153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8" name="Freeform 154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9" name="Freeform 155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0" name="Freeform 156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1" name="Freeform 157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2" name="Freeform 158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3" name="Freeform 159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4" name="Freeform 160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5" name="Freeform 161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6" name="Freeform 162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7" name="Freeform 163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8" name="Freeform 164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9" name="Freeform 165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0" name="Freeform 166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1" name="Freeform 167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2" name="Freeform 168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3" name="Freeform 169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4" name="Freeform 170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5" name="Freeform 171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6" name="Freeform 172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7" name="Freeform 173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8" name="Freeform 174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9" name="Freeform 175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0" name="Freeform 176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1" name="Freeform 177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2" name="Freeform 178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3" name="Freeform 179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4" name="Freeform 180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5" name="Freeform 181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6" name="Freeform 182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7" name="Freeform 183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8" name="Freeform 184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9" name="Freeform 185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0" name="Freeform 186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1" name="Freeform 187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2" name="Freeform 188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3" name="Freeform 189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4" name="Freeform 190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5" name="Freeform 191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6" name="Freeform 192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7" name="Freeform 193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8" name="Freeform 194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9" name="Freeform 195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0" name="Freeform 196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1" name="Freeform 197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2" name="Freeform 198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3" name="Freeform 199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4" name="Freeform 200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5" name="Freeform 201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6" name="Freeform 202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7" name="Freeform 203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8" name="Freeform 204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9" name="Freeform 205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0" name="Freeform 206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1" name="Freeform 207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2" name="Freeform 208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3" name="Freeform 209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4" name="Freeform 210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5" name="Freeform 211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6" name="Freeform 212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7" name="Freeform 213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8" name="Freeform 214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9" name="Freeform 215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0" name="Freeform 216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1" name="Freeform 217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2" name="Freeform 218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3" name="Freeform 219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4" name="Freeform 220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5" name="Freeform 221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6" name="Freeform 222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7" name="Freeform 223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8" name="Freeform 224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9" name="Freeform 225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0" name="Freeform 226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1" name="Freeform 227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2" name="Freeform 228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3" name="Freeform 229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4" name="Freeform 230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5" name="Freeform 231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6" name="Freeform 232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7" name="Freeform 233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8" name="Freeform 234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9" name="Freeform 235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0" name="Freeform 236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1" name="Freeform 237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2" name="Freeform 238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3" name="Freeform 239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4" name="Freeform 240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5" name="Freeform 241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6" name="Freeform 242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7" name="Freeform 243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8" name="Freeform 244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9" name="Freeform 245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0" name="Freeform 246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1" name="Freeform 247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2" name="Freeform 248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3" name="Freeform 249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4" name="Freeform 250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5" name="Freeform 251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6" name="Freeform 252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7" name="Freeform 253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8" name="Freeform 254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9" name="Freeform 255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0" name="Freeform 256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1" name="Freeform 257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2" name="Freeform 258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3" name="Freeform 259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4" name="Freeform 260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5" name="Freeform 261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6" name="Freeform 262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7" name="Freeform 263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8" name="Freeform 264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9" name="Freeform 265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0" name="Freeform 266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1" name="Freeform 267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2" name="Freeform 268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3" name="Freeform 269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4" name="Freeform 270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5" name="Freeform 271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6" name="Freeform 272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7" name="Freeform 273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8" name="Freeform 274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9" name="Freeform 275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0" name="Freeform 276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1" name="Freeform 277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2" name="Freeform 278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3" name="Freeform 279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4" name="Freeform 280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5" name="Freeform 281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6" name="Freeform 282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7" name="Freeform 283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8" name="Freeform 284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9" name="Freeform 285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0" name="Freeform 286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1" name="Freeform 287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2" name="Freeform 288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3" name="Freeform 289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4" name="Freeform 290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5" name="Freeform 291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6" name="Freeform 292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7" name="Freeform 293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8" name="Freeform 294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9" name="Freeform 295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0" name="Freeform 296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1" name="Freeform 297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2" name="Freeform 298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3" name="Freeform 299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4" name="Freeform 300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5" name="Freeform 301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6" name="Freeform 302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7" name="Freeform 303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8" name="Freeform 304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9" name="Freeform 305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0" name="Freeform 306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1" name="Freeform 307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2" name="Freeform 308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3" name="Freeform 309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4" name="Freeform 310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5" name="Freeform 311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6" name="Freeform 312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7" name="Freeform 313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8" name="Freeform 314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9" name="Freeform 315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0" name="Freeform 316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1" name="Freeform 317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2" name="Freeform 318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3" name="Freeform 319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4" name="Freeform 320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5" name="Freeform 321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6" name="Freeform 322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7" name="Freeform 323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8" name="Freeform 324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9" name="Freeform 325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0" name="Freeform 326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1" name="Freeform 327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2" name="Freeform 328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3" name="Freeform 329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4" name="Freeform 330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5" name="Freeform 331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6" name="Freeform 332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7" name="Freeform 333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8" name="Freeform 334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9" name="Freeform 335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0" name="Freeform 336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1" name="Freeform 337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2" name="Freeform 338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3" name="Freeform 339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4" name="Freeform 340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5" name="Freeform 341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6" name="Freeform 342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7" name="Freeform 343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8" name="Freeform 344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9" name="Freeform 345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0" name="Freeform 346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1" name="Freeform 347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2" name="Freeform 348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3" name="Freeform 349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4" name="Freeform 350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5" name="Freeform 351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6" name="Freeform 352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7" name="Freeform 353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8" name="Freeform 354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9" name="Freeform 355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0" name="Freeform 356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1" name="Freeform 357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2" name="Freeform 358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3" name="Freeform 359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4" name="Freeform 360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5" name="Freeform 361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6" name="Freeform 362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7" name="Freeform 363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8" name="Freeform 364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9" name="Freeform 365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0" name="Freeform 366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1" name="Freeform 367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2" name="Freeform 368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3" name="Freeform 369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4" name="Freeform 370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5" name="Freeform 371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6" name="Freeform 372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7" name="Freeform 373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8" name="Freeform 374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79" name="Freeform 375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0" name="Freeform 376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1" name="Freeform 377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2" name="Freeform 378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3" name="Freeform 379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4" name="Freeform 380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5" name="Freeform 381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6" name="Freeform 382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7" name="Freeform 383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8" name="Freeform 384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89" name="Freeform 385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90" name="Freeform 386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491" name="Rectangle 387"/>
            <p:cNvSpPr>
              <a:spLocks noChangeArrowheads="1"/>
            </p:cNvSpPr>
            <p:nvPr/>
          </p:nvSpPr>
          <p:spPr bwMode="auto">
            <a:xfrm>
              <a:off x="1784" y="465"/>
              <a:ext cx="203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3200">
                  <a:solidFill>
                    <a:srgbClr val="660033"/>
                  </a:solidFill>
                </a:rPr>
                <a:t>Words Review</a:t>
              </a:r>
            </a:p>
          </p:txBody>
        </p:sp>
      </p:grpSp>
      <p:sp>
        <p:nvSpPr>
          <p:cNvPr id="175492" name="Text Box 388"/>
          <p:cNvSpPr txBox="1">
            <a:spLocks noChangeArrowheads="1"/>
          </p:cNvSpPr>
          <p:nvPr/>
        </p:nvSpPr>
        <p:spPr bwMode="auto">
          <a:xfrm>
            <a:off x="323850" y="1798638"/>
            <a:ext cx="3384550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2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repeat</a:t>
            </a:r>
          </a:p>
          <a:p>
            <a:pPr algn="r">
              <a:spcBef>
                <a:spcPct val="2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reduce</a:t>
            </a:r>
          </a:p>
          <a:p>
            <a:pPr algn="r">
              <a:spcBef>
                <a:spcPct val="2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cloth</a:t>
            </a:r>
          </a:p>
          <a:p>
            <a:pPr algn="r">
              <a:spcBef>
                <a:spcPct val="2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ton</a:t>
            </a:r>
          </a:p>
          <a:p>
            <a:pPr algn="r">
              <a:spcBef>
                <a:spcPct val="2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tons of</a:t>
            </a:r>
          </a:p>
          <a:p>
            <a:pPr algn="r">
              <a:spcBef>
                <a:spcPct val="25000"/>
              </a:spcBef>
            </a:pPr>
            <a:r>
              <a:rPr lang="en-US" altLang="zh-CN" dirty="0">
                <a:solidFill>
                  <a:srgbClr val="0000FF"/>
                </a:solidFill>
              </a:rPr>
              <a:t> rubber</a:t>
            </a:r>
          </a:p>
        </p:txBody>
      </p:sp>
      <p:sp>
        <p:nvSpPr>
          <p:cNvPr id="175493" name="Text Box 389"/>
          <p:cNvSpPr txBox="1">
            <a:spLocks noChangeArrowheads="1"/>
          </p:cNvSpPr>
          <p:nvPr/>
        </p:nvSpPr>
        <p:spPr bwMode="auto">
          <a:xfrm>
            <a:off x="3851275" y="1798638"/>
            <a:ext cx="47529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i="1" dirty="0">
                <a:solidFill>
                  <a:srgbClr val="FF3300"/>
                </a:solidFill>
              </a:rPr>
              <a:t>v.</a:t>
            </a:r>
            <a:r>
              <a:rPr lang="zh-CN" altLang="en-US" dirty="0"/>
              <a:t>重说；重新做</a:t>
            </a:r>
          </a:p>
          <a:p>
            <a:pPr>
              <a:spcBef>
                <a:spcPct val="25000"/>
              </a:spcBef>
            </a:pPr>
            <a:r>
              <a:rPr lang="en-US" altLang="zh-CN" i="1" dirty="0">
                <a:solidFill>
                  <a:srgbClr val="FF3300"/>
                </a:solidFill>
              </a:rPr>
              <a:t>v.</a:t>
            </a:r>
            <a:r>
              <a:rPr lang="en-US" altLang="zh-CN" dirty="0"/>
              <a:t> </a:t>
            </a:r>
            <a:r>
              <a:rPr lang="zh-CN" altLang="en-US" dirty="0"/>
              <a:t>减少；减低；缩小</a:t>
            </a:r>
          </a:p>
          <a:p>
            <a:pPr>
              <a:spcBef>
                <a:spcPct val="25000"/>
              </a:spcBef>
            </a:pPr>
            <a:r>
              <a:rPr lang="en-US" altLang="zh-CN" i="1" dirty="0">
                <a:solidFill>
                  <a:srgbClr val="FF3300"/>
                </a:solidFill>
              </a:rPr>
              <a:t>n.</a:t>
            </a:r>
            <a:r>
              <a:rPr lang="en-US" altLang="zh-CN" dirty="0"/>
              <a:t> </a:t>
            </a:r>
            <a:r>
              <a:rPr lang="zh-CN" altLang="en-US" dirty="0"/>
              <a:t>布；布料</a:t>
            </a:r>
          </a:p>
          <a:p>
            <a:pPr>
              <a:spcBef>
                <a:spcPct val="25000"/>
              </a:spcBef>
            </a:pPr>
            <a:r>
              <a:rPr lang="en-US" altLang="zh-CN" i="1" dirty="0">
                <a:solidFill>
                  <a:srgbClr val="FF3300"/>
                </a:solidFill>
              </a:rPr>
              <a:t>n.</a:t>
            </a:r>
            <a:r>
              <a:rPr lang="en-US" altLang="zh-CN" dirty="0"/>
              <a:t> </a:t>
            </a:r>
            <a:r>
              <a:rPr lang="zh-CN" altLang="en-US" dirty="0"/>
              <a:t>吨</a:t>
            </a:r>
          </a:p>
          <a:p>
            <a:pPr>
              <a:spcBef>
                <a:spcPct val="25000"/>
              </a:spcBef>
            </a:pPr>
            <a:r>
              <a:rPr lang="zh-CN" altLang="en-US" dirty="0"/>
              <a:t>   许多；很多</a:t>
            </a:r>
          </a:p>
          <a:p>
            <a:pPr>
              <a:spcBef>
                <a:spcPct val="25000"/>
              </a:spcBef>
            </a:pPr>
            <a:r>
              <a:rPr lang="en-US" altLang="zh-CN" i="1" dirty="0">
                <a:solidFill>
                  <a:srgbClr val="FF3300"/>
                </a:solidFill>
              </a:rPr>
              <a:t>n.</a:t>
            </a:r>
            <a:r>
              <a:rPr lang="en-US" altLang="zh-CN" dirty="0"/>
              <a:t> </a:t>
            </a:r>
            <a:r>
              <a:rPr lang="zh-CN" altLang="en-US" dirty="0"/>
              <a:t>橡胶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5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5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5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9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8" name="AutoShape 12"/>
          <p:cNvSpPr>
            <a:spLocks noChangeArrowheads="1"/>
          </p:cNvSpPr>
          <p:nvPr/>
        </p:nvSpPr>
        <p:spPr bwMode="auto">
          <a:xfrm>
            <a:off x="1116013" y="1916113"/>
            <a:ext cx="6911975" cy="649287"/>
          </a:xfrm>
          <a:prstGeom prst="roundRect">
            <a:avLst>
              <a:gd name="adj" fmla="val 16667"/>
            </a:avLst>
          </a:prstGeom>
          <a:solidFill>
            <a:srgbClr val="CCFFFF">
              <a:alpha val="48000"/>
            </a:srgbClr>
          </a:solidFill>
          <a:ln w="9525" algn="ctr">
            <a:solidFill>
              <a:srgbClr val="003366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193540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44475"/>
            <a:ext cx="2447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3276600" y="460375"/>
            <a:ext cx="1366838" cy="6477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000">
                <a:solidFill>
                  <a:schemeClr val="bg1"/>
                </a:solidFill>
              </a:rPr>
              <a:t>Quiz</a:t>
            </a:r>
          </a:p>
        </p:txBody>
      </p:sp>
      <p:pic>
        <p:nvPicPr>
          <p:cNvPr id="193542" name="Picture 6" descr="e45a5afda8d0afc2358e5eabcd17243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404813"/>
            <a:ext cx="1012825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5148263" y="400050"/>
            <a:ext cx="2016125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">
              <a:lnSpc>
                <a:spcPct val="105000"/>
              </a:lnSpc>
            </a:pPr>
            <a:r>
              <a:rPr lang="zh-CN" altLang="en-US" sz="2200">
                <a:latin typeface="华文细黑" panose="02010600040101010101" pitchFamily="2" charset="-122"/>
                <a:ea typeface="华文细黑" panose="02010600040101010101" pitchFamily="2" charset="-122"/>
              </a:rPr>
              <a:t>注</a:t>
            </a:r>
            <a:r>
              <a:rPr lang="en-US" altLang="zh-CN" sz="2200">
                <a:latin typeface="华文细黑" panose="02010600040101010101" pitchFamily="2" charset="-122"/>
                <a:ea typeface="华文细黑" panose="02010600040101010101" pitchFamily="2" charset="-122"/>
              </a:rPr>
              <a:t>: word </a:t>
            </a:r>
            <a:r>
              <a:rPr lang="zh-CN" altLang="en-US" sz="2200">
                <a:latin typeface="华文细黑" panose="02010600040101010101" pitchFamily="2" charset="-122"/>
                <a:ea typeface="华文细黑" panose="02010600040101010101" pitchFamily="2" charset="-122"/>
              </a:rPr>
              <a:t>文档</a:t>
            </a:r>
          </a:p>
          <a:p>
            <a:pPr algn="ctr" fontAlgn="b">
              <a:lnSpc>
                <a:spcPct val="105000"/>
              </a:lnSpc>
            </a:pPr>
            <a:r>
              <a:rPr lang="zh-CN" altLang="en-US" sz="2200">
                <a:latin typeface="华文细黑" panose="02010600040101010101" pitchFamily="2" charset="-122"/>
                <a:ea typeface="华文细黑" panose="02010600040101010101" pitchFamily="2" charset="-122"/>
              </a:rPr>
              <a:t>点击此处链接</a:t>
            </a:r>
          </a:p>
        </p:txBody>
      </p:sp>
      <p:pic>
        <p:nvPicPr>
          <p:cNvPr id="193544" name="Picture 8" descr="20085209124787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5613" y="1125538"/>
            <a:ext cx="3587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323850" y="1268413"/>
            <a:ext cx="799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6600CC"/>
                </a:solidFill>
              </a:rPr>
              <a:t>Ⅰ.</a:t>
            </a:r>
            <a:r>
              <a:rPr lang="zh-CN" altLang="en-US" dirty="0">
                <a:solidFill>
                  <a:srgbClr val="6600CC"/>
                </a:solidFill>
              </a:rPr>
              <a:t>用方框中词的适当形式填空。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755650" y="1916113"/>
            <a:ext cx="7705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/>
              <a:t>reuse     plastic    necessary     reduce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323850" y="2565400"/>
            <a:ext cx="84963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1. </a:t>
            </a:r>
            <a:r>
              <a:rPr kumimoji="1" lang="en-US" altLang="zh-CN" sz="3200" dirty="0"/>
              <a:t>It’s _________ to protect our earth right now.</a:t>
            </a:r>
          </a:p>
          <a:p>
            <a:r>
              <a:rPr kumimoji="1" lang="en-US" altLang="zh-CN" sz="3200" dirty="0"/>
              <a:t>2. — Let’s ________ these old newspapers to make some decorations.</a:t>
            </a:r>
          </a:p>
          <a:p>
            <a:r>
              <a:rPr kumimoji="1" lang="en-US" altLang="zh-CN" sz="3200" dirty="0"/>
              <a:t>   — That’s a good idea.</a:t>
            </a:r>
          </a:p>
          <a:p>
            <a:r>
              <a:rPr kumimoji="1" lang="en-US" altLang="zh-CN" sz="3200" dirty="0"/>
              <a:t>3. We can all help _______ air pollution.</a:t>
            </a:r>
          </a:p>
          <a:p>
            <a:r>
              <a:rPr kumimoji="1" lang="en-US" altLang="zh-CN" sz="3200" dirty="0"/>
              <a:t>For example, walk or ride a bike to school.</a:t>
            </a:r>
          </a:p>
          <a:p>
            <a:r>
              <a:rPr kumimoji="1" lang="en-US" altLang="zh-CN" sz="3200" dirty="0"/>
              <a:t>4. ________ bags are bad for the environment for many reasons.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1547813" y="2565400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0066"/>
                </a:solidFill>
              </a:rPr>
              <a:t>necessary</a:t>
            </a:r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2627313" y="3065463"/>
            <a:ext cx="2016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0066"/>
                </a:solidFill>
              </a:rPr>
              <a:t>reuse</a:t>
            </a:r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3708400" y="4505325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0066"/>
                </a:solidFill>
              </a:rPr>
              <a:t>reduce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971550" y="5445125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i="1">
                <a:solidFill>
                  <a:srgbClr val="FF0066"/>
                </a:solidFill>
              </a:rPr>
              <a:t>Plastic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3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252413" y="333375"/>
            <a:ext cx="8496300" cy="613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3300" dirty="0">
                <a:solidFill>
                  <a:srgbClr val="6600CC"/>
                </a:solidFill>
              </a:rPr>
              <a:t>Ⅱ. </a:t>
            </a:r>
            <a:r>
              <a:rPr kumimoji="0" lang="zh-CN" altLang="en-US" sz="3300" dirty="0">
                <a:solidFill>
                  <a:srgbClr val="6600CC"/>
                </a:solidFill>
              </a:rPr>
              <a:t>根据提示翻译句子。</a:t>
            </a:r>
          </a:p>
          <a:p>
            <a:r>
              <a:rPr kumimoji="0" lang="en-US" altLang="zh-CN" sz="3300" dirty="0"/>
              <a:t>1. </a:t>
            </a:r>
            <a:r>
              <a:rPr kumimoji="0" lang="zh-CN" altLang="en-US" sz="3300" dirty="0"/>
              <a:t>他们正在使沙漠变为农田。</a:t>
            </a:r>
            <a:r>
              <a:rPr kumimoji="0" lang="en-US" altLang="zh-CN" sz="3300" dirty="0"/>
              <a:t>(change… into) </a:t>
            </a:r>
          </a:p>
          <a:p>
            <a:r>
              <a:rPr kumimoji="0" lang="en-US" altLang="zh-CN" sz="3300" dirty="0"/>
              <a:t>   ______________________________________</a:t>
            </a:r>
          </a:p>
          <a:p>
            <a:r>
              <a:rPr kumimoji="0" lang="en-US" altLang="zh-CN" sz="3300" dirty="0"/>
              <a:t>   ____________________________</a:t>
            </a:r>
          </a:p>
          <a:p>
            <a:r>
              <a:rPr kumimoji="0" lang="en-US" altLang="zh-CN" sz="3300" dirty="0"/>
              <a:t>2. </a:t>
            </a:r>
            <a:r>
              <a:rPr kumimoji="0" lang="zh-CN" altLang="en-US" sz="3300" dirty="0"/>
              <a:t>我们一定要采取措施使这样的事不再发生。</a:t>
            </a:r>
            <a:r>
              <a:rPr kumimoji="0" lang="en-US" altLang="zh-CN" sz="3300" dirty="0"/>
              <a:t>(take steps)</a:t>
            </a:r>
          </a:p>
          <a:p>
            <a:r>
              <a:rPr kumimoji="0" lang="en-US" altLang="zh-CN" sz="3300" dirty="0"/>
              <a:t>   ______________________________________</a:t>
            </a:r>
          </a:p>
          <a:p>
            <a:r>
              <a:rPr kumimoji="0" lang="en-US" altLang="zh-CN" sz="3300" dirty="0"/>
              <a:t>   _____________________________</a:t>
            </a:r>
          </a:p>
          <a:p>
            <a:r>
              <a:rPr kumimoji="0" lang="en-US" altLang="zh-CN" sz="3300" dirty="0"/>
              <a:t>3. </a:t>
            </a:r>
            <a:r>
              <a:rPr kumimoji="0" lang="zh-CN" altLang="en-US" sz="3300" dirty="0"/>
              <a:t>电池能被回收，不要扔掉它们。</a:t>
            </a:r>
            <a:r>
              <a:rPr kumimoji="0" lang="en-US" altLang="zh-CN" sz="3300" dirty="0"/>
              <a:t>(throw away)</a:t>
            </a:r>
          </a:p>
          <a:p>
            <a:r>
              <a:rPr kumimoji="0" lang="en-US" altLang="zh-CN" sz="3300" dirty="0"/>
              <a:t>    _____________________________________</a:t>
            </a:r>
          </a:p>
          <a:p>
            <a:r>
              <a:rPr kumimoji="0" lang="en-US" altLang="zh-CN" sz="3300" dirty="0"/>
              <a:t>    ____________________________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684213" y="1230313"/>
            <a:ext cx="780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i="1" dirty="0">
                <a:solidFill>
                  <a:srgbClr val="FF0066"/>
                </a:solidFill>
              </a:rPr>
              <a:t>They are changing desert into farmland.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612775" y="3213100"/>
            <a:ext cx="8639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FF0066"/>
                </a:solidFill>
              </a:rPr>
              <a:t>We must take steps to prevent this from happening again.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755650" y="5229225"/>
            <a:ext cx="7704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FF0066"/>
                </a:solidFill>
              </a:rPr>
              <a:t>Batteries can be recycled. Don’t throw them away.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/>
      <p:bldP spid="194566" grpId="0"/>
      <p:bldP spid="1945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2" name="Picture 6" descr="851425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7015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843213" y="1988889"/>
            <a:ext cx="2611437" cy="701675"/>
          </a:xfrm>
          <a:prstGeom prst="rect">
            <a:avLst/>
          </a:prstGeom>
          <a:solidFill>
            <a:srgbClr val="FF6600"/>
          </a:solidFill>
          <a:ln w="57150" cmpd="thinThick" algn="ctr">
            <a:solidFill>
              <a:srgbClr val="CC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000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116013" y="2996952"/>
            <a:ext cx="6985000" cy="22987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3600" dirty="0"/>
              <a:t>1. Preview the rules of word building.</a:t>
            </a:r>
          </a:p>
          <a:p>
            <a:r>
              <a:rPr kumimoji="0" lang="en-US" altLang="zh-CN" sz="3600" dirty="0"/>
              <a:t>2. Read the articles in </a:t>
            </a:r>
            <a:r>
              <a:rPr kumimoji="0" lang="en-US" altLang="zh-CN" sz="3600" i="1" dirty="0">
                <a:solidFill>
                  <a:srgbClr val="3333FF"/>
                </a:solidFill>
              </a:rPr>
              <a:t>Learning English</a:t>
            </a:r>
            <a:r>
              <a:rPr kumimoji="0" lang="en-US" altLang="zh-CN" sz="3600" dirty="0" smtClean="0"/>
              <a:t>. </a:t>
            </a:r>
            <a:endParaRPr kumimoji="0" lang="en-US" altLang="zh-CN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2" name="Group 4"/>
          <p:cNvGrpSpPr/>
          <p:nvPr/>
        </p:nvGrpSpPr>
        <p:grpSpPr bwMode="auto">
          <a:xfrm>
            <a:off x="1979613" y="619125"/>
            <a:ext cx="4824412" cy="865188"/>
            <a:chOff x="1247" y="346"/>
            <a:chExt cx="3039" cy="545"/>
          </a:xfrm>
        </p:grpSpPr>
        <p:grpSp>
          <p:nvGrpSpPr>
            <p:cNvPr id="176133" name="Group 5"/>
            <p:cNvGrpSpPr/>
            <p:nvPr/>
          </p:nvGrpSpPr>
          <p:grpSpPr bwMode="auto">
            <a:xfrm>
              <a:off x="1247" y="346"/>
              <a:ext cx="3039" cy="545"/>
              <a:chOff x="1973" y="391"/>
              <a:chExt cx="2767" cy="709"/>
            </a:xfrm>
          </p:grpSpPr>
          <p:sp>
            <p:nvSpPr>
              <p:cNvPr id="176134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767" cy="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35" name="Freeform 7"/>
              <p:cNvSpPr/>
              <p:nvPr/>
            </p:nvSpPr>
            <p:spPr bwMode="auto">
              <a:xfrm>
                <a:off x="2154" y="482"/>
                <a:ext cx="2434" cy="530"/>
              </a:xfrm>
              <a:custGeom>
                <a:avLst/>
                <a:gdLst>
                  <a:gd name="T0" fmla="*/ 2104 w 2434"/>
                  <a:gd name="T1" fmla="*/ 0 h 530"/>
                  <a:gd name="T2" fmla="*/ 2168 w 2434"/>
                  <a:gd name="T3" fmla="*/ 3 h 530"/>
                  <a:gd name="T4" fmla="*/ 2232 w 2434"/>
                  <a:gd name="T5" fmla="*/ 14 h 530"/>
                  <a:gd name="T6" fmla="*/ 2287 w 2434"/>
                  <a:gd name="T7" fmla="*/ 29 h 530"/>
                  <a:gd name="T8" fmla="*/ 2338 w 2434"/>
                  <a:gd name="T9" fmla="*/ 52 h 530"/>
                  <a:gd name="T10" fmla="*/ 2376 w 2434"/>
                  <a:gd name="T11" fmla="*/ 78 h 530"/>
                  <a:gd name="T12" fmla="*/ 2408 w 2434"/>
                  <a:gd name="T13" fmla="*/ 106 h 530"/>
                  <a:gd name="T14" fmla="*/ 2427 w 2434"/>
                  <a:gd name="T15" fmla="*/ 140 h 530"/>
                  <a:gd name="T16" fmla="*/ 2434 w 2434"/>
                  <a:gd name="T17" fmla="*/ 175 h 530"/>
                  <a:gd name="T18" fmla="*/ 2431 w 2434"/>
                  <a:gd name="T19" fmla="*/ 372 h 530"/>
                  <a:gd name="T20" fmla="*/ 2418 w 2434"/>
                  <a:gd name="T21" fmla="*/ 407 h 530"/>
                  <a:gd name="T22" fmla="*/ 2392 w 2434"/>
                  <a:gd name="T23" fmla="*/ 437 h 530"/>
                  <a:gd name="T24" fmla="*/ 2357 w 2434"/>
                  <a:gd name="T25" fmla="*/ 466 h 530"/>
                  <a:gd name="T26" fmla="*/ 2312 w 2434"/>
                  <a:gd name="T27" fmla="*/ 491 h 530"/>
                  <a:gd name="T28" fmla="*/ 2261 w 2434"/>
                  <a:gd name="T29" fmla="*/ 509 h 530"/>
                  <a:gd name="T30" fmla="*/ 2200 w 2434"/>
                  <a:gd name="T31" fmla="*/ 522 h 530"/>
                  <a:gd name="T32" fmla="*/ 2136 w 2434"/>
                  <a:gd name="T33" fmla="*/ 530 h 530"/>
                  <a:gd name="T34" fmla="*/ 330 w 2434"/>
                  <a:gd name="T35" fmla="*/ 530 h 530"/>
                  <a:gd name="T36" fmla="*/ 263 w 2434"/>
                  <a:gd name="T37" fmla="*/ 527 h 530"/>
                  <a:gd name="T38" fmla="*/ 202 w 2434"/>
                  <a:gd name="T39" fmla="*/ 516 h 530"/>
                  <a:gd name="T40" fmla="*/ 144 w 2434"/>
                  <a:gd name="T41" fmla="*/ 500 h 530"/>
                  <a:gd name="T42" fmla="*/ 96 w 2434"/>
                  <a:gd name="T43" fmla="*/ 478 h 530"/>
                  <a:gd name="T44" fmla="*/ 58 w 2434"/>
                  <a:gd name="T45" fmla="*/ 453 h 530"/>
                  <a:gd name="T46" fmla="*/ 26 w 2434"/>
                  <a:gd name="T47" fmla="*/ 422 h 530"/>
                  <a:gd name="T48" fmla="*/ 6 w 2434"/>
                  <a:gd name="T49" fmla="*/ 390 h 530"/>
                  <a:gd name="T50" fmla="*/ 0 w 2434"/>
                  <a:gd name="T51" fmla="*/ 354 h 530"/>
                  <a:gd name="T52" fmla="*/ 0 w 2434"/>
                  <a:gd name="T53" fmla="*/ 158 h 530"/>
                  <a:gd name="T54" fmla="*/ 16 w 2434"/>
                  <a:gd name="T55" fmla="*/ 123 h 530"/>
                  <a:gd name="T56" fmla="*/ 38 w 2434"/>
                  <a:gd name="T57" fmla="*/ 91 h 530"/>
                  <a:gd name="T58" fmla="*/ 74 w 2434"/>
                  <a:gd name="T59" fmla="*/ 64 h 530"/>
                  <a:gd name="T60" fmla="*/ 118 w 2434"/>
                  <a:gd name="T61" fmla="*/ 40 h 530"/>
                  <a:gd name="T62" fmla="*/ 173 w 2434"/>
                  <a:gd name="T63" fmla="*/ 21 h 530"/>
                  <a:gd name="T64" fmla="*/ 231 w 2434"/>
                  <a:gd name="T65" fmla="*/ 8 h 530"/>
                  <a:gd name="T66" fmla="*/ 295 w 2434"/>
                  <a:gd name="T67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36" name="Freeform 8"/>
              <p:cNvSpPr/>
              <p:nvPr/>
            </p:nvSpPr>
            <p:spPr bwMode="auto">
              <a:xfrm>
                <a:off x="3171" y="449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3 w 16"/>
                  <a:gd name="T3" fmla="*/ 4 h 4"/>
                  <a:gd name="T4" fmla="*/ 6 w 16"/>
                  <a:gd name="T5" fmla="*/ 3 h 4"/>
                  <a:gd name="T6" fmla="*/ 16 w 16"/>
                  <a:gd name="T7" fmla="*/ 0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37" name="Freeform 9"/>
              <p:cNvSpPr/>
              <p:nvPr/>
            </p:nvSpPr>
            <p:spPr bwMode="auto">
              <a:xfrm>
                <a:off x="3523" y="447"/>
                <a:ext cx="16" cy="5"/>
              </a:xfrm>
              <a:custGeom>
                <a:avLst/>
                <a:gdLst>
                  <a:gd name="T0" fmla="*/ 16 w 16"/>
                  <a:gd name="T1" fmla="*/ 5 h 5"/>
                  <a:gd name="T2" fmla="*/ 13 w 16"/>
                  <a:gd name="T3" fmla="*/ 5 h 5"/>
                  <a:gd name="T4" fmla="*/ 10 w 16"/>
                  <a:gd name="T5" fmla="*/ 3 h 5"/>
                  <a:gd name="T6" fmla="*/ 0 w 16"/>
                  <a:gd name="T7" fmla="*/ 0 h 5"/>
                  <a:gd name="T8" fmla="*/ 0 w 16"/>
                  <a:gd name="T9" fmla="*/ 0 h 5"/>
                  <a:gd name="T10" fmla="*/ 16 w 1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38" name="Freeform 10"/>
              <p:cNvSpPr/>
              <p:nvPr/>
            </p:nvSpPr>
            <p:spPr bwMode="auto">
              <a:xfrm>
                <a:off x="3148" y="393"/>
                <a:ext cx="212" cy="194"/>
              </a:xfrm>
              <a:custGeom>
                <a:avLst/>
                <a:gdLst>
                  <a:gd name="T0" fmla="*/ 167 w 212"/>
                  <a:gd name="T1" fmla="*/ 22 h 194"/>
                  <a:gd name="T2" fmla="*/ 164 w 212"/>
                  <a:gd name="T3" fmla="*/ 24 h 194"/>
                  <a:gd name="T4" fmla="*/ 141 w 212"/>
                  <a:gd name="T5" fmla="*/ 19 h 194"/>
                  <a:gd name="T6" fmla="*/ 116 w 212"/>
                  <a:gd name="T7" fmla="*/ 13 h 194"/>
                  <a:gd name="T8" fmla="*/ 100 w 212"/>
                  <a:gd name="T9" fmla="*/ 13 h 194"/>
                  <a:gd name="T10" fmla="*/ 96 w 212"/>
                  <a:gd name="T11" fmla="*/ 19 h 194"/>
                  <a:gd name="T12" fmla="*/ 93 w 212"/>
                  <a:gd name="T13" fmla="*/ 19 h 194"/>
                  <a:gd name="T14" fmla="*/ 93 w 212"/>
                  <a:gd name="T15" fmla="*/ 21 h 194"/>
                  <a:gd name="T16" fmla="*/ 90 w 212"/>
                  <a:gd name="T17" fmla="*/ 30 h 194"/>
                  <a:gd name="T18" fmla="*/ 90 w 212"/>
                  <a:gd name="T19" fmla="*/ 31 h 194"/>
                  <a:gd name="T20" fmla="*/ 90 w 212"/>
                  <a:gd name="T21" fmla="*/ 34 h 194"/>
                  <a:gd name="T22" fmla="*/ 90 w 212"/>
                  <a:gd name="T23" fmla="*/ 39 h 194"/>
                  <a:gd name="T24" fmla="*/ 90 w 212"/>
                  <a:gd name="T25" fmla="*/ 45 h 194"/>
                  <a:gd name="T26" fmla="*/ 77 w 212"/>
                  <a:gd name="T27" fmla="*/ 45 h 194"/>
                  <a:gd name="T28" fmla="*/ 71 w 212"/>
                  <a:gd name="T29" fmla="*/ 48 h 194"/>
                  <a:gd name="T30" fmla="*/ 64 w 212"/>
                  <a:gd name="T31" fmla="*/ 48 h 194"/>
                  <a:gd name="T32" fmla="*/ 48 w 212"/>
                  <a:gd name="T33" fmla="*/ 53 h 194"/>
                  <a:gd name="T34" fmla="*/ 20 w 212"/>
                  <a:gd name="T35" fmla="*/ 60 h 194"/>
                  <a:gd name="T36" fmla="*/ 16 w 212"/>
                  <a:gd name="T37" fmla="*/ 62 h 194"/>
                  <a:gd name="T38" fmla="*/ 0 w 212"/>
                  <a:gd name="T39" fmla="*/ 69 h 194"/>
                  <a:gd name="T40" fmla="*/ 4 w 212"/>
                  <a:gd name="T41" fmla="*/ 71 h 194"/>
                  <a:gd name="T42" fmla="*/ 32 w 212"/>
                  <a:gd name="T43" fmla="*/ 65 h 194"/>
                  <a:gd name="T44" fmla="*/ 74 w 212"/>
                  <a:gd name="T45" fmla="*/ 62 h 194"/>
                  <a:gd name="T46" fmla="*/ 103 w 212"/>
                  <a:gd name="T47" fmla="*/ 63 h 194"/>
                  <a:gd name="T48" fmla="*/ 132 w 212"/>
                  <a:gd name="T49" fmla="*/ 68 h 194"/>
                  <a:gd name="T50" fmla="*/ 157 w 212"/>
                  <a:gd name="T51" fmla="*/ 74 h 194"/>
                  <a:gd name="T52" fmla="*/ 180 w 212"/>
                  <a:gd name="T53" fmla="*/ 85 h 194"/>
                  <a:gd name="T54" fmla="*/ 144 w 212"/>
                  <a:gd name="T55" fmla="*/ 86 h 194"/>
                  <a:gd name="T56" fmla="*/ 116 w 212"/>
                  <a:gd name="T57" fmla="*/ 92 h 194"/>
                  <a:gd name="T58" fmla="*/ 116 w 212"/>
                  <a:gd name="T59" fmla="*/ 94 h 194"/>
                  <a:gd name="T60" fmla="*/ 119 w 212"/>
                  <a:gd name="T61" fmla="*/ 94 h 194"/>
                  <a:gd name="T62" fmla="*/ 122 w 212"/>
                  <a:gd name="T63" fmla="*/ 94 h 194"/>
                  <a:gd name="T64" fmla="*/ 141 w 212"/>
                  <a:gd name="T65" fmla="*/ 101 h 194"/>
                  <a:gd name="T66" fmla="*/ 151 w 212"/>
                  <a:gd name="T67" fmla="*/ 106 h 194"/>
                  <a:gd name="T68" fmla="*/ 176 w 212"/>
                  <a:gd name="T69" fmla="*/ 127 h 194"/>
                  <a:gd name="T70" fmla="*/ 176 w 212"/>
                  <a:gd name="T71" fmla="*/ 147 h 194"/>
                  <a:gd name="T72" fmla="*/ 164 w 212"/>
                  <a:gd name="T73" fmla="*/ 160 h 194"/>
                  <a:gd name="T74" fmla="*/ 138 w 212"/>
                  <a:gd name="T75" fmla="*/ 174 h 194"/>
                  <a:gd name="T76" fmla="*/ 141 w 212"/>
                  <a:gd name="T77" fmla="*/ 177 h 194"/>
                  <a:gd name="T78" fmla="*/ 148 w 212"/>
                  <a:gd name="T79" fmla="*/ 176 h 194"/>
                  <a:gd name="T80" fmla="*/ 167 w 212"/>
                  <a:gd name="T81" fmla="*/ 176 h 194"/>
                  <a:gd name="T82" fmla="*/ 189 w 212"/>
                  <a:gd name="T83" fmla="*/ 182 h 194"/>
                  <a:gd name="T84" fmla="*/ 199 w 212"/>
                  <a:gd name="T85" fmla="*/ 188 h 194"/>
                  <a:gd name="T86" fmla="*/ 199 w 212"/>
                  <a:gd name="T87" fmla="*/ 189 h 194"/>
                  <a:gd name="T88" fmla="*/ 205 w 212"/>
                  <a:gd name="T89" fmla="*/ 192 h 194"/>
                  <a:gd name="T90" fmla="*/ 205 w 212"/>
                  <a:gd name="T91" fmla="*/ 194 h 194"/>
                  <a:gd name="T92" fmla="*/ 209 w 212"/>
                  <a:gd name="T93" fmla="*/ 194 h 194"/>
                  <a:gd name="T94" fmla="*/ 209 w 212"/>
                  <a:gd name="T95" fmla="*/ 194 h 194"/>
                  <a:gd name="T96" fmla="*/ 209 w 212"/>
                  <a:gd name="T97" fmla="*/ 192 h 194"/>
                  <a:gd name="T98" fmla="*/ 209 w 212"/>
                  <a:gd name="T99" fmla="*/ 192 h 194"/>
                  <a:gd name="T100" fmla="*/ 212 w 212"/>
                  <a:gd name="T101" fmla="*/ 191 h 194"/>
                  <a:gd name="T102" fmla="*/ 209 w 212"/>
                  <a:gd name="T103" fmla="*/ 101 h 194"/>
                  <a:gd name="T104" fmla="*/ 192 w 212"/>
                  <a:gd name="T105" fmla="*/ 0 h 194"/>
                  <a:gd name="T106" fmla="*/ 189 w 212"/>
                  <a:gd name="T107" fmla="*/ 1 h 194"/>
                  <a:gd name="T108" fmla="*/ 189 w 212"/>
                  <a:gd name="T109" fmla="*/ 0 h 194"/>
                  <a:gd name="T110" fmla="*/ 189 w 212"/>
                  <a:gd name="T111" fmla="*/ 0 h 194"/>
                  <a:gd name="T112" fmla="*/ 167 w 212"/>
                  <a:gd name="T113" fmla="*/ 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39" name="Freeform 11"/>
              <p:cNvSpPr/>
              <p:nvPr/>
            </p:nvSpPr>
            <p:spPr bwMode="auto">
              <a:xfrm>
                <a:off x="3353" y="391"/>
                <a:ext cx="208" cy="194"/>
              </a:xfrm>
              <a:custGeom>
                <a:avLst/>
                <a:gdLst>
                  <a:gd name="T0" fmla="*/ 42 w 208"/>
                  <a:gd name="T1" fmla="*/ 23 h 194"/>
                  <a:gd name="T2" fmla="*/ 42 w 208"/>
                  <a:gd name="T3" fmla="*/ 24 h 194"/>
                  <a:gd name="T4" fmla="*/ 64 w 208"/>
                  <a:gd name="T5" fmla="*/ 20 h 194"/>
                  <a:gd name="T6" fmla="*/ 90 w 208"/>
                  <a:gd name="T7" fmla="*/ 14 h 194"/>
                  <a:gd name="T8" fmla="*/ 109 w 208"/>
                  <a:gd name="T9" fmla="*/ 14 h 194"/>
                  <a:gd name="T10" fmla="*/ 112 w 208"/>
                  <a:gd name="T11" fmla="*/ 20 h 194"/>
                  <a:gd name="T12" fmla="*/ 116 w 208"/>
                  <a:gd name="T13" fmla="*/ 20 h 194"/>
                  <a:gd name="T14" fmla="*/ 116 w 208"/>
                  <a:gd name="T15" fmla="*/ 21 h 194"/>
                  <a:gd name="T16" fmla="*/ 116 w 208"/>
                  <a:gd name="T17" fmla="*/ 30 h 194"/>
                  <a:gd name="T18" fmla="*/ 116 w 208"/>
                  <a:gd name="T19" fmla="*/ 32 h 194"/>
                  <a:gd name="T20" fmla="*/ 116 w 208"/>
                  <a:gd name="T21" fmla="*/ 36 h 194"/>
                  <a:gd name="T22" fmla="*/ 116 w 208"/>
                  <a:gd name="T23" fmla="*/ 39 h 194"/>
                  <a:gd name="T24" fmla="*/ 119 w 208"/>
                  <a:gd name="T25" fmla="*/ 46 h 194"/>
                  <a:gd name="T26" fmla="*/ 128 w 208"/>
                  <a:gd name="T27" fmla="*/ 46 h 194"/>
                  <a:gd name="T28" fmla="*/ 138 w 208"/>
                  <a:gd name="T29" fmla="*/ 49 h 194"/>
                  <a:gd name="T30" fmla="*/ 144 w 208"/>
                  <a:gd name="T31" fmla="*/ 49 h 194"/>
                  <a:gd name="T32" fmla="*/ 160 w 208"/>
                  <a:gd name="T33" fmla="*/ 53 h 194"/>
                  <a:gd name="T34" fmla="*/ 186 w 208"/>
                  <a:gd name="T35" fmla="*/ 61 h 194"/>
                  <a:gd name="T36" fmla="*/ 192 w 208"/>
                  <a:gd name="T37" fmla="*/ 62 h 194"/>
                  <a:gd name="T38" fmla="*/ 208 w 208"/>
                  <a:gd name="T39" fmla="*/ 70 h 194"/>
                  <a:gd name="T40" fmla="*/ 205 w 208"/>
                  <a:gd name="T41" fmla="*/ 71 h 194"/>
                  <a:gd name="T42" fmla="*/ 173 w 208"/>
                  <a:gd name="T43" fmla="*/ 65 h 194"/>
                  <a:gd name="T44" fmla="*/ 135 w 208"/>
                  <a:gd name="T45" fmla="*/ 64 h 194"/>
                  <a:gd name="T46" fmla="*/ 106 w 208"/>
                  <a:gd name="T47" fmla="*/ 64 h 194"/>
                  <a:gd name="T48" fmla="*/ 77 w 208"/>
                  <a:gd name="T49" fmla="*/ 68 h 194"/>
                  <a:gd name="T50" fmla="*/ 48 w 208"/>
                  <a:gd name="T51" fmla="*/ 74 h 194"/>
                  <a:gd name="T52" fmla="*/ 29 w 208"/>
                  <a:gd name="T53" fmla="*/ 87 h 194"/>
                  <a:gd name="T54" fmla="*/ 64 w 208"/>
                  <a:gd name="T55" fmla="*/ 88 h 194"/>
                  <a:gd name="T56" fmla="*/ 93 w 208"/>
                  <a:gd name="T57" fmla="*/ 93 h 194"/>
                  <a:gd name="T58" fmla="*/ 93 w 208"/>
                  <a:gd name="T59" fmla="*/ 94 h 194"/>
                  <a:gd name="T60" fmla="*/ 90 w 208"/>
                  <a:gd name="T61" fmla="*/ 96 h 194"/>
                  <a:gd name="T62" fmla="*/ 87 w 208"/>
                  <a:gd name="T63" fmla="*/ 96 h 194"/>
                  <a:gd name="T64" fmla="*/ 68 w 208"/>
                  <a:gd name="T65" fmla="*/ 102 h 194"/>
                  <a:gd name="T66" fmla="*/ 58 w 208"/>
                  <a:gd name="T67" fmla="*/ 106 h 194"/>
                  <a:gd name="T68" fmla="*/ 36 w 208"/>
                  <a:gd name="T69" fmla="*/ 128 h 194"/>
                  <a:gd name="T70" fmla="*/ 32 w 208"/>
                  <a:gd name="T71" fmla="*/ 149 h 194"/>
                  <a:gd name="T72" fmla="*/ 45 w 208"/>
                  <a:gd name="T73" fmla="*/ 161 h 194"/>
                  <a:gd name="T74" fmla="*/ 71 w 208"/>
                  <a:gd name="T75" fmla="*/ 175 h 194"/>
                  <a:gd name="T76" fmla="*/ 71 w 208"/>
                  <a:gd name="T77" fmla="*/ 178 h 194"/>
                  <a:gd name="T78" fmla="*/ 61 w 208"/>
                  <a:gd name="T79" fmla="*/ 176 h 194"/>
                  <a:gd name="T80" fmla="*/ 42 w 208"/>
                  <a:gd name="T81" fmla="*/ 178 h 194"/>
                  <a:gd name="T82" fmla="*/ 20 w 208"/>
                  <a:gd name="T83" fmla="*/ 184 h 194"/>
                  <a:gd name="T84" fmla="*/ 13 w 208"/>
                  <a:gd name="T85" fmla="*/ 188 h 194"/>
                  <a:gd name="T86" fmla="*/ 13 w 208"/>
                  <a:gd name="T87" fmla="*/ 191 h 194"/>
                  <a:gd name="T88" fmla="*/ 7 w 208"/>
                  <a:gd name="T89" fmla="*/ 193 h 194"/>
                  <a:gd name="T90" fmla="*/ 7 w 208"/>
                  <a:gd name="T91" fmla="*/ 194 h 194"/>
                  <a:gd name="T92" fmla="*/ 4 w 208"/>
                  <a:gd name="T93" fmla="*/ 194 h 194"/>
                  <a:gd name="T94" fmla="*/ 0 w 208"/>
                  <a:gd name="T95" fmla="*/ 194 h 194"/>
                  <a:gd name="T96" fmla="*/ 0 w 208"/>
                  <a:gd name="T97" fmla="*/ 193 h 194"/>
                  <a:gd name="T98" fmla="*/ 0 w 208"/>
                  <a:gd name="T99" fmla="*/ 193 h 194"/>
                  <a:gd name="T100" fmla="*/ 0 w 208"/>
                  <a:gd name="T101" fmla="*/ 193 h 194"/>
                  <a:gd name="T102" fmla="*/ 0 w 208"/>
                  <a:gd name="T103" fmla="*/ 103 h 194"/>
                  <a:gd name="T104" fmla="*/ 16 w 208"/>
                  <a:gd name="T105" fmla="*/ 0 h 194"/>
                  <a:gd name="T106" fmla="*/ 16 w 208"/>
                  <a:gd name="T107" fmla="*/ 2 h 194"/>
                  <a:gd name="T108" fmla="*/ 16 w 208"/>
                  <a:gd name="T109" fmla="*/ 2 h 194"/>
                  <a:gd name="T110" fmla="*/ 20 w 208"/>
                  <a:gd name="T111" fmla="*/ 0 h 194"/>
                  <a:gd name="T112" fmla="*/ 42 w 208"/>
                  <a:gd name="T113" fmla="*/ 2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0" name="Freeform 12"/>
              <p:cNvSpPr>
                <a:spLocks noEditPoints="1"/>
              </p:cNvSpPr>
              <p:nvPr/>
            </p:nvSpPr>
            <p:spPr bwMode="auto">
              <a:xfrm>
                <a:off x="2312" y="456"/>
                <a:ext cx="977" cy="148"/>
              </a:xfrm>
              <a:custGeom>
                <a:avLst/>
                <a:gdLst>
                  <a:gd name="T0" fmla="*/ 772 w 977"/>
                  <a:gd name="T1" fmla="*/ 5 h 148"/>
                  <a:gd name="T2" fmla="*/ 884 w 977"/>
                  <a:gd name="T3" fmla="*/ 23 h 148"/>
                  <a:gd name="T4" fmla="*/ 932 w 977"/>
                  <a:gd name="T5" fmla="*/ 38 h 148"/>
                  <a:gd name="T6" fmla="*/ 977 w 977"/>
                  <a:gd name="T7" fmla="*/ 72 h 148"/>
                  <a:gd name="T8" fmla="*/ 939 w 977"/>
                  <a:gd name="T9" fmla="*/ 110 h 148"/>
                  <a:gd name="T10" fmla="*/ 856 w 977"/>
                  <a:gd name="T11" fmla="*/ 116 h 148"/>
                  <a:gd name="T12" fmla="*/ 811 w 977"/>
                  <a:gd name="T13" fmla="*/ 93 h 148"/>
                  <a:gd name="T14" fmla="*/ 811 w 977"/>
                  <a:gd name="T15" fmla="*/ 82 h 148"/>
                  <a:gd name="T16" fmla="*/ 833 w 977"/>
                  <a:gd name="T17" fmla="*/ 97 h 148"/>
                  <a:gd name="T18" fmla="*/ 875 w 977"/>
                  <a:gd name="T19" fmla="*/ 99 h 148"/>
                  <a:gd name="T20" fmla="*/ 916 w 977"/>
                  <a:gd name="T21" fmla="*/ 87 h 148"/>
                  <a:gd name="T22" fmla="*/ 916 w 977"/>
                  <a:gd name="T23" fmla="*/ 59 h 148"/>
                  <a:gd name="T24" fmla="*/ 859 w 977"/>
                  <a:gd name="T25" fmla="*/ 35 h 148"/>
                  <a:gd name="T26" fmla="*/ 801 w 977"/>
                  <a:gd name="T27" fmla="*/ 31 h 148"/>
                  <a:gd name="T28" fmla="*/ 743 w 977"/>
                  <a:gd name="T29" fmla="*/ 32 h 148"/>
                  <a:gd name="T30" fmla="*/ 676 w 977"/>
                  <a:gd name="T31" fmla="*/ 53 h 148"/>
                  <a:gd name="T32" fmla="*/ 683 w 977"/>
                  <a:gd name="T33" fmla="*/ 73 h 148"/>
                  <a:gd name="T34" fmla="*/ 711 w 977"/>
                  <a:gd name="T35" fmla="*/ 70 h 148"/>
                  <a:gd name="T36" fmla="*/ 692 w 977"/>
                  <a:gd name="T37" fmla="*/ 87 h 148"/>
                  <a:gd name="T38" fmla="*/ 631 w 977"/>
                  <a:gd name="T39" fmla="*/ 73 h 148"/>
                  <a:gd name="T40" fmla="*/ 641 w 977"/>
                  <a:gd name="T41" fmla="*/ 46 h 148"/>
                  <a:gd name="T42" fmla="*/ 436 w 977"/>
                  <a:gd name="T43" fmla="*/ 90 h 148"/>
                  <a:gd name="T44" fmla="*/ 407 w 977"/>
                  <a:gd name="T45" fmla="*/ 105 h 148"/>
                  <a:gd name="T46" fmla="*/ 407 w 977"/>
                  <a:gd name="T47" fmla="*/ 134 h 148"/>
                  <a:gd name="T48" fmla="*/ 350 w 977"/>
                  <a:gd name="T49" fmla="*/ 148 h 148"/>
                  <a:gd name="T50" fmla="*/ 279 w 977"/>
                  <a:gd name="T51" fmla="*/ 117 h 148"/>
                  <a:gd name="T52" fmla="*/ 212 w 977"/>
                  <a:gd name="T53" fmla="*/ 111 h 148"/>
                  <a:gd name="T54" fmla="*/ 87 w 977"/>
                  <a:gd name="T55" fmla="*/ 110 h 148"/>
                  <a:gd name="T56" fmla="*/ 42 w 977"/>
                  <a:gd name="T57" fmla="*/ 102 h 148"/>
                  <a:gd name="T58" fmla="*/ 0 w 977"/>
                  <a:gd name="T59" fmla="*/ 66 h 148"/>
                  <a:gd name="T60" fmla="*/ 49 w 977"/>
                  <a:gd name="T61" fmla="*/ 29 h 148"/>
                  <a:gd name="T62" fmla="*/ 55 w 977"/>
                  <a:gd name="T63" fmla="*/ 25 h 148"/>
                  <a:gd name="T64" fmla="*/ 58 w 977"/>
                  <a:gd name="T65" fmla="*/ 29 h 148"/>
                  <a:gd name="T66" fmla="*/ 39 w 977"/>
                  <a:gd name="T67" fmla="*/ 55 h 148"/>
                  <a:gd name="T68" fmla="*/ 74 w 977"/>
                  <a:gd name="T69" fmla="*/ 91 h 148"/>
                  <a:gd name="T70" fmla="*/ 119 w 977"/>
                  <a:gd name="T71" fmla="*/ 93 h 148"/>
                  <a:gd name="T72" fmla="*/ 119 w 977"/>
                  <a:gd name="T73" fmla="*/ 73 h 148"/>
                  <a:gd name="T74" fmla="*/ 132 w 977"/>
                  <a:gd name="T75" fmla="*/ 63 h 148"/>
                  <a:gd name="T76" fmla="*/ 138 w 977"/>
                  <a:gd name="T77" fmla="*/ 70 h 148"/>
                  <a:gd name="T78" fmla="*/ 212 w 977"/>
                  <a:gd name="T79" fmla="*/ 91 h 148"/>
                  <a:gd name="T80" fmla="*/ 273 w 977"/>
                  <a:gd name="T81" fmla="*/ 88 h 148"/>
                  <a:gd name="T82" fmla="*/ 321 w 977"/>
                  <a:gd name="T83" fmla="*/ 41 h 148"/>
                  <a:gd name="T84" fmla="*/ 314 w 977"/>
                  <a:gd name="T85" fmla="*/ 11 h 148"/>
                  <a:gd name="T86" fmla="*/ 321 w 977"/>
                  <a:gd name="T87" fmla="*/ 11 h 148"/>
                  <a:gd name="T88" fmla="*/ 330 w 977"/>
                  <a:gd name="T89" fmla="*/ 15 h 148"/>
                  <a:gd name="T90" fmla="*/ 356 w 977"/>
                  <a:gd name="T91" fmla="*/ 22 h 148"/>
                  <a:gd name="T92" fmla="*/ 516 w 977"/>
                  <a:gd name="T93" fmla="*/ 8 h 148"/>
                  <a:gd name="T94" fmla="*/ 587 w 977"/>
                  <a:gd name="T95" fmla="*/ 3 h 148"/>
                  <a:gd name="T96" fmla="*/ 660 w 977"/>
                  <a:gd name="T97" fmla="*/ 2 h 148"/>
                  <a:gd name="T98" fmla="*/ 378 w 977"/>
                  <a:gd name="T99" fmla="*/ 110 h 148"/>
                  <a:gd name="T100" fmla="*/ 359 w 977"/>
                  <a:gd name="T101" fmla="*/ 119 h 148"/>
                  <a:gd name="T102" fmla="*/ 318 w 977"/>
                  <a:gd name="T103" fmla="*/ 108 h 148"/>
                  <a:gd name="T104" fmla="*/ 362 w 977"/>
                  <a:gd name="T105" fmla="*/ 100 h 148"/>
                  <a:gd name="T106" fmla="*/ 382 w 977"/>
                  <a:gd name="T107" fmla="*/ 105 h 148"/>
                  <a:gd name="T108" fmla="*/ 535 w 977"/>
                  <a:gd name="T109" fmla="*/ 56 h 148"/>
                  <a:gd name="T110" fmla="*/ 334 w 977"/>
                  <a:gd name="T111" fmla="*/ 85 h 148"/>
                  <a:gd name="T112" fmla="*/ 321 w 977"/>
                  <a:gd name="T113" fmla="*/ 87 h 148"/>
                  <a:gd name="T114" fmla="*/ 372 w 977"/>
                  <a:gd name="T115" fmla="*/ 53 h 148"/>
                  <a:gd name="T116" fmla="*/ 513 w 977"/>
                  <a:gd name="T117" fmla="*/ 26 h 148"/>
                  <a:gd name="T118" fmla="*/ 545 w 977"/>
                  <a:gd name="T119" fmla="*/ 2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1" name="Freeform 13"/>
              <p:cNvSpPr>
                <a:spLocks noEditPoints="1"/>
              </p:cNvSpPr>
              <p:nvPr/>
            </p:nvSpPr>
            <p:spPr bwMode="auto">
              <a:xfrm>
                <a:off x="3421" y="453"/>
                <a:ext cx="976" cy="146"/>
              </a:xfrm>
              <a:custGeom>
                <a:avLst/>
                <a:gdLst>
                  <a:gd name="T0" fmla="*/ 201 w 976"/>
                  <a:gd name="T1" fmla="*/ 6 h 146"/>
                  <a:gd name="T2" fmla="*/ 92 w 976"/>
                  <a:gd name="T3" fmla="*/ 25 h 146"/>
                  <a:gd name="T4" fmla="*/ 44 w 976"/>
                  <a:gd name="T5" fmla="*/ 40 h 146"/>
                  <a:gd name="T6" fmla="*/ 0 w 976"/>
                  <a:gd name="T7" fmla="*/ 73 h 146"/>
                  <a:gd name="T8" fmla="*/ 38 w 976"/>
                  <a:gd name="T9" fmla="*/ 113 h 146"/>
                  <a:gd name="T10" fmla="*/ 121 w 976"/>
                  <a:gd name="T11" fmla="*/ 116 h 146"/>
                  <a:gd name="T12" fmla="*/ 169 w 976"/>
                  <a:gd name="T13" fmla="*/ 94 h 146"/>
                  <a:gd name="T14" fmla="*/ 166 w 976"/>
                  <a:gd name="T15" fmla="*/ 84 h 146"/>
                  <a:gd name="T16" fmla="*/ 147 w 976"/>
                  <a:gd name="T17" fmla="*/ 97 h 146"/>
                  <a:gd name="T18" fmla="*/ 102 w 976"/>
                  <a:gd name="T19" fmla="*/ 100 h 146"/>
                  <a:gd name="T20" fmla="*/ 60 w 976"/>
                  <a:gd name="T21" fmla="*/ 88 h 146"/>
                  <a:gd name="T22" fmla="*/ 60 w 976"/>
                  <a:gd name="T23" fmla="*/ 61 h 146"/>
                  <a:gd name="T24" fmla="*/ 118 w 976"/>
                  <a:gd name="T25" fmla="*/ 37 h 146"/>
                  <a:gd name="T26" fmla="*/ 176 w 976"/>
                  <a:gd name="T27" fmla="*/ 32 h 146"/>
                  <a:gd name="T28" fmla="*/ 233 w 976"/>
                  <a:gd name="T29" fmla="*/ 34 h 146"/>
                  <a:gd name="T30" fmla="*/ 301 w 976"/>
                  <a:gd name="T31" fmla="*/ 55 h 146"/>
                  <a:gd name="T32" fmla="*/ 294 w 976"/>
                  <a:gd name="T33" fmla="*/ 73 h 146"/>
                  <a:gd name="T34" fmla="*/ 265 w 976"/>
                  <a:gd name="T35" fmla="*/ 72 h 146"/>
                  <a:gd name="T36" fmla="*/ 285 w 976"/>
                  <a:gd name="T37" fmla="*/ 88 h 146"/>
                  <a:gd name="T38" fmla="*/ 345 w 976"/>
                  <a:gd name="T39" fmla="*/ 73 h 146"/>
                  <a:gd name="T40" fmla="*/ 339 w 976"/>
                  <a:gd name="T41" fmla="*/ 46 h 146"/>
                  <a:gd name="T42" fmla="*/ 541 w 976"/>
                  <a:gd name="T43" fmla="*/ 90 h 146"/>
                  <a:gd name="T44" fmla="*/ 573 w 976"/>
                  <a:gd name="T45" fmla="*/ 103 h 146"/>
                  <a:gd name="T46" fmla="*/ 573 w 976"/>
                  <a:gd name="T47" fmla="*/ 134 h 146"/>
                  <a:gd name="T48" fmla="*/ 630 w 976"/>
                  <a:gd name="T49" fmla="*/ 146 h 146"/>
                  <a:gd name="T50" fmla="*/ 698 w 976"/>
                  <a:gd name="T51" fmla="*/ 116 h 146"/>
                  <a:gd name="T52" fmla="*/ 768 w 976"/>
                  <a:gd name="T53" fmla="*/ 110 h 146"/>
                  <a:gd name="T54" fmla="*/ 893 w 976"/>
                  <a:gd name="T55" fmla="*/ 108 h 146"/>
                  <a:gd name="T56" fmla="*/ 938 w 976"/>
                  <a:gd name="T57" fmla="*/ 100 h 146"/>
                  <a:gd name="T58" fmla="*/ 976 w 976"/>
                  <a:gd name="T59" fmla="*/ 64 h 146"/>
                  <a:gd name="T60" fmla="*/ 928 w 976"/>
                  <a:gd name="T61" fmla="*/ 26 h 146"/>
                  <a:gd name="T62" fmla="*/ 919 w 976"/>
                  <a:gd name="T63" fmla="*/ 23 h 146"/>
                  <a:gd name="T64" fmla="*/ 919 w 976"/>
                  <a:gd name="T65" fmla="*/ 26 h 146"/>
                  <a:gd name="T66" fmla="*/ 938 w 976"/>
                  <a:gd name="T67" fmla="*/ 53 h 146"/>
                  <a:gd name="T68" fmla="*/ 903 w 976"/>
                  <a:gd name="T69" fmla="*/ 90 h 146"/>
                  <a:gd name="T70" fmla="*/ 858 w 976"/>
                  <a:gd name="T71" fmla="*/ 91 h 146"/>
                  <a:gd name="T72" fmla="*/ 858 w 976"/>
                  <a:gd name="T73" fmla="*/ 72 h 146"/>
                  <a:gd name="T74" fmla="*/ 845 w 976"/>
                  <a:gd name="T75" fmla="*/ 61 h 146"/>
                  <a:gd name="T76" fmla="*/ 839 w 976"/>
                  <a:gd name="T77" fmla="*/ 69 h 146"/>
                  <a:gd name="T78" fmla="*/ 765 w 976"/>
                  <a:gd name="T79" fmla="*/ 91 h 146"/>
                  <a:gd name="T80" fmla="*/ 704 w 976"/>
                  <a:gd name="T81" fmla="*/ 88 h 146"/>
                  <a:gd name="T82" fmla="*/ 656 w 976"/>
                  <a:gd name="T83" fmla="*/ 41 h 146"/>
                  <a:gd name="T84" fmla="*/ 662 w 976"/>
                  <a:gd name="T85" fmla="*/ 9 h 146"/>
                  <a:gd name="T86" fmla="*/ 656 w 976"/>
                  <a:gd name="T87" fmla="*/ 11 h 146"/>
                  <a:gd name="T88" fmla="*/ 646 w 976"/>
                  <a:gd name="T89" fmla="*/ 15 h 146"/>
                  <a:gd name="T90" fmla="*/ 621 w 976"/>
                  <a:gd name="T91" fmla="*/ 20 h 146"/>
                  <a:gd name="T92" fmla="*/ 461 w 976"/>
                  <a:gd name="T93" fmla="*/ 8 h 146"/>
                  <a:gd name="T94" fmla="*/ 390 w 976"/>
                  <a:gd name="T95" fmla="*/ 3 h 146"/>
                  <a:gd name="T96" fmla="*/ 317 w 976"/>
                  <a:gd name="T97" fmla="*/ 2 h 146"/>
                  <a:gd name="T98" fmla="*/ 598 w 976"/>
                  <a:gd name="T99" fmla="*/ 110 h 146"/>
                  <a:gd name="T100" fmla="*/ 621 w 976"/>
                  <a:gd name="T101" fmla="*/ 117 h 146"/>
                  <a:gd name="T102" fmla="*/ 659 w 976"/>
                  <a:gd name="T103" fmla="*/ 107 h 146"/>
                  <a:gd name="T104" fmla="*/ 614 w 976"/>
                  <a:gd name="T105" fmla="*/ 99 h 146"/>
                  <a:gd name="T106" fmla="*/ 598 w 976"/>
                  <a:gd name="T107" fmla="*/ 103 h 146"/>
                  <a:gd name="T108" fmla="*/ 442 w 976"/>
                  <a:gd name="T109" fmla="*/ 56 h 146"/>
                  <a:gd name="T110" fmla="*/ 643 w 976"/>
                  <a:gd name="T111" fmla="*/ 84 h 146"/>
                  <a:gd name="T112" fmla="*/ 656 w 976"/>
                  <a:gd name="T113" fmla="*/ 85 h 146"/>
                  <a:gd name="T114" fmla="*/ 605 w 976"/>
                  <a:gd name="T115" fmla="*/ 52 h 146"/>
                  <a:gd name="T116" fmla="*/ 464 w 976"/>
                  <a:gd name="T117" fmla="*/ 26 h 146"/>
                  <a:gd name="T118" fmla="*/ 432 w 976"/>
                  <a:gd name="T119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2" name="Freeform 14"/>
              <p:cNvSpPr/>
              <p:nvPr/>
            </p:nvSpPr>
            <p:spPr bwMode="auto">
              <a:xfrm>
                <a:off x="2591" y="459"/>
                <a:ext cx="561" cy="142"/>
              </a:xfrm>
              <a:custGeom>
                <a:avLst/>
                <a:gdLst>
                  <a:gd name="T0" fmla="*/ 557 w 561"/>
                  <a:gd name="T1" fmla="*/ 12 h 142"/>
                  <a:gd name="T2" fmla="*/ 545 w 561"/>
                  <a:gd name="T3" fmla="*/ 12 h 142"/>
                  <a:gd name="T4" fmla="*/ 522 w 561"/>
                  <a:gd name="T5" fmla="*/ 9 h 142"/>
                  <a:gd name="T6" fmla="*/ 432 w 561"/>
                  <a:gd name="T7" fmla="*/ 9 h 142"/>
                  <a:gd name="T8" fmla="*/ 368 w 561"/>
                  <a:gd name="T9" fmla="*/ 20 h 142"/>
                  <a:gd name="T10" fmla="*/ 359 w 561"/>
                  <a:gd name="T11" fmla="*/ 20 h 142"/>
                  <a:gd name="T12" fmla="*/ 346 w 561"/>
                  <a:gd name="T13" fmla="*/ 19 h 142"/>
                  <a:gd name="T14" fmla="*/ 263 w 561"/>
                  <a:gd name="T15" fmla="*/ 17 h 142"/>
                  <a:gd name="T16" fmla="*/ 250 w 561"/>
                  <a:gd name="T17" fmla="*/ 19 h 142"/>
                  <a:gd name="T18" fmla="*/ 131 w 561"/>
                  <a:gd name="T19" fmla="*/ 35 h 142"/>
                  <a:gd name="T20" fmla="*/ 48 w 561"/>
                  <a:gd name="T21" fmla="*/ 69 h 142"/>
                  <a:gd name="T22" fmla="*/ 32 w 561"/>
                  <a:gd name="T23" fmla="*/ 88 h 142"/>
                  <a:gd name="T24" fmla="*/ 35 w 561"/>
                  <a:gd name="T25" fmla="*/ 110 h 142"/>
                  <a:gd name="T26" fmla="*/ 71 w 561"/>
                  <a:gd name="T27" fmla="*/ 119 h 142"/>
                  <a:gd name="T28" fmla="*/ 106 w 561"/>
                  <a:gd name="T29" fmla="*/ 113 h 142"/>
                  <a:gd name="T30" fmla="*/ 112 w 561"/>
                  <a:gd name="T31" fmla="*/ 99 h 142"/>
                  <a:gd name="T32" fmla="*/ 125 w 561"/>
                  <a:gd name="T33" fmla="*/ 120 h 142"/>
                  <a:gd name="T34" fmla="*/ 115 w 561"/>
                  <a:gd name="T35" fmla="*/ 132 h 142"/>
                  <a:gd name="T36" fmla="*/ 87 w 561"/>
                  <a:gd name="T37" fmla="*/ 142 h 142"/>
                  <a:gd name="T38" fmla="*/ 32 w 561"/>
                  <a:gd name="T39" fmla="*/ 134 h 142"/>
                  <a:gd name="T40" fmla="*/ 3 w 561"/>
                  <a:gd name="T41" fmla="*/ 111 h 142"/>
                  <a:gd name="T42" fmla="*/ 3 w 561"/>
                  <a:gd name="T43" fmla="*/ 79 h 142"/>
                  <a:gd name="T44" fmla="*/ 19 w 561"/>
                  <a:gd name="T45" fmla="*/ 60 h 142"/>
                  <a:gd name="T46" fmla="*/ 55 w 561"/>
                  <a:gd name="T47" fmla="*/ 38 h 142"/>
                  <a:gd name="T48" fmla="*/ 51 w 561"/>
                  <a:gd name="T49" fmla="*/ 35 h 142"/>
                  <a:gd name="T50" fmla="*/ 42 w 561"/>
                  <a:gd name="T51" fmla="*/ 34 h 142"/>
                  <a:gd name="T52" fmla="*/ 39 w 561"/>
                  <a:gd name="T53" fmla="*/ 14 h 142"/>
                  <a:gd name="T54" fmla="*/ 42 w 561"/>
                  <a:gd name="T55" fmla="*/ 12 h 142"/>
                  <a:gd name="T56" fmla="*/ 90 w 561"/>
                  <a:gd name="T57" fmla="*/ 22 h 142"/>
                  <a:gd name="T58" fmla="*/ 163 w 561"/>
                  <a:gd name="T59" fmla="*/ 17 h 142"/>
                  <a:gd name="T60" fmla="*/ 199 w 561"/>
                  <a:gd name="T61" fmla="*/ 12 h 142"/>
                  <a:gd name="T62" fmla="*/ 253 w 561"/>
                  <a:gd name="T63" fmla="*/ 6 h 142"/>
                  <a:gd name="T64" fmla="*/ 304 w 561"/>
                  <a:gd name="T65" fmla="*/ 3 h 142"/>
                  <a:gd name="T66" fmla="*/ 349 w 561"/>
                  <a:gd name="T67" fmla="*/ 0 h 142"/>
                  <a:gd name="T68" fmla="*/ 487 w 561"/>
                  <a:gd name="T69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3" name="Freeform 15"/>
              <p:cNvSpPr/>
              <p:nvPr/>
            </p:nvSpPr>
            <p:spPr bwMode="auto">
              <a:xfrm>
                <a:off x="3558" y="456"/>
                <a:ext cx="561" cy="141"/>
              </a:xfrm>
              <a:custGeom>
                <a:avLst/>
                <a:gdLst>
                  <a:gd name="T0" fmla="*/ 3 w 561"/>
                  <a:gd name="T1" fmla="*/ 12 h 141"/>
                  <a:gd name="T2" fmla="*/ 16 w 561"/>
                  <a:gd name="T3" fmla="*/ 12 h 141"/>
                  <a:gd name="T4" fmla="*/ 39 w 561"/>
                  <a:gd name="T5" fmla="*/ 11 h 141"/>
                  <a:gd name="T6" fmla="*/ 128 w 561"/>
                  <a:gd name="T7" fmla="*/ 11 h 141"/>
                  <a:gd name="T8" fmla="*/ 192 w 561"/>
                  <a:gd name="T9" fmla="*/ 20 h 141"/>
                  <a:gd name="T10" fmla="*/ 202 w 561"/>
                  <a:gd name="T11" fmla="*/ 20 h 141"/>
                  <a:gd name="T12" fmla="*/ 215 w 561"/>
                  <a:gd name="T13" fmla="*/ 20 h 141"/>
                  <a:gd name="T14" fmla="*/ 298 w 561"/>
                  <a:gd name="T15" fmla="*/ 19 h 141"/>
                  <a:gd name="T16" fmla="*/ 311 w 561"/>
                  <a:gd name="T17" fmla="*/ 19 h 141"/>
                  <a:gd name="T18" fmla="*/ 429 w 561"/>
                  <a:gd name="T19" fmla="*/ 34 h 141"/>
                  <a:gd name="T20" fmla="*/ 513 w 561"/>
                  <a:gd name="T21" fmla="*/ 67 h 141"/>
                  <a:gd name="T22" fmla="*/ 532 w 561"/>
                  <a:gd name="T23" fmla="*/ 88 h 141"/>
                  <a:gd name="T24" fmla="*/ 525 w 561"/>
                  <a:gd name="T25" fmla="*/ 108 h 141"/>
                  <a:gd name="T26" fmla="*/ 490 w 561"/>
                  <a:gd name="T27" fmla="*/ 119 h 141"/>
                  <a:gd name="T28" fmla="*/ 458 w 561"/>
                  <a:gd name="T29" fmla="*/ 113 h 141"/>
                  <a:gd name="T30" fmla="*/ 449 w 561"/>
                  <a:gd name="T31" fmla="*/ 99 h 141"/>
                  <a:gd name="T32" fmla="*/ 436 w 561"/>
                  <a:gd name="T33" fmla="*/ 120 h 141"/>
                  <a:gd name="T34" fmla="*/ 445 w 561"/>
                  <a:gd name="T35" fmla="*/ 132 h 141"/>
                  <a:gd name="T36" fmla="*/ 474 w 561"/>
                  <a:gd name="T37" fmla="*/ 141 h 141"/>
                  <a:gd name="T38" fmla="*/ 532 w 561"/>
                  <a:gd name="T39" fmla="*/ 132 h 141"/>
                  <a:gd name="T40" fmla="*/ 558 w 561"/>
                  <a:gd name="T41" fmla="*/ 110 h 141"/>
                  <a:gd name="T42" fmla="*/ 558 w 561"/>
                  <a:gd name="T43" fmla="*/ 79 h 141"/>
                  <a:gd name="T44" fmla="*/ 541 w 561"/>
                  <a:gd name="T45" fmla="*/ 58 h 141"/>
                  <a:gd name="T46" fmla="*/ 506 w 561"/>
                  <a:gd name="T47" fmla="*/ 38 h 141"/>
                  <a:gd name="T48" fmla="*/ 509 w 561"/>
                  <a:gd name="T49" fmla="*/ 35 h 141"/>
                  <a:gd name="T50" fmla="*/ 516 w 561"/>
                  <a:gd name="T51" fmla="*/ 32 h 141"/>
                  <a:gd name="T52" fmla="*/ 522 w 561"/>
                  <a:gd name="T53" fmla="*/ 14 h 141"/>
                  <a:gd name="T54" fmla="*/ 519 w 561"/>
                  <a:gd name="T55" fmla="*/ 11 h 141"/>
                  <a:gd name="T56" fmla="*/ 471 w 561"/>
                  <a:gd name="T57" fmla="*/ 22 h 141"/>
                  <a:gd name="T58" fmla="*/ 397 w 561"/>
                  <a:gd name="T59" fmla="*/ 17 h 141"/>
                  <a:gd name="T60" fmla="*/ 359 w 561"/>
                  <a:gd name="T61" fmla="*/ 12 h 141"/>
                  <a:gd name="T62" fmla="*/ 308 w 561"/>
                  <a:gd name="T63" fmla="*/ 6 h 141"/>
                  <a:gd name="T64" fmla="*/ 256 w 561"/>
                  <a:gd name="T65" fmla="*/ 3 h 141"/>
                  <a:gd name="T66" fmla="*/ 208 w 561"/>
                  <a:gd name="T67" fmla="*/ 0 h 141"/>
                  <a:gd name="T68" fmla="*/ 74 w 561"/>
                  <a:gd name="T69" fmla="*/ 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4" name="Freeform 16"/>
              <p:cNvSpPr/>
              <p:nvPr/>
            </p:nvSpPr>
            <p:spPr bwMode="auto">
              <a:xfrm>
                <a:off x="3033" y="464"/>
                <a:ext cx="29" cy="1"/>
              </a:xfrm>
              <a:custGeom>
                <a:avLst/>
                <a:gdLst>
                  <a:gd name="T0" fmla="*/ 29 w 29"/>
                  <a:gd name="T1" fmla="*/ 0 h 1"/>
                  <a:gd name="T2" fmla="*/ 29 w 29"/>
                  <a:gd name="T3" fmla="*/ 1 h 1"/>
                  <a:gd name="T4" fmla="*/ 0 w 29"/>
                  <a:gd name="T5" fmla="*/ 1 h 1"/>
                  <a:gd name="T6" fmla="*/ 0 w 29"/>
                  <a:gd name="T7" fmla="*/ 0 h 1"/>
                  <a:gd name="T8" fmla="*/ 29 w 29"/>
                  <a:gd name="T9" fmla="*/ 0 h 1"/>
                  <a:gd name="T10" fmla="*/ 29 w 29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5" name="Freeform 17"/>
              <p:cNvSpPr/>
              <p:nvPr/>
            </p:nvSpPr>
            <p:spPr bwMode="auto">
              <a:xfrm>
                <a:off x="3648" y="461"/>
                <a:ext cx="26" cy="3"/>
              </a:xfrm>
              <a:custGeom>
                <a:avLst/>
                <a:gdLst>
                  <a:gd name="T0" fmla="*/ 0 w 26"/>
                  <a:gd name="T1" fmla="*/ 1 h 3"/>
                  <a:gd name="T2" fmla="*/ 0 w 26"/>
                  <a:gd name="T3" fmla="*/ 1 h 3"/>
                  <a:gd name="T4" fmla="*/ 26 w 26"/>
                  <a:gd name="T5" fmla="*/ 3 h 3"/>
                  <a:gd name="T6" fmla="*/ 26 w 26"/>
                  <a:gd name="T7" fmla="*/ 0 h 3"/>
                  <a:gd name="T8" fmla="*/ 0 w 26"/>
                  <a:gd name="T9" fmla="*/ 1 h 3"/>
                  <a:gd name="T10" fmla="*/ 0 w 2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6" name="Freeform 18"/>
              <p:cNvSpPr/>
              <p:nvPr/>
            </p:nvSpPr>
            <p:spPr bwMode="auto">
              <a:xfrm>
                <a:off x="2991" y="465"/>
                <a:ext cx="20" cy="3"/>
              </a:xfrm>
              <a:custGeom>
                <a:avLst/>
                <a:gdLst>
                  <a:gd name="T0" fmla="*/ 20 w 20"/>
                  <a:gd name="T1" fmla="*/ 0 h 3"/>
                  <a:gd name="T2" fmla="*/ 20 w 20"/>
                  <a:gd name="T3" fmla="*/ 0 h 3"/>
                  <a:gd name="T4" fmla="*/ 16 w 20"/>
                  <a:gd name="T5" fmla="*/ 3 h 3"/>
                  <a:gd name="T6" fmla="*/ 4 w 20"/>
                  <a:gd name="T7" fmla="*/ 2 h 3"/>
                  <a:gd name="T8" fmla="*/ 0 w 20"/>
                  <a:gd name="T9" fmla="*/ 0 h 3"/>
                  <a:gd name="T10" fmla="*/ 0 w 20"/>
                  <a:gd name="T11" fmla="*/ 0 h 3"/>
                  <a:gd name="T12" fmla="*/ 10 w 20"/>
                  <a:gd name="T13" fmla="*/ 0 h 3"/>
                  <a:gd name="T14" fmla="*/ 20 w 2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7" name="Freeform 19"/>
              <p:cNvSpPr/>
              <p:nvPr/>
            </p:nvSpPr>
            <p:spPr bwMode="auto">
              <a:xfrm>
                <a:off x="3699" y="462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0 w 19"/>
                  <a:gd name="T3" fmla="*/ 2 h 3"/>
                  <a:gd name="T4" fmla="*/ 3 w 19"/>
                  <a:gd name="T5" fmla="*/ 3 h 3"/>
                  <a:gd name="T6" fmla="*/ 16 w 19"/>
                  <a:gd name="T7" fmla="*/ 3 h 3"/>
                  <a:gd name="T8" fmla="*/ 19 w 19"/>
                  <a:gd name="T9" fmla="*/ 2 h 3"/>
                  <a:gd name="T10" fmla="*/ 19 w 19"/>
                  <a:gd name="T11" fmla="*/ 0 h 3"/>
                  <a:gd name="T12" fmla="*/ 10 w 19"/>
                  <a:gd name="T13" fmla="*/ 2 h 3"/>
                  <a:gd name="T14" fmla="*/ 0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8" name="Freeform 20"/>
              <p:cNvSpPr/>
              <p:nvPr/>
            </p:nvSpPr>
            <p:spPr bwMode="auto">
              <a:xfrm>
                <a:off x="2950" y="465"/>
                <a:ext cx="22" cy="3"/>
              </a:xfrm>
              <a:custGeom>
                <a:avLst/>
                <a:gdLst>
                  <a:gd name="T0" fmla="*/ 22 w 22"/>
                  <a:gd name="T1" fmla="*/ 2 h 3"/>
                  <a:gd name="T2" fmla="*/ 22 w 22"/>
                  <a:gd name="T3" fmla="*/ 2 h 3"/>
                  <a:gd name="T4" fmla="*/ 0 w 22"/>
                  <a:gd name="T5" fmla="*/ 3 h 3"/>
                  <a:gd name="T6" fmla="*/ 0 w 22"/>
                  <a:gd name="T7" fmla="*/ 0 h 3"/>
                  <a:gd name="T8" fmla="*/ 22 w 22"/>
                  <a:gd name="T9" fmla="*/ 0 h 3"/>
                  <a:gd name="T10" fmla="*/ 22 w 2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49" name="Freeform 21"/>
              <p:cNvSpPr/>
              <p:nvPr/>
            </p:nvSpPr>
            <p:spPr bwMode="auto">
              <a:xfrm>
                <a:off x="3738" y="46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1 h 1"/>
                  <a:gd name="T4" fmla="*/ 22 w 22"/>
                  <a:gd name="T5" fmla="*/ 1 h 1"/>
                  <a:gd name="T6" fmla="*/ 22 w 22"/>
                  <a:gd name="T7" fmla="*/ 0 h 1"/>
                  <a:gd name="T8" fmla="*/ 0 w 22"/>
                  <a:gd name="T9" fmla="*/ 0 h 1"/>
                  <a:gd name="T10" fmla="*/ 0 w 2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0" name="Freeform 22"/>
              <p:cNvSpPr/>
              <p:nvPr/>
            </p:nvSpPr>
            <p:spPr bwMode="auto">
              <a:xfrm>
                <a:off x="2911" y="467"/>
                <a:ext cx="29" cy="4"/>
              </a:xfrm>
              <a:custGeom>
                <a:avLst/>
                <a:gdLst>
                  <a:gd name="T0" fmla="*/ 29 w 29"/>
                  <a:gd name="T1" fmla="*/ 1 h 4"/>
                  <a:gd name="T2" fmla="*/ 29 w 29"/>
                  <a:gd name="T3" fmla="*/ 1 h 4"/>
                  <a:gd name="T4" fmla="*/ 0 w 29"/>
                  <a:gd name="T5" fmla="*/ 4 h 4"/>
                  <a:gd name="T6" fmla="*/ 0 w 29"/>
                  <a:gd name="T7" fmla="*/ 4 h 4"/>
                  <a:gd name="T8" fmla="*/ 0 w 29"/>
                  <a:gd name="T9" fmla="*/ 3 h 4"/>
                  <a:gd name="T10" fmla="*/ 23 w 29"/>
                  <a:gd name="T11" fmla="*/ 0 h 4"/>
                  <a:gd name="T12" fmla="*/ 29 w 29"/>
                  <a:gd name="T13" fmla="*/ 0 h 4"/>
                  <a:gd name="T14" fmla="*/ 29 w 2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1" name="Freeform 23"/>
              <p:cNvSpPr/>
              <p:nvPr/>
            </p:nvSpPr>
            <p:spPr bwMode="auto">
              <a:xfrm>
                <a:off x="3770" y="465"/>
                <a:ext cx="28" cy="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28 w 28"/>
                  <a:gd name="T5" fmla="*/ 3 h 3"/>
                  <a:gd name="T6" fmla="*/ 28 w 28"/>
                  <a:gd name="T7" fmla="*/ 3 h 3"/>
                  <a:gd name="T8" fmla="*/ 28 w 28"/>
                  <a:gd name="T9" fmla="*/ 2 h 3"/>
                  <a:gd name="T10" fmla="*/ 6 w 28"/>
                  <a:gd name="T11" fmla="*/ 0 h 3"/>
                  <a:gd name="T12" fmla="*/ 0 w 28"/>
                  <a:gd name="T13" fmla="*/ 0 h 3"/>
                  <a:gd name="T14" fmla="*/ 0 w 28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2" name="Rectangle 24"/>
              <p:cNvSpPr>
                <a:spLocks noChangeArrowheads="1"/>
              </p:cNvSpPr>
              <p:nvPr/>
            </p:nvSpPr>
            <p:spPr bwMode="auto"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3" name="Freeform 25"/>
              <p:cNvSpPr/>
              <p:nvPr/>
            </p:nvSpPr>
            <p:spPr bwMode="auto">
              <a:xfrm>
                <a:off x="3814" y="468"/>
                <a:ext cx="23" cy="2"/>
              </a:xfrm>
              <a:custGeom>
                <a:avLst/>
                <a:gdLst>
                  <a:gd name="T0" fmla="*/ 0 w 23"/>
                  <a:gd name="T1" fmla="*/ 2 h 2"/>
                  <a:gd name="T2" fmla="*/ 23 w 23"/>
                  <a:gd name="T3" fmla="*/ 2 h 2"/>
                  <a:gd name="T4" fmla="*/ 23 w 23"/>
                  <a:gd name="T5" fmla="*/ 0 h 2"/>
                  <a:gd name="T6" fmla="*/ 0 w 23"/>
                  <a:gd name="T7" fmla="*/ 2 h 2"/>
                  <a:gd name="T8" fmla="*/ 0 w 2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4" name="Freeform 26"/>
              <p:cNvSpPr/>
              <p:nvPr/>
            </p:nvSpPr>
            <p:spPr bwMode="auto">
              <a:xfrm>
                <a:off x="2630" y="471"/>
                <a:ext cx="653" cy="99"/>
              </a:xfrm>
              <a:custGeom>
                <a:avLst/>
                <a:gdLst>
                  <a:gd name="T0" fmla="*/ 490 w 653"/>
                  <a:gd name="T1" fmla="*/ 4 h 99"/>
                  <a:gd name="T2" fmla="*/ 541 w 653"/>
                  <a:gd name="T3" fmla="*/ 8 h 99"/>
                  <a:gd name="T4" fmla="*/ 589 w 653"/>
                  <a:gd name="T5" fmla="*/ 22 h 99"/>
                  <a:gd name="T6" fmla="*/ 595 w 653"/>
                  <a:gd name="T7" fmla="*/ 20 h 99"/>
                  <a:gd name="T8" fmla="*/ 650 w 653"/>
                  <a:gd name="T9" fmla="*/ 55 h 99"/>
                  <a:gd name="T10" fmla="*/ 646 w 653"/>
                  <a:gd name="T11" fmla="*/ 76 h 99"/>
                  <a:gd name="T12" fmla="*/ 618 w 653"/>
                  <a:gd name="T13" fmla="*/ 95 h 99"/>
                  <a:gd name="T14" fmla="*/ 614 w 653"/>
                  <a:gd name="T15" fmla="*/ 95 h 99"/>
                  <a:gd name="T16" fmla="*/ 592 w 653"/>
                  <a:gd name="T17" fmla="*/ 98 h 99"/>
                  <a:gd name="T18" fmla="*/ 582 w 653"/>
                  <a:gd name="T19" fmla="*/ 99 h 99"/>
                  <a:gd name="T20" fmla="*/ 531 w 653"/>
                  <a:gd name="T21" fmla="*/ 96 h 99"/>
                  <a:gd name="T22" fmla="*/ 499 w 653"/>
                  <a:gd name="T23" fmla="*/ 82 h 99"/>
                  <a:gd name="T24" fmla="*/ 502 w 653"/>
                  <a:gd name="T25" fmla="*/ 78 h 99"/>
                  <a:gd name="T26" fmla="*/ 515 w 653"/>
                  <a:gd name="T27" fmla="*/ 85 h 99"/>
                  <a:gd name="T28" fmla="*/ 547 w 653"/>
                  <a:gd name="T29" fmla="*/ 90 h 99"/>
                  <a:gd name="T30" fmla="*/ 602 w 653"/>
                  <a:gd name="T31" fmla="*/ 73 h 99"/>
                  <a:gd name="T32" fmla="*/ 608 w 653"/>
                  <a:gd name="T33" fmla="*/ 48 h 99"/>
                  <a:gd name="T34" fmla="*/ 570 w 653"/>
                  <a:gd name="T35" fmla="*/ 25 h 99"/>
                  <a:gd name="T36" fmla="*/ 506 w 653"/>
                  <a:gd name="T37" fmla="*/ 14 h 99"/>
                  <a:gd name="T38" fmla="*/ 448 w 653"/>
                  <a:gd name="T39" fmla="*/ 11 h 99"/>
                  <a:gd name="T40" fmla="*/ 393 w 653"/>
                  <a:gd name="T41" fmla="*/ 11 h 99"/>
                  <a:gd name="T42" fmla="*/ 333 w 653"/>
                  <a:gd name="T43" fmla="*/ 23 h 99"/>
                  <a:gd name="T44" fmla="*/ 307 w 653"/>
                  <a:gd name="T45" fmla="*/ 31 h 99"/>
                  <a:gd name="T46" fmla="*/ 233 w 653"/>
                  <a:gd name="T47" fmla="*/ 51 h 99"/>
                  <a:gd name="T48" fmla="*/ 201 w 653"/>
                  <a:gd name="T49" fmla="*/ 58 h 99"/>
                  <a:gd name="T50" fmla="*/ 176 w 653"/>
                  <a:gd name="T51" fmla="*/ 64 h 99"/>
                  <a:gd name="T52" fmla="*/ 112 w 653"/>
                  <a:gd name="T53" fmla="*/ 75 h 99"/>
                  <a:gd name="T54" fmla="*/ 80 w 653"/>
                  <a:gd name="T55" fmla="*/ 79 h 99"/>
                  <a:gd name="T56" fmla="*/ 35 w 653"/>
                  <a:gd name="T57" fmla="*/ 84 h 99"/>
                  <a:gd name="T58" fmla="*/ 0 w 653"/>
                  <a:gd name="T59" fmla="*/ 75 h 99"/>
                  <a:gd name="T60" fmla="*/ 137 w 653"/>
                  <a:gd name="T61" fmla="*/ 58 h 99"/>
                  <a:gd name="T62" fmla="*/ 230 w 653"/>
                  <a:gd name="T63" fmla="*/ 41 h 99"/>
                  <a:gd name="T64" fmla="*/ 246 w 653"/>
                  <a:gd name="T65" fmla="*/ 40 h 99"/>
                  <a:gd name="T66" fmla="*/ 275 w 653"/>
                  <a:gd name="T67" fmla="*/ 31 h 99"/>
                  <a:gd name="T68" fmla="*/ 336 w 653"/>
                  <a:gd name="T69" fmla="*/ 10 h 99"/>
                  <a:gd name="T70" fmla="*/ 374 w 653"/>
                  <a:gd name="T71" fmla="*/ 2 h 99"/>
                  <a:gd name="T72" fmla="*/ 422 w 653"/>
                  <a:gd name="T73" fmla="*/ 0 h 99"/>
                  <a:gd name="T74" fmla="*/ 477 w 653"/>
                  <a:gd name="T75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5" name="Freeform 27"/>
              <p:cNvSpPr/>
              <p:nvPr/>
            </p:nvSpPr>
            <p:spPr bwMode="auto">
              <a:xfrm>
                <a:off x="3430" y="468"/>
                <a:ext cx="653" cy="101"/>
              </a:xfrm>
              <a:custGeom>
                <a:avLst/>
                <a:gdLst>
                  <a:gd name="T0" fmla="*/ 160 w 653"/>
                  <a:gd name="T1" fmla="*/ 5 h 101"/>
                  <a:gd name="T2" fmla="*/ 109 w 653"/>
                  <a:gd name="T3" fmla="*/ 10 h 101"/>
                  <a:gd name="T4" fmla="*/ 61 w 653"/>
                  <a:gd name="T5" fmla="*/ 23 h 101"/>
                  <a:gd name="T6" fmla="*/ 55 w 653"/>
                  <a:gd name="T7" fmla="*/ 22 h 101"/>
                  <a:gd name="T8" fmla="*/ 0 w 653"/>
                  <a:gd name="T9" fmla="*/ 57 h 101"/>
                  <a:gd name="T10" fmla="*/ 3 w 653"/>
                  <a:gd name="T11" fmla="*/ 78 h 101"/>
                  <a:gd name="T12" fmla="*/ 35 w 653"/>
                  <a:gd name="T13" fmla="*/ 98 h 101"/>
                  <a:gd name="T14" fmla="*/ 35 w 653"/>
                  <a:gd name="T15" fmla="*/ 98 h 101"/>
                  <a:gd name="T16" fmla="*/ 58 w 653"/>
                  <a:gd name="T17" fmla="*/ 99 h 101"/>
                  <a:gd name="T18" fmla="*/ 71 w 653"/>
                  <a:gd name="T19" fmla="*/ 101 h 101"/>
                  <a:gd name="T20" fmla="*/ 119 w 653"/>
                  <a:gd name="T21" fmla="*/ 98 h 101"/>
                  <a:gd name="T22" fmla="*/ 151 w 653"/>
                  <a:gd name="T23" fmla="*/ 84 h 101"/>
                  <a:gd name="T24" fmla="*/ 151 w 653"/>
                  <a:gd name="T25" fmla="*/ 79 h 101"/>
                  <a:gd name="T26" fmla="*/ 138 w 653"/>
                  <a:gd name="T27" fmla="*/ 87 h 101"/>
                  <a:gd name="T28" fmla="*/ 103 w 653"/>
                  <a:gd name="T29" fmla="*/ 90 h 101"/>
                  <a:gd name="T30" fmla="*/ 48 w 653"/>
                  <a:gd name="T31" fmla="*/ 75 h 101"/>
                  <a:gd name="T32" fmla="*/ 42 w 653"/>
                  <a:gd name="T33" fmla="*/ 49 h 101"/>
                  <a:gd name="T34" fmla="*/ 80 w 653"/>
                  <a:gd name="T35" fmla="*/ 26 h 101"/>
                  <a:gd name="T36" fmla="*/ 144 w 653"/>
                  <a:gd name="T37" fmla="*/ 14 h 101"/>
                  <a:gd name="T38" fmla="*/ 202 w 653"/>
                  <a:gd name="T39" fmla="*/ 13 h 101"/>
                  <a:gd name="T40" fmla="*/ 256 w 653"/>
                  <a:gd name="T41" fmla="*/ 13 h 101"/>
                  <a:gd name="T42" fmla="*/ 317 w 653"/>
                  <a:gd name="T43" fmla="*/ 23 h 101"/>
                  <a:gd name="T44" fmla="*/ 343 w 653"/>
                  <a:gd name="T45" fmla="*/ 31 h 101"/>
                  <a:gd name="T46" fmla="*/ 416 w 653"/>
                  <a:gd name="T47" fmla="*/ 51 h 101"/>
                  <a:gd name="T48" fmla="*/ 449 w 653"/>
                  <a:gd name="T49" fmla="*/ 58 h 101"/>
                  <a:gd name="T50" fmla="*/ 474 w 653"/>
                  <a:gd name="T51" fmla="*/ 64 h 101"/>
                  <a:gd name="T52" fmla="*/ 538 w 653"/>
                  <a:gd name="T53" fmla="*/ 75 h 101"/>
                  <a:gd name="T54" fmla="*/ 570 w 653"/>
                  <a:gd name="T55" fmla="*/ 79 h 101"/>
                  <a:gd name="T56" fmla="*/ 615 w 653"/>
                  <a:gd name="T57" fmla="*/ 82 h 101"/>
                  <a:gd name="T58" fmla="*/ 650 w 653"/>
                  <a:gd name="T59" fmla="*/ 75 h 101"/>
                  <a:gd name="T60" fmla="*/ 513 w 653"/>
                  <a:gd name="T61" fmla="*/ 58 h 101"/>
                  <a:gd name="T62" fmla="*/ 420 w 653"/>
                  <a:gd name="T63" fmla="*/ 41 h 101"/>
                  <a:gd name="T64" fmla="*/ 404 w 653"/>
                  <a:gd name="T65" fmla="*/ 40 h 101"/>
                  <a:gd name="T66" fmla="*/ 375 w 653"/>
                  <a:gd name="T67" fmla="*/ 31 h 101"/>
                  <a:gd name="T68" fmla="*/ 314 w 653"/>
                  <a:gd name="T69" fmla="*/ 11 h 101"/>
                  <a:gd name="T70" fmla="*/ 276 w 653"/>
                  <a:gd name="T71" fmla="*/ 3 h 101"/>
                  <a:gd name="T72" fmla="*/ 228 w 653"/>
                  <a:gd name="T73" fmla="*/ 0 h 101"/>
                  <a:gd name="T74" fmla="*/ 173 w 653"/>
                  <a:gd name="T75" fmla="*/ 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6" name="Freeform 28"/>
              <p:cNvSpPr/>
              <p:nvPr/>
            </p:nvSpPr>
            <p:spPr bwMode="auto">
              <a:xfrm>
                <a:off x="2818" y="471"/>
                <a:ext cx="32" cy="5"/>
              </a:xfrm>
              <a:custGeom>
                <a:avLst/>
                <a:gdLst>
                  <a:gd name="T0" fmla="*/ 32 w 32"/>
                  <a:gd name="T1" fmla="*/ 2 h 5"/>
                  <a:gd name="T2" fmla="*/ 32 w 32"/>
                  <a:gd name="T3" fmla="*/ 2 h 5"/>
                  <a:gd name="T4" fmla="*/ 4 w 32"/>
                  <a:gd name="T5" fmla="*/ 5 h 5"/>
                  <a:gd name="T6" fmla="*/ 4 w 32"/>
                  <a:gd name="T7" fmla="*/ 5 h 5"/>
                  <a:gd name="T8" fmla="*/ 0 w 32"/>
                  <a:gd name="T9" fmla="*/ 4 h 5"/>
                  <a:gd name="T10" fmla="*/ 0 w 32"/>
                  <a:gd name="T11" fmla="*/ 4 h 5"/>
                  <a:gd name="T12" fmla="*/ 23 w 32"/>
                  <a:gd name="T13" fmla="*/ 0 h 5"/>
                  <a:gd name="T14" fmla="*/ 32 w 32"/>
                  <a:gd name="T15" fmla="*/ 0 h 5"/>
                  <a:gd name="T16" fmla="*/ 32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7" name="Freeform 29"/>
              <p:cNvSpPr/>
              <p:nvPr/>
            </p:nvSpPr>
            <p:spPr bwMode="auto">
              <a:xfrm>
                <a:off x="3859" y="468"/>
                <a:ext cx="32" cy="5"/>
              </a:xfrm>
              <a:custGeom>
                <a:avLst/>
                <a:gdLst>
                  <a:gd name="T0" fmla="*/ 0 w 32"/>
                  <a:gd name="T1" fmla="*/ 2 h 5"/>
                  <a:gd name="T2" fmla="*/ 0 w 32"/>
                  <a:gd name="T3" fmla="*/ 2 h 5"/>
                  <a:gd name="T4" fmla="*/ 29 w 32"/>
                  <a:gd name="T5" fmla="*/ 5 h 5"/>
                  <a:gd name="T6" fmla="*/ 29 w 32"/>
                  <a:gd name="T7" fmla="*/ 5 h 5"/>
                  <a:gd name="T8" fmla="*/ 32 w 32"/>
                  <a:gd name="T9" fmla="*/ 3 h 5"/>
                  <a:gd name="T10" fmla="*/ 32 w 32"/>
                  <a:gd name="T11" fmla="*/ 3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8" name="Freeform 30"/>
              <p:cNvSpPr/>
              <p:nvPr/>
            </p:nvSpPr>
            <p:spPr bwMode="auto">
              <a:xfrm>
                <a:off x="2783" y="476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0 w 19"/>
                  <a:gd name="T3" fmla="*/ 3 h 5"/>
                  <a:gd name="T4" fmla="*/ 3 w 19"/>
                  <a:gd name="T5" fmla="*/ 3 h 5"/>
                  <a:gd name="T6" fmla="*/ 0 w 19"/>
                  <a:gd name="T7" fmla="*/ 5 h 5"/>
                  <a:gd name="T8" fmla="*/ 0 w 19"/>
                  <a:gd name="T9" fmla="*/ 5 h 5"/>
                  <a:gd name="T10" fmla="*/ 0 w 19"/>
                  <a:gd name="T11" fmla="*/ 3 h 5"/>
                  <a:gd name="T12" fmla="*/ 13 w 19"/>
                  <a:gd name="T13" fmla="*/ 2 h 5"/>
                  <a:gd name="T14" fmla="*/ 16 w 19"/>
                  <a:gd name="T15" fmla="*/ 0 h 5"/>
                  <a:gd name="T16" fmla="*/ 16 w 19"/>
                  <a:gd name="T17" fmla="*/ 0 h 5"/>
                  <a:gd name="T18" fmla="*/ 19 w 1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59" name="Freeform 31"/>
              <p:cNvSpPr/>
              <p:nvPr/>
            </p:nvSpPr>
            <p:spPr bwMode="auto">
              <a:xfrm>
                <a:off x="3907" y="473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10 w 20"/>
                  <a:gd name="T3" fmla="*/ 3 h 5"/>
                  <a:gd name="T4" fmla="*/ 16 w 20"/>
                  <a:gd name="T5" fmla="*/ 3 h 5"/>
                  <a:gd name="T6" fmla="*/ 16 w 20"/>
                  <a:gd name="T7" fmla="*/ 5 h 5"/>
                  <a:gd name="T8" fmla="*/ 20 w 20"/>
                  <a:gd name="T9" fmla="*/ 5 h 5"/>
                  <a:gd name="T10" fmla="*/ 20 w 20"/>
                  <a:gd name="T11" fmla="*/ 3 h 5"/>
                  <a:gd name="T12" fmla="*/ 7 w 20"/>
                  <a:gd name="T13" fmla="*/ 2 h 5"/>
                  <a:gd name="T14" fmla="*/ 4 w 20"/>
                  <a:gd name="T15" fmla="*/ 0 h 5"/>
                  <a:gd name="T16" fmla="*/ 4 w 20"/>
                  <a:gd name="T17" fmla="*/ 0 h 5"/>
                  <a:gd name="T18" fmla="*/ 0 w 2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0" name="Freeform 32"/>
              <p:cNvSpPr/>
              <p:nvPr/>
            </p:nvSpPr>
            <p:spPr bwMode="auto">
              <a:xfrm>
                <a:off x="3062" y="476"/>
                <a:ext cx="29" cy="3"/>
              </a:xfrm>
              <a:custGeom>
                <a:avLst/>
                <a:gdLst>
                  <a:gd name="T0" fmla="*/ 22 w 29"/>
                  <a:gd name="T1" fmla="*/ 2 h 3"/>
                  <a:gd name="T2" fmla="*/ 29 w 29"/>
                  <a:gd name="T3" fmla="*/ 2 h 3"/>
                  <a:gd name="T4" fmla="*/ 29 w 29"/>
                  <a:gd name="T5" fmla="*/ 2 h 3"/>
                  <a:gd name="T6" fmla="*/ 29 w 29"/>
                  <a:gd name="T7" fmla="*/ 3 h 3"/>
                  <a:gd name="T8" fmla="*/ 13 w 29"/>
                  <a:gd name="T9" fmla="*/ 3 h 3"/>
                  <a:gd name="T10" fmla="*/ 0 w 29"/>
                  <a:gd name="T11" fmla="*/ 3 h 3"/>
                  <a:gd name="T12" fmla="*/ 0 w 29"/>
                  <a:gd name="T13" fmla="*/ 0 h 3"/>
                  <a:gd name="T14" fmla="*/ 13 w 29"/>
                  <a:gd name="T15" fmla="*/ 2 h 3"/>
                  <a:gd name="T16" fmla="*/ 22 w 29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1" name="Freeform 33"/>
              <p:cNvSpPr/>
              <p:nvPr/>
            </p:nvSpPr>
            <p:spPr bwMode="auto">
              <a:xfrm>
                <a:off x="3619" y="475"/>
                <a:ext cx="29" cy="3"/>
              </a:xfrm>
              <a:custGeom>
                <a:avLst/>
                <a:gdLst>
                  <a:gd name="T0" fmla="*/ 7 w 29"/>
                  <a:gd name="T1" fmla="*/ 1 h 3"/>
                  <a:gd name="T2" fmla="*/ 0 w 29"/>
                  <a:gd name="T3" fmla="*/ 1 h 3"/>
                  <a:gd name="T4" fmla="*/ 0 w 29"/>
                  <a:gd name="T5" fmla="*/ 1 h 3"/>
                  <a:gd name="T6" fmla="*/ 0 w 29"/>
                  <a:gd name="T7" fmla="*/ 1 h 3"/>
                  <a:gd name="T8" fmla="*/ 16 w 29"/>
                  <a:gd name="T9" fmla="*/ 3 h 3"/>
                  <a:gd name="T10" fmla="*/ 29 w 29"/>
                  <a:gd name="T11" fmla="*/ 1 h 3"/>
                  <a:gd name="T12" fmla="*/ 29 w 29"/>
                  <a:gd name="T13" fmla="*/ 0 h 3"/>
                  <a:gd name="T14" fmla="*/ 16 w 29"/>
                  <a:gd name="T15" fmla="*/ 1 h 3"/>
                  <a:gd name="T16" fmla="*/ 7 w 2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2" name="Freeform 34"/>
              <p:cNvSpPr/>
              <p:nvPr/>
            </p:nvSpPr>
            <p:spPr bwMode="auto">
              <a:xfrm>
                <a:off x="3110" y="478"/>
                <a:ext cx="22" cy="3"/>
              </a:xfrm>
              <a:custGeom>
                <a:avLst/>
                <a:gdLst>
                  <a:gd name="T0" fmla="*/ 22 w 22"/>
                  <a:gd name="T1" fmla="*/ 1 h 3"/>
                  <a:gd name="T2" fmla="*/ 22 w 22"/>
                  <a:gd name="T3" fmla="*/ 3 h 3"/>
                  <a:gd name="T4" fmla="*/ 22 w 22"/>
                  <a:gd name="T5" fmla="*/ 3 h 3"/>
                  <a:gd name="T6" fmla="*/ 3 w 22"/>
                  <a:gd name="T7" fmla="*/ 3 h 3"/>
                  <a:gd name="T8" fmla="*/ 0 w 22"/>
                  <a:gd name="T9" fmla="*/ 1 h 3"/>
                  <a:gd name="T10" fmla="*/ 0 w 22"/>
                  <a:gd name="T11" fmla="*/ 0 h 3"/>
                  <a:gd name="T12" fmla="*/ 6 w 22"/>
                  <a:gd name="T13" fmla="*/ 1 h 3"/>
                  <a:gd name="T14" fmla="*/ 22 w 2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3" name="Freeform 35"/>
              <p:cNvSpPr/>
              <p:nvPr/>
            </p:nvSpPr>
            <p:spPr bwMode="auto">
              <a:xfrm>
                <a:off x="3577" y="476"/>
                <a:ext cx="23" cy="3"/>
              </a:xfrm>
              <a:custGeom>
                <a:avLst/>
                <a:gdLst>
                  <a:gd name="T0" fmla="*/ 0 w 23"/>
                  <a:gd name="T1" fmla="*/ 2 h 3"/>
                  <a:gd name="T2" fmla="*/ 0 w 23"/>
                  <a:gd name="T3" fmla="*/ 3 h 3"/>
                  <a:gd name="T4" fmla="*/ 0 w 23"/>
                  <a:gd name="T5" fmla="*/ 3 h 3"/>
                  <a:gd name="T6" fmla="*/ 20 w 23"/>
                  <a:gd name="T7" fmla="*/ 3 h 3"/>
                  <a:gd name="T8" fmla="*/ 23 w 23"/>
                  <a:gd name="T9" fmla="*/ 2 h 3"/>
                  <a:gd name="T10" fmla="*/ 23 w 23"/>
                  <a:gd name="T11" fmla="*/ 0 h 3"/>
                  <a:gd name="T12" fmla="*/ 16 w 23"/>
                  <a:gd name="T13" fmla="*/ 2 h 3"/>
                  <a:gd name="T14" fmla="*/ 0 w 2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4" name="Freeform 36"/>
              <p:cNvSpPr/>
              <p:nvPr/>
            </p:nvSpPr>
            <p:spPr bwMode="auto">
              <a:xfrm>
                <a:off x="3017" y="479"/>
                <a:ext cx="26" cy="3"/>
              </a:xfrm>
              <a:custGeom>
                <a:avLst/>
                <a:gdLst>
                  <a:gd name="T0" fmla="*/ 26 w 26"/>
                  <a:gd name="T1" fmla="*/ 0 h 3"/>
                  <a:gd name="T2" fmla="*/ 26 w 26"/>
                  <a:gd name="T3" fmla="*/ 0 h 3"/>
                  <a:gd name="T4" fmla="*/ 10 w 26"/>
                  <a:gd name="T5" fmla="*/ 2 h 3"/>
                  <a:gd name="T6" fmla="*/ 0 w 26"/>
                  <a:gd name="T7" fmla="*/ 3 h 3"/>
                  <a:gd name="T8" fmla="*/ 0 w 26"/>
                  <a:gd name="T9" fmla="*/ 3 h 3"/>
                  <a:gd name="T10" fmla="*/ 3 w 26"/>
                  <a:gd name="T11" fmla="*/ 0 h 3"/>
                  <a:gd name="T12" fmla="*/ 10 w 26"/>
                  <a:gd name="T13" fmla="*/ 0 h 3"/>
                  <a:gd name="T14" fmla="*/ 26 w 26"/>
                  <a:gd name="T15" fmla="*/ 0 h 3"/>
                  <a:gd name="T16" fmla="*/ 26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5" name="Freeform 37"/>
              <p:cNvSpPr/>
              <p:nvPr/>
            </p:nvSpPr>
            <p:spPr bwMode="auto">
              <a:xfrm>
                <a:off x="3667" y="476"/>
                <a:ext cx="26" cy="3"/>
              </a:xfrm>
              <a:custGeom>
                <a:avLst/>
                <a:gdLst>
                  <a:gd name="T0" fmla="*/ 0 w 26"/>
                  <a:gd name="T1" fmla="*/ 2 h 3"/>
                  <a:gd name="T2" fmla="*/ 0 w 26"/>
                  <a:gd name="T3" fmla="*/ 2 h 3"/>
                  <a:gd name="T4" fmla="*/ 16 w 26"/>
                  <a:gd name="T5" fmla="*/ 3 h 3"/>
                  <a:gd name="T6" fmla="*/ 26 w 26"/>
                  <a:gd name="T7" fmla="*/ 3 h 3"/>
                  <a:gd name="T8" fmla="*/ 26 w 26"/>
                  <a:gd name="T9" fmla="*/ 3 h 3"/>
                  <a:gd name="T10" fmla="*/ 23 w 26"/>
                  <a:gd name="T11" fmla="*/ 2 h 3"/>
                  <a:gd name="T12" fmla="*/ 16 w 26"/>
                  <a:gd name="T13" fmla="*/ 0 h 3"/>
                  <a:gd name="T14" fmla="*/ 0 w 26"/>
                  <a:gd name="T15" fmla="*/ 0 h 3"/>
                  <a:gd name="T16" fmla="*/ 0 w 26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6" name="Freeform 38"/>
              <p:cNvSpPr/>
              <p:nvPr/>
            </p:nvSpPr>
            <p:spPr bwMode="auto">
              <a:xfrm>
                <a:off x="2742" y="481"/>
                <a:ext cx="25" cy="4"/>
              </a:xfrm>
              <a:custGeom>
                <a:avLst/>
                <a:gdLst>
                  <a:gd name="T0" fmla="*/ 25 w 25"/>
                  <a:gd name="T1" fmla="*/ 0 h 4"/>
                  <a:gd name="T2" fmla="*/ 22 w 25"/>
                  <a:gd name="T3" fmla="*/ 1 h 4"/>
                  <a:gd name="T4" fmla="*/ 3 w 25"/>
                  <a:gd name="T5" fmla="*/ 4 h 4"/>
                  <a:gd name="T6" fmla="*/ 0 w 25"/>
                  <a:gd name="T7" fmla="*/ 4 h 4"/>
                  <a:gd name="T8" fmla="*/ 9 w 25"/>
                  <a:gd name="T9" fmla="*/ 1 h 4"/>
                  <a:gd name="T10" fmla="*/ 22 w 25"/>
                  <a:gd name="T11" fmla="*/ 0 h 4"/>
                  <a:gd name="T12" fmla="*/ 25 w 25"/>
                  <a:gd name="T13" fmla="*/ 0 h 4"/>
                  <a:gd name="T14" fmla="*/ 25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7" name="Freeform 39"/>
              <p:cNvSpPr/>
              <p:nvPr/>
            </p:nvSpPr>
            <p:spPr bwMode="auto">
              <a:xfrm>
                <a:off x="3943" y="478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3 w 25"/>
                  <a:gd name="T3" fmla="*/ 1 h 4"/>
                  <a:gd name="T4" fmla="*/ 22 w 25"/>
                  <a:gd name="T5" fmla="*/ 4 h 4"/>
                  <a:gd name="T6" fmla="*/ 25 w 25"/>
                  <a:gd name="T7" fmla="*/ 4 h 4"/>
                  <a:gd name="T8" fmla="*/ 16 w 25"/>
                  <a:gd name="T9" fmla="*/ 1 h 4"/>
                  <a:gd name="T10" fmla="*/ 3 w 25"/>
                  <a:gd name="T11" fmla="*/ 0 h 4"/>
                  <a:gd name="T12" fmla="*/ 0 w 25"/>
                  <a:gd name="T13" fmla="*/ 0 h 4"/>
                  <a:gd name="T14" fmla="*/ 0 w 2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8" name="Freeform 40"/>
              <p:cNvSpPr/>
              <p:nvPr/>
            </p:nvSpPr>
            <p:spPr bwMode="auto">
              <a:xfrm>
                <a:off x="3152" y="481"/>
                <a:ext cx="22" cy="4"/>
              </a:xfrm>
              <a:custGeom>
                <a:avLst/>
                <a:gdLst>
                  <a:gd name="T0" fmla="*/ 22 w 22"/>
                  <a:gd name="T1" fmla="*/ 4 h 4"/>
                  <a:gd name="T2" fmla="*/ 22 w 22"/>
                  <a:gd name="T3" fmla="*/ 4 h 4"/>
                  <a:gd name="T4" fmla="*/ 22 w 22"/>
                  <a:gd name="T5" fmla="*/ 4 h 4"/>
                  <a:gd name="T6" fmla="*/ 16 w 22"/>
                  <a:gd name="T7" fmla="*/ 4 h 4"/>
                  <a:gd name="T8" fmla="*/ 0 w 22"/>
                  <a:gd name="T9" fmla="*/ 1 h 4"/>
                  <a:gd name="T10" fmla="*/ 0 w 22"/>
                  <a:gd name="T11" fmla="*/ 0 h 4"/>
                  <a:gd name="T12" fmla="*/ 16 w 22"/>
                  <a:gd name="T13" fmla="*/ 3 h 4"/>
                  <a:gd name="T14" fmla="*/ 22 w 2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69" name="Freeform 41"/>
              <p:cNvSpPr/>
              <p:nvPr/>
            </p:nvSpPr>
            <p:spPr bwMode="auto">
              <a:xfrm>
                <a:off x="3536" y="479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0 w 22"/>
                  <a:gd name="T5" fmla="*/ 5 h 5"/>
                  <a:gd name="T6" fmla="*/ 6 w 22"/>
                  <a:gd name="T7" fmla="*/ 5 h 5"/>
                  <a:gd name="T8" fmla="*/ 22 w 22"/>
                  <a:gd name="T9" fmla="*/ 2 h 5"/>
                  <a:gd name="T10" fmla="*/ 22 w 22"/>
                  <a:gd name="T11" fmla="*/ 0 h 5"/>
                  <a:gd name="T12" fmla="*/ 6 w 22"/>
                  <a:gd name="T13" fmla="*/ 3 h 5"/>
                  <a:gd name="T14" fmla="*/ 0 w 22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0" name="Freeform 42"/>
              <p:cNvSpPr/>
              <p:nvPr/>
            </p:nvSpPr>
            <p:spPr bwMode="auto">
              <a:xfrm>
                <a:off x="2975" y="482"/>
                <a:ext cx="26" cy="5"/>
              </a:xfrm>
              <a:custGeom>
                <a:avLst/>
                <a:gdLst>
                  <a:gd name="T0" fmla="*/ 26 w 26"/>
                  <a:gd name="T1" fmla="*/ 0 h 5"/>
                  <a:gd name="T2" fmla="*/ 20 w 26"/>
                  <a:gd name="T3" fmla="*/ 3 h 5"/>
                  <a:gd name="T4" fmla="*/ 0 w 26"/>
                  <a:gd name="T5" fmla="*/ 5 h 5"/>
                  <a:gd name="T6" fmla="*/ 0 w 26"/>
                  <a:gd name="T7" fmla="*/ 5 h 5"/>
                  <a:gd name="T8" fmla="*/ 0 w 26"/>
                  <a:gd name="T9" fmla="*/ 5 h 5"/>
                  <a:gd name="T10" fmla="*/ 23 w 26"/>
                  <a:gd name="T11" fmla="*/ 0 h 5"/>
                  <a:gd name="T12" fmla="*/ 23 w 26"/>
                  <a:gd name="T13" fmla="*/ 0 h 5"/>
                  <a:gd name="T14" fmla="*/ 26 w 2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1" name="Freeform 43"/>
              <p:cNvSpPr/>
              <p:nvPr/>
            </p:nvSpPr>
            <p:spPr bwMode="auto">
              <a:xfrm>
                <a:off x="3709" y="479"/>
                <a:ext cx="25" cy="6"/>
              </a:xfrm>
              <a:custGeom>
                <a:avLst/>
                <a:gdLst>
                  <a:gd name="T0" fmla="*/ 0 w 25"/>
                  <a:gd name="T1" fmla="*/ 2 h 6"/>
                  <a:gd name="T2" fmla="*/ 6 w 25"/>
                  <a:gd name="T3" fmla="*/ 3 h 6"/>
                  <a:gd name="T4" fmla="*/ 25 w 25"/>
                  <a:gd name="T5" fmla="*/ 6 h 6"/>
                  <a:gd name="T6" fmla="*/ 25 w 25"/>
                  <a:gd name="T7" fmla="*/ 5 h 6"/>
                  <a:gd name="T8" fmla="*/ 25 w 25"/>
                  <a:gd name="T9" fmla="*/ 5 h 6"/>
                  <a:gd name="T10" fmla="*/ 3 w 25"/>
                  <a:gd name="T11" fmla="*/ 0 h 6"/>
                  <a:gd name="T12" fmla="*/ 3 w 25"/>
                  <a:gd name="T13" fmla="*/ 0 h 6"/>
                  <a:gd name="T14" fmla="*/ 0 w 2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2" name="Freeform 44"/>
              <p:cNvSpPr/>
              <p:nvPr/>
            </p:nvSpPr>
            <p:spPr bwMode="auto">
              <a:xfrm>
                <a:off x="2947" y="485"/>
                <a:ext cx="105" cy="56"/>
              </a:xfrm>
              <a:custGeom>
                <a:avLst/>
                <a:gdLst>
                  <a:gd name="T0" fmla="*/ 64 w 105"/>
                  <a:gd name="T1" fmla="*/ 9 h 56"/>
                  <a:gd name="T2" fmla="*/ 38 w 105"/>
                  <a:gd name="T3" fmla="*/ 20 h 56"/>
                  <a:gd name="T4" fmla="*/ 32 w 105"/>
                  <a:gd name="T5" fmla="*/ 26 h 56"/>
                  <a:gd name="T6" fmla="*/ 32 w 105"/>
                  <a:gd name="T7" fmla="*/ 38 h 56"/>
                  <a:gd name="T8" fmla="*/ 38 w 105"/>
                  <a:gd name="T9" fmla="*/ 44 h 56"/>
                  <a:gd name="T10" fmla="*/ 48 w 105"/>
                  <a:gd name="T11" fmla="*/ 47 h 56"/>
                  <a:gd name="T12" fmla="*/ 67 w 105"/>
                  <a:gd name="T13" fmla="*/ 46 h 56"/>
                  <a:gd name="T14" fmla="*/ 70 w 105"/>
                  <a:gd name="T15" fmla="*/ 46 h 56"/>
                  <a:gd name="T16" fmla="*/ 67 w 105"/>
                  <a:gd name="T17" fmla="*/ 49 h 56"/>
                  <a:gd name="T18" fmla="*/ 60 w 105"/>
                  <a:gd name="T19" fmla="*/ 53 h 56"/>
                  <a:gd name="T20" fmla="*/ 51 w 105"/>
                  <a:gd name="T21" fmla="*/ 56 h 56"/>
                  <a:gd name="T22" fmla="*/ 44 w 105"/>
                  <a:gd name="T23" fmla="*/ 56 h 56"/>
                  <a:gd name="T24" fmla="*/ 44 w 105"/>
                  <a:gd name="T25" fmla="*/ 55 h 56"/>
                  <a:gd name="T26" fmla="*/ 28 w 105"/>
                  <a:gd name="T27" fmla="*/ 55 h 56"/>
                  <a:gd name="T28" fmla="*/ 9 w 105"/>
                  <a:gd name="T29" fmla="*/ 49 h 56"/>
                  <a:gd name="T30" fmla="*/ 0 w 105"/>
                  <a:gd name="T31" fmla="*/ 41 h 56"/>
                  <a:gd name="T32" fmla="*/ 0 w 105"/>
                  <a:gd name="T33" fmla="*/ 34 h 56"/>
                  <a:gd name="T34" fmla="*/ 9 w 105"/>
                  <a:gd name="T35" fmla="*/ 23 h 56"/>
                  <a:gd name="T36" fmla="*/ 19 w 105"/>
                  <a:gd name="T37" fmla="*/ 14 h 56"/>
                  <a:gd name="T38" fmla="*/ 28 w 105"/>
                  <a:gd name="T39" fmla="*/ 9 h 56"/>
                  <a:gd name="T40" fmla="*/ 60 w 105"/>
                  <a:gd name="T41" fmla="*/ 3 h 56"/>
                  <a:gd name="T42" fmla="*/ 73 w 105"/>
                  <a:gd name="T43" fmla="*/ 2 h 56"/>
                  <a:gd name="T44" fmla="*/ 80 w 105"/>
                  <a:gd name="T45" fmla="*/ 0 h 56"/>
                  <a:gd name="T46" fmla="*/ 92 w 105"/>
                  <a:gd name="T47" fmla="*/ 0 h 56"/>
                  <a:gd name="T48" fmla="*/ 92 w 105"/>
                  <a:gd name="T49" fmla="*/ 0 h 56"/>
                  <a:gd name="T50" fmla="*/ 105 w 105"/>
                  <a:gd name="T51" fmla="*/ 0 h 56"/>
                  <a:gd name="T52" fmla="*/ 64 w 105"/>
                  <a:gd name="T53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3" name="Freeform 45"/>
              <p:cNvSpPr/>
              <p:nvPr/>
            </p:nvSpPr>
            <p:spPr bwMode="auto">
              <a:xfrm>
                <a:off x="3658" y="482"/>
                <a:ext cx="105" cy="58"/>
              </a:xfrm>
              <a:custGeom>
                <a:avLst/>
                <a:gdLst>
                  <a:gd name="T0" fmla="*/ 41 w 105"/>
                  <a:gd name="T1" fmla="*/ 11 h 58"/>
                  <a:gd name="T2" fmla="*/ 67 w 105"/>
                  <a:gd name="T3" fmla="*/ 21 h 58"/>
                  <a:gd name="T4" fmla="*/ 73 w 105"/>
                  <a:gd name="T5" fmla="*/ 26 h 58"/>
                  <a:gd name="T6" fmla="*/ 73 w 105"/>
                  <a:gd name="T7" fmla="*/ 40 h 58"/>
                  <a:gd name="T8" fmla="*/ 67 w 105"/>
                  <a:gd name="T9" fmla="*/ 44 h 58"/>
                  <a:gd name="T10" fmla="*/ 60 w 105"/>
                  <a:gd name="T11" fmla="*/ 47 h 58"/>
                  <a:gd name="T12" fmla="*/ 38 w 105"/>
                  <a:gd name="T13" fmla="*/ 47 h 58"/>
                  <a:gd name="T14" fmla="*/ 38 w 105"/>
                  <a:gd name="T15" fmla="*/ 46 h 58"/>
                  <a:gd name="T16" fmla="*/ 38 w 105"/>
                  <a:gd name="T17" fmla="*/ 49 h 58"/>
                  <a:gd name="T18" fmla="*/ 44 w 105"/>
                  <a:gd name="T19" fmla="*/ 53 h 58"/>
                  <a:gd name="T20" fmla="*/ 54 w 105"/>
                  <a:gd name="T21" fmla="*/ 58 h 58"/>
                  <a:gd name="T22" fmla="*/ 60 w 105"/>
                  <a:gd name="T23" fmla="*/ 58 h 58"/>
                  <a:gd name="T24" fmla="*/ 64 w 105"/>
                  <a:gd name="T25" fmla="*/ 56 h 58"/>
                  <a:gd name="T26" fmla="*/ 80 w 105"/>
                  <a:gd name="T27" fmla="*/ 56 h 58"/>
                  <a:gd name="T28" fmla="*/ 96 w 105"/>
                  <a:gd name="T29" fmla="*/ 50 h 58"/>
                  <a:gd name="T30" fmla="*/ 105 w 105"/>
                  <a:gd name="T31" fmla="*/ 41 h 58"/>
                  <a:gd name="T32" fmla="*/ 105 w 105"/>
                  <a:gd name="T33" fmla="*/ 35 h 58"/>
                  <a:gd name="T34" fmla="*/ 96 w 105"/>
                  <a:gd name="T35" fmla="*/ 24 h 58"/>
                  <a:gd name="T36" fmla="*/ 86 w 105"/>
                  <a:gd name="T37" fmla="*/ 14 h 58"/>
                  <a:gd name="T38" fmla="*/ 76 w 105"/>
                  <a:gd name="T39" fmla="*/ 9 h 58"/>
                  <a:gd name="T40" fmla="*/ 44 w 105"/>
                  <a:gd name="T41" fmla="*/ 3 h 58"/>
                  <a:gd name="T42" fmla="*/ 32 w 105"/>
                  <a:gd name="T43" fmla="*/ 3 h 58"/>
                  <a:gd name="T44" fmla="*/ 25 w 105"/>
                  <a:gd name="T45" fmla="*/ 2 h 58"/>
                  <a:gd name="T46" fmla="*/ 12 w 105"/>
                  <a:gd name="T47" fmla="*/ 2 h 58"/>
                  <a:gd name="T48" fmla="*/ 9 w 105"/>
                  <a:gd name="T49" fmla="*/ 0 h 58"/>
                  <a:gd name="T50" fmla="*/ 0 w 105"/>
                  <a:gd name="T51" fmla="*/ 0 h 58"/>
                  <a:gd name="T52" fmla="*/ 41 w 105"/>
                  <a:gd name="T53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4" name="Freeform 46"/>
              <p:cNvSpPr/>
              <p:nvPr/>
            </p:nvSpPr>
            <p:spPr bwMode="auto">
              <a:xfrm>
                <a:off x="2319" y="487"/>
                <a:ext cx="266" cy="80"/>
              </a:xfrm>
              <a:custGeom>
                <a:avLst/>
                <a:gdLst>
                  <a:gd name="T0" fmla="*/ 29 w 266"/>
                  <a:gd name="T1" fmla="*/ 28 h 80"/>
                  <a:gd name="T2" fmla="*/ 32 w 266"/>
                  <a:gd name="T3" fmla="*/ 44 h 80"/>
                  <a:gd name="T4" fmla="*/ 48 w 266"/>
                  <a:gd name="T5" fmla="*/ 56 h 80"/>
                  <a:gd name="T6" fmla="*/ 61 w 266"/>
                  <a:gd name="T7" fmla="*/ 62 h 80"/>
                  <a:gd name="T8" fmla="*/ 70 w 266"/>
                  <a:gd name="T9" fmla="*/ 63 h 80"/>
                  <a:gd name="T10" fmla="*/ 96 w 266"/>
                  <a:gd name="T11" fmla="*/ 66 h 80"/>
                  <a:gd name="T12" fmla="*/ 115 w 266"/>
                  <a:gd name="T13" fmla="*/ 65 h 80"/>
                  <a:gd name="T14" fmla="*/ 128 w 266"/>
                  <a:gd name="T15" fmla="*/ 65 h 80"/>
                  <a:gd name="T16" fmla="*/ 131 w 266"/>
                  <a:gd name="T17" fmla="*/ 63 h 80"/>
                  <a:gd name="T18" fmla="*/ 122 w 266"/>
                  <a:gd name="T19" fmla="*/ 59 h 80"/>
                  <a:gd name="T20" fmla="*/ 118 w 266"/>
                  <a:gd name="T21" fmla="*/ 51 h 80"/>
                  <a:gd name="T22" fmla="*/ 122 w 266"/>
                  <a:gd name="T23" fmla="*/ 39 h 80"/>
                  <a:gd name="T24" fmla="*/ 122 w 266"/>
                  <a:gd name="T25" fmla="*/ 39 h 80"/>
                  <a:gd name="T26" fmla="*/ 150 w 266"/>
                  <a:gd name="T27" fmla="*/ 54 h 80"/>
                  <a:gd name="T28" fmla="*/ 179 w 266"/>
                  <a:gd name="T29" fmla="*/ 60 h 80"/>
                  <a:gd name="T30" fmla="*/ 211 w 266"/>
                  <a:gd name="T31" fmla="*/ 65 h 80"/>
                  <a:gd name="T32" fmla="*/ 243 w 266"/>
                  <a:gd name="T33" fmla="*/ 63 h 80"/>
                  <a:gd name="T34" fmla="*/ 259 w 266"/>
                  <a:gd name="T35" fmla="*/ 60 h 80"/>
                  <a:gd name="T36" fmla="*/ 266 w 266"/>
                  <a:gd name="T37" fmla="*/ 60 h 80"/>
                  <a:gd name="T38" fmla="*/ 266 w 266"/>
                  <a:gd name="T39" fmla="*/ 73 h 80"/>
                  <a:gd name="T40" fmla="*/ 227 w 266"/>
                  <a:gd name="T41" fmla="*/ 76 h 80"/>
                  <a:gd name="T42" fmla="*/ 227 w 266"/>
                  <a:gd name="T43" fmla="*/ 77 h 80"/>
                  <a:gd name="T44" fmla="*/ 157 w 266"/>
                  <a:gd name="T45" fmla="*/ 80 h 80"/>
                  <a:gd name="T46" fmla="*/ 96 w 266"/>
                  <a:gd name="T47" fmla="*/ 79 h 80"/>
                  <a:gd name="T48" fmla="*/ 83 w 266"/>
                  <a:gd name="T49" fmla="*/ 77 h 80"/>
                  <a:gd name="T50" fmla="*/ 45 w 266"/>
                  <a:gd name="T51" fmla="*/ 71 h 80"/>
                  <a:gd name="T52" fmla="*/ 25 w 266"/>
                  <a:gd name="T53" fmla="*/ 65 h 80"/>
                  <a:gd name="T54" fmla="*/ 13 w 266"/>
                  <a:gd name="T55" fmla="*/ 53 h 80"/>
                  <a:gd name="T56" fmla="*/ 0 w 266"/>
                  <a:gd name="T57" fmla="*/ 39 h 80"/>
                  <a:gd name="T58" fmla="*/ 0 w 266"/>
                  <a:gd name="T59" fmla="*/ 35 h 80"/>
                  <a:gd name="T60" fmla="*/ 0 w 266"/>
                  <a:gd name="T61" fmla="*/ 27 h 80"/>
                  <a:gd name="T62" fmla="*/ 9 w 266"/>
                  <a:gd name="T63" fmla="*/ 16 h 80"/>
                  <a:gd name="T64" fmla="*/ 25 w 266"/>
                  <a:gd name="T65" fmla="*/ 7 h 80"/>
                  <a:gd name="T66" fmla="*/ 45 w 266"/>
                  <a:gd name="T67" fmla="*/ 0 h 80"/>
                  <a:gd name="T68" fmla="*/ 32 w 266"/>
                  <a:gd name="T69" fmla="*/ 15 h 80"/>
                  <a:gd name="T70" fmla="*/ 29 w 266"/>
                  <a:gd name="T71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5" name="Freeform 47"/>
              <p:cNvSpPr/>
              <p:nvPr/>
            </p:nvSpPr>
            <p:spPr bwMode="auto">
              <a:xfrm>
                <a:off x="4125" y="482"/>
                <a:ext cx="269" cy="81"/>
              </a:xfrm>
              <a:custGeom>
                <a:avLst/>
                <a:gdLst>
                  <a:gd name="T0" fmla="*/ 237 w 269"/>
                  <a:gd name="T1" fmla="*/ 29 h 81"/>
                  <a:gd name="T2" fmla="*/ 234 w 269"/>
                  <a:gd name="T3" fmla="*/ 44 h 81"/>
                  <a:gd name="T4" fmla="*/ 221 w 269"/>
                  <a:gd name="T5" fmla="*/ 56 h 81"/>
                  <a:gd name="T6" fmla="*/ 205 w 269"/>
                  <a:gd name="T7" fmla="*/ 62 h 81"/>
                  <a:gd name="T8" fmla="*/ 199 w 269"/>
                  <a:gd name="T9" fmla="*/ 64 h 81"/>
                  <a:gd name="T10" fmla="*/ 173 w 269"/>
                  <a:gd name="T11" fmla="*/ 65 h 81"/>
                  <a:gd name="T12" fmla="*/ 151 w 269"/>
                  <a:gd name="T13" fmla="*/ 65 h 81"/>
                  <a:gd name="T14" fmla="*/ 138 w 269"/>
                  <a:gd name="T15" fmla="*/ 65 h 81"/>
                  <a:gd name="T16" fmla="*/ 135 w 269"/>
                  <a:gd name="T17" fmla="*/ 64 h 81"/>
                  <a:gd name="T18" fmla="*/ 144 w 269"/>
                  <a:gd name="T19" fmla="*/ 59 h 81"/>
                  <a:gd name="T20" fmla="*/ 147 w 269"/>
                  <a:gd name="T21" fmla="*/ 52 h 81"/>
                  <a:gd name="T22" fmla="*/ 144 w 269"/>
                  <a:gd name="T23" fmla="*/ 40 h 81"/>
                  <a:gd name="T24" fmla="*/ 144 w 269"/>
                  <a:gd name="T25" fmla="*/ 40 h 81"/>
                  <a:gd name="T26" fmla="*/ 115 w 269"/>
                  <a:gd name="T27" fmla="*/ 55 h 81"/>
                  <a:gd name="T28" fmla="*/ 87 w 269"/>
                  <a:gd name="T29" fmla="*/ 61 h 81"/>
                  <a:gd name="T30" fmla="*/ 55 w 269"/>
                  <a:gd name="T31" fmla="*/ 65 h 81"/>
                  <a:gd name="T32" fmla="*/ 23 w 269"/>
                  <a:gd name="T33" fmla="*/ 64 h 81"/>
                  <a:gd name="T34" fmla="*/ 10 w 269"/>
                  <a:gd name="T35" fmla="*/ 62 h 81"/>
                  <a:gd name="T36" fmla="*/ 0 w 269"/>
                  <a:gd name="T37" fmla="*/ 62 h 81"/>
                  <a:gd name="T38" fmla="*/ 0 w 269"/>
                  <a:gd name="T39" fmla="*/ 74 h 81"/>
                  <a:gd name="T40" fmla="*/ 39 w 269"/>
                  <a:gd name="T41" fmla="*/ 76 h 81"/>
                  <a:gd name="T42" fmla="*/ 39 w 269"/>
                  <a:gd name="T43" fmla="*/ 78 h 81"/>
                  <a:gd name="T44" fmla="*/ 112 w 269"/>
                  <a:gd name="T45" fmla="*/ 81 h 81"/>
                  <a:gd name="T46" fmla="*/ 170 w 269"/>
                  <a:gd name="T47" fmla="*/ 79 h 81"/>
                  <a:gd name="T48" fmla="*/ 183 w 269"/>
                  <a:gd name="T49" fmla="*/ 78 h 81"/>
                  <a:gd name="T50" fmla="*/ 221 w 269"/>
                  <a:gd name="T51" fmla="*/ 70 h 81"/>
                  <a:gd name="T52" fmla="*/ 240 w 269"/>
                  <a:gd name="T53" fmla="*/ 64 h 81"/>
                  <a:gd name="T54" fmla="*/ 253 w 269"/>
                  <a:gd name="T55" fmla="*/ 53 h 81"/>
                  <a:gd name="T56" fmla="*/ 266 w 269"/>
                  <a:gd name="T57" fmla="*/ 40 h 81"/>
                  <a:gd name="T58" fmla="*/ 269 w 269"/>
                  <a:gd name="T59" fmla="*/ 35 h 81"/>
                  <a:gd name="T60" fmla="*/ 266 w 269"/>
                  <a:gd name="T61" fmla="*/ 27 h 81"/>
                  <a:gd name="T62" fmla="*/ 256 w 269"/>
                  <a:gd name="T63" fmla="*/ 17 h 81"/>
                  <a:gd name="T64" fmla="*/ 240 w 269"/>
                  <a:gd name="T65" fmla="*/ 8 h 81"/>
                  <a:gd name="T66" fmla="*/ 221 w 269"/>
                  <a:gd name="T67" fmla="*/ 0 h 81"/>
                  <a:gd name="T68" fmla="*/ 234 w 269"/>
                  <a:gd name="T69" fmla="*/ 15 h 81"/>
                  <a:gd name="T70" fmla="*/ 237 w 269"/>
                  <a:gd name="T71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6" name="Freeform 48"/>
              <p:cNvSpPr/>
              <p:nvPr/>
            </p:nvSpPr>
            <p:spPr bwMode="auto">
              <a:xfrm>
                <a:off x="2706" y="487"/>
                <a:ext cx="16" cy="6"/>
              </a:xfrm>
              <a:custGeom>
                <a:avLst/>
                <a:gdLst>
                  <a:gd name="T0" fmla="*/ 4 w 16"/>
                  <a:gd name="T1" fmla="*/ 6 h 6"/>
                  <a:gd name="T2" fmla="*/ 0 w 16"/>
                  <a:gd name="T3" fmla="*/ 6 h 6"/>
                  <a:gd name="T4" fmla="*/ 4 w 16"/>
                  <a:gd name="T5" fmla="*/ 3 h 6"/>
                  <a:gd name="T6" fmla="*/ 16 w 16"/>
                  <a:gd name="T7" fmla="*/ 0 h 6"/>
                  <a:gd name="T8" fmla="*/ 16 w 16"/>
                  <a:gd name="T9" fmla="*/ 1 h 6"/>
                  <a:gd name="T10" fmla="*/ 4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7" name="Freeform 49"/>
              <p:cNvSpPr/>
              <p:nvPr/>
            </p:nvSpPr>
            <p:spPr bwMode="auto">
              <a:xfrm>
                <a:off x="3987" y="484"/>
                <a:ext cx="16" cy="6"/>
              </a:xfrm>
              <a:custGeom>
                <a:avLst/>
                <a:gdLst>
                  <a:gd name="T0" fmla="*/ 13 w 16"/>
                  <a:gd name="T1" fmla="*/ 6 h 6"/>
                  <a:gd name="T2" fmla="*/ 16 w 16"/>
                  <a:gd name="T3" fmla="*/ 6 h 6"/>
                  <a:gd name="T4" fmla="*/ 13 w 16"/>
                  <a:gd name="T5" fmla="*/ 1 h 6"/>
                  <a:gd name="T6" fmla="*/ 0 w 16"/>
                  <a:gd name="T7" fmla="*/ 0 h 6"/>
                  <a:gd name="T8" fmla="*/ 0 w 16"/>
                  <a:gd name="T9" fmla="*/ 1 h 6"/>
                  <a:gd name="T10" fmla="*/ 1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8" name="Freeform 50"/>
              <p:cNvSpPr/>
              <p:nvPr/>
            </p:nvSpPr>
            <p:spPr bwMode="auto">
              <a:xfrm>
                <a:off x="3190" y="487"/>
                <a:ext cx="19" cy="7"/>
              </a:xfrm>
              <a:custGeom>
                <a:avLst/>
                <a:gdLst>
                  <a:gd name="T0" fmla="*/ 19 w 19"/>
                  <a:gd name="T1" fmla="*/ 7 h 7"/>
                  <a:gd name="T2" fmla="*/ 13 w 19"/>
                  <a:gd name="T3" fmla="*/ 7 h 7"/>
                  <a:gd name="T4" fmla="*/ 0 w 19"/>
                  <a:gd name="T5" fmla="*/ 1 h 7"/>
                  <a:gd name="T6" fmla="*/ 0 w 19"/>
                  <a:gd name="T7" fmla="*/ 0 h 7"/>
                  <a:gd name="T8" fmla="*/ 13 w 19"/>
                  <a:gd name="T9" fmla="*/ 4 h 7"/>
                  <a:gd name="T10" fmla="*/ 19 w 19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79" name="Freeform 51"/>
              <p:cNvSpPr/>
              <p:nvPr/>
            </p:nvSpPr>
            <p:spPr bwMode="auto">
              <a:xfrm>
                <a:off x="3501" y="485"/>
                <a:ext cx="19" cy="8"/>
              </a:xfrm>
              <a:custGeom>
                <a:avLst/>
                <a:gdLst>
                  <a:gd name="T0" fmla="*/ 0 w 19"/>
                  <a:gd name="T1" fmla="*/ 8 h 8"/>
                  <a:gd name="T2" fmla="*/ 6 w 19"/>
                  <a:gd name="T3" fmla="*/ 8 h 8"/>
                  <a:gd name="T4" fmla="*/ 19 w 19"/>
                  <a:gd name="T5" fmla="*/ 2 h 8"/>
                  <a:gd name="T6" fmla="*/ 19 w 19"/>
                  <a:gd name="T7" fmla="*/ 0 h 8"/>
                  <a:gd name="T8" fmla="*/ 6 w 19"/>
                  <a:gd name="T9" fmla="*/ 5 h 8"/>
                  <a:gd name="T10" fmla="*/ 0 w 19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0" name="Freeform 52"/>
              <p:cNvSpPr/>
              <p:nvPr/>
            </p:nvSpPr>
            <p:spPr bwMode="auto">
              <a:xfrm>
                <a:off x="2931" y="490"/>
                <a:ext cx="32" cy="12"/>
              </a:xfrm>
              <a:custGeom>
                <a:avLst/>
                <a:gdLst>
                  <a:gd name="T0" fmla="*/ 32 w 32"/>
                  <a:gd name="T1" fmla="*/ 0 h 12"/>
                  <a:gd name="T2" fmla="*/ 25 w 32"/>
                  <a:gd name="T3" fmla="*/ 3 h 12"/>
                  <a:gd name="T4" fmla="*/ 19 w 32"/>
                  <a:gd name="T5" fmla="*/ 4 h 12"/>
                  <a:gd name="T6" fmla="*/ 3 w 32"/>
                  <a:gd name="T7" fmla="*/ 12 h 12"/>
                  <a:gd name="T8" fmla="*/ 0 w 32"/>
                  <a:gd name="T9" fmla="*/ 12 h 12"/>
                  <a:gd name="T10" fmla="*/ 0 w 32"/>
                  <a:gd name="T11" fmla="*/ 10 h 12"/>
                  <a:gd name="T12" fmla="*/ 12 w 32"/>
                  <a:gd name="T13" fmla="*/ 4 h 12"/>
                  <a:gd name="T14" fmla="*/ 22 w 32"/>
                  <a:gd name="T15" fmla="*/ 1 h 12"/>
                  <a:gd name="T16" fmla="*/ 32 w 32"/>
                  <a:gd name="T17" fmla="*/ 0 h 12"/>
                  <a:gd name="T18" fmla="*/ 32 w 32"/>
                  <a:gd name="T19" fmla="*/ 0 h 12"/>
                  <a:gd name="T20" fmla="*/ 32 w 3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1" name="Freeform 53"/>
              <p:cNvSpPr/>
              <p:nvPr/>
            </p:nvSpPr>
            <p:spPr bwMode="auto">
              <a:xfrm>
                <a:off x="3747" y="487"/>
                <a:ext cx="32" cy="12"/>
              </a:xfrm>
              <a:custGeom>
                <a:avLst/>
                <a:gdLst>
                  <a:gd name="T0" fmla="*/ 0 w 32"/>
                  <a:gd name="T1" fmla="*/ 1 h 12"/>
                  <a:gd name="T2" fmla="*/ 7 w 32"/>
                  <a:gd name="T3" fmla="*/ 3 h 12"/>
                  <a:gd name="T4" fmla="*/ 13 w 32"/>
                  <a:gd name="T5" fmla="*/ 4 h 12"/>
                  <a:gd name="T6" fmla="*/ 29 w 32"/>
                  <a:gd name="T7" fmla="*/ 12 h 12"/>
                  <a:gd name="T8" fmla="*/ 32 w 32"/>
                  <a:gd name="T9" fmla="*/ 12 h 12"/>
                  <a:gd name="T10" fmla="*/ 32 w 32"/>
                  <a:gd name="T11" fmla="*/ 12 h 12"/>
                  <a:gd name="T12" fmla="*/ 19 w 32"/>
                  <a:gd name="T13" fmla="*/ 6 h 12"/>
                  <a:gd name="T14" fmla="*/ 10 w 32"/>
                  <a:gd name="T15" fmla="*/ 1 h 12"/>
                  <a:gd name="T16" fmla="*/ 0 w 32"/>
                  <a:gd name="T17" fmla="*/ 0 h 12"/>
                  <a:gd name="T18" fmla="*/ 0 w 32"/>
                  <a:gd name="T19" fmla="*/ 0 h 12"/>
                  <a:gd name="T20" fmla="*/ 0 w 32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2" name="Freeform 54"/>
              <p:cNvSpPr/>
              <p:nvPr/>
            </p:nvSpPr>
            <p:spPr bwMode="auto">
              <a:xfrm>
                <a:off x="2678" y="497"/>
                <a:ext cx="12" cy="6"/>
              </a:xfrm>
              <a:custGeom>
                <a:avLst/>
                <a:gdLst>
                  <a:gd name="T0" fmla="*/ 12 w 12"/>
                  <a:gd name="T1" fmla="*/ 2 h 6"/>
                  <a:gd name="T2" fmla="*/ 6 w 12"/>
                  <a:gd name="T3" fmla="*/ 3 h 6"/>
                  <a:gd name="T4" fmla="*/ 3 w 12"/>
                  <a:gd name="T5" fmla="*/ 6 h 6"/>
                  <a:gd name="T6" fmla="*/ 0 w 12"/>
                  <a:gd name="T7" fmla="*/ 5 h 6"/>
                  <a:gd name="T8" fmla="*/ 3 w 12"/>
                  <a:gd name="T9" fmla="*/ 3 h 6"/>
                  <a:gd name="T10" fmla="*/ 6 w 12"/>
                  <a:gd name="T11" fmla="*/ 0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3" name="Freeform 55"/>
              <p:cNvSpPr/>
              <p:nvPr/>
            </p:nvSpPr>
            <p:spPr bwMode="auto">
              <a:xfrm>
                <a:off x="4019" y="494"/>
                <a:ext cx="13" cy="5"/>
              </a:xfrm>
              <a:custGeom>
                <a:avLst/>
                <a:gdLst>
                  <a:gd name="T0" fmla="*/ 0 w 13"/>
                  <a:gd name="T1" fmla="*/ 2 h 5"/>
                  <a:gd name="T2" fmla="*/ 7 w 13"/>
                  <a:gd name="T3" fmla="*/ 3 h 5"/>
                  <a:gd name="T4" fmla="*/ 13 w 13"/>
                  <a:gd name="T5" fmla="*/ 5 h 5"/>
                  <a:gd name="T6" fmla="*/ 13 w 13"/>
                  <a:gd name="T7" fmla="*/ 5 h 5"/>
                  <a:gd name="T8" fmla="*/ 10 w 13"/>
                  <a:gd name="T9" fmla="*/ 2 h 5"/>
                  <a:gd name="T10" fmla="*/ 7 w 13"/>
                  <a:gd name="T11" fmla="*/ 0 h 5"/>
                  <a:gd name="T12" fmla="*/ 0 w 13"/>
                  <a:gd name="T13" fmla="*/ 0 h 5"/>
                  <a:gd name="T14" fmla="*/ 0 w 13"/>
                  <a:gd name="T15" fmla="*/ 0 h 5"/>
                  <a:gd name="T16" fmla="*/ 0 w 1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4" name="Freeform 56"/>
              <p:cNvSpPr/>
              <p:nvPr/>
            </p:nvSpPr>
            <p:spPr bwMode="auto">
              <a:xfrm>
                <a:off x="3219" y="497"/>
                <a:ext cx="22" cy="5"/>
              </a:xfrm>
              <a:custGeom>
                <a:avLst/>
                <a:gdLst>
                  <a:gd name="T0" fmla="*/ 22 w 22"/>
                  <a:gd name="T1" fmla="*/ 3 h 5"/>
                  <a:gd name="T2" fmla="*/ 22 w 22"/>
                  <a:gd name="T3" fmla="*/ 5 h 5"/>
                  <a:gd name="T4" fmla="*/ 16 w 22"/>
                  <a:gd name="T5" fmla="*/ 5 h 5"/>
                  <a:gd name="T6" fmla="*/ 0 w 22"/>
                  <a:gd name="T7" fmla="*/ 2 h 5"/>
                  <a:gd name="T8" fmla="*/ 0 w 22"/>
                  <a:gd name="T9" fmla="*/ 0 h 5"/>
                  <a:gd name="T10" fmla="*/ 22 w 22"/>
                  <a:gd name="T11" fmla="*/ 3 h 5"/>
                  <a:gd name="T12" fmla="*/ 22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5" name="Freeform 57"/>
              <p:cNvSpPr/>
              <p:nvPr/>
            </p:nvSpPr>
            <p:spPr bwMode="auto">
              <a:xfrm>
                <a:off x="3469" y="496"/>
                <a:ext cx="22" cy="4"/>
              </a:xfrm>
              <a:custGeom>
                <a:avLst/>
                <a:gdLst>
                  <a:gd name="T0" fmla="*/ 0 w 22"/>
                  <a:gd name="T1" fmla="*/ 3 h 4"/>
                  <a:gd name="T2" fmla="*/ 0 w 22"/>
                  <a:gd name="T3" fmla="*/ 4 h 4"/>
                  <a:gd name="T4" fmla="*/ 6 w 22"/>
                  <a:gd name="T5" fmla="*/ 4 h 4"/>
                  <a:gd name="T6" fmla="*/ 22 w 22"/>
                  <a:gd name="T7" fmla="*/ 1 h 4"/>
                  <a:gd name="T8" fmla="*/ 22 w 22"/>
                  <a:gd name="T9" fmla="*/ 0 h 4"/>
                  <a:gd name="T10" fmla="*/ 0 w 22"/>
                  <a:gd name="T11" fmla="*/ 3 h 4"/>
                  <a:gd name="T12" fmla="*/ 0 w 22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6" name="Freeform 58"/>
              <p:cNvSpPr/>
              <p:nvPr/>
            </p:nvSpPr>
            <p:spPr bwMode="auto">
              <a:xfrm>
                <a:off x="2332" y="502"/>
                <a:ext cx="9" cy="10"/>
              </a:xfrm>
              <a:custGeom>
                <a:avLst/>
                <a:gdLst>
                  <a:gd name="T0" fmla="*/ 9 w 9"/>
                  <a:gd name="T1" fmla="*/ 1 h 10"/>
                  <a:gd name="T2" fmla="*/ 3 w 9"/>
                  <a:gd name="T3" fmla="*/ 7 h 10"/>
                  <a:gd name="T4" fmla="*/ 3 w 9"/>
                  <a:gd name="T5" fmla="*/ 10 h 10"/>
                  <a:gd name="T6" fmla="*/ 3 w 9"/>
                  <a:gd name="T7" fmla="*/ 10 h 10"/>
                  <a:gd name="T8" fmla="*/ 0 w 9"/>
                  <a:gd name="T9" fmla="*/ 10 h 10"/>
                  <a:gd name="T10" fmla="*/ 0 w 9"/>
                  <a:gd name="T11" fmla="*/ 6 h 10"/>
                  <a:gd name="T12" fmla="*/ 9 w 9"/>
                  <a:gd name="T13" fmla="*/ 0 h 10"/>
                  <a:gd name="T14" fmla="*/ 9 w 9"/>
                  <a:gd name="T15" fmla="*/ 0 h 10"/>
                  <a:gd name="T16" fmla="*/ 9 w 9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7" name="Freeform 59"/>
              <p:cNvSpPr/>
              <p:nvPr/>
            </p:nvSpPr>
            <p:spPr bwMode="auto">
              <a:xfrm>
                <a:off x="4369" y="497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6 w 9"/>
                  <a:gd name="T3" fmla="*/ 8 h 11"/>
                  <a:gd name="T4" fmla="*/ 6 w 9"/>
                  <a:gd name="T5" fmla="*/ 11 h 11"/>
                  <a:gd name="T6" fmla="*/ 9 w 9"/>
                  <a:gd name="T7" fmla="*/ 11 h 11"/>
                  <a:gd name="T8" fmla="*/ 9 w 9"/>
                  <a:gd name="T9" fmla="*/ 11 h 11"/>
                  <a:gd name="T10" fmla="*/ 9 w 9"/>
                  <a:gd name="T11" fmla="*/ 6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8" name="Freeform 60"/>
              <p:cNvSpPr/>
              <p:nvPr/>
            </p:nvSpPr>
            <p:spPr bwMode="auto">
              <a:xfrm>
                <a:off x="2902" y="503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2 h 5"/>
                  <a:gd name="T4" fmla="*/ 6 w 16"/>
                  <a:gd name="T5" fmla="*/ 5 h 5"/>
                  <a:gd name="T6" fmla="*/ 3 w 16"/>
                  <a:gd name="T7" fmla="*/ 5 h 5"/>
                  <a:gd name="T8" fmla="*/ 0 w 16"/>
                  <a:gd name="T9" fmla="*/ 5 h 5"/>
                  <a:gd name="T10" fmla="*/ 0 w 16"/>
                  <a:gd name="T11" fmla="*/ 5 h 5"/>
                  <a:gd name="T12" fmla="*/ 13 w 16"/>
                  <a:gd name="T13" fmla="*/ 0 h 5"/>
                  <a:gd name="T14" fmla="*/ 16 w 16"/>
                  <a:gd name="T15" fmla="*/ 0 h 5"/>
                  <a:gd name="T16" fmla="*/ 16 w 1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89" name="Freeform 61"/>
              <p:cNvSpPr/>
              <p:nvPr/>
            </p:nvSpPr>
            <p:spPr bwMode="auto">
              <a:xfrm>
                <a:off x="3792" y="502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0 w 16"/>
                  <a:gd name="T5" fmla="*/ 4 h 4"/>
                  <a:gd name="T6" fmla="*/ 13 w 16"/>
                  <a:gd name="T7" fmla="*/ 4 h 4"/>
                  <a:gd name="T8" fmla="*/ 16 w 16"/>
                  <a:gd name="T9" fmla="*/ 3 h 4"/>
                  <a:gd name="T10" fmla="*/ 16 w 16"/>
                  <a:gd name="T11" fmla="*/ 3 h 4"/>
                  <a:gd name="T12" fmla="*/ 3 w 16"/>
                  <a:gd name="T13" fmla="*/ 0 h 4"/>
                  <a:gd name="T14" fmla="*/ 0 w 16"/>
                  <a:gd name="T15" fmla="*/ 0 h 4"/>
                  <a:gd name="T16" fmla="*/ 0 w 16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0" name="Freeform 62"/>
              <p:cNvSpPr/>
              <p:nvPr/>
            </p:nvSpPr>
            <p:spPr bwMode="auto">
              <a:xfrm>
                <a:off x="3244" y="503"/>
                <a:ext cx="7" cy="6"/>
              </a:xfrm>
              <a:custGeom>
                <a:avLst/>
                <a:gdLst>
                  <a:gd name="T0" fmla="*/ 7 w 7"/>
                  <a:gd name="T1" fmla="*/ 6 h 6"/>
                  <a:gd name="T2" fmla="*/ 7 w 7"/>
                  <a:gd name="T3" fmla="*/ 6 h 6"/>
                  <a:gd name="T4" fmla="*/ 4 w 7"/>
                  <a:gd name="T5" fmla="*/ 3 h 6"/>
                  <a:gd name="T6" fmla="*/ 0 w 7"/>
                  <a:gd name="T7" fmla="*/ 2 h 6"/>
                  <a:gd name="T8" fmla="*/ 4 w 7"/>
                  <a:gd name="T9" fmla="*/ 0 h 6"/>
                  <a:gd name="T10" fmla="*/ 7 w 7"/>
                  <a:gd name="T11" fmla="*/ 5 h 6"/>
                  <a:gd name="T12" fmla="*/ 7 w 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1" name="Freeform 63"/>
              <p:cNvSpPr/>
              <p:nvPr/>
            </p:nvSpPr>
            <p:spPr bwMode="auto">
              <a:xfrm>
                <a:off x="3459" y="50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3 h 6"/>
                  <a:gd name="T6" fmla="*/ 6 w 6"/>
                  <a:gd name="T7" fmla="*/ 3 h 6"/>
                  <a:gd name="T8" fmla="*/ 6 w 6"/>
                  <a:gd name="T9" fmla="*/ 0 h 6"/>
                  <a:gd name="T10" fmla="*/ 0 w 6"/>
                  <a:gd name="T11" fmla="*/ 6 h 6"/>
                  <a:gd name="T12" fmla="*/ 0 w 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2" name="Freeform 64"/>
              <p:cNvSpPr/>
              <p:nvPr/>
            </p:nvSpPr>
            <p:spPr bwMode="auto">
              <a:xfrm>
                <a:off x="2649" y="511"/>
                <a:ext cx="9" cy="4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4 h 4"/>
                  <a:gd name="T4" fmla="*/ 0 w 9"/>
                  <a:gd name="T5" fmla="*/ 3 h 4"/>
                  <a:gd name="T6" fmla="*/ 6 w 9"/>
                  <a:gd name="T7" fmla="*/ 0 h 4"/>
                  <a:gd name="T8" fmla="*/ 9 w 9"/>
                  <a:gd name="T9" fmla="*/ 0 h 4"/>
                  <a:gd name="T10" fmla="*/ 9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3" name="Freeform 65"/>
              <p:cNvSpPr/>
              <p:nvPr/>
            </p:nvSpPr>
            <p:spPr bwMode="auto">
              <a:xfrm>
                <a:off x="4055" y="506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6 w 6"/>
                  <a:gd name="T3" fmla="*/ 6 h 6"/>
                  <a:gd name="T4" fmla="*/ 6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4" name="Freeform 66"/>
              <p:cNvSpPr/>
              <p:nvPr/>
            </p:nvSpPr>
            <p:spPr bwMode="auto">
              <a:xfrm>
                <a:off x="2863" y="512"/>
                <a:ext cx="26" cy="8"/>
              </a:xfrm>
              <a:custGeom>
                <a:avLst/>
                <a:gdLst>
                  <a:gd name="T0" fmla="*/ 26 w 26"/>
                  <a:gd name="T1" fmla="*/ 2 h 8"/>
                  <a:gd name="T2" fmla="*/ 26 w 26"/>
                  <a:gd name="T3" fmla="*/ 2 h 8"/>
                  <a:gd name="T4" fmla="*/ 7 w 26"/>
                  <a:gd name="T5" fmla="*/ 7 h 8"/>
                  <a:gd name="T6" fmla="*/ 4 w 26"/>
                  <a:gd name="T7" fmla="*/ 8 h 8"/>
                  <a:gd name="T8" fmla="*/ 4 w 26"/>
                  <a:gd name="T9" fmla="*/ 8 h 8"/>
                  <a:gd name="T10" fmla="*/ 0 w 26"/>
                  <a:gd name="T11" fmla="*/ 8 h 8"/>
                  <a:gd name="T12" fmla="*/ 4 w 26"/>
                  <a:gd name="T13" fmla="*/ 5 h 8"/>
                  <a:gd name="T14" fmla="*/ 13 w 26"/>
                  <a:gd name="T15" fmla="*/ 3 h 8"/>
                  <a:gd name="T16" fmla="*/ 13 w 26"/>
                  <a:gd name="T17" fmla="*/ 3 h 8"/>
                  <a:gd name="T18" fmla="*/ 23 w 26"/>
                  <a:gd name="T19" fmla="*/ 0 h 8"/>
                  <a:gd name="T20" fmla="*/ 26 w 26"/>
                  <a:gd name="T21" fmla="*/ 0 h 8"/>
                  <a:gd name="T22" fmla="*/ 26 w 26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5" name="Freeform 67"/>
              <p:cNvSpPr/>
              <p:nvPr/>
            </p:nvSpPr>
            <p:spPr bwMode="auto">
              <a:xfrm>
                <a:off x="3821" y="511"/>
                <a:ext cx="25" cy="6"/>
              </a:xfrm>
              <a:custGeom>
                <a:avLst/>
                <a:gdLst>
                  <a:gd name="T0" fmla="*/ 0 w 25"/>
                  <a:gd name="T1" fmla="*/ 0 h 6"/>
                  <a:gd name="T2" fmla="*/ 0 w 25"/>
                  <a:gd name="T3" fmla="*/ 0 h 6"/>
                  <a:gd name="T4" fmla="*/ 19 w 25"/>
                  <a:gd name="T5" fmla="*/ 4 h 6"/>
                  <a:gd name="T6" fmla="*/ 22 w 25"/>
                  <a:gd name="T7" fmla="*/ 6 h 6"/>
                  <a:gd name="T8" fmla="*/ 22 w 25"/>
                  <a:gd name="T9" fmla="*/ 6 h 6"/>
                  <a:gd name="T10" fmla="*/ 25 w 25"/>
                  <a:gd name="T11" fmla="*/ 6 h 6"/>
                  <a:gd name="T12" fmla="*/ 22 w 25"/>
                  <a:gd name="T13" fmla="*/ 3 h 6"/>
                  <a:gd name="T14" fmla="*/ 13 w 25"/>
                  <a:gd name="T15" fmla="*/ 1 h 6"/>
                  <a:gd name="T16" fmla="*/ 13 w 25"/>
                  <a:gd name="T17" fmla="*/ 1 h 6"/>
                  <a:gd name="T18" fmla="*/ 6 w 25"/>
                  <a:gd name="T19" fmla="*/ 0 h 6"/>
                  <a:gd name="T20" fmla="*/ 0 w 25"/>
                  <a:gd name="T21" fmla="*/ 0 h 6"/>
                  <a:gd name="T22" fmla="*/ 0 w 2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6" name="Freeform 68"/>
              <p:cNvSpPr/>
              <p:nvPr/>
            </p:nvSpPr>
            <p:spPr bwMode="auto">
              <a:xfrm>
                <a:off x="3257" y="515"/>
                <a:ext cx="7" cy="8"/>
              </a:xfrm>
              <a:custGeom>
                <a:avLst/>
                <a:gdLst>
                  <a:gd name="T0" fmla="*/ 7 w 7"/>
                  <a:gd name="T1" fmla="*/ 5 h 8"/>
                  <a:gd name="T2" fmla="*/ 7 w 7"/>
                  <a:gd name="T3" fmla="*/ 8 h 8"/>
                  <a:gd name="T4" fmla="*/ 7 w 7"/>
                  <a:gd name="T5" fmla="*/ 8 h 8"/>
                  <a:gd name="T6" fmla="*/ 0 w 7"/>
                  <a:gd name="T7" fmla="*/ 0 h 8"/>
                  <a:gd name="T8" fmla="*/ 0 w 7"/>
                  <a:gd name="T9" fmla="*/ 0 h 8"/>
                  <a:gd name="T10" fmla="*/ 7 w 7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7" name="Freeform 69"/>
              <p:cNvSpPr/>
              <p:nvPr/>
            </p:nvSpPr>
            <p:spPr bwMode="auto">
              <a:xfrm>
                <a:off x="3446" y="514"/>
                <a:ext cx="10" cy="9"/>
              </a:xfrm>
              <a:custGeom>
                <a:avLst/>
                <a:gdLst>
                  <a:gd name="T0" fmla="*/ 0 w 10"/>
                  <a:gd name="T1" fmla="*/ 5 h 9"/>
                  <a:gd name="T2" fmla="*/ 0 w 10"/>
                  <a:gd name="T3" fmla="*/ 8 h 9"/>
                  <a:gd name="T4" fmla="*/ 3 w 10"/>
                  <a:gd name="T5" fmla="*/ 9 h 9"/>
                  <a:gd name="T6" fmla="*/ 10 w 10"/>
                  <a:gd name="T7" fmla="*/ 0 h 9"/>
                  <a:gd name="T8" fmla="*/ 7 w 10"/>
                  <a:gd name="T9" fmla="*/ 0 h 9"/>
                  <a:gd name="T10" fmla="*/ 0 w 10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8" name="Freeform 70"/>
              <p:cNvSpPr/>
              <p:nvPr/>
            </p:nvSpPr>
            <p:spPr bwMode="auto">
              <a:xfrm>
                <a:off x="2332" y="522"/>
                <a:ext cx="6" cy="12"/>
              </a:xfrm>
              <a:custGeom>
                <a:avLst/>
                <a:gdLst>
                  <a:gd name="T0" fmla="*/ 6 w 6"/>
                  <a:gd name="T1" fmla="*/ 10 h 12"/>
                  <a:gd name="T2" fmla="*/ 3 w 6"/>
                  <a:gd name="T3" fmla="*/ 12 h 12"/>
                  <a:gd name="T4" fmla="*/ 0 w 6"/>
                  <a:gd name="T5" fmla="*/ 10 h 12"/>
                  <a:gd name="T6" fmla="*/ 3 w 6"/>
                  <a:gd name="T7" fmla="*/ 0 h 12"/>
                  <a:gd name="T8" fmla="*/ 3 w 6"/>
                  <a:gd name="T9" fmla="*/ 0 h 12"/>
                  <a:gd name="T10" fmla="*/ 6 w 6"/>
                  <a:gd name="T11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99" name="Freeform 71"/>
              <p:cNvSpPr/>
              <p:nvPr/>
            </p:nvSpPr>
            <p:spPr bwMode="auto">
              <a:xfrm>
                <a:off x="4372" y="515"/>
                <a:ext cx="6" cy="13"/>
              </a:xfrm>
              <a:custGeom>
                <a:avLst/>
                <a:gdLst>
                  <a:gd name="T0" fmla="*/ 0 w 6"/>
                  <a:gd name="T1" fmla="*/ 13 h 13"/>
                  <a:gd name="T2" fmla="*/ 3 w 6"/>
                  <a:gd name="T3" fmla="*/ 13 h 13"/>
                  <a:gd name="T4" fmla="*/ 6 w 6"/>
                  <a:gd name="T5" fmla="*/ 11 h 13"/>
                  <a:gd name="T6" fmla="*/ 6 w 6"/>
                  <a:gd name="T7" fmla="*/ 0 h 13"/>
                  <a:gd name="T8" fmla="*/ 3 w 6"/>
                  <a:gd name="T9" fmla="*/ 0 h 13"/>
                  <a:gd name="T10" fmla="*/ 0 w 6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0" name="Freeform 72"/>
              <p:cNvSpPr/>
              <p:nvPr/>
            </p:nvSpPr>
            <p:spPr bwMode="auto">
              <a:xfrm>
                <a:off x="2630" y="522"/>
                <a:ext cx="6" cy="7"/>
              </a:xfrm>
              <a:custGeom>
                <a:avLst/>
                <a:gdLst>
                  <a:gd name="T0" fmla="*/ 0 w 6"/>
                  <a:gd name="T1" fmla="*/ 6 h 7"/>
                  <a:gd name="T2" fmla="*/ 0 w 6"/>
                  <a:gd name="T3" fmla="*/ 7 h 7"/>
                  <a:gd name="T4" fmla="*/ 0 w 6"/>
                  <a:gd name="T5" fmla="*/ 6 h 7"/>
                  <a:gd name="T6" fmla="*/ 0 w 6"/>
                  <a:gd name="T7" fmla="*/ 3 h 7"/>
                  <a:gd name="T8" fmla="*/ 6 w 6"/>
                  <a:gd name="T9" fmla="*/ 0 h 7"/>
                  <a:gd name="T10" fmla="*/ 6 w 6"/>
                  <a:gd name="T11" fmla="*/ 3 h 7"/>
                  <a:gd name="T12" fmla="*/ 0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1" name="Freeform 73"/>
              <p:cNvSpPr/>
              <p:nvPr/>
            </p:nvSpPr>
            <p:spPr bwMode="auto">
              <a:xfrm>
                <a:off x="4074" y="519"/>
                <a:ext cx="9" cy="6"/>
              </a:xfrm>
              <a:custGeom>
                <a:avLst/>
                <a:gdLst>
                  <a:gd name="T0" fmla="*/ 6 w 9"/>
                  <a:gd name="T1" fmla="*/ 4 h 6"/>
                  <a:gd name="T2" fmla="*/ 6 w 9"/>
                  <a:gd name="T3" fmla="*/ 6 h 6"/>
                  <a:gd name="T4" fmla="*/ 9 w 9"/>
                  <a:gd name="T5" fmla="*/ 4 h 6"/>
                  <a:gd name="T6" fmla="*/ 6 w 9"/>
                  <a:gd name="T7" fmla="*/ 3 h 6"/>
                  <a:gd name="T8" fmla="*/ 0 w 9"/>
                  <a:gd name="T9" fmla="*/ 0 h 6"/>
                  <a:gd name="T10" fmla="*/ 0 w 9"/>
                  <a:gd name="T11" fmla="*/ 3 h 6"/>
                  <a:gd name="T12" fmla="*/ 6 w 9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2" name="Freeform 74"/>
              <p:cNvSpPr/>
              <p:nvPr/>
            </p:nvSpPr>
            <p:spPr bwMode="auto">
              <a:xfrm>
                <a:off x="2818" y="522"/>
                <a:ext cx="29" cy="7"/>
              </a:xfrm>
              <a:custGeom>
                <a:avLst/>
                <a:gdLst>
                  <a:gd name="T0" fmla="*/ 29 w 29"/>
                  <a:gd name="T1" fmla="*/ 1 h 7"/>
                  <a:gd name="T2" fmla="*/ 26 w 29"/>
                  <a:gd name="T3" fmla="*/ 3 h 7"/>
                  <a:gd name="T4" fmla="*/ 4 w 29"/>
                  <a:gd name="T5" fmla="*/ 7 h 7"/>
                  <a:gd name="T6" fmla="*/ 4 w 29"/>
                  <a:gd name="T7" fmla="*/ 7 h 7"/>
                  <a:gd name="T8" fmla="*/ 0 w 29"/>
                  <a:gd name="T9" fmla="*/ 7 h 7"/>
                  <a:gd name="T10" fmla="*/ 0 w 29"/>
                  <a:gd name="T11" fmla="*/ 7 h 7"/>
                  <a:gd name="T12" fmla="*/ 13 w 29"/>
                  <a:gd name="T13" fmla="*/ 3 h 7"/>
                  <a:gd name="T14" fmla="*/ 26 w 29"/>
                  <a:gd name="T15" fmla="*/ 0 h 7"/>
                  <a:gd name="T16" fmla="*/ 29 w 29"/>
                  <a:gd name="T17" fmla="*/ 0 h 7"/>
                  <a:gd name="T18" fmla="*/ 29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3" name="Freeform 75"/>
              <p:cNvSpPr/>
              <p:nvPr/>
            </p:nvSpPr>
            <p:spPr bwMode="auto">
              <a:xfrm>
                <a:off x="3863" y="519"/>
                <a:ext cx="28" cy="7"/>
              </a:xfrm>
              <a:custGeom>
                <a:avLst/>
                <a:gdLst>
                  <a:gd name="T0" fmla="*/ 0 w 28"/>
                  <a:gd name="T1" fmla="*/ 1 h 7"/>
                  <a:gd name="T2" fmla="*/ 3 w 28"/>
                  <a:gd name="T3" fmla="*/ 3 h 7"/>
                  <a:gd name="T4" fmla="*/ 25 w 28"/>
                  <a:gd name="T5" fmla="*/ 7 h 7"/>
                  <a:gd name="T6" fmla="*/ 25 w 28"/>
                  <a:gd name="T7" fmla="*/ 7 h 7"/>
                  <a:gd name="T8" fmla="*/ 28 w 28"/>
                  <a:gd name="T9" fmla="*/ 7 h 7"/>
                  <a:gd name="T10" fmla="*/ 28 w 28"/>
                  <a:gd name="T11" fmla="*/ 7 h 7"/>
                  <a:gd name="T12" fmla="*/ 16 w 28"/>
                  <a:gd name="T13" fmla="*/ 3 h 7"/>
                  <a:gd name="T14" fmla="*/ 3 w 28"/>
                  <a:gd name="T15" fmla="*/ 0 h 7"/>
                  <a:gd name="T16" fmla="*/ 3 w 28"/>
                  <a:gd name="T17" fmla="*/ 0 h 7"/>
                  <a:gd name="T18" fmla="*/ 0 w 28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4" name="Freeform 76"/>
              <p:cNvSpPr>
                <a:spLocks noEditPoints="1"/>
              </p:cNvSpPr>
              <p:nvPr/>
            </p:nvSpPr>
            <p:spPr bwMode="auto">
              <a:xfrm>
                <a:off x="1973" y="528"/>
                <a:ext cx="368" cy="387"/>
              </a:xfrm>
              <a:custGeom>
                <a:avLst/>
                <a:gdLst>
                  <a:gd name="T0" fmla="*/ 362 w 368"/>
                  <a:gd name="T1" fmla="*/ 30 h 387"/>
                  <a:gd name="T2" fmla="*/ 352 w 368"/>
                  <a:gd name="T3" fmla="*/ 63 h 387"/>
                  <a:gd name="T4" fmla="*/ 295 w 368"/>
                  <a:gd name="T5" fmla="*/ 82 h 387"/>
                  <a:gd name="T6" fmla="*/ 266 w 368"/>
                  <a:gd name="T7" fmla="*/ 77 h 387"/>
                  <a:gd name="T8" fmla="*/ 266 w 368"/>
                  <a:gd name="T9" fmla="*/ 74 h 387"/>
                  <a:gd name="T10" fmla="*/ 307 w 368"/>
                  <a:gd name="T11" fmla="*/ 54 h 387"/>
                  <a:gd name="T12" fmla="*/ 291 w 368"/>
                  <a:gd name="T13" fmla="*/ 30 h 387"/>
                  <a:gd name="T14" fmla="*/ 234 w 368"/>
                  <a:gd name="T15" fmla="*/ 22 h 387"/>
                  <a:gd name="T16" fmla="*/ 173 w 368"/>
                  <a:gd name="T17" fmla="*/ 38 h 387"/>
                  <a:gd name="T18" fmla="*/ 167 w 368"/>
                  <a:gd name="T19" fmla="*/ 54 h 387"/>
                  <a:gd name="T20" fmla="*/ 202 w 368"/>
                  <a:gd name="T21" fmla="*/ 79 h 387"/>
                  <a:gd name="T22" fmla="*/ 170 w 368"/>
                  <a:gd name="T23" fmla="*/ 112 h 387"/>
                  <a:gd name="T24" fmla="*/ 141 w 368"/>
                  <a:gd name="T25" fmla="*/ 115 h 387"/>
                  <a:gd name="T26" fmla="*/ 167 w 368"/>
                  <a:gd name="T27" fmla="*/ 91 h 387"/>
                  <a:gd name="T28" fmla="*/ 135 w 368"/>
                  <a:gd name="T29" fmla="*/ 73 h 387"/>
                  <a:gd name="T30" fmla="*/ 122 w 368"/>
                  <a:gd name="T31" fmla="*/ 83 h 387"/>
                  <a:gd name="T32" fmla="*/ 115 w 368"/>
                  <a:gd name="T33" fmla="*/ 136 h 387"/>
                  <a:gd name="T34" fmla="*/ 138 w 368"/>
                  <a:gd name="T35" fmla="*/ 174 h 387"/>
                  <a:gd name="T36" fmla="*/ 173 w 368"/>
                  <a:gd name="T37" fmla="*/ 162 h 387"/>
                  <a:gd name="T38" fmla="*/ 167 w 368"/>
                  <a:gd name="T39" fmla="*/ 177 h 387"/>
                  <a:gd name="T40" fmla="*/ 167 w 368"/>
                  <a:gd name="T41" fmla="*/ 221 h 387"/>
                  <a:gd name="T42" fmla="*/ 183 w 368"/>
                  <a:gd name="T43" fmla="*/ 259 h 387"/>
                  <a:gd name="T44" fmla="*/ 195 w 368"/>
                  <a:gd name="T45" fmla="*/ 331 h 387"/>
                  <a:gd name="T46" fmla="*/ 147 w 368"/>
                  <a:gd name="T47" fmla="*/ 378 h 387"/>
                  <a:gd name="T48" fmla="*/ 80 w 368"/>
                  <a:gd name="T49" fmla="*/ 387 h 387"/>
                  <a:gd name="T50" fmla="*/ 35 w 368"/>
                  <a:gd name="T51" fmla="*/ 373 h 387"/>
                  <a:gd name="T52" fmla="*/ 29 w 368"/>
                  <a:gd name="T53" fmla="*/ 349 h 387"/>
                  <a:gd name="T54" fmla="*/ 74 w 368"/>
                  <a:gd name="T55" fmla="*/ 335 h 387"/>
                  <a:gd name="T56" fmla="*/ 77 w 368"/>
                  <a:gd name="T57" fmla="*/ 340 h 387"/>
                  <a:gd name="T58" fmla="*/ 64 w 368"/>
                  <a:gd name="T59" fmla="*/ 356 h 387"/>
                  <a:gd name="T60" fmla="*/ 96 w 368"/>
                  <a:gd name="T61" fmla="*/ 370 h 387"/>
                  <a:gd name="T62" fmla="*/ 118 w 368"/>
                  <a:gd name="T63" fmla="*/ 364 h 387"/>
                  <a:gd name="T64" fmla="*/ 144 w 368"/>
                  <a:gd name="T65" fmla="*/ 335 h 387"/>
                  <a:gd name="T66" fmla="*/ 99 w 368"/>
                  <a:gd name="T67" fmla="*/ 308 h 387"/>
                  <a:gd name="T68" fmla="*/ 83 w 368"/>
                  <a:gd name="T69" fmla="*/ 303 h 387"/>
                  <a:gd name="T70" fmla="*/ 118 w 368"/>
                  <a:gd name="T71" fmla="*/ 300 h 387"/>
                  <a:gd name="T72" fmla="*/ 122 w 368"/>
                  <a:gd name="T73" fmla="*/ 290 h 387"/>
                  <a:gd name="T74" fmla="*/ 67 w 368"/>
                  <a:gd name="T75" fmla="*/ 277 h 387"/>
                  <a:gd name="T76" fmla="*/ 74 w 368"/>
                  <a:gd name="T77" fmla="*/ 271 h 387"/>
                  <a:gd name="T78" fmla="*/ 138 w 368"/>
                  <a:gd name="T79" fmla="*/ 279 h 387"/>
                  <a:gd name="T80" fmla="*/ 74 w 368"/>
                  <a:gd name="T81" fmla="*/ 233 h 387"/>
                  <a:gd name="T82" fmla="*/ 19 w 368"/>
                  <a:gd name="T83" fmla="*/ 183 h 387"/>
                  <a:gd name="T84" fmla="*/ 0 w 368"/>
                  <a:gd name="T85" fmla="*/ 147 h 387"/>
                  <a:gd name="T86" fmla="*/ 13 w 368"/>
                  <a:gd name="T87" fmla="*/ 100 h 387"/>
                  <a:gd name="T88" fmla="*/ 29 w 368"/>
                  <a:gd name="T89" fmla="*/ 83 h 387"/>
                  <a:gd name="T90" fmla="*/ 99 w 368"/>
                  <a:gd name="T91" fmla="*/ 54 h 387"/>
                  <a:gd name="T92" fmla="*/ 176 w 368"/>
                  <a:gd name="T93" fmla="*/ 12 h 387"/>
                  <a:gd name="T94" fmla="*/ 256 w 368"/>
                  <a:gd name="T95" fmla="*/ 0 h 387"/>
                  <a:gd name="T96" fmla="*/ 77 w 368"/>
                  <a:gd name="T97" fmla="*/ 121 h 387"/>
                  <a:gd name="T98" fmla="*/ 112 w 368"/>
                  <a:gd name="T99" fmla="*/ 202 h 387"/>
                  <a:gd name="T100" fmla="*/ 138 w 368"/>
                  <a:gd name="T101" fmla="*/ 238 h 387"/>
                  <a:gd name="T102" fmla="*/ 45 w 368"/>
                  <a:gd name="T103" fmla="*/ 164 h 387"/>
                  <a:gd name="T104" fmla="*/ 38 w 368"/>
                  <a:gd name="T105" fmla="*/ 126 h 387"/>
                  <a:gd name="T106" fmla="*/ 70 w 368"/>
                  <a:gd name="T107" fmla="*/ 85 h 387"/>
                  <a:gd name="T108" fmla="*/ 77 w 368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5" name="Freeform 77"/>
              <p:cNvSpPr>
                <a:spLocks noEditPoints="1"/>
              </p:cNvSpPr>
              <p:nvPr/>
            </p:nvSpPr>
            <p:spPr bwMode="auto">
              <a:xfrm>
                <a:off x="4369" y="522"/>
                <a:ext cx="371" cy="387"/>
              </a:xfrm>
              <a:custGeom>
                <a:avLst/>
                <a:gdLst>
                  <a:gd name="T0" fmla="*/ 6 w 371"/>
                  <a:gd name="T1" fmla="*/ 31 h 387"/>
                  <a:gd name="T2" fmla="*/ 16 w 371"/>
                  <a:gd name="T3" fmla="*/ 63 h 387"/>
                  <a:gd name="T4" fmla="*/ 76 w 371"/>
                  <a:gd name="T5" fmla="*/ 82 h 387"/>
                  <a:gd name="T6" fmla="*/ 105 w 371"/>
                  <a:gd name="T7" fmla="*/ 77 h 387"/>
                  <a:gd name="T8" fmla="*/ 102 w 371"/>
                  <a:gd name="T9" fmla="*/ 75 h 387"/>
                  <a:gd name="T10" fmla="*/ 64 w 371"/>
                  <a:gd name="T11" fmla="*/ 54 h 387"/>
                  <a:gd name="T12" fmla="*/ 76 w 371"/>
                  <a:gd name="T13" fmla="*/ 31 h 387"/>
                  <a:gd name="T14" fmla="*/ 137 w 371"/>
                  <a:gd name="T15" fmla="*/ 22 h 387"/>
                  <a:gd name="T16" fmla="*/ 198 w 371"/>
                  <a:gd name="T17" fmla="*/ 39 h 387"/>
                  <a:gd name="T18" fmla="*/ 201 w 371"/>
                  <a:gd name="T19" fmla="*/ 56 h 387"/>
                  <a:gd name="T20" fmla="*/ 166 w 371"/>
                  <a:gd name="T21" fmla="*/ 80 h 387"/>
                  <a:gd name="T22" fmla="*/ 201 w 371"/>
                  <a:gd name="T23" fmla="*/ 113 h 387"/>
                  <a:gd name="T24" fmla="*/ 230 w 371"/>
                  <a:gd name="T25" fmla="*/ 115 h 387"/>
                  <a:gd name="T26" fmla="*/ 204 w 371"/>
                  <a:gd name="T27" fmla="*/ 92 h 387"/>
                  <a:gd name="T28" fmla="*/ 233 w 371"/>
                  <a:gd name="T29" fmla="*/ 72 h 387"/>
                  <a:gd name="T30" fmla="*/ 249 w 371"/>
                  <a:gd name="T31" fmla="*/ 83 h 387"/>
                  <a:gd name="T32" fmla="*/ 253 w 371"/>
                  <a:gd name="T33" fmla="*/ 136 h 387"/>
                  <a:gd name="T34" fmla="*/ 233 w 371"/>
                  <a:gd name="T35" fmla="*/ 174 h 387"/>
                  <a:gd name="T36" fmla="*/ 198 w 371"/>
                  <a:gd name="T37" fmla="*/ 162 h 387"/>
                  <a:gd name="T38" fmla="*/ 204 w 371"/>
                  <a:gd name="T39" fmla="*/ 177 h 387"/>
                  <a:gd name="T40" fmla="*/ 204 w 371"/>
                  <a:gd name="T41" fmla="*/ 221 h 387"/>
                  <a:gd name="T42" fmla="*/ 192 w 371"/>
                  <a:gd name="T43" fmla="*/ 261 h 387"/>
                  <a:gd name="T44" fmla="*/ 179 w 371"/>
                  <a:gd name="T45" fmla="*/ 331 h 387"/>
                  <a:gd name="T46" fmla="*/ 227 w 371"/>
                  <a:gd name="T47" fmla="*/ 378 h 387"/>
                  <a:gd name="T48" fmla="*/ 294 w 371"/>
                  <a:gd name="T49" fmla="*/ 387 h 387"/>
                  <a:gd name="T50" fmla="*/ 342 w 371"/>
                  <a:gd name="T51" fmla="*/ 373 h 387"/>
                  <a:gd name="T52" fmla="*/ 345 w 371"/>
                  <a:gd name="T53" fmla="*/ 349 h 387"/>
                  <a:gd name="T54" fmla="*/ 301 w 371"/>
                  <a:gd name="T55" fmla="*/ 335 h 387"/>
                  <a:gd name="T56" fmla="*/ 297 w 371"/>
                  <a:gd name="T57" fmla="*/ 340 h 387"/>
                  <a:gd name="T58" fmla="*/ 310 w 371"/>
                  <a:gd name="T59" fmla="*/ 356 h 387"/>
                  <a:gd name="T60" fmla="*/ 278 w 371"/>
                  <a:gd name="T61" fmla="*/ 370 h 387"/>
                  <a:gd name="T62" fmla="*/ 256 w 371"/>
                  <a:gd name="T63" fmla="*/ 364 h 387"/>
                  <a:gd name="T64" fmla="*/ 230 w 371"/>
                  <a:gd name="T65" fmla="*/ 337 h 387"/>
                  <a:gd name="T66" fmla="*/ 272 w 371"/>
                  <a:gd name="T67" fmla="*/ 308 h 387"/>
                  <a:gd name="T68" fmla="*/ 288 w 371"/>
                  <a:gd name="T69" fmla="*/ 303 h 387"/>
                  <a:gd name="T70" fmla="*/ 256 w 371"/>
                  <a:gd name="T71" fmla="*/ 300 h 387"/>
                  <a:gd name="T72" fmla="*/ 253 w 371"/>
                  <a:gd name="T73" fmla="*/ 290 h 387"/>
                  <a:gd name="T74" fmla="*/ 307 w 371"/>
                  <a:gd name="T75" fmla="*/ 277 h 387"/>
                  <a:gd name="T76" fmla="*/ 297 w 371"/>
                  <a:gd name="T77" fmla="*/ 271 h 387"/>
                  <a:gd name="T78" fmla="*/ 233 w 371"/>
                  <a:gd name="T79" fmla="*/ 279 h 387"/>
                  <a:gd name="T80" fmla="*/ 301 w 371"/>
                  <a:gd name="T81" fmla="*/ 232 h 387"/>
                  <a:gd name="T82" fmla="*/ 352 w 371"/>
                  <a:gd name="T83" fmla="*/ 183 h 387"/>
                  <a:gd name="T84" fmla="*/ 371 w 371"/>
                  <a:gd name="T85" fmla="*/ 147 h 387"/>
                  <a:gd name="T86" fmla="*/ 358 w 371"/>
                  <a:gd name="T87" fmla="*/ 100 h 387"/>
                  <a:gd name="T88" fmla="*/ 342 w 371"/>
                  <a:gd name="T89" fmla="*/ 83 h 387"/>
                  <a:gd name="T90" fmla="*/ 272 w 371"/>
                  <a:gd name="T91" fmla="*/ 54 h 387"/>
                  <a:gd name="T92" fmla="*/ 192 w 371"/>
                  <a:gd name="T93" fmla="*/ 13 h 387"/>
                  <a:gd name="T94" fmla="*/ 112 w 371"/>
                  <a:gd name="T95" fmla="*/ 0 h 387"/>
                  <a:gd name="T96" fmla="*/ 291 w 371"/>
                  <a:gd name="T97" fmla="*/ 121 h 387"/>
                  <a:gd name="T98" fmla="*/ 259 w 371"/>
                  <a:gd name="T99" fmla="*/ 201 h 387"/>
                  <a:gd name="T100" fmla="*/ 236 w 371"/>
                  <a:gd name="T101" fmla="*/ 239 h 387"/>
                  <a:gd name="T102" fmla="*/ 326 w 371"/>
                  <a:gd name="T103" fmla="*/ 164 h 387"/>
                  <a:gd name="T104" fmla="*/ 333 w 371"/>
                  <a:gd name="T105" fmla="*/ 126 h 387"/>
                  <a:gd name="T106" fmla="*/ 297 w 371"/>
                  <a:gd name="T107" fmla="*/ 85 h 387"/>
                  <a:gd name="T108" fmla="*/ 291 w 371"/>
                  <a:gd name="T109" fmla="*/ 12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6" name="Freeform 78"/>
              <p:cNvSpPr/>
              <p:nvPr/>
            </p:nvSpPr>
            <p:spPr bwMode="auto">
              <a:xfrm>
                <a:off x="2082" y="529"/>
                <a:ext cx="253" cy="78"/>
              </a:xfrm>
              <a:custGeom>
                <a:avLst/>
                <a:gdLst>
                  <a:gd name="T0" fmla="*/ 214 w 253"/>
                  <a:gd name="T1" fmla="*/ 11 h 78"/>
                  <a:gd name="T2" fmla="*/ 240 w 253"/>
                  <a:gd name="T3" fmla="*/ 23 h 78"/>
                  <a:gd name="T4" fmla="*/ 246 w 253"/>
                  <a:gd name="T5" fmla="*/ 29 h 78"/>
                  <a:gd name="T6" fmla="*/ 253 w 253"/>
                  <a:gd name="T7" fmla="*/ 38 h 78"/>
                  <a:gd name="T8" fmla="*/ 253 w 253"/>
                  <a:gd name="T9" fmla="*/ 47 h 78"/>
                  <a:gd name="T10" fmla="*/ 240 w 253"/>
                  <a:gd name="T11" fmla="*/ 61 h 78"/>
                  <a:gd name="T12" fmla="*/ 218 w 253"/>
                  <a:gd name="T13" fmla="*/ 72 h 78"/>
                  <a:gd name="T14" fmla="*/ 189 w 253"/>
                  <a:gd name="T15" fmla="*/ 78 h 78"/>
                  <a:gd name="T16" fmla="*/ 176 w 253"/>
                  <a:gd name="T17" fmla="*/ 78 h 78"/>
                  <a:gd name="T18" fmla="*/ 170 w 253"/>
                  <a:gd name="T19" fmla="*/ 76 h 78"/>
                  <a:gd name="T20" fmla="*/ 170 w 253"/>
                  <a:gd name="T21" fmla="*/ 76 h 78"/>
                  <a:gd name="T22" fmla="*/ 186 w 253"/>
                  <a:gd name="T23" fmla="*/ 68 h 78"/>
                  <a:gd name="T24" fmla="*/ 198 w 253"/>
                  <a:gd name="T25" fmla="*/ 59 h 78"/>
                  <a:gd name="T26" fmla="*/ 205 w 253"/>
                  <a:gd name="T27" fmla="*/ 50 h 78"/>
                  <a:gd name="T28" fmla="*/ 205 w 253"/>
                  <a:gd name="T29" fmla="*/ 43 h 78"/>
                  <a:gd name="T30" fmla="*/ 198 w 253"/>
                  <a:gd name="T31" fmla="*/ 35 h 78"/>
                  <a:gd name="T32" fmla="*/ 186 w 253"/>
                  <a:gd name="T33" fmla="*/ 29 h 78"/>
                  <a:gd name="T34" fmla="*/ 170 w 253"/>
                  <a:gd name="T35" fmla="*/ 21 h 78"/>
                  <a:gd name="T36" fmla="*/ 154 w 253"/>
                  <a:gd name="T37" fmla="*/ 18 h 78"/>
                  <a:gd name="T38" fmla="*/ 125 w 253"/>
                  <a:gd name="T39" fmla="*/ 18 h 78"/>
                  <a:gd name="T40" fmla="*/ 90 w 253"/>
                  <a:gd name="T41" fmla="*/ 24 h 78"/>
                  <a:gd name="T42" fmla="*/ 64 w 253"/>
                  <a:gd name="T43" fmla="*/ 35 h 78"/>
                  <a:gd name="T44" fmla="*/ 35 w 253"/>
                  <a:gd name="T45" fmla="*/ 49 h 78"/>
                  <a:gd name="T46" fmla="*/ 9 w 253"/>
                  <a:gd name="T47" fmla="*/ 49 h 78"/>
                  <a:gd name="T48" fmla="*/ 0 w 253"/>
                  <a:gd name="T49" fmla="*/ 50 h 78"/>
                  <a:gd name="T50" fmla="*/ 13 w 253"/>
                  <a:gd name="T51" fmla="*/ 40 h 78"/>
                  <a:gd name="T52" fmla="*/ 54 w 253"/>
                  <a:gd name="T53" fmla="*/ 18 h 78"/>
                  <a:gd name="T54" fmla="*/ 86 w 253"/>
                  <a:gd name="T55" fmla="*/ 9 h 78"/>
                  <a:gd name="T56" fmla="*/ 118 w 253"/>
                  <a:gd name="T57" fmla="*/ 3 h 78"/>
                  <a:gd name="T58" fmla="*/ 118 w 253"/>
                  <a:gd name="T59" fmla="*/ 3 h 78"/>
                  <a:gd name="T60" fmla="*/ 134 w 253"/>
                  <a:gd name="T61" fmla="*/ 2 h 78"/>
                  <a:gd name="T62" fmla="*/ 141 w 253"/>
                  <a:gd name="T63" fmla="*/ 0 h 78"/>
                  <a:gd name="T64" fmla="*/ 179 w 253"/>
                  <a:gd name="T65" fmla="*/ 2 h 78"/>
                  <a:gd name="T66" fmla="*/ 214 w 253"/>
                  <a:gd name="T67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7" name="Freeform 79"/>
              <p:cNvSpPr/>
              <p:nvPr/>
            </p:nvSpPr>
            <p:spPr bwMode="auto">
              <a:xfrm>
                <a:off x="4375" y="525"/>
                <a:ext cx="253" cy="76"/>
              </a:xfrm>
              <a:custGeom>
                <a:avLst/>
                <a:gdLst>
                  <a:gd name="T0" fmla="*/ 38 w 253"/>
                  <a:gd name="T1" fmla="*/ 9 h 76"/>
                  <a:gd name="T2" fmla="*/ 13 w 253"/>
                  <a:gd name="T3" fmla="*/ 22 h 76"/>
                  <a:gd name="T4" fmla="*/ 6 w 253"/>
                  <a:gd name="T5" fmla="*/ 28 h 76"/>
                  <a:gd name="T6" fmla="*/ 0 w 253"/>
                  <a:gd name="T7" fmla="*/ 38 h 76"/>
                  <a:gd name="T8" fmla="*/ 0 w 253"/>
                  <a:gd name="T9" fmla="*/ 47 h 76"/>
                  <a:gd name="T10" fmla="*/ 16 w 253"/>
                  <a:gd name="T11" fmla="*/ 60 h 76"/>
                  <a:gd name="T12" fmla="*/ 38 w 253"/>
                  <a:gd name="T13" fmla="*/ 69 h 76"/>
                  <a:gd name="T14" fmla="*/ 67 w 253"/>
                  <a:gd name="T15" fmla="*/ 76 h 76"/>
                  <a:gd name="T16" fmla="*/ 80 w 253"/>
                  <a:gd name="T17" fmla="*/ 76 h 76"/>
                  <a:gd name="T18" fmla="*/ 83 w 253"/>
                  <a:gd name="T19" fmla="*/ 76 h 76"/>
                  <a:gd name="T20" fmla="*/ 86 w 253"/>
                  <a:gd name="T21" fmla="*/ 76 h 76"/>
                  <a:gd name="T22" fmla="*/ 67 w 253"/>
                  <a:gd name="T23" fmla="*/ 68 h 76"/>
                  <a:gd name="T24" fmla="*/ 58 w 253"/>
                  <a:gd name="T25" fmla="*/ 59 h 76"/>
                  <a:gd name="T26" fmla="*/ 51 w 253"/>
                  <a:gd name="T27" fmla="*/ 50 h 76"/>
                  <a:gd name="T28" fmla="*/ 48 w 253"/>
                  <a:gd name="T29" fmla="*/ 42 h 76"/>
                  <a:gd name="T30" fmla="*/ 54 w 253"/>
                  <a:gd name="T31" fmla="*/ 33 h 76"/>
                  <a:gd name="T32" fmla="*/ 67 w 253"/>
                  <a:gd name="T33" fmla="*/ 27 h 76"/>
                  <a:gd name="T34" fmla="*/ 83 w 253"/>
                  <a:gd name="T35" fmla="*/ 21 h 76"/>
                  <a:gd name="T36" fmla="*/ 99 w 253"/>
                  <a:gd name="T37" fmla="*/ 18 h 76"/>
                  <a:gd name="T38" fmla="*/ 128 w 253"/>
                  <a:gd name="T39" fmla="*/ 16 h 76"/>
                  <a:gd name="T40" fmla="*/ 166 w 253"/>
                  <a:gd name="T41" fmla="*/ 24 h 76"/>
                  <a:gd name="T42" fmla="*/ 192 w 253"/>
                  <a:gd name="T43" fmla="*/ 33 h 76"/>
                  <a:gd name="T44" fmla="*/ 218 w 253"/>
                  <a:gd name="T45" fmla="*/ 47 h 76"/>
                  <a:gd name="T46" fmla="*/ 243 w 253"/>
                  <a:gd name="T47" fmla="*/ 47 h 76"/>
                  <a:gd name="T48" fmla="*/ 253 w 253"/>
                  <a:gd name="T49" fmla="*/ 48 h 76"/>
                  <a:gd name="T50" fmla="*/ 240 w 253"/>
                  <a:gd name="T51" fmla="*/ 38 h 76"/>
                  <a:gd name="T52" fmla="*/ 198 w 253"/>
                  <a:gd name="T53" fmla="*/ 18 h 76"/>
                  <a:gd name="T54" fmla="*/ 166 w 253"/>
                  <a:gd name="T55" fmla="*/ 7 h 76"/>
                  <a:gd name="T56" fmla="*/ 138 w 253"/>
                  <a:gd name="T57" fmla="*/ 1 h 76"/>
                  <a:gd name="T58" fmla="*/ 134 w 253"/>
                  <a:gd name="T59" fmla="*/ 3 h 76"/>
                  <a:gd name="T60" fmla="*/ 118 w 253"/>
                  <a:gd name="T61" fmla="*/ 0 h 76"/>
                  <a:gd name="T62" fmla="*/ 112 w 253"/>
                  <a:gd name="T63" fmla="*/ 0 h 76"/>
                  <a:gd name="T64" fmla="*/ 74 w 253"/>
                  <a:gd name="T65" fmla="*/ 1 h 76"/>
                  <a:gd name="T66" fmla="*/ 38 w 253"/>
                  <a:gd name="T67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8" name="Freeform 80"/>
              <p:cNvSpPr/>
              <p:nvPr/>
            </p:nvSpPr>
            <p:spPr bwMode="auto">
              <a:xfrm>
                <a:off x="3260" y="529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4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7 w 7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09" name="Freeform 81"/>
              <p:cNvSpPr/>
              <p:nvPr/>
            </p:nvSpPr>
            <p:spPr bwMode="auto">
              <a:xfrm>
                <a:off x="3446" y="52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6 h 8"/>
                  <a:gd name="T4" fmla="*/ 0 w 3"/>
                  <a:gd name="T5" fmla="*/ 8 h 8"/>
                  <a:gd name="T6" fmla="*/ 3 w 3"/>
                  <a:gd name="T7" fmla="*/ 6 h 8"/>
                  <a:gd name="T8" fmla="*/ 3 w 3"/>
                  <a:gd name="T9" fmla="*/ 0 h 8"/>
                  <a:gd name="T10" fmla="*/ 0 w 3"/>
                  <a:gd name="T11" fmla="*/ 0 h 8"/>
                  <a:gd name="T12" fmla="*/ 0 w 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0" name="Freeform 82"/>
              <p:cNvSpPr/>
              <p:nvPr/>
            </p:nvSpPr>
            <p:spPr bwMode="auto">
              <a:xfrm>
                <a:off x="2777" y="531"/>
                <a:ext cx="25" cy="6"/>
              </a:xfrm>
              <a:custGeom>
                <a:avLst/>
                <a:gdLst>
                  <a:gd name="T0" fmla="*/ 25 w 25"/>
                  <a:gd name="T1" fmla="*/ 1 h 6"/>
                  <a:gd name="T2" fmla="*/ 25 w 25"/>
                  <a:gd name="T3" fmla="*/ 1 h 6"/>
                  <a:gd name="T4" fmla="*/ 6 w 25"/>
                  <a:gd name="T5" fmla="*/ 6 h 6"/>
                  <a:gd name="T6" fmla="*/ 0 w 25"/>
                  <a:gd name="T7" fmla="*/ 6 h 6"/>
                  <a:gd name="T8" fmla="*/ 0 w 25"/>
                  <a:gd name="T9" fmla="*/ 4 h 6"/>
                  <a:gd name="T10" fmla="*/ 0 w 25"/>
                  <a:gd name="T11" fmla="*/ 4 h 6"/>
                  <a:gd name="T12" fmla="*/ 6 w 25"/>
                  <a:gd name="T13" fmla="*/ 3 h 6"/>
                  <a:gd name="T14" fmla="*/ 22 w 25"/>
                  <a:gd name="T15" fmla="*/ 0 h 6"/>
                  <a:gd name="T16" fmla="*/ 25 w 25"/>
                  <a:gd name="T17" fmla="*/ 0 h 6"/>
                  <a:gd name="T18" fmla="*/ 25 w 25"/>
                  <a:gd name="T1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1" name="Freeform 83"/>
              <p:cNvSpPr/>
              <p:nvPr/>
            </p:nvSpPr>
            <p:spPr bwMode="auto">
              <a:xfrm>
                <a:off x="3907" y="528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0 w 26"/>
                  <a:gd name="T3" fmla="*/ 1 h 6"/>
                  <a:gd name="T4" fmla="*/ 23 w 26"/>
                  <a:gd name="T5" fmla="*/ 6 h 6"/>
                  <a:gd name="T6" fmla="*/ 26 w 26"/>
                  <a:gd name="T7" fmla="*/ 6 h 6"/>
                  <a:gd name="T8" fmla="*/ 26 w 26"/>
                  <a:gd name="T9" fmla="*/ 4 h 6"/>
                  <a:gd name="T10" fmla="*/ 26 w 26"/>
                  <a:gd name="T11" fmla="*/ 4 h 6"/>
                  <a:gd name="T12" fmla="*/ 20 w 26"/>
                  <a:gd name="T13" fmla="*/ 3 h 6"/>
                  <a:gd name="T14" fmla="*/ 4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2" name="Freeform 84"/>
              <p:cNvSpPr/>
              <p:nvPr/>
            </p:nvSpPr>
            <p:spPr bwMode="auto">
              <a:xfrm>
                <a:off x="2614" y="537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3" name="Freeform 85"/>
              <p:cNvSpPr/>
              <p:nvPr/>
            </p:nvSpPr>
            <p:spPr bwMode="auto">
              <a:xfrm>
                <a:off x="4093" y="532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0 h 5"/>
                  <a:gd name="T4" fmla="*/ 0 w 3"/>
                  <a:gd name="T5" fmla="*/ 5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4" name="Freeform 86"/>
              <p:cNvSpPr/>
              <p:nvPr/>
            </p:nvSpPr>
            <p:spPr bwMode="auto">
              <a:xfrm>
                <a:off x="2732" y="537"/>
                <a:ext cx="29" cy="7"/>
              </a:xfrm>
              <a:custGeom>
                <a:avLst/>
                <a:gdLst>
                  <a:gd name="T0" fmla="*/ 29 w 29"/>
                  <a:gd name="T1" fmla="*/ 0 h 7"/>
                  <a:gd name="T2" fmla="*/ 26 w 29"/>
                  <a:gd name="T3" fmla="*/ 3 h 7"/>
                  <a:gd name="T4" fmla="*/ 6 w 29"/>
                  <a:gd name="T5" fmla="*/ 6 h 7"/>
                  <a:gd name="T6" fmla="*/ 3 w 29"/>
                  <a:gd name="T7" fmla="*/ 7 h 7"/>
                  <a:gd name="T8" fmla="*/ 0 w 29"/>
                  <a:gd name="T9" fmla="*/ 7 h 7"/>
                  <a:gd name="T10" fmla="*/ 0 w 29"/>
                  <a:gd name="T11" fmla="*/ 6 h 7"/>
                  <a:gd name="T12" fmla="*/ 19 w 29"/>
                  <a:gd name="T13" fmla="*/ 0 h 7"/>
                  <a:gd name="T14" fmla="*/ 26 w 29"/>
                  <a:gd name="T15" fmla="*/ 0 h 7"/>
                  <a:gd name="T16" fmla="*/ 26 w 29"/>
                  <a:gd name="T17" fmla="*/ 0 h 7"/>
                  <a:gd name="T18" fmla="*/ 29 w 29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5" name="Freeform 87"/>
              <p:cNvSpPr/>
              <p:nvPr/>
            </p:nvSpPr>
            <p:spPr bwMode="auto">
              <a:xfrm>
                <a:off x="3952" y="534"/>
                <a:ext cx="26" cy="6"/>
              </a:xfrm>
              <a:custGeom>
                <a:avLst/>
                <a:gdLst>
                  <a:gd name="T0" fmla="*/ 0 w 26"/>
                  <a:gd name="T1" fmla="*/ 0 h 6"/>
                  <a:gd name="T2" fmla="*/ 3 w 26"/>
                  <a:gd name="T3" fmla="*/ 1 h 6"/>
                  <a:gd name="T4" fmla="*/ 19 w 26"/>
                  <a:gd name="T5" fmla="*/ 6 h 6"/>
                  <a:gd name="T6" fmla="*/ 23 w 26"/>
                  <a:gd name="T7" fmla="*/ 6 h 6"/>
                  <a:gd name="T8" fmla="*/ 26 w 26"/>
                  <a:gd name="T9" fmla="*/ 6 h 6"/>
                  <a:gd name="T10" fmla="*/ 26 w 26"/>
                  <a:gd name="T11" fmla="*/ 6 h 6"/>
                  <a:gd name="T12" fmla="*/ 7 w 26"/>
                  <a:gd name="T13" fmla="*/ 0 h 6"/>
                  <a:gd name="T14" fmla="*/ 0 w 26"/>
                  <a:gd name="T15" fmla="*/ 0 h 6"/>
                  <a:gd name="T16" fmla="*/ 0 w 26"/>
                  <a:gd name="T17" fmla="*/ 0 h 6"/>
                  <a:gd name="T18" fmla="*/ 0 w 2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6" name="Freeform 88"/>
              <p:cNvSpPr/>
              <p:nvPr/>
            </p:nvSpPr>
            <p:spPr bwMode="auto">
              <a:xfrm>
                <a:off x="2242" y="537"/>
                <a:ext cx="22" cy="7"/>
              </a:xfrm>
              <a:custGeom>
                <a:avLst/>
                <a:gdLst>
                  <a:gd name="T0" fmla="*/ 22 w 22"/>
                  <a:gd name="T1" fmla="*/ 7 h 7"/>
                  <a:gd name="T2" fmla="*/ 22 w 22"/>
                  <a:gd name="T3" fmla="*/ 7 h 7"/>
                  <a:gd name="T4" fmla="*/ 0 w 22"/>
                  <a:gd name="T5" fmla="*/ 1 h 7"/>
                  <a:gd name="T6" fmla="*/ 3 w 22"/>
                  <a:gd name="T7" fmla="*/ 0 h 7"/>
                  <a:gd name="T8" fmla="*/ 19 w 22"/>
                  <a:gd name="T9" fmla="*/ 4 h 7"/>
                  <a:gd name="T10" fmla="*/ 22 w 2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7" name="Freeform 89"/>
              <p:cNvSpPr/>
              <p:nvPr/>
            </p:nvSpPr>
            <p:spPr bwMode="auto">
              <a:xfrm>
                <a:off x="4445" y="532"/>
                <a:ext cx="23" cy="8"/>
              </a:xfrm>
              <a:custGeom>
                <a:avLst/>
                <a:gdLst>
                  <a:gd name="T0" fmla="*/ 0 w 23"/>
                  <a:gd name="T1" fmla="*/ 8 h 8"/>
                  <a:gd name="T2" fmla="*/ 0 w 23"/>
                  <a:gd name="T3" fmla="*/ 8 h 8"/>
                  <a:gd name="T4" fmla="*/ 23 w 23"/>
                  <a:gd name="T5" fmla="*/ 2 h 8"/>
                  <a:gd name="T6" fmla="*/ 23 w 23"/>
                  <a:gd name="T7" fmla="*/ 0 h 8"/>
                  <a:gd name="T8" fmla="*/ 7 w 23"/>
                  <a:gd name="T9" fmla="*/ 3 h 8"/>
                  <a:gd name="T10" fmla="*/ 0 w 2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8" name="Freeform 90"/>
              <p:cNvSpPr/>
              <p:nvPr/>
            </p:nvSpPr>
            <p:spPr bwMode="auto">
              <a:xfrm>
                <a:off x="2197" y="538"/>
                <a:ext cx="29" cy="5"/>
              </a:xfrm>
              <a:custGeom>
                <a:avLst/>
                <a:gdLst>
                  <a:gd name="T0" fmla="*/ 29 w 29"/>
                  <a:gd name="T1" fmla="*/ 0 h 5"/>
                  <a:gd name="T2" fmla="*/ 19 w 29"/>
                  <a:gd name="T3" fmla="*/ 3 h 5"/>
                  <a:gd name="T4" fmla="*/ 3 w 29"/>
                  <a:gd name="T5" fmla="*/ 5 h 5"/>
                  <a:gd name="T6" fmla="*/ 0 w 29"/>
                  <a:gd name="T7" fmla="*/ 5 h 5"/>
                  <a:gd name="T8" fmla="*/ 0 w 29"/>
                  <a:gd name="T9" fmla="*/ 3 h 5"/>
                  <a:gd name="T10" fmla="*/ 26 w 29"/>
                  <a:gd name="T11" fmla="*/ 0 h 5"/>
                  <a:gd name="T12" fmla="*/ 26 w 29"/>
                  <a:gd name="T13" fmla="*/ 0 h 5"/>
                  <a:gd name="T14" fmla="*/ 29 w 2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19" name="Freeform 91"/>
              <p:cNvSpPr/>
              <p:nvPr/>
            </p:nvSpPr>
            <p:spPr bwMode="auto">
              <a:xfrm>
                <a:off x="4484" y="532"/>
                <a:ext cx="29" cy="5"/>
              </a:xfrm>
              <a:custGeom>
                <a:avLst/>
                <a:gdLst>
                  <a:gd name="T0" fmla="*/ 0 w 29"/>
                  <a:gd name="T1" fmla="*/ 2 h 5"/>
                  <a:gd name="T2" fmla="*/ 9 w 29"/>
                  <a:gd name="T3" fmla="*/ 3 h 5"/>
                  <a:gd name="T4" fmla="*/ 29 w 29"/>
                  <a:gd name="T5" fmla="*/ 5 h 5"/>
                  <a:gd name="T6" fmla="*/ 29 w 29"/>
                  <a:gd name="T7" fmla="*/ 5 h 5"/>
                  <a:gd name="T8" fmla="*/ 29 w 29"/>
                  <a:gd name="T9" fmla="*/ 3 h 5"/>
                  <a:gd name="T10" fmla="*/ 3 w 29"/>
                  <a:gd name="T11" fmla="*/ 0 h 5"/>
                  <a:gd name="T12" fmla="*/ 3 w 29"/>
                  <a:gd name="T13" fmla="*/ 0 h 5"/>
                  <a:gd name="T14" fmla="*/ 0 w 29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0" name="Freeform 92"/>
              <p:cNvSpPr/>
              <p:nvPr/>
            </p:nvSpPr>
            <p:spPr bwMode="auto">
              <a:xfrm>
                <a:off x="2341" y="541"/>
                <a:ext cx="20" cy="9"/>
              </a:xfrm>
              <a:custGeom>
                <a:avLst/>
                <a:gdLst>
                  <a:gd name="T0" fmla="*/ 20 w 20"/>
                  <a:gd name="T1" fmla="*/ 9 h 9"/>
                  <a:gd name="T2" fmla="*/ 16 w 20"/>
                  <a:gd name="T3" fmla="*/ 9 h 9"/>
                  <a:gd name="T4" fmla="*/ 0 w 20"/>
                  <a:gd name="T5" fmla="*/ 2 h 9"/>
                  <a:gd name="T6" fmla="*/ 3 w 20"/>
                  <a:gd name="T7" fmla="*/ 0 h 9"/>
                  <a:gd name="T8" fmla="*/ 20 w 20"/>
                  <a:gd name="T9" fmla="*/ 9 h 9"/>
                  <a:gd name="T10" fmla="*/ 20 w 20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1" name="Freeform 93"/>
              <p:cNvSpPr/>
              <p:nvPr/>
            </p:nvSpPr>
            <p:spPr bwMode="auto">
              <a:xfrm>
                <a:off x="4352" y="535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11 h 11"/>
                  <a:gd name="T4" fmla="*/ 17 w 17"/>
                  <a:gd name="T5" fmla="*/ 2 h 11"/>
                  <a:gd name="T6" fmla="*/ 17 w 17"/>
                  <a:gd name="T7" fmla="*/ 0 h 11"/>
                  <a:gd name="T8" fmla="*/ 0 w 17"/>
                  <a:gd name="T9" fmla="*/ 9 h 11"/>
                  <a:gd name="T10" fmla="*/ 0 w 1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2" name="Freeform 94"/>
              <p:cNvSpPr/>
              <p:nvPr/>
            </p:nvSpPr>
            <p:spPr bwMode="auto">
              <a:xfrm>
                <a:off x="2152" y="544"/>
                <a:ext cx="29" cy="8"/>
              </a:xfrm>
              <a:custGeom>
                <a:avLst/>
                <a:gdLst>
                  <a:gd name="T0" fmla="*/ 29 w 29"/>
                  <a:gd name="T1" fmla="*/ 0 h 8"/>
                  <a:gd name="T2" fmla="*/ 29 w 29"/>
                  <a:gd name="T3" fmla="*/ 0 h 8"/>
                  <a:gd name="T4" fmla="*/ 10 w 29"/>
                  <a:gd name="T5" fmla="*/ 3 h 8"/>
                  <a:gd name="T6" fmla="*/ 4 w 29"/>
                  <a:gd name="T7" fmla="*/ 8 h 8"/>
                  <a:gd name="T8" fmla="*/ 0 w 29"/>
                  <a:gd name="T9" fmla="*/ 8 h 8"/>
                  <a:gd name="T10" fmla="*/ 0 w 29"/>
                  <a:gd name="T11" fmla="*/ 6 h 8"/>
                  <a:gd name="T12" fmla="*/ 13 w 29"/>
                  <a:gd name="T13" fmla="*/ 2 h 8"/>
                  <a:gd name="T14" fmla="*/ 23 w 29"/>
                  <a:gd name="T15" fmla="*/ 0 h 8"/>
                  <a:gd name="T16" fmla="*/ 29 w 29"/>
                  <a:gd name="T17" fmla="*/ 0 h 8"/>
                  <a:gd name="T18" fmla="*/ 29 w 2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3" name="Freeform 95"/>
              <p:cNvSpPr/>
              <p:nvPr/>
            </p:nvSpPr>
            <p:spPr bwMode="auto">
              <a:xfrm>
                <a:off x="4529" y="538"/>
                <a:ext cx="28" cy="8"/>
              </a:xfrm>
              <a:custGeom>
                <a:avLst/>
                <a:gdLst>
                  <a:gd name="T0" fmla="*/ 0 w 28"/>
                  <a:gd name="T1" fmla="*/ 0 h 8"/>
                  <a:gd name="T2" fmla="*/ 0 w 28"/>
                  <a:gd name="T3" fmla="*/ 2 h 8"/>
                  <a:gd name="T4" fmla="*/ 19 w 28"/>
                  <a:gd name="T5" fmla="*/ 5 h 8"/>
                  <a:gd name="T6" fmla="*/ 28 w 28"/>
                  <a:gd name="T7" fmla="*/ 8 h 8"/>
                  <a:gd name="T8" fmla="*/ 28 w 28"/>
                  <a:gd name="T9" fmla="*/ 8 h 8"/>
                  <a:gd name="T10" fmla="*/ 28 w 28"/>
                  <a:gd name="T11" fmla="*/ 8 h 8"/>
                  <a:gd name="T12" fmla="*/ 16 w 28"/>
                  <a:gd name="T13" fmla="*/ 2 h 8"/>
                  <a:gd name="T14" fmla="*/ 6 w 28"/>
                  <a:gd name="T15" fmla="*/ 0 h 8"/>
                  <a:gd name="T16" fmla="*/ 0 w 28"/>
                  <a:gd name="T17" fmla="*/ 0 h 8"/>
                  <a:gd name="T18" fmla="*/ 0 w 2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4" name="Freeform 96"/>
              <p:cNvSpPr/>
              <p:nvPr/>
            </p:nvSpPr>
            <p:spPr bwMode="auto">
              <a:xfrm>
                <a:off x="2681" y="544"/>
                <a:ext cx="32" cy="5"/>
              </a:xfrm>
              <a:custGeom>
                <a:avLst/>
                <a:gdLst>
                  <a:gd name="T0" fmla="*/ 32 w 32"/>
                  <a:gd name="T1" fmla="*/ 0 h 5"/>
                  <a:gd name="T2" fmla="*/ 32 w 32"/>
                  <a:gd name="T3" fmla="*/ 2 h 5"/>
                  <a:gd name="T4" fmla="*/ 0 w 32"/>
                  <a:gd name="T5" fmla="*/ 5 h 5"/>
                  <a:gd name="T6" fmla="*/ 0 w 32"/>
                  <a:gd name="T7" fmla="*/ 5 h 5"/>
                  <a:gd name="T8" fmla="*/ 3 w 32"/>
                  <a:gd name="T9" fmla="*/ 3 h 5"/>
                  <a:gd name="T10" fmla="*/ 19 w 32"/>
                  <a:gd name="T11" fmla="*/ 0 h 5"/>
                  <a:gd name="T12" fmla="*/ 19 w 32"/>
                  <a:gd name="T13" fmla="*/ 0 h 5"/>
                  <a:gd name="T14" fmla="*/ 29 w 32"/>
                  <a:gd name="T15" fmla="*/ 0 h 5"/>
                  <a:gd name="T16" fmla="*/ 32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5" name="Freeform 97"/>
              <p:cNvSpPr/>
              <p:nvPr/>
            </p:nvSpPr>
            <p:spPr bwMode="auto">
              <a:xfrm>
                <a:off x="4000" y="541"/>
                <a:ext cx="32" cy="5"/>
              </a:xfrm>
              <a:custGeom>
                <a:avLst/>
                <a:gdLst>
                  <a:gd name="T0" fmla="*/ 0 w 32"/>
                  <a:gd name="T1" fmla="*/ 0 h 5"/>
                  <a:gd name="T2" fmla="*/ 0 w 32"/>
                  <a:gd name="T3" fmla="*/ 2 h 5"/>
                  <a:gd name="T4" fmla="*/ 29 w 32"/>
                  <a:gd name="T5" fmla="*/ 5 h 5"/>
                  <a:gd name="T6" fmla="*/ 32 w 32"/>
                  <a:gd name="T7" fmla="*/ 3 h 5"/>
                  <a:gd name="T8" fmla="*/ 29 w 32"/>
                  <a:gd name="T9" fmla="*/ 2 h 5"/>
                  <a:gd name="T10" fmla="*/ 10 w 32"/>
                  <a:gd name="T11" fmla="*/ 0 h 5"/>
                  <a:gd name="T12" fmla="*/ 10 w 32"/>
                  <a:gd name="T13" fmla="*/ 0 h 5"/>
                  <a:gd name="T14" fmla="*/ 0 w 32"/>
                  <a:gd name="T15" fmla="*/ 0 h 5"/>
                  <a:gd name="T16" fmla="*/ 0 w 3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6" name="Freeform 98"/>
              <p:cNvSpPr/>
              <p:nvPr/>
            </p:nvSpPr>
            <p:spPr bwMode="auto">
              <a:xfrm>
                <a:off x="3251" y="544"/>
                <a:ext cx="13" cy="9"/>
              </a:xfrm>
              <a:custGeom>
                <a:avLst/>
                <a:gdLst>
                  <a:gd name="T0" fmla="*/ 6 w 13"/>
                  <a:gd name="T1" fmla="*/ 6 h 9"/>
                  <a:gd name="T2" fmla="*/ 0 w 13"/>
                  <a:gd name="T3" fmla="*/ 9 h 9"/>
                  <a:gd name="T4" fmla="*/ 0 w 13"/>
                  <a:gd name="T5" fmla="*/ 6 h 9"/>
                  <a:gd name="T6" fmla="*/ 9 w 13"/>
                  <a:gd name="T7" fmla="*/ 0 h 9"/>
                  <a:gd name="T8" fmla="*/ 13 w 13"/>
                  <a:gd name="T9" fmla="*/ 0 h 9"/>
                  <a:gd name="T10" fmla="*/ 6 w 13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7" name="Freeform 99"/>
              <p:cNvSpPr/>
              <p:nvPr/>
            </p:nvSpPr>
            <p:spPr bwMode="auto">
              <a:xfrm>
                <a:off x="3449" y="543"/>
                <a:ext cx="10" cy="9"/>
              </a:xfrm>
              <a:custGeom>
                <a:avLst/>
                <a:gdLst>
                  <a:gd name="T0" fmla="*/ 4 w 10"/>
                  <a:gd name="T1" fmla="*/ 6 h 9"/>
                  <a:gd name="T2" fmla="*/ 10 w 10"/>
                  <a:gd name="T3" fmla="*/ 9 h 9"/>
                  <a:gd name="T4" fmla="*/ 10 w 10"/>
                  <a:gd name="T5" fmla="*/ 6 h 9"/>
                  <a:gd name="T6" fmla="*/ 4 w 10"/>
                  <a:gd name="T7" fmla="*/ 0 h 9"/>
                  <a:gd name="T8" fmla="*/ 0 w 10"/>
                  <a:gd name="T9" fmla="*/ 0 h 9"/>
                  <a:gd name="T10" fmla="*/ 4 w 10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8" name="Freeform 100"/>
              <p:cNvSpPr/>
              <p:nvPr/>
            </p:nvSpPr>
            <p:spPr bwMode="auto">
              <a:xfrm>
                <a:off x="2284" y="547"/>
                <a:ext cx="12" cy="8"/>
              </a:xfrm>
              <a:custGeom>
                <a:avLst/>
                <a:gdLst>
                  <a:gd name="T0" fmla="*/ 12 w 12"/>
                  <a:gd name="T1" fmla="*/ 6 h 8"/>
                  <a:gd name="T2" fmla="*/ 12 w 12"/>
                  <a:gd name="T3" fmla="*/ 8 h 8"/>
                  <a:gd name="T4" fmla="*/ 12 w 12"/>
                  <a:gd name="T5" fmla="*/ 8 h 8"/>
                  <a:gd name="T6" fmla="*/ 0 w 12"/>
                  <a:gd name="T7" fmla="*/ 2 h 8"/>
                  <a:gd name="T8" fmla="*/ 0 w 12"/>
                  <a:gd name="T9" fmla="*/ 0 h 8"/>
                  <a:gd name="T10" fmla="*/ 6 w 12"/>
                  <a:gd name="T11" fmla="*/ 3 h 8"/>
                  <a:gd name="T12" fmla="*/ 12 w 12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29" name="Freeform 101"/>
              <p:cNvSpPr/>
              <p:nvPr/>
            </p:nvSpPr>
            <p:spPr bwMode="auto">
              <a:xfrm>
                <a:off x="4413" y="543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0 h 7"/>
                  <a:gd name="T8" fmla="*/ 13 w 16"/>
                  <a:gd name="T9" fmla="*/ 0 h 7"/>
                  <a:gd name="T10" fmla="*/ 7 w 16"/>
                  <a:gd name="T11" fmla="*/ 1 h 7"/>
                  <a:gd name="T12" fmla="*/ 0 w 1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0" name="Freeform 102"/>
              <p:cNvSpPr/>
              <p:nvPr/>
            </p:nvSpPr>
            <p:spPr bwMode="auto">
              <a:xfrm>
                <a:off x="2639" y="549"/>
                <a:ext cx="23" cy="4"/>
              </a:xfrm>
              <a:custGeom>
                <a:avLst/>
                <a:gdLst>
                  <a:gd name="T0" fmla="*/ 23 w 23"/>
                  <a:gd name="T1" fmla="*/ 1 h 4"/>
                  <a:gd name="T2" fmla="*/ 23 w 23"/>
                  <a:gd name="T3" fmla="*/ 1 h 4"/>
                  <a:gd name="T4" fmla="*/ 3 w 23"/>
                  <a:gd name="T5" fmla="*/ 4 h 4"/>
                  <a:gd name="T6" fmla="*/ 0 w 23"/>
                  <a:gd name="T7" fmla="*/ 4 h 4"/>
                  <a:gd name="T8" fmla="*/ 0 w 23"/>
                  <a:gd name="T9" fmla="*/ 4 h 4"/>
                  <a:gd name="T10" fmla="*/ 0 w 23"/>
                  <a:gd name="T11" fmla="*/ 4 h 4"/>
                  <a:gd name="T12" fmla="*/ 7 w 23"/>
                  <a:gd name="T13" fmla="*/ 1 h 4"/>
                  <a:gd name="T14" fmla="*/ 16 w 23"/>
                  <a:gd name="T15" fmla="*/ 0 h 4"/>
                  <a:gd name="T16" fmla="*/ 19 w 23"/>
                  <a:gd name="T17" fmla="*/ 0 h 4"/>
                  <a:gd name="T18" fmla="*/ 23 w 23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1" name="Freeform 103"/>
              <p:cNvSpPr/>
              <p:nvPr/>
            </p:nvSpPr>
            <p:spPr bwMode="auto">
              <a:xfrm>
                <a:off x="4051" y="546"/>
                <a:ext cx="23" cy="3"/>
              </a:xfrm>
              <a:custGeom>
                <a:avLst/>
                <a:gdLst>
                  <a:gd name="T0" fmla="*/ 0 w 23"/>
                  <a:gd name="T1" fmla="*/ 0 h 3"/>
                  <a:gd name="T2" fmla="*/ 0 w 23"/>
                  <a:gd name="T3" fmla="*/ 1 h 3"/>
                  <a:gd name="T4" fmla="*/ 16 w 23"/>
                  <a:gd name="T5" fmla="*/ 3 h 3"/>
                  <a:gd name="T6" fmla="*/ 20 w 23"/>
                  <a:gd name="T7" fmla="*/ 3 h 3"/>
                  <a:gd name="T8" fmla="*/ 20 w 23"/>
                  <a:gd name="T9" fmla="*/ 3 h 3"/>
                  <a:gd name="T10" fmla="*/ 23 w 23"/>
                  <a:gd name="T11" fmla="*/ 3 h 3"/>
                  <a:gd name="T12" fmla="*/ 13 w 23"/>
                  <a:gd name="T13" fmla="*/ 0 h 3"/>
                  <a:gd name="T14" fmla="*/ 4 w 23"/>
                  <a:gd name="T15" fmla="*/ 0 h 3"/>
                  <a:gd name="T16" fmla="*/ 0 w 23"/>
                  <a:gd name="T17" fmla="*/ 0 h 3"/>
                  <a:gd name="T18" fmla="*/ 0 w 2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2" name="Freeform 104"/>
              <p:cNvSpPr/>
              <p:nvPr/>
            </p:nvSpPr>
            <p:spPr bwMode="auto">
              <a:xfrm>
                <a:off x="2610" y="553"/>
                <a:ext cx="7" cy="11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11 h 11"/>
                  <a:gd name="T4" fmla="*/ 0 w 7"/>
                  <a:gd name="T5" fmla="*/ 8 h 11"/>
                  <a:gd name="T6" fmla="*/ 4 w 7"/>
                  <a:gd name="T7" fmla="*/ 2 h 11"/>
                  <a:gd name="T8" fmla="*/ 4 w 7"/>
                  <a:gd name="T9" fmla="*/ 0 h 11"/>
                  <a:gd name="T10" fmla="*/ 7 w 7"/>
                  <a:gd name="T11" fmla="*/ 10 h 11"/>
                  <a:gd name="T12" fmla="*/ 7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3" name="Freeform 105"/>
              <p:cNvSpPr/>
              <p:nvPr/>
            </p:nvSpPr>
            <p:spPr bwMode="auto">
              <a:xfrm>
                <a:off x="4096" y="550"/>
                <a:ext cx="3" cy="10"/>
              </a:xfrm>
              <a:custGeom>
                <a:avLst/>
                <a:gdLst>
                  <a:gd name="T0" fmla="*/ 0 w 3"/>
                  <a:gd name="T1" fmla="*/ 10 h 10"/>
                  <a:gd name="T2" fmla="*/ 0 w 3"/>
                  <a:gd name="T3" fmla="*/ 10 h 10"/>
                  <a:gd name="T4" fmla="*/ 3 w 3"/>
                  <a:gd name="T5" fmla="*/ 8 h 10"/>
                  <a:gd name="T6" fmla="*/ 3 w 3"/>
                  <a:gd name="T7" fmla="*/ 0 h 10"/>
                  <a:gd name="T8" fmla="*/ 0 w 3"/>
                  <a:gd name="T9" fmla="*/ 0 h 10"/>
                  <a:gd name="T10" fmla="*/ 0 w 3"/>
                  <a:gd name="T11" fmla="*/ 8 h 10"/>
                  <a:gd name="T12" fmla="*/ 0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4" name="Freeform 106"/>
              <p:cNvSpPr/>
              <p:nvPr/>
            </p:nvSpPr>
            <p:spPr bwMode="auto">
              <a:xfrm>
                <a:off x="2377" y="555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3 h 3"/>
                  <a:gd name="T4" fmla="*/ 3 w 25"/>
                  <a:gd name="T5" fmla="*/ 1 h 3"/>
                  <a:gd name="T6" fmla="*/ 0 w 25"/>
                  <a:gd name="T7" fmla="*/ 1 h 3"/>
                  <a:gd name="T8" fmla="*/ 0 w 25"/>
                  <a:gd name="T9" fmla="*/ 0 h 3"/>
                  <a:gd name="T10" fmla="*/ 25 w 25"/>
                  <a:gd name="T11" fmla="*/ 3 h 3"/>
                  <a:gd name="T12" fmla="*/ 25 w 2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5" name="Freeform 107"/>
              <p:cNvSpPr/>
              <p:nvPr/>
            </p:nvSpPr>
            <p:spPr bwMode="auto">
              <a:xfrm>
                <a:off x="4311" y="549"/>
                <a:ext cx="22" cy="4"/>
              </a:xfrm>
              <a:custGeom>
                <a:avLst/>
                <a:gdLst>
                  <a:gd name="T0" fmla="*/ 0 w 22"/>
                  <a:gd name="T1" fmla="*/ 4 h 4"/>
                  <a:gd name="T2" fmla="*/ 6 w 22"/>
                  <a:gd name="T3" fmla="*/ 4 h 4"/>
                  <a:gd name="T4" fmla="*/ 22 w 22"/>
                  <a:gd name="T5" fmla="*/ 3 h 4"/>
                  <a:gd name="T6" fmla="*/ 22 w 22"/>
                  <a:gd name="T7" fmla="*/ 3 h 4"/>
                  <a:gd name="T8" fmla="*/ 22 w 22"/>
                  <a:gd name="T9" fmla="*/ 0 h 4"/>
                  <a:gd name="T10" fmla="*/ 0 w 22"/>
                  <a:gd name="T11" fmla="*/ 4 h 4"/>
                  <a:gd name="T12" fmla="*/ 0 w 2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6" name="Freeform 108"/>
              <p:cNvSpPr/>
              <p:nvPr/>
            </p:nvSpPr>
            <p:spPr bwMode="auto">
              <a:xfrm>
                <a:off x="2117" y="556"/>
                <a:ext cx="26" cy="10"/>
              </a:xfrm>
              <a:custGeom>
                <a:avLst/>
                <a:gdLst>
                  <a:gd name="T0" fmla="*/ 26 w 26"/>
                  <a:gd name="T1" fmla="*/ 0 h 10"/>
                  <a:gd name="T2" fmla="*/ 3 w 26"/>
                  <a:gd name="T3" fmla="*/ 10 h 10"/>
                  <a:gd name="T4" fmla="*/ 3 w 26"/>
                  <a:gd name="T5" fmla="*/ 10 h 10"/>
                  <a:gd name="T6" fmla="*/ 0 w 26"/>
                  <a:gd name="T7" fmla="*/ 10 h 10"/>
                  <a:gd name="T8" fmla="*/ 23 w 26"/>
                  <a:gd name="T9" fmla="*/ 0 h 10"/>
                  <a:gd name="T10" fmla="*/ 26 w 26"/>
                  <a:gd name="T11" fmla="*/ 0 h 10"/>
                  <a:gd name="T12" fmla="*/ 26 w 2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7" name="Freeform 109"/>
              <p:cNvSpPr/>
              <p:nvPr/>
            </p:nvSpPr>
            <p:spPr bwMode="auto">
              <a:xfrm>
                <a:off x="4567" y="550"/>
                <a:ext cx="26" cy="11"/>
              </a:xfrm>
              <a:custGeom>
                <a:avLst/>
                <a:gdLst>
                  <a:gd name="T0" fmla="*/ 0 w 26"/>
                  <a:gd name="T1" fmla="*/ 0 h 11"/>
                  <a:gd name="T2" fmla="*/ 22 w 26"/>
                  <a:gd name="T3" fmla="*/ 11 h 11"/>
                  <a:gd name="T4" fmla="*/ 26 w 26"/>
                  <a:gd name="T5" fmla="*/ 11 h 11"/>
                  <a:gd name="T6" fmla="*/ 26 w 26"/>
                  <a:gd name="T7" fmla="*/ 10 h 11"/>
                  <a:gd name="T8" fmla="*/ 3 w 26"/>
                  <a:gd name="T9" fmla="*/ 0 h 11"/>
                  <a:gd name="T10" fmla="*/ 3 w 26"/>
                  <a:gd name="T11" fmla="*/ 0 h 11"/>
                  <a:gd name="T12" fmla="*/ 0 w 2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8" name="Freeform 110"/>
              <p:cNvSpPr/>
              <p:nvPr/>
            </p:nvSpPr>
            <p:spPr bwMode="auto">
              <a:xfrm>
                <a:off x="2549" y="556"/>
                <a:ext cx="23" cy="5"/>
              </a:xfrm>
              <a:custGeom>
                <a:avLst/>
                <a:gdLst>
                  <a:gd name="T0" fmla="*/ 23 w 23"/>
                  <a:gd name="T1" fmla="*/ 2 h 5"/>
                  <a:gd name="T2" fmla="*/ 23 w 23"/>
                  <a:gd name="T3" fmla="*/ 2 h 5"/>
                  <a:gd name="T4" fmla="*/ 7 w 23"/>
                  <a:gd name="T5" fmla="*/ 5 h 5"/>
                  <a:gd name="T6" fmla="*/ 4 w 23"/>
                  <a:gd name="T7" fmla="*/ 5 h 5"/>
                  <a:gd name="T8" fmla="*/ 0 w 23"/>
                  <a:gd name="T9" fmla="*/ 4 h 5"/>
                  <a:gd name="T10" fmla="*/ 0 w 23"/>
                  <a:gd name="T11" fmla="*/ 4 h 5"/>
                  <a:gd name="T12" fmla="*/ 16 w 23"/>
                  <a:gd name="T13" fmla="*/ 0 h 5"/>
                  <a:gd name="T14" fmla="*/ 20 w 23"/>
                  <a:gd name="T15" fmla="*/ 0 h 5"/>
                  <a:gd name="T16" fmla="*/ 23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39" name="Freeform 111"/>
              <p:cNvSpPr/>
              <p:nvPr/>
            </p:nvSpPr>
            <p:spPr bwMode="auto">
              <a:xfrm>
                <a:off x="4141" y="553"/>
                <a:ext cx="19" cy="3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9 w 19"/>
                  <a:gd name="T11" fmla="*/ 2 h 3"/>
                  <a:gd name="T12" fmla="*/ 3 w 19"/>
                  <a:gd name="T13" fmla="*/ 0 h 3"/>
                  <a:gd name="T14" fmla="*/ 0 w 19"/>
                  <a:gd name="T15" fmla="*/ 0 h 3"/>
                  <a:gd name="T16" fmla="*/ 0 w 1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0" name="Freeform 112"/>
              <p:cNvSpPr/>
              <p:nvPr/>
            </p:nvSpPr>
            <p:spPr bwMode="auto">
              <a:xfrm>
                <a:off x="3225" y="558"/>
                <a:ext cx="16" cy="5"/>
              </a:xfrm>
              <a:custGeom>
                <a:avLst/>
                <a:gdLst>
                  <a:gd name="T0" fmla="*/ 16 w 16"/>
                  <a:gd name="T1" fmla="*/ 0 h 5"/>
                  <a:gd name="T2" fmla="*/ 3 w 16"/>
                  <a:gd name="T3" fmla="*/ 5 h 5"/>
                  <a:gd name="T4" fmla="*/ 0 w 16"/>
                  <a:gd name="T5" fmla="*/ 5 h 5"/>
                  <a:gd name="T6" fmla="*/ 0 w 16"/>
                  <a:gd name="T7" fmla="*/ 5 h 5"/>
                  <a:gd name="T8" fmla="*/ 0 w 16"/>
                  <a:gd name="T9" fmla="*/ 3 h 5"/>
                  <a:gd name="T10" fmla="*/ 16 w 16"/>
                  <a:gd name="T11" fmla="*/ 0 h 5"/>
                  <a:gd name="T12" fmla="*/ 16 w 16"/>
                  <a:gd name="T13" fmla="*/ 0 h 5"/>
                  <a:gd name="T14" fmla="*/ 16 w 1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1" name="Freeform 113"/>
              <p:cNvSpPr/>
              <p:nvPr/>
            </p:nvSpPr>
            <p:spPr bwMode="auto">
              <a:xfrm>
                <a:off x="3469" y="556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16 w 19"/>
                  <a:gd name="T3" fmla="*/ 5 h 5"/>
                  <a:gd name="T4" fmla="*/ 16 w 19"/>
                  <a:gd name="T5" fmla="*/ 5 h 5"/>
                  <a:gd name="T6" fmla="*/ 16 w 19"/>
                  <a:gd name="T7" fmla="*/ 5 h 5"/>
                  <a:gd name="T8" fmla="*/ 19 w 19"/>
                  <a:gd name="T9" fmla="*/ 4 h 5"/>
                  <a:gd name="T10" fmla="*/ 3 w 19"/>
                  <a:gd name="T11" fmla="*/ 0 h 5"/>
                  <a:gd name="T12" fmla="*/ 0 w 19"/>
                  <a:gd name="T13" fmla="*/ 0 h 5"/>
                  <a:gd name="T14" fmla="*/ 0 w 19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2" name="Freeform 114"/>
              <p:cNvSpPr/>
              <p:nvPr/>
            </p:nvSpPr>
            <p:spPr bwMode="auto">
              <a:xfrm>
                <a:off x="2434" y="558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29 w 29"/>
                  <a:gd name="T5" fmla="*/ 3 h 3"/>
                  <a:gd name="T6" fmla="*/ 0 w 29"/>
                  <a:gd name="T7" fmla="*/ 3 h 3"/>
                  <a:gd name="T8" fmla="*/ 0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3" name="Freeform 115"/>
              <p:cNvSpPr/>
              <p:nvPr/>
            </p:nvSpPr>
            <p:spPr bwMode="auto">
              <a:xfrm>
                <a:off x="4247" y="553"/>
                <a:ext cx="29" cy="3"/>
              </a:xfrm>
              <a:custGeom>
                <a:avLst/>
                <a:gdLst>
                  <a:gd name="T0" fmla="*/ 0 w 29"/>
                  <a:gd name="T1" fmla="*/ 2 h 3"/>
                  <a:gd name="T2" fmla="*/ 0 w 29"/>
                  <a:gd name="T3" fmla="*/ 3 h 3"/>
                  <a:gd name="T4" fmla="*/ 0 w 29"/>
                  <a:gd name="T5" fmla="*/ 3 h 3"/>
                  <a:gd name="T6" fmla="*/ 29 w 29"/>
                  <a:gd name="T7" fmla="*/ 3 h 3"/>
                  <a:gd name="T8" fmla="*/ 29 w 29"/>
                  <a:gd name="T9" fmla="*/ 0 h 3"/>
                  <a:gd name="T10" fmla="*/ 3 w 29"/>
                  <a:gd name="T11" fmla="*/ 2 h 3"/>
                  <a:gd name="T12" fmla="*/ 0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4" name="Freeform 116"/>
              <p:cNvSpPr/>
              <p:nvPr/>
            </p:nvSpPr>
            <p:spPr bwMode="auto">
              <a:xfrm>
                <a:off x="2495" y="558"/>
                <a:ext cx="26" cy="3"/>
              </a:xfrm>
              <a:custGeom>
                <a:avLst/>
                <a:gdLst>
                  <a:gd name="T0" fmla="*/ 26 w 26"/>
                  <a:gd name="T1" fmla="*/ 2 h 3"/>
                  <a:gd name="T2" fmla="*/ 26 w 26"/>
                  <a:gd name="T3" fmla="*/ 2 h 3"/>
                  <a:gd name="T4" fmla="*/ 0 w 26"/>
                  <a:gd name="T5" fmla="*/ 3 h 3"/>
                  <a:gd name="T6" fmla="*/ 0 w 26"/>
                  <a:gd name="T7" fmla="*/ 3 h 3"/>
                  <a:gd name="T8" fmla="*/ 0 w 26"/>
                  <a:gd name="T9" fmla="*/ 3 h 3"/>
                  <a:gd name="T10" fmla="*/ 10 w 26"/>
                  <a:gd name="T11" fmla="*/ 0 h 3"/>
                  <a:gd name="T12" fmla="*/ 22 w 26"/>
                  <a:gd name="T13" fmla="*/ 0 h 3"/>
                  <a:gd name="T14" fmla="*/ 26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5" name="Freeform 117"/>
              <p:cNvSpPr/>
              <p:nvPr/>
            </p:nvSpPr>
            <p:spPr bwMode="auto">
              <a:xfrm>
                <a:off x="4192" y="555"/>
                <a:ext cx="26" cy="1"/>
              </a:xfrm>
              <a:custGeom>
                <a:avLst/>
                <a:gdLst>
                  <a:gd name="T0" fmla="*/ 0 w 26"/>
                  <a:gd name="T1" fmla="*/ 0 h 1"/>
                  <a:gd name="T2" fmla="*/ 0 w 26"/>
                  <a:gd name="T3" fmla="*/ 0 h 1"/>
                  <a:gd name="T4" fmla="*/ 23 w 26"/>
                  <a:gd name="T5" fmla="*/ 1 h 1"/>
                  <a:gd name="T6" fmla="*/ 26 w 26"/>
                  <a:gd name="T7" fmla="*/ 1 h 1"/>
                  <a:gd name="T8" fmla="*/ 26 w 26"/>
                  <a:gd name="T9" fmla="*/ 1 h 1"/>
                  <a:gd name="T10" fmla="*/ 13 w 26"/>
                  <a:gd name="T11" fmla="*/ 0 h 1"/>
                  <a:gd name="T12" fmla="*/ 0 w 26"/>
                  <a:gd name="T13" fmla="*/ 0 h 1"/>
                  <a:gd name="T14" fmla="*/ 0 w 26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6" name="Freeform 118"/>
              <p:cNvSpPr/>
              <p:nvPr/>
            </p:nvSpPr>
            <p:spPr bwMode="auto">
              <a:xfrm>
                <a:off x="2306" y="563"/>
                <a:ext cx="6" cy="12"/>
              </a:xfrm>
              <a:custGeom>
                <a:avLst/>
                <a:gdLst>
                  <a:gd name="T0" fmla="*/ 6 w 6"/>
                  <a:gd name="T1" fmla="*/ 9 h 12"/>
                  <a:gd name="T2" fmla="*/ 6 w 6"/>
                  <a:gd name="T3" fmla="*/ 10 h 12"/>
                  <a:gd name="T4" fmla="*/ 3 w 6"/>
                  <a:gd name="T5" fmla="*/ 12 h 12"/>
                  <a:gd name="T6" fmla="*/ 3 w 6"/>
                  <a:gd name="T7" fmla="*/ 12 h 12"/>
                  <a:gd name="T8" fmla="*/ 0 w 6"/>
                  <a:gd name="T9" fmla="*/ 0 h 12"/>
                  <a:gd name="T10" fmla="*/ 3 w 6"/>
                  <a:gd name="T11" fmla="*/ 1 h 12"/>
                  <a:gd name="T12" fmla="*/ 6 w 6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7" name="Freeform 119"/>
              <p:cNvSpPr/>
              <p:nvPr/>
            </p:nvSpPr>
            <p:spPr bwMode="auto">
              <a:xfrm>
                <a:off x="4401" y="556"/>
                <a:ext cx="3" cy="13"/>
              </a:xfrm>
              <a:custGeom>
                <a:avLst/>
                <a:gdLst>
                  <a:gd name="T0" fmla="*/ 0 w 3"/>
                  <a:gd name="T1" fmla="*/ 11 h 13"/>
                  <a:gd name="T2" fmla="*/ 0 w 3"/>
                  <a:gd name="T3" fmla="*/ 13 h 13"/>
                  <a:gd name="T4" fmla="*/ 0 w 3"/>
                  <a:gd name="T5" fmla="*/ 13 h 13"/>
                  <a:gd name="T6" fmla="*/ 3 w 3"/>
                  <a:gd name="T7" fmla="*/ 13 h 13"/>
                  <a:gd name="T8" fmla="*/ 3 w 3"/>
                  <a:gd name="T9" fmla="*/ 0 h 13"/>
                  <a:gd name="T10" fmla="*/ 0 w 3"/>
                  <a:gd name="T11" fmla="*/ 4 h 13"/>
                  <a:gd name="T12" fmla="*/ 0 w 3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8" name="Freeform 120"/>
              <p:cNvSpPr/>
              <p:nvPr/>
            </p:nvSpPr>
            <p:spPr bwMode="auto">
              <a:xfrm>
                <a:off x="3206" y="564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3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6 w 10"/>
                  <a:gd name="T9" fmla="*/ 0 h 2"/>
                  <a:gd name="T10" fmla="*/ 10 w 10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49" name="Freeform 121"/>
              <p:cNvSpPr/>
              <p:nvPr/>
            </p:nvSpPr>
            <p:spPr bwMode="auto">
              <a:xfrm>
                <a:off x="3497" y="563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4 w 10"/>
                  <a:gd name="T3" fmla="*/ 1 h 1"/>
                  <a:gd name="T4" fmla="*/ 10 w 10"/>
                  <a:gd name="T5" fmla="*/ 1 h 1"/>
                  <a:gd name="T6" fmla="*/ 10 w 10"/>
                  <a:gd name="T7" fmla="*/ 0 h 1"/>
                  <a:gd name="T8" fmla="*/ 0 w 10"/>
                  <a:gd name="T9" fmla="*/ 0 h 1"/>
                  <a:gd name="T10" fmla="*/ 0 w 10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0" name="Freeform 122"/>
              <p:cNvSpPr/>
              <p:nvPr/>
            </p:nvSpPr>
            <p:spPr bwMode="auto">
              <a:xfrm>
                <a:off x="2104" y="572"/>
                <a:ext cx="4" cy="4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1 h 4"/>
                  <a:gd name="T8" fmla="*/ 4 w 4"/>
                  <a:gd name="T9" fmla="*/ 0 h 4"/>
                  <a:gd name="T10" fmla="*/ 4 w 4"/>
                  <a:gd name="T11" fmla="*/ 0 h 4"/>
                  <a:gd name="T12" fmla="*/ 4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1" name="Freeform 123"/>
              <p:cNvSpPr/>
              <p:nvPr/>
            </p:nvSpPr>
            <p:spPr bwMode="auto">
              <a:xfrm>
                <a:off x="4602" y="566"/>
                <a:ext cx="7" cy="4"/>
              </a:xfrm>
              <a:custGeom>
                <a:avLst/>
                <a:gdLst>
                  <a:gd name="T0" fmla="*/ 0 w 7"/>
                  <a:gd name="T1" fmla="*/ 3 h 4"/>
                  <a:gd name="T2" fmla="*/ 3 w 7"/>
                  <a:gd name="T3" fmla="*/ 4 h 4"/>
                  <a:gd name="T4" fmla="*/ 7 w 7"/>
                  <a:gd name="T5" fmla="*/ 4 h 4"/>
                  <a:gd name="T6" fmla="*/ 7 w 7"/>
                  <a:gd name="T7" fmla="*/ 1 h 4"/>
                  <a:gd name="T8" fmla="*/ 3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2" name="Rectangle 124"/>
              <p:cNvSpPr>
                <a:spLocks noChangeArrowheads="1"/>
              </p:cNvSpPr>
              <p:nvPr/>
            </p:nvSpPr>
            <p:spPr bwMode="auto"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3" name="Freeform 125"/>
              <p:cNvSpPr/>
              <p:nvPr/>
            </p:nvSpPr>
            <p:spPr bwMode="auto">
              <a:xfrm>
                <a:off x="4000" y="569"/>
                <a:ext cx="3" cy="6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  <a:gd name="T8" fmla="*/ 3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4" name="Freeform 126"/>
              <p:cNvSpPr/>
              <p:nvPr/>
            </p:nvSpPr>
            <p:spPr bwMode="auto">
              <a:xfrm>
                <a:off x="2620" y="573"/>
                <a:ext cx="16" cy="9"/>
              </a:xfrm>
              <a:custGeom>
                <a:avLst/>
                <a:gdLst>
                  <a:gd name="T0" fmla="*/ 3 w 16"/>
                  <a:gd name="T1" fmla="*/ 6 h 9"/>
                  <a:gd name="T2" fmla="*/ 0 w 16"/>
                  <a:gd name="T3" fmla="*/ 3 h 9"/>
                  <a:gd name="T4" fmla="*/ 0 w 16"/>
                  <a:gd name="T5" fmla="*/ 0 h 9"/>
                  <a:gd name="T6" fmla="*/ 16 w 16"/>
                  <a:gd name="T7" fmla="*/ 9 h 9"/>
                  <a:gd name="T8" fmla="*/ 3 w 16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5" name="Freeform 127"/>
              <p:cNvSpPr/>
              <p:nvPr/>
            </p:nvSpPr>
            <p:spPr bwMode="auto">
              <a:xfrm>
                <a:off x="4074" y="570"/>
                <a:ext cx="19" cy="8"/>
              </a:xfrm>
              <a:custGeom>
                <a:avLst/>
                <a:gdLst>
                  <a:gd name="T0" fmla="*/ 13 w 19"/>
                  <a:gd name="T1" fmla="*/ 5 h 8"/>
                  <a:gd name="T2" fmla="*/ 19 w 19"/>
                  <a:gd name="T3" fmla="*/ 2 h 8"/>
                  <a:gd name="T4" fmla="*/ 19 w 19"/>
                  <a:gd name="T5" fmla="*/ 0 h 8"/>
                  <a:gd name="T6" fmla="*/ 0 w 19"/>
                  <a:gd name="T7" fmla="*/ 8 h 8"/>
                  <a:gd name="T8" fmla="*/ 13 w 19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6" name="Freeform 128"/>
              <p:cNvSpPr/>
              <p:nvPr/>
            </p:nvSpPr>
            <p:spPr bwMode="auto">
              <a:xfrm>
                <a:off x="2687" y="579"/>
                <a:ext cx="16" cy="6"/>
              </a:xfrm>
              <a:custGeom>
                <a:avLst/>
                <a:gdLst>
                  <a:gd name="T0" fmla="*/ 3 w 16"/>
                  <a:gd name="T1" fmla="*/ 6 h 6"/>
                  <a:gd name="T2" fmla="*/ 0 w 16"/>
                  <a:gd name="T3" fmla="*/ 6 h 6"/>
                  <a:gd name="T4" fmla="*/ 13 w 16"/>
                  <a:gd name="T5" fmla="*/ 2 h 6"/>
                  <a:gd name="T6" fmla="*/ 16 w 16"/>
                  <a:gd name="T7" fmla="*/ 0 h 6"/>
                  <a:gd name="T8" fmla="*/ 16 w 16"/>
                  <a:gd name="T9" fmla="*/ 2 h 6"/>
                  <a:gd name="T10" fmla="*/ 3 w 1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7" name="Freeform 129"/>
              <p:cNvSpPr/>
              <p:nvPr/>
            </p:nvSpPr>
            <p:spPr bwMode="auto">
              <a:xfrm>
                <a:off x="4010" y="576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13 w 13"/>
                  <a:gd name="T3" fmla="*/ 6 h 6"/>
                  <a:gd name="T4" fmla="*/ 3 w 13"/>
                  <a:gd name="T5" fmla="*/ 2 h 6"/>
                  <a:gd name="T6" fmla="*/ 0 w 13"/>
                  <a:gd name="T7" fmla="*/ 0 h 6"/>
                  <a:gd name="T8" fmla="*/ 0 w 13"/>
                  <a:gd name="T9" fmla="*/ 2 h 6"/>
                  <a:gd name="T10" fmla="*/ 9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8" name="Freeform 130"/>
              <p:cNvSpPr/>
              <p:nvPr/>
            </p:nvSpPr>
            <p:spPr bwMode="auto">
              <a:xfrm>
                <a:off x="1979" y="581"/>
                <a:ext cx="193" cy="331"/>
              </a:xfrm>
              <a:custGeom>
                <a:avLst/>
                <a:gdLst>
                  <a:gd name="T0" fmla="*/ 180 w 193"/>
                  <a:gd name="T1" fmla="*/ 12 h 331"/>
                  <a:gd name="T2" fmla="*/ 193 w 193"/>
                  <a:gd name="T3" fmla="*/ 29 h 331"/>
                  <a:gd name="T4" fmla="*/ 173 w 193"/>
                  <a:gd name="T5" fmla="*/ 53 h 331"/>
                  <a:gd name="T6" fmla="*/ 151 w 193"/>
                  <a:gd name="T7" fmla="*/ 62 h 331"/>
                  <a:gd name="T8" fmla="*/ 148 w 193"/>
                  <a:gd name="T9" fmla="*/ 61 h 331"/>
                  <a:gd name="T10" fmla="*/ 164 w 193"/>
                  <a:gd name="T11" fmla="*/ 53 h 331"/>
                  <a:gd name="T12" fmla="*/ 170 w 193"/>
                  <a:gd name="T13" fmla="*/ 51 h 331"/>
                  <a:gd name="T14" fmla="*/ 164 w 193"/>
                  <a:gd name="T15" fmla="*/ 50 h 331"/>
                  <a:gd name="T16" fmla="*/ 161 w 193"/>
                  <a:gd name="T17" fmla="*/ 29 h 331"/>
                  <a:gd name="T18" fmla="*/ 132 w 193"/>
                  <a:gd name="T19" fmla="*/ 16 h 331"/>
                  <a:gd name="T20" fmla="*/ 116 w 193"/>
                  <a:gd name="T21" fmla="*/ 15 h 331"/>
                  <a:gd name="T22" fmla="*/ 61 w 193"/>
                  <a:gd name="T23" fmla="*/ 29 h 331"/>
                  <a:gd name="T24" fmla="*/ 26 w 193"/>
                  <a:gd name="T25" fmla="*/ 64 h 331"/>
                  <a:gd name="T26" fmla="*/ 39 w 193"/>
                  <a:gd name="T27" fmla="*/ 120 h 331"/>
                  <a:gd name="T28" fmla="*/ 77 w 193"/>
                  <a:gd name="T29" fmla="*/ 153 h 331"/>
                  <a:gd name="T30" fmla="*/ 116 w 193"/>
                  <a:gd name="T31" fmla="*/ 182 h 331"/>
                  <a:gd name="T32" fmla="*/ 135 w 193"/>
                  <a:gd name="T33" fmla="*/ 196 h 331"/>
                  <a:gd name="T34" fmla="*/ 164 w 193"/>
                  <a:gd name="T35" fmla="*/ 220 h 331"/>
                  <a:gd name="T36" fmla="*/ 186 w 193"/>
                  <a:gd name="T37" fmla="*/ 261 h 331"/>
                  <a:gd name="T38" fmla="*/ 183 w 193"/>
                  <a:gd name="T39" fmla="*/ 287 h 331"/>
                  <a:gd name="T40" fmla="*/ 173 w 193"/>
                  <a:gd name="T41" fmla="*/ 300 h 331"/>
                  <a:gd name="T42" fmla="*/ 167 w 193"/>
                  <a:gd name="T43" fmla="*/ 306 h 331"/>
                  <a:gd name="T44" fmla="*/ 129 w 193"/>
                  <a:gd name="T45" fmla="*/ 326 h 331"/>
                  <a:gd name="T46" fmla="*/ 80 w 193"/>
                  <a:gd name="T47" fmla="*/ 331 h 331"/>
                  <a:gd name="T48" fmla="*/ 36 w 193"/>
                  <a:gd name="T49" fmla="*/ 320 h 331"/>
                  <a:gd name="T50" fmla="*/ 26 w 193"/>
                  <a:gd name="T51" fmla="*/ 308 h 331"/>
                  <a:gd name="T52" fmla="*/ 39 w 193"/>
                  <a:gd name="T53" fmla="*/ 290 h 331"/>
                  <a:gd name="T54" fmla="*/ 55 w 193"/>
                  <a:gd name="T55" fmla="*/ 285 h 331"/>
                  <a:gd name="T56" fmla="*/ 58 w 193"/>
                  <a:gd name="T57" fmla="*/ 287 h 331"/>
                  <a:gd name="T58" fmla="*/ 52 w 193"/>
                  <a:gd name="T59" fmla="*/ 303 h 331"/>
                  <a:gd name="T60" fmla="*/ 77 w 193"/>
                  <a:gd name="T61" fmla="*/ 319 h 331"/>
                  <a:gd name="T62" fmla="*/ 96 w 193"/>
                  <a:gd name="T63" fmla="*/ 319 h 331"/>
                  <a:gd name="T64" fmla="*/ 135 w 193"/>
                  <a:gd name="T65" fmla="*/ 303 h 331"/>
                  <a:gd name="T66" fmla="*/ 145 w 193"/>
                  <a:gd name="T67" fmla="*/ 281 h 331"/>
                  <a:gd name="T68" fmla="*/ 119 w 193"/>
                  <a:gd name="T69" fmla="*/ 259 h 331"/>
                  <a:gd name="T70" fmla="*/ 87 w 193"/>
                  <a:gd name="T71" fmla="*/ 250 h 331"/>
                  <a:gd name="T72" fmla="*/ 112 w 193"/>
                  <a:gd name="T73" fmla="*/ 250 h 331"/>
                  <a:gd name="T74" fmla="*/ 135 w 193"/>
                  <a:gd name="T75" fmla="*/ 253 h 331"/>
                  <a:gd name="T76" fmla="*/ 145 w 193"/>
                  <a:gd name="T77" fmla="*/ 252 h 331"/>
                  <a:gd name="T78" fmla="*/ 119 w 193"/>
                  <a:gd name="T79" fmla="*/ 235 h 331"/>
                  <a:gd name="T80" fmla="*/ 74 w 193"/>
                  <a:gd name="T81" fmla="*/ 223 h 331"/>
                  <a:gd name="T82" fmla="*/ 77 w 193"/>
                  <a:gd name="T83" fmla="*/ 221 h 331"/>
                  <a:gd name="T84" fmla="*/ 116 w 193"/>
                  <a:gd name="T85" fmla="*/ 224 h 331"/>
                  <a:gd name="T86" fmla="*/ 138 w 193"/>
                  <a:gd name="T87" fmla="*/ 234 h 331"/>
                  <a:gd name="T88" fmla="*/ 141 w 193"/>
                  <a:gd name="T89" fmla="*/ 235 h 331"/>
                  <a:gd name="T90" fmla="*/ 148 w 193"/>
                  <a:gd name="T91" fmla="*/ 234 h 331"/>
                  <a:gd name="T92" fmla="*/ 138 w 193"/>
                  <a:gd name="T93" fmla="*/ 224 h 331"/>
                  <a:gd name="T94" fmla="*/ 80 w 193"/>
                  <a:gd name="T95" fmla="*/ 183 h 331"/>
                  <a:gd name="T96" fmla="*/ 39 w 193"/>
                  <a:gd name="T97" fmla="*/ 156 h 331"/>
                  <a:gd name="T98" fmla="*/ 10 w 193"/>
                  <a:gd name="T99" fmla="*/ 117 h 331"/>
                  <a:gd name="T100" fmla="*/ 0 w 193"/>
                  <a:gd name="T101" fmla="*/ 74 h 331"/>
                  <a:gd name="T102" fmla="*/ 20 w 193"/>
                  <a:gd name="T103" fmla="*/ 38 h 331"/>
                  <a:gd name="T104" fmla="*/ 26 w 193"/>
                  <a:gd name="T105" fmla="*/ 32 h 331"/>
                  <a:gd name="T106" fmla="*/ 68 w 193"/>
                  <a:gd name="T107" fmla="*/ 9 h 331"/>
                  <a:gd name="T108" fmla="*/ 80 w 193"/>
                  <a:gd name="T109" fmla="*/ 4 h 331"/>
                  <a:gd name="T110" fmla="*/ 122 w 193"/>
                  <a:gd name="T111" fmla="*/ 0 h 331"/>
                  <a:gd name="T112" fmla="*/ 154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59" name="Freeform 131"/>
              <p:cNvSpPr/>
              <p:nvPr/>
            </p:nvSpPr>
            <p:spPr bwMode="auto">
              <a:xfrm>
                <a:off x="4541" y="575"/>
                <a:ext cx="193" cy="331"/>
              </a:xfrm>
              <a:custGeom>
                <a:avLst/>
                <a:gdLst>
                  <a:gd name="T0" fmla="*/ 13 w 193"/>
                  <a:gd name="T1" fmla="*/ 13 h 331"/>
                  <a:gd name="T2" fmla="*/ 0 w 193"/>
                  <a:gd name="T3" fmla="*/ 29 h 331"/>
                  <a:gd name="T4" fmla="*/ 16 w 193"/>
                  <a:gd name="T5" fmla="*/ 54 h 331"/>
                  <a:gd name="T6" fmla="*/ 42 w 193"/>
                  <a:gd name="T7" fmla="*/ 62 h 331"/>
                  <a:gd name="T8" fmla="*/ 45 w 193"/>
                  <a:gd name="T9" fmla="*/ 62 h 331"/>
                  <a:gd name="T10" fmla="*/ 29 w 193"/>
                  <a:gd name="T11" fmla="*/ 53 h 331"/>
                  <a:gd name="T12" fmla="*/ 23 w 193"/>
                  <a:gd name="T13" fmla="*/ 51 h 331"/>
                  <a:gd name="T14" fmla="*/ 29 w 193"/>
                  <a:gd name="T15" fmla="*/ 50 h 331"/>
                  <a:gd name="T16" fmla="*/ 29 w 193"/>
                  <a:gd name="T17" fmla="*/ 29 h 331"/>
                  <a:gd name="T18" fmla="*/ 58 w 193"/>
                  <a:gd name="T19" fmla="*/ 16 h 331"/>
                  <a:gd name="T20" fmla="*/ 77 w 193"/>
                  <a:gd name="T21" fmla="*/ 15 h 331"/>
                  <a:gd name="T22" fmla="*/ 132 w 193"/>
                  <a:gd name="T23" fmla="*/ 29 h 331"/>
                  <a:gd name="T24" fmla="*/ 167 w 193"/>
                  <a:gd name="T25" fmla="*/ 63 h 331"/>
                  <a:gd name="T26" fmla="*/ 154 w 193"/>
                  <a:gd name="T27" fmla="*/ 118 h 331"/>
                  <a:gd name="T28" fmla="*/ 116 w 193"/>
                  <a:gd name="T29" fmla="*/ 153 h 331"/>
                  <a:gd name="T30" fmla="*/ 77 w 193"/>
                  <a:gd name="T31" fmla="*/ 182 h 331"/>
                  <a:gd name="T32" fmla="*/ 61 w 193"/>
                  <a:gd name="T33" fmla="*/ 196 h 331"/>
                  <a:gd name="T34" fmla="*/ 32 w 193"/>
                  <a:gd name="T35" fmla="*/ 220 h 331"/>
                  <a:gd name="T36" fmla="*/ 10 w 193"/>
                  <a:gd name="T37" fmla="*/ 261 h 331"/>
                  <a:gd name="T38" fmla="*/ 13 w 193"/>
                  <a:gd name="T39" fmla="*/ 287 h 331"/>
                  <a:gd name="T40" fmla="*/ 26 w 193"/>
                  <a:gd name="T41" fmla="*/ 300 h 331"/>
                  <a:gd name="T42" fmla="*/ 32 w 193"/>
                  <a:gd name="T43" fmla="*/ 308 h 331"/>
                  <a:gd name="T44" fmla="*/ 68 w 193"/>
                  <a:gd name="T45" fmla="*/ 326 h 331"/>
                  <a:gd name="T46" fmla="*/ 116 w 193"/>
                  <a:gd name="T47" fmla="*/ 331 h 331"/>
                  <a:gd name="T48" fmla="*/ 161 w 193"/>
                  <a:gd name="T49" fmla="*/ 320 h 331"/>
                  <a:gd name="T50" fmla="*/ 170 w 193"/>
                  <a:gd name="T51" fmla="*/ 308 h 331"/>
                  <a:gd name="T52" fmla="*/ 157 w 193"/>
                  <a:gd name="T53" fmla="*/ 290 h 331"/>
                  <a:gd name="T54" fmla="*/ 141 w 193"/>
                  <a:gd name="T55" fmla="*/ 285 h 331"/>
                  <a:gd name="T56" fmla="*/ 138 w 193"/>
                  <a:gd name="T57" fmla="*/ 287 h 331"/>
                  <a:gd name="T58" fmla="*/ 145 w 193"/>
                  <a:gd name="T59" fmla="*/ 303 h 331"/>
                  <a:gd name="T60" fmla="*/ 122 w 193"/>
                  <a:gd name="T61" fmla="*/ 319 h 331"/>
                  <a:gd name="T62" fmla="*/ 100 w 193"/>
                  <a:gd name="T63" fmla="*/ 320 h 331"/>
                  <a:gd name="T64" fmla="*/ 61 w 193"/>
                  <a:gd name="T65" fmla="*/ 303 h 331"/>
                  <a:gd name="T66" fmla="*/ 52 w 193"/>
                  <a:gd name="T67" fmla="*/ 281 h 331"/>
                  <a:gd name="T68" fmla="*/ 77 w 193"/>
                  <a:gd name="T69" fmla="*/ 259 h 331"/>
                  <a:gd name="T70" fmla="*/ 109 w 193"/>
                  <a:gd name="T71" fmla="*/ 250 h 331"/>
                  <a:gd name="T72" fmla="*/ 84 w 193"/>
                  <a:gd name="T73" fmla="*/ 250 h 331"/>
                  <a:gd name="T74" fmla="*/ 61 w 193"/>
                  <a:gd name="T75" fmla="*/ 255 h 331"/>
                  <a:gd name="T76" fmla="*/ 52 w 193"/>
                  <a:gd name="T77" fmla="*/ 252 h 331"/>
                  <a:gd name="T78" fmla="*/ 77 w 193"/>
                  <a:gd name="T79" fmla="*/ 235 h 331"/>
                  <a:gd name="T80" fmla="*/ 122 w 193"/>
                  <a:gd name="T81" fmla="*/ 223 h 331"/>
                  <a:gd name="T82" fmla="*/ 119 w 193"/>
                  <a:gd name="T83" fmla="*/ 221 h 331"/>
                  <a:gd name="T84" fmla="*/ 81 w 193"/>
                  <a:gd name="T85" fmla="*/ 224 h 331"/>
                  <a:gd name="T86" fmla="*/ 58 w 193"/>
                  <a:gd name="T87" fmla="*/ 234 h 331"/>
                  <a:gd name="T88" fmla="*/ 55 w 193"/>
                  <a:gd name="T89" fmla="*/ 237 h 331"/>
                  <a:gd name="T90" fmla="*/ 48 w 193"/>
                  <a:gd name="T91" fmla="*/ 234 h 331"/>
                  <a:gd name="T92" fmla="*/ 58 w 193"/>
                  <a:gd name="T93" fmla="*/ 224 h 331"/>
                  <a:gd name="T94" fmla="*/ 113 w 193"/>
                  <a:gd name="T95" fmla="*/ 183 h 331"/>
                  <a:gd name="T96" fmla="*/ 154 w 193"/>
                  <a:gd name="T97" fmla="*/ 155 h 331"/>
                  <a:gd name="T98" fmla="*/ 183 w 193"/>
                  <a:gd name="T99" fmla="*/ 117 h 331"/>
                  <a:gd name="T100" fmla="*/ 193 w 193"/>
                  <a:gd name="T101" fmla="*/ 73 h 331"/>
                  <a:gd name="T102" fmla="*/ 173 w 193"/>
                  <a:gd name="T103" fmla="*/ 36 h 331"/>
                  <a:gd name="T104" fmla="*/ 167 w 193"/>
                  <a:gd name="T105" fmla="*/ 32 h 331"/>
                  <a:gd name="T106" fmla="*/ 122 w 193"/>
                  <a:gd name="T107" fmla="*/ 9 h 331"/>
                  <a:gd name="T108" fmla="*/ 113 w 193"/>
                  <a:gd name="T109" fmla="*/ 4 h 331"/>
                  <a:gd name="T110" fmla="*/ 68 w 193"/>
                  <a:gd name="T111" fmla="*/ 0 h 331"/>
                  <a:gd name="T112" fmla="*/ 36 w 193"/>
                  <a:gd name="T113" fmla="*/ 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0" name="Freeform 132"/>
              <p:cNvSpPr/>
              <p:nvPr/>
            </p:nvSpPr>
            <p:spPr bwMode="auto">
              <a:xfrm>
                <a:off x="2290" y="582"/>
                <a:ext cx="16" cy="11"/>
              </a:xfrm>
              <a:custGeom>
                <a:avLst/>
                <a:gdLst>
                  <a:gd name="T0" fmla="*/ 16 w 16"/>
                  <a:gd name="T1" fmla="*/ 2 h 11"/>
                  <a:gd name="T2" fmla="*/ 6 w 16"/>
                  <a:gd name="T3" fmla="*/ 9 h 11"/>
                  <a:gd name="T4" fmla="*/ 3 w 16"/>
                  <a:gd name="T5" fmla="*/ 11 h 11"/>
                  <a:gd name="T6" fmla="*/ 0 w 16"/>
                  <a:gd name="T7" fmla="*/ 11 h 11"/>
                  <a:gd name="T8" fmla="*/ 0 w 16"/>
                  <a:gd name="T9" fmla="*/ 11 h 11"/>
                  <a:gd name="T10" fmla="*/ 16 w 16"/>
                  <a:gd name="T11" fmla="*/ 0 h 11"/>
                  <a:gd name="T12" fmla="*/ 16 w 16"/>
                  <a:gd name="T13" fmla="*/ 0 h 11"/>
                  <a:gd name="T14" fmla="*/ 16 w 16"/>
                  <a:gd name="T1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1" name="Freeform 133"/>
              <p:cNvSpPr/>
              <p:nvPr/>
            </p:nvSpPr>
            <p:spPr bwMode="auto">
              <a:xfrm>
                <a:off x="4404" y="578"/>
                <a:ext cx="19" cy="10"/>
              </a:xfrm>
              <a:custGeom>
                <a:avLst/>
                <a:gdLst>
                  <a:gd name="T0" fmla="*/ 0 w 19"/>
                  <a:gd name="T1" fmla="*/ 1 h 10"/>
                  <a:gd name="T2" fmla="*/ 13 w 19"/>
                  <a:gd name="T3" fmla="*/ 9 h 10"/>
                  <a:gd name="T4" fmla="*/ 16 w 19"/>
                  <a:gd name="T5" fmla="*/ 10 h 10"/>
                  <a:gd name="T6" fmla="*/ 16 w 19"/>
                  <a:gd name="T7" fmla="*/ 10 h 10"/>
                  <a:gd name="T8" fmla="*/ 19 w 19"/>
                  <a:gd name="T9" fmla="*/ 9 h 10"/>
                  <a:gd name="T10" fmla="*/ 3 w 19"/>
                  <a:gd name="T11" fmla="*/ 0 h 10"/>
                  <a:gd name="T12" fmla="*/ 0 w 19"/>
                  <a:gd name="T13" fmla="*/ 0 h 10"/>
                  <a:gd name="T14" fmla="*/ 0 w 19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2" name="Freeform 134"/>
              <p:cNvSpPr/>
              <p:nvPr/>
            </p:nvSpPr>
            <p:spPr bwMode="auto">
              <a:xfrm>
                <a:off x="2652" y="585"/>
                <a:ext cx="26" cy="3"/>
              </a:xfrm>
              <a:custGeom>
                <a:avLst/>
                <a:gdLst>
                  <a:gd name="T0" fmla="*/ 22 w 26"/>
                  <a:gd name="T1" fmla="*/ 2 h 3"/>
                  <a:gd name="T2" fmla="*/ 22 w 26"/>
                  <a:gd name="T3" fmla="*/ 2 h 3"/>
                  <a:gd name="T4" fmla="*/ 26 w 26"/>
                  <a:gd name="T5" fmla="*/ 2 h 3"/>
                  <a:gd name="T6" fmla="*/ 16 w 26"/>
                  <a:gd name="T7" fmla="*/ 3 h 3"/>
                  <a:gd name="T8" fmla="*/ 0 w 26"/>
                  <a:gd name="T9" fmla="*/ 2 h 3"/>
                  <a:gd name="T10" fmla="*/ 0 w 26"/>
                  <a:gd name="T11" fmla="*/ 0 h 3"/>
                  <a:gd name="T12" fmla="*/ 16 w 26"/>
                  <a:gd name="T13" fmla="*/ 2 h 3"/>
                  <a:gd name="T14" fmla="*/ 22 w 26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3" name="Freeform 135"/>
              <p:cNvSpPr/>
              <p:nvPr/>
            </p:nvSpPr>
            <p:spPr bwMode="auto">
              <a:xfrm>
                <a:off x="4035" y="581"/>
                <a:ext cx="26" cy="3"/>
              </a:xfrm>
              <a:custGeom>
                <a:avLst/>
                <a:gdLst>
                  <a:gd name="T0" fmla="*/ 4 w 26"/>
                  <a:gd name="T1" fmla="*/ 3 h 3"/>
                  <a:gd name="T2" fmla="*/ 0 w 26"/>
                  <a:gd name="T3" fmla="*/ 1 h 3"/>
                  <a:gd name="T4" fmla="*/ 0 w 26"/>
                  <a:gd name="T5" fmla="*/ 3 h 3"/>
                  <a:gd name="T6" fmla="*/ 10 w 26"/>
                  <a:gd name="T7" fmla="*/ 3 h 3"/>
                  <a:gd name="T8" fmla="*/ 23 w 26"/>
                  <a:gd name="T9" fmla="*/ 1 h 3"/>
                  <a:gd name="T10" fmla="*/ 26 w 26"/>
                  <a:gd name="T11" fmla="*/ 0 h 3"/>
                  <a:gd name="T12" fmla="*/ 7 w 26"/>
                  <a:gd name="T13" fmla="*/ 3 h 3"/>
                  <a:gd name="T14" fmla="*/ 4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4" name="Freeform 136"/>
              <p:cNvSpPr/>
              <p:nvPr/>
            </p:nvSpPr>
            <p:spPr bwMode="auto">
              <a:xfrm>
                <a:off x="2104" y="587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4 w 13"/>
                  <a:gd name="T3" fmla="*/ 3 h 4"/>
                  <a:gd name="T4" fmla="*/ 0 w 13"/>
                  <a:gd name="T5" fmla="*/ 1 h 4"/>
                  <a:gd name="T6" fmla="*/ 4 w 13"/>
                  <a:gd name="T7" fmla="*/ 0 h 4"/>
                  <a:gd name="T8" fmla="*/ 13 w 13"/>
                  <a:gd name="T9" fmla="*/ 3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5" name="Freeform 137"/>
              <p:cNvSpPr/>
              <p:nvPr/>
            </p:nvSpPr>
            <p:spPr bwMode="auto">
              <a:xfrm>
                <a:off x="4596" y="582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6 w 9"/>
                  <a:gd name="T3" fmla="*/ 2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6" name="Freeform 138"/>
              <p:cNvSpPr/>
              <p:nvPr/>
            </p:nvSpPr>
            <p:spPr bwMode="auto">
              <a:xfrm>
                <a:off x="2072" y="590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0 w 13"/>
                  <a:gd name="T5" fmla="*/ 1 h 3"/>
                  <a:gd name="T6" fmla="*/ 7 w 13"/>
                  <a:gd name="T7" fmla="*/ 0 h 3"/>
                  <a:gd name="T8" fmla="*/ 13 w 13"/>
                  <a:gd name="T9" fmla="*/ 0 h 3"/>
                  <a:gd name="T10" fmla="*/ 13 w 13"/>
                  <a:gd name="T11" fmla="*/ 1 h 3"/>
                  <a:gd name="T12" fmla="*/ 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7" name="Freeform 139"/>
              <p:cNvSpPr/>
              <p:nvPr/>
            </p:nvSpPr>
            <p:spPr bwMode="auto">
              <a:xfrm>
                <a:off x="4628" y="584"/>
                <a:ext cx="13" cy="3"/>
              </a:xfrm>
              <a:custGeom>
                <a:avLst/>
                <a:gdLst>
                  <a:gd name="T0" fmla="*/ 10 w 13"/>
                  <a:gd name="T1" fmla="*/ 3 h 3"/>
                  <a:gd name="T2" fmla="*/ 10 w 13"/>
                  <a:gd name="T3" fmla="*/ 3 h 3"/>
                  <a:gd name="T4" fmla="*/ 13 w 13"/>
                  <a:gd name="T5" fmla="*/ 3 h 3"/>
                  <a:gd name="T6" fmla="*/ 3 w 13"/>
                  <a:gd name="T7" fmla="*/ 0 h 3"/>
                  <a:gd name="T8" fmla="*/ 0 w 13"/>
                  <a:gd name="T9" fmla="*/ 0 h 3"/>
                  <a:gd name="T10" fmla="*/ 0 w 13"/>
                  <a:gd name="T11" fmla="*/ 1 h 3"/>
                  <a:gd name="T12" fmla="*/ 10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8" name="Freeform 140"/>
              <p:cNvSpPr/>
              <p:nvPr/>
            </p:nvSpPr>
            <p:spPr bwMode="auto">
              <a:xfrm>
                <a:off x="2130" y="594"/>
                <a:ext cx="10" cy="7"/>
              </a:xfrm>
              <a:custGeom>
                <a:avLst/>
                <a:gdLst>
                  <a:gd name="T0" fmla="*/ 10 w 10"/>
                  <a:gd name="T1" fmla="*/ 3 h 7"/>
                  <a:gd name="T2" fmla="*/ 10 w 10"/>
                  <a:gd name="T3" fmla="*/ 7 h 7"/>
                  <a:gd name="T4" fmla="*/ 6 w 10"/>
                  <a:gd name="T5" fmla="*/ 7 h 7"/>
                  <a:gd name="T6" fmla="*/ 0 w 10"/>
                  <a:gd name="T7" fmla="*/ 0 h 7"/>
                  <a:gd name="T8" fmla="*/ 3 w 10"/>
                  <a:gd name="T9" fmla="*/ 0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69" name="Freeform 141"/>
              <p:cNvSpPr/>
              <p:nvPr/>
            </p:nvSpPr>
            <p:spPr bwMode="auto">
              <a:xfrm>
                <a:off x="4573" y="588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6 h 6"/>
                  <a:gd name="T6" fmla="*/ 7 w 7"/>
                  <a:gd name="T7" fmla="*/ 0 h 6"/>
                  <a:gd name="T8" fmla="*/ 4 w 7"/>
                  <a:gd name="T9" fmla="*/ 0 h 6"/>
                  <a:gd name="T10" fmla="*/ 0 w 7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0" name="Freeform 142"/>
              <p:cNvSpPr/>
              <p:nvPr/>
            </p:nvSpPr>
            <p:spPr bwMode="auto">
              <a:xfrm>
                <a:off x="2040" y="594"/>
                <a:ext cx="16" cy="7"/>
              </a:xfrm>
              <a:custGeom>
                <a:avLst/>
                <a:gdLst>
                  <a:gd name="T0" fmla="*/ 3 w 16"/>
                  <a:gd name="T1" fmla="*/ 7 h 7"/>
                  <a:gd name="T2" fmla="*/ 0 w 16"/>
                  <a:gd name="T3" fmla="*/ 7 h 7"/>
                  <a:gd name="T4" fmla="*/ 0 w 16"/>
                  <a:gd name="T5" fmla="*/ 5 h 7"/>
                  <a:gd name="T6" fmla="*/ 16 w 16"/>
                  <a:gd name="T7" fmla="*/ 0 h 7"/>
                  <a:gd name="T8" fmla="*/ 16 w 16"/>
                  <a:gd name="T9" fmla="*/ 2 h 7"/>
                  <a:gd name="T10" fmla="*/ 3 w 16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1" name="Freeform 143"/>
              <p:cNvSpPr/>
              <p:nvPr/>
            </p:nvSpPr>
            <p:spPr bwMode="auto">
              <a:xfrm>
                <a:off x="4657" y="5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6 h 6"/>
                  <a:gd name="T4" fmla="*/ 13 w 13"/>
                  <a:gd name="T5" fmla="*/ 5 h 6"/>
                  <a:gd name="T6" fmla="*/ 0 w 13"/>
                  <a:gd name="T7" fmla="*/ 0 h 6"/>
                  <a:gd name="T8" fmla="*/ 0 w 13"/>
                  <a:gd name="T9" fmla="*/ 2 h 6"/>
                  <a:gd name="T10" fmla="*/ 13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2" name="Freeform 144"/>
              <p:cNvSpPr/>
              <p:nvPr/>
            </p:nvSpPr>
            <p:spPr bwMode="auto">
              <a:xfrm>
                <a:off x="2056" y="599"/>
                <a:ext cx="112" cy="229"/>
              </a:xfrm>
              <a:custGeom>
                <a:avLst/>
                <a:gdLst>
                  <a:gd name="T0" fmla="*/ 42 w 112"/>
                  <a:gd name="T1" fmla="*/ 2 h 229"/>
                  <a:gd name="T2" fmla="*/ 35 w 112"/>
                  <a:gd name="T3" fmla="*/ 8 h 229"/>
                  <a:gd name="T4" fmla="*/ 26 w 112"/>
                  <a:gd name="T5" fmla="*/ 27 h 229"/>
                  <a:gd name="T6" fmla="*/ 26 w 112"/>
                  <a:gd name="T7" fmla="*/ 49 h 229"/>
                  <a:gd name="T8" fmla="*/ 29 w 112"/>
                  <a:gd name="T9" fmla="*/ 68 h 229"/>
                  <a:gd name="T10" fmla="*/ 39 w 112"/>
                  <a:gd name="T11" fmla="*/ 88 h 229"/>
                  <a:gd name="T12" fmla="*/ 52 w 112"/>
                  <a:gd name="T13" fmla="*/ 103 h 229"/>
                  <a:gd name="T14" fmla="*/ 55 w 112"/>
                  <a:gd name="T15" fmla="*/ 109 h 229"/>
                  <a:gd name="T16" fmla="*/ 58 w 112"/>
                  <a:gd name="T17" fmla="*/ 109 h 229"/>
                  <a:gd name="T18" fmla="*/ 74 w 112"/>
                  <a:gd name="T19" fmla="*/ 99 h 229"/>
                  <a:gd name="T20" fmla="*/ 84 w 112"/>
                  <a:gd name="T21" fmla="*/ 96 h 229"/>
                  <a:gd name="T22" fmla="*/ 87 w 112"/>
                  <a:gd name="T23" fmla="*/ 94 h 229"/>
                  <a:gd name="T24" fmla="*/ 84 w 112"/>
                  <a:gd name="T25" fmla="*/ 100 h 229"/>
                  <a:gd name="T26" fmla="*/ 77 w 112"/>
                  <a:gd name="T27" fmla="*/ 111 h 229"/>
                  <a:gd name="T28" fmla="*/ 77 w 112"/>
                  <a:gd name="T29" fmla="*/ 146 h 229"/>
                  <a:gd name="T30" fmla="*/ 84 w 112"/>
                  <a:gd name="T31" fmla="*/ 162 h 229"/>
                  <a:gd name="T32" fmla="*/ 93 w 112"/>
                  <a:gd name="T33" fmla="*/ 187 h 229"/>
                  <a:gd name="T34" fmla="*/ 109 w 112"/>
                  <a:gd name="T35" fmla="*/ 214 h 229"/>
                  <a:gd name="T36" fmla="*/ 112 w 112"/>
                  <a:gd name="T37" fmla="*/ 228 h 229"/>
                  <a:gd name="T38" fmla="*/ 112 w 112"/>
                  <a:gd name="T39" fmla="*/ 229 h 229"/>
                  <a:gd name="T40" fmla="*/ 103 w 112"/>
                  <a:gd name="T41" fmla="*/ 211 h 229"/>
                  <a:gd name="T42" fmla="*/ 80 w 112"/>
                  <a:gd name="T43" fmla="*/ 187 h 229"/>
                  <a:gd name="T44" fmla="*/ 68 w 112"/>
                  <a:gd name="T45" fmla="*/ 178 h 229"/>
                  <a:gd name="T46" fmla="*/ 52 w 112"/>
                  <a:gd name="T47" fmla="*/ 155 h 229"/>
                  <a:gd name="T48" fmla="*/ 42 w 112"/>
                  <a:gd name="T49" fmla="*/ 141 h 229"/>
                  <a:gd name="T50" fmla="*/ 32 w 112"/>
                  <a:gd name="T51" fmla="*/ 124 h 229"/>
                  <a:gd name="T52" fmla="*/ 23 w 112"/>
                  <a:gd name="T53" fmla="*/ 109 h 229"/>
                  <a:gd name="T54" fmla="*/ 13 w 112"/>
                  <a:gd name="T55" fmla="*/ 91 h 229"/>
                  <a:gd name="T56" fmla="*/ 3 w 112"/>
                  <a:gd name="T57" fmla="*/ 64 h 229"/>
                  <a:gd name="T58" fmla="*/ 0 w 112"/>
                  <a:gd name="T59" fmla="*/ 39 h 229"/>
                  <a:gd name="T60" fmla="*/ 0 w 112"/>
                  <a:gd name="T61" fmla="*/ 27 h 229"/>
                  <a:gd name="T62" fmla="*/ 3 w 112"/>
                  <a:gd name="T63" fmla="*/ 20 h 229"/>
                  <a:gd name="T64" fmla="*/ 10 w 112"/>
                  <a:gd name="T65" fmla="*/ 6 h 229"/>
                  <a:gd name="T66" fmla="*/ 19 w 112"/>
                  <a:gd name="T67" fmla="*/ 3 h 229"/>
                  <a:gd name="T68" fmla="*/ 32 w 112"/>
                  <a:gd name="T69" fmla="*/ 2 h 229"/>
                  <a:gd name="T70" fmla="*/ 39 w 112"/>
                  <a:gd name="T71" fmla="*/ 0 h 229"/>
                  <a:gd name="T72" fmla="*/ 39 w 112"/>
                  <a:gd name="T73" fmla="*/ 0 h 229"/>
                  <a:gd name="T74" fmla="*/ 42 w 112"/>
                  <a:gd name="T75" fmla="*/ 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3" name="Freeform 145"/>
              <p:cNvSpPr/>
              <p:nvPr/>
            </p:nvSpPr>
            <p:spPr bwMode="auto">
              <a:xfrm>
                <a:off x="4548" y="593"/>
                <a:ext cx="106" cy="229"/>
              </a:xfrm>
              <a:custGeom>
                <a:avLst/>
                <a:gdLst>
                  <a:gd name="T0" fmla="*/ 64 w 106"/>
                  <a:gd name="T1" fmla="*/ 1 h 229"/>
                  <a:gd name="T2" fmla="*/ 74 w 106"/>
                  <a:gd name="T3" fmla="*/ 8 h 229"/>
                  <a:gd name="T4" fmla="*/ 83 w 106"/>
                  <a:gd name="T5" fmla="*/ 27 h 229"/>
                  <a:gd name="T6" fmla="*/ 83 w 106"/>
                  <a:gd name="T7" fmla="*/ 49 h 229"/>
                  <a:gd name="T8" fmla="*/ 80 w 106"/>
                  <a:gd name="T9" fmla="*/ 68 h 229"/>
                  <a:gd name="T10" fmla="*/ 70 w 106"/>
                  <a:gd name="T11" fmla="*/ 88 h 229"/>
                  <a:gd name="T12" fmla="*/ 57 w 106"/>
                  <a:gd name="T13" fmla="*/ 103 h 229"/>
                  <a:gd name="T14" fmla="*/ 54 w 106"/>
                  <a:gd name="T15" fmla="*/ 109 h 229"/>
                  <a:gd name="T16" fmla="*/ 51 w 106"/>
                  <a:gd name="T17" fmla="*/ 109 h 229"/>
                  <a:gd name="T18" fmla="*/ 35 w 106"/>
                  <a:gd name="T19" fmla="*/ 99 h 229"/>
                  <a:gd name="T20" fmla="*/ 25 w 106"/>
                  <a:gd name="T21" fmla="*/ 96 h 229"/>
                  <a:gd name="T22" fmla="*/ 22 w 106"/>
                  <a:gd name="T23" fmla="*/ 94 h 229"/>
                  <a:gd name="T24" fmla="*/ 25 w 106"/>
                  <a:gd name="T25" fmla="*/ 100 h 229"/>
                  <a:gd name="T26" fmla="*/ 32 w 106"/>
                  <a:gd name="T27" fmla="*/ 111 h 229"/>
                  <a:gd name="T28" fmla="*/ 35 w 106"/>
                  <a:gd name="T29" fmla="*/ 147 h 229"/>
                  <a:gd name="T30" fmla="*/ 25 w 106"/>
                  <a:gd name="T31" fmla="*/ 162 h 229"/>
                  <a:gd name="T32" fmla="*/ 16 w 106"/>
                  <a:gd name="T33" fmla="*/ 187 h 229"/>
                  <a:gd name="T34" fmla="*/ 3 w 106"/>
                  <a:gd name="T35" fmla="*/ 216 h 229"/>
                  <a:gd name="T36" fmla="*/ 0 w 106"/>
                  <a:gd name="T37" fmla="*/ 229 h 229"/>
                  <a:gd name="T38" fmla="*/ 0 w 106"/>
                  <a:gd name="T39" fmla="*/ 229 h 229"/>
                  <a:gd name="T40" fmla="*/ 6 w 106"/>
                  <a:gd name="T41" fmla="*/ 212 h 229"/>
                  <a:gd name="T42" fmla="*/ 32 w 106"/>
                  <a:gd name="T43" fmla="*/ 187 h 229"/>
                  <a:gd name="T44" fmla="*/ 41 w 106"/>
                  <a:gd name="T45" fmla="*/ 178 h 229"/>
                  <a:gd name="T46" fmla="*/ 57 w 106"/>
                  <a:gd name="T47" fmla="*/ 155 h 229"/>
                  <a:gd name="T48" fmla="*/ 67 w 106"/>
                  <a:gd name="T49" fmla="*/ 141 h 229"/>
                  <a:gd name="T50" fmla="*/ 80 w 106"/>
                  <a:gd name="T51" fmla="*/ 124 h 229"/>
                  <a:gd name="T52" fmla="*/ 86 w 106"/>
                  <a:gd name="T53" fmla="*/ 109 h 229"/>
                  <a:gd name="T54" fmla="*/ 99 w 106"/>
                  <a:gd name="T55" fmla="*/ 91 h 229"/>
                  <a:gd name="T56" fmla="*/ 106 w 106"/>
                  <a:gd name="T57" fmla="*/ 64 h 229"/>
                  <a:gd name="T58" fmla="*/ 106 w 106"/>
                  <a:gd name="T59" fmla="*/ 39 h 229"/>
                  <a:gd name="T60" fmla="*/ 106 w 106"/>
                  <a:gd name="T61" fmla="*/ 27 h 229"/>
                  <a:gd name="T62" fmla="*/ 102 w 106"/>
                  <a:gd name="T63" fmla="*/ 20 h 229"/>
                  <a:gd name="T64" fmla="*/ 99 w 106"/>
                  <a:gd name="T65" fmla="*/ 6 h 229"/>
                  <a:gd name="T66" fmla="*/ 90 w 106"/>
                  <a:gd name="T67" fmla="*/ 3 h 229"/>
                  <a:gd name="T68" fmla="*/ 77 w 106"/>
                  <a:gd name="T69" fmla="*/ 1 h 229"/>
                  <a:gd name="T70" fmla="*/ 70 w 106"/>
                  <a:gd name="T71" fmla="*/ 0 h 229"/>
                  <a:gd name="T72" fmla="*/ 67 w 106"/>
                  <a:gd name="T73" fmla="*/ 0 h 229"/>
                  <a:gd name="T74" fmla="*/ 64 w 106"/>
                  <a:gd name="T75" fmla="*/ 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4" name="Freeform 146"/>
              <p:cNvSpPr/>
              <p:nvPr/>
            </p:nvSpPr>
            <p:spPr bwMode="auto">
              <a:xfrm>
                <a:off x="2075" y="605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5 h 9"/>
                  <a:gd name="T4" fmla="*/ 4 w 7"/>
                  <a:gd name="T5" fmla="*/ 9 h 9"/>
                  <a:gd name="T6" fmla="*/ 4 w 7"/>
                  <a:gd name="T7" fmla="*/ 9 h 9"/>
                  <a:gd name="T8" fmla="*/ 0 w 7"/>
                  <a:gd name="T9" fmla="*/ 9 h 9"/>
                  <a:gd name="T10" fmla="*/ 0 w 7"/>
                  <a:gd name="T11" fmla="*/ 3 h 9"/>
                  <a:gd name="T12" fmla="*/ 7 w 7"/>
                  <a:gd name="T13" fmla="*/ 0 h 9"/>
                  <a:gd name="T14" fmla="*/ 7 w 7"/>
                  <a:gd name="T15" fmla="*/ 0 h 9"/>
                  <a:gd name="T16" fmla="*/ 7 w 7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5" name="Freeform 147"/>
              <p:cNvSpPr/>
              <p:nvPr/>
            </p:nvSpPr>
            <p:spPr bwMode="auto">
              <a:xfrm>
                <a:off x="4628" y="599"/>
                <a:ext cx="6" cy="9"/>
              </a:xfrm>
              <a:custGeom>
                <a:avLst/>
                <a:gdLst>
                  <a:gd name="T0" fmla="*/ 0 w 6"/>
                  <a:gd name="T1" fmla="*/ 3 h 9"/>
                  <a:gd name="T2" fmla="*/ 6 w 6"/>
                  <a:gd name="T3" fmla="*/ 5 h 9"/>
                  <a:gd name="T4" fmla="*/ 6 w 6"/>
                  <a:gd name="T5" fmla="*/ 9 h 9"/>
                  <a:gd name="T6" fmla="*/ 6 w 6"/>
                  <a:gd name="T7" fmla="*/ 9 h 9"/>
                  <a:gd name="T8" fmla="*/ 6 w 6"/>
                  <a:gd name="T9" fmla="*/ 9 h 9"/>
                  <a:gd name="T10" fmla="*/ 6 w 6"/>
                  <a:gd name="T11" fmla="*/ 3 h 9"/>
                  <a:gd name="T12" fmla="*/ 3 w 6"/>
                  <a:gd name="T13" fmla="*/ 0 h 9"/>
                  <a:gd name="T14" fmla="*/ 0 w 6"/>
                  <a:gd name="T15" fmla="*/ 0 h 9"/>
                  <a:gd name="T16" fmla="*/ 0 w 6"/>
                  <a:gd name="T1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6" name="Freeform 148"/>
              <p:cNvSpPr/>
              <p:nvPr/>
            </p:nvSpPr>
            <p:spPr bwMode="auto">
              <a:xfrm>
                <a:off x="2149" y="607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9 h 9"/>
                  <a:gd name="T4" fmla="*/ 3 w 7"/>
                  <a:gd name="T5" fmla="*/ 9 h 9"/>
                  <a:gd name="T6" fmla="*/ 0 w 7"/>
                  <a:gd name="T7" fmla="*/ 0 h 9"/>
                  <a:gd name="T8" fmla="*/ 3 w 7"/>
                  <a:gd name="T9" fmla="*/ 0 h 9"/>
                  <a:gd name="T10" fmla="*/ 7 w 7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7" name="Freeform 149"/>
              <p:cNvSpPr/>
              <p:nvPr/>
            </p:nvSpPr>
            <p:spPr bwMode="auto">
              <a:xfrm>
                <a:off x="4557" y="601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0 h 9"/>
                  <a:gd name="T8" fmla="*/ 4 w 4"/>
                  <a:gd name="T9" fmla="*/ 0 h 9"/>
                  <a:gd name="T10" fmla="*/ 0 w 4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8" name="Freeform 150"/>
              <p:cNvSpPr/>
              <p:nvPr/>
            </p:nvSpPr>
            <p:spPr bwMode="auto">
              <a:xfrm>
                <a:off x="2018" y="608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2 h 5"/>
                  <a:gd name="T8" fmla="*/ 6 w 6"/>
                  <a:gd name="T9" fmla="*/ 0 h 5"/>
                  <a:gd name="T10" fmla="*/ 6 w 6"/>
                  <a:gd name="T11" fmla="*/ 3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79" name="Freeform 151"/>
              <p:cNvSpPr/>
              <p:nvPr/>
            </p:nvSpPr>
            <p:spPr bwMode="auto">
              <a:xfrm>
                <a:off x="4689" y="602"/>
                <a:ext cx="6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6 w 6"/>
                  <a:gd name="T5" fmla="*/ 5 h 5"/>
                  <a:gd name="T6" fmla="*/ 6 w 6"/>
                  <a:gd name="T7" fmla="*/ 2 h 5"/>
                  <a:gd name="T8" fmla="*/ 0 w 6"/>
                  <a:gd name="T9" fmla="*/ 0 h 5"/>
                  <a:gd name="T10" fmla="*/ 0 w 6"/>
                  <a:gd name="T11" fmla="*/ 2 h 5"/>
                  <a:gd name="T12" fmla="*/ 3 w 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0" name="Freeform 152"/>
              <p:cNvSpPr/>
              <p:nvPr/>
            </p:nvSpPr>
            <p:spPr bwMode="auto">
              <a:xfrm>
                <a:off x="2069" y="619"/>
                <a:ext cx="6" cy="13"/>
              </a:xfrm>
              <a:custGeom>
                <a:avLst/>
                <a:gdLst>
                  <a:gd name="T0" fmla="*/ 6 w 6"/>
                  <a:gd name="T1" fmla="*/ 3 h 13"/>
                  <a:gd name="T2" fmla="*/ 0 w 6"/>
                  <a:gd name="T3" fmla="*/ 13 h 13"/>
                  <a:gd name="T4" fmla="*/ 0 w 6"/>
                  <a:gd name="T5" fmla="*/ 13 h 13"/>
                  <a:gd name="T6" fmla="*/ 0 w 6"/>
                  <a:gd name="T7" fmla="*/ 4 h 13"/>
                  <a:gd name="T8" fmla="*/ 3 w 6"/>
                  <a:gd name="T9" fmla="*/ 0 h 13"/>
                  <a:gd name="T10" fmla="*/ 6 w 6"/>
                  <a:gd name="T11" fmla="*/ 0 h 13"/>
                  <a:gd name="T12" fmla="*/ 6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1" name="Freeform 153"/>
              <p:cNvSpPr/>
              <p:nvPr/>
            </p:nvSpPr>
            <p:spPr bwMode="auto">
              <a:xfrm>
                <a:off x="4638" y="613"/>
                <a:ext cx="6" cy="13"/>
              </a:xfrm>
              <a:custGeom>
                <a:avLst/>
                <a:gdLst>
                  <a:gd name="T0" fmla="*/ 0 w 6"/>
                  <a:gd name="T1" fmla="*/ 3 h 13"/>
                  <a:gd name="T2" fmla="*/ 3 w 6"/>
                  <a:gd name="T3" fmla="*/ 13 h 13"/>
                  <a:gd name="T4" fmla="*/ 6 w 6"/>
                  <a:gd name="T5" fmla="*/ 13 h 13"/>
                  <a:gd name="T6" fmla="*/ 6 w 6"/>
                  <a:gd name="T7" fmla="*/ 6 h 13"/>
                  <a:gd name="T8" fmla="*/ 0 w 6"/>
                  <a:gd name="T9" fmla="*/ 0 h 13"/>
                  <a:gd name="T10" fmla="*/ 0 w 6"/>
                  <a:gd name="T11" fmla="*/ 0 h 13"/>
                  <a:gd name="T12" fmla="*/ 0 w 6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2" name="Freeform 154"/>
              <p:cNvSpPr/>
              <p:nvPr/>
            </p:nvSpPr>
            <p:spPr bwMode="auto">
              <a:xfrm>
                <a:off x="2002" y="62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3 h 4"/>
                  <a:gd name="T6" fmla="*/ 6 w 6"/>
                  <a:gd name="T7" fmla="*/ 0 h 4"/>
                  <a:gd name="T8" fmla="*/ 6 w 6"/>
                  <a:gd name="T9" fmla="*/ 0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3" name="Freeform 155"/>
              <p:cNvSpPr/>
              <p:nvPr/>
            </p:nvSpPr>
            <p:spPr bwMode="auto">
              <a:xfrm>
                <a:off x="4702" y="616"/>
                <a:ext cx="6" cy="4"/>
              </a:xfrm>
              <a:custGeom>
                <a:avLst/>
                <a:gdLst>
                  <a:gd name="T0" fmla="*/ 3 w 6"/>
                  <a:gd name="T1" fmla="*/ 3 h 4"/>
                  <a:gd name="T2" fmla="*/ 6 w 6"/>
                  <a:gd name="T3" fmla="*/ 4 h 4"/>
                  <a:gd name="T4" fmla="*/ 6 w 6"/>
                  <a:gd name="T5" fmla="*/ 3 h 4"/>
                  <a:gd name="T6" fmla="*/ 3 w 6"/>
                  <a:gd name="T7" fmla="*/ 0 h 4"/>
                  <a:gd name="T8" fmla="*/ 0 w 6"/>
                  <a:gd name="T9" fmla="*/ 0 h 4"/>
                  <a:gd name="T10" fmla="*/ 3 w 6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4" name="Freeform 156"/>
              <p:cNvSpPr/>
              <p:nvPr/>
            </p:nvSpPr>
            <p:spPr bwMode="auto">
              <a:xfrm>
                <a:off x="2149" y="62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1 h 4"/>
                  <a:gd name="T8" fmla="*/ 3 w 3"/>
                  <a:gd name="T9" fmla="*/ 0 h 4"/>
                  <a:gd name="T10" fmla="*/ 3 w 3"/>
                  <a:gd name="T11" fmla="*/ 0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5" name="Freeform 157"/>
              <p:cNvSpPr/>
              <p:nvPr/>
            </p:nvSpPr>
            <p:spPr bwMode="auto">
              <a:xfrm>
                <a:off x="4561" y="617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3 w 3"/>
                  <a:gd name="T3" fmla="*/ 5 h 5"/>
                  <a:gd name="T4" fmla="*/ 3 w 3"/>
                  <a:gd name="T5" fmla="*/ 5 h 5"/>
                  <a:gd name="T6" fmla="*/ 3 w 3"/>
                  <a:gd name="T7" fmla="*/ 2 h 5"/>
                  <a:gd name="T8" fmla="*/ 0 w 3"/>
                  <a:gd name="T9" fmla="*/ 0 h 5"/>
                  <a:gd name="T10" fmla="*/ 0 w 3"/>
                  <a:gd name="T11" fmla="*/ 0 h 5"/>
                  <a:gd name="T12" fmla="*/ 0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6" name="Freeform 158"/>
              <p:cNvSpPr/>
              <p:nvPr/>
            </p:nvSpPr>
            <p:spPr bwMode="auto">
              <a:xfrm>
                <a:off x="1995" y="637"/>
                <a:ext cx="4" cy="6"/>
              </a:xfrm>
              <a:custGeom>
                <a:avLst/>
                <a:gdLst>
                  <a:gd name="T0" fmla="*/ 4 w 4"/>
                  <a:gd name="T1" fmla="*/ 5 h 6"/>
                  <a:gd name="T2" fmla="*/ 0 w 4"/>
                  <a:gd name="T3" fmla="*/ 6 h 6"/>
                  <a:gd name="T4" fmla="*/ 0 w 4"/>
                  <a:gd name="T5" fmla="*/ 6 h 6"/>
                  <a:gd name="T6" fmla="*/ 0 w 4"/>
                  <a:gd name="T7" fmla="*/ 1 h 6"/>
                  <a:gd name="T8" fmla="*/ 0 w 4"/>
                  <a:gd name="T9" fmla="*/ 0 h 6"/>
                  <a:gd name="T10" fmla="*/ 4 w 4"/>
                  <a:gd name="T11" fmla="*/ 0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7" name="Freeform 159"/>
              <p:cNvSpPr/>
              <p:nvPr/>
            </p:nvSpPr>
            <p:spPr bwMode="auto">
              <a:xfrm>
                <a:off x="4714" y="631"/>
                <a:ext cx="4" cy="6"/>
              </a:xfrm>
              <a:custGeom>
                <a:avLst/>
                <a:gdLst>
                  <a:gd name="T0" fmla="*/ 0 w 4"/>
                  <a:gd name="T1" fmla="*/ 4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1 h 6"/>
                  <a:gd name="T8" fmla="*/ 0 w 4"/>
                  <a:gd name="T9" fmla="*/ 0 h 6"/>
                  <a:gd name="T10" fmla="*/ 0 w 4"/>
                  <a:gd name="T11" fmla="*/ 0 h 6"/>
                  <a:gd name="T12" fmla="*/ 0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8" name="Freeform 160"/>
              <p:cNvSpPr/>
              <p:nvPr/>
            </p:nvSpPr>
            <p:spPr bwMode="auto">
              <a:xfrm>
                <a:off x="2069" y="640"/>
                <a:ext cx="6" cy="15"/>
              </a:xfrm>
              <a:custGeom>
                <a:avLst/>
                <a:gdLst>
                  <a:gd name="T0" fmla="*/ 6 w 6"/>
                  <a:gd name="T1" fmla="*/ 14 h 15"/>
                  <a:gd name="T2" fmla="*/ 3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6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89" name="Freeform 161"/>
              <p:cNvSpPr/>
              <p:nvPr/>
            </p:nvSpPr>
            <p:spPr bwMode="auto">
              <a:xfrm>
                <a:off x="4638" y="634"/>
                <a:ext cx="6" cy="15"/>
              </a:xfrm>
              <a:custGeom>
                <a:avLst/>
                <a:gdLst>
                  <a:gd name="T0" fmla="*/ 0 w 6"/>
                  <a:gd name="T1" fmla="*/ 14 h 15"/>
                  <a:gd name="T2" fmla="*/ 0 w 6"/>
                  <a:gd name="T3" fmla="*/ 15 h 15"/>
                  <a:gd name="T4" fmla="*/ 6 w 6"/>
                  <a:gd name="T5" fmla="*/ 12 h 15"/>
                  <a:gd name="T6" fmla="*/ 3 w 6"/>
                  <a:gd name="T7" fmla="*/ 0 h 15"/>
                  <a:gd name="T8" fmla="*/ 3 w 6"/>
                  <a:gd name="T9" fmla="*/ 0 h 15"/>
                  <a:gd name="T10" fmla="*/ 0 w 6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0" name="Freeform 162"/>
              <p:cNvSpPr/>
              <p:nvPr/>
            </p:nvSpPr>
            <p:spPr bwMode="auto">
              <a:xfrm>
                <a:off x="1989" y="6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2 h 9"/>
                  <a:gd name="T6" fmla="*/ 0 w 3"/>
                  <a:gd name="T7" fmla="*/ 0 h 9"/>
                  <a:gd name="T8" fmla="*/ 3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1" name="Freeform 163"/>
              <p:cNvSpPr/>
              <p:nvPr/>
            </p:nvSpPr>
            <p:spPr bwMode="auto">
              <a:xfrm>
                <a:off x="4721" y="6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9 h 9"/>
                  <a:gd name="T4" fmla="*/ 3 w 3"/>
                  <a:gd name="T5" fmla="*/ 2 h 9"/>
                  <a:gd name="T6" fmla="*/ 3 w 3"/>
                  <a:gd name="T7" fmla="*/ 0 h 9"/>
                  <a:gd name="T8" fmla="*/ 0 w 3"/>
                  <a:gd name="T9" fmla="*/ 0 h 9"/>
                  <a:gd name="T10" fmla="*/ 0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2" name="Freeform 164"/>
              <p:cNvSpPr/>
              <p:nvPr/>
            </p:nvSpPr>
            <p:spPr bwMode="auto">
              <a:xfrm>
                <a:off x="2072" y="663"/>
                <a:ext cx="7" cy="9"/>
              </a:xfrm>
              <a:custGeom>
                <a:avLst/>
                <a:gdLst>
                  <a:gd name="T0" fmla="*/ 7 w 7"/>
                  <a:gd name="T1" fmla="*/ 6 h 9"/>
                  <a:gd name="T2" fmla="*/ 7 w 7"/>
                  <a:gd name="T3" fmla="*/ 7 h 9"/>
                  <a:gd name="T4" fmla="*/ 3 w 7"/>
                  <a:gd name="T5" fmla="*/ 9 h 9"/>
                  <a:gd name="T6" fmla="*/ 3 w 7"/>
                  <a:gd name="T7" fmla="*/ 9 h 9"/>
                  <a:gd name="T8" fmla="*/ 0 w 7"/>
                  <a:gd name="T9" fmla="*/ 0 h 9"/>
                  <a:gd name="T10" fmla="*/ 3 w 7"/>
                  <a:gd name="T11" fmla="*/ 0 h 9"/>
                  <a:gd name="T12" fmla="*/ 7 w 7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3" name="Freeform 165"/>
              <p:cNvSpPr/>
              <p:nvPr/>
            </p:nvSpPr>
            <p:spPr bwMode="auto">
              <a:xfrm>
                <a:off x="4634" y="657"/>
                <a:ext cx="4" cy="9"/>
              </a:xfrm>
              <a:custGeom>
                <a:avLst/>
                <a:gdLst>
                  <a:gd name="T0" fmla="*/ 0 w 4"/>
                  <a:gd name="T1" fmla="*/ 6 h 9"/>
                  <a:gd name="T2" fmla="*/ 0 w 4"/>
                  <a:gd name="T3" fmla="*/ 9 h 9"/>
                  <a:gd name="T4" fmla="*/ 4 w 4"/>
                  <a:gd name="T5" fmla="*/ 9 h 9"/>
                  <a:gd name="T6" fmla="*/ 4 w 4"/>
                  <a:gd name="T7" fmla="*/ 9 h 9"/>
                  <a:gd name="T8" fmla="*/ 4 w 4"/>
                  <a:gd name="T9" fmla="*/ 0 h 9"/>
                  <a:gd name="T10" fmla="*/ 4 w 4"/>
                  <a:gd name="T11" fmla="*/ 0 h 9"/>
                  <a:gd name="T12" fmla="*/ 0 w 4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4" name="Freeform 166"/>
              <p:cNvSpPr/>
              <p:nvPr/>
            </p:nvSpPr>
            <p:spPr bwMode="auto">
              <a:xfrm>
                <a:off x="1989" y="676"/>
                <a:ext cx="6" cy="8"/>
              </a:xfrm>
              <a:custGeom>
                <a:avLst/>
                <a:gdLst>
                  <a:gd name="T0" fmla="*/ 6 w 6"/>
                  <a:gd name="T1" fmla="*/ 8 h 8"/>
                  <a:gd name="T2" fmla="*/ 0 w 6"/>
                  <a:gd name="T3" fmla="*/ 3 h 8"/>
                  <a:gd name="T4" fmla="*/ 3 w 6"/>
                  <a:gd name="T5" fmla="*/ 0 h 8"/>
                  <a:gd name="T6" fmla="*/ 6 w 6"/>
                  <a:gd name="T7" fmla="*/ 3 h 8"/>
                  <a:gd name="T8" fmla="*/ 6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5" name="Freeform 167"/>
              <p:cNvSpPr/>
              <p:nvPr/>
            </p:nvSpPr>
            <p:spPr bwMode="auto">
              <a:xfrm>
                <a:off x="4718" y="67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3 h 8"/>
                  <a:gd name="T4" fmla="*/ 3 w 6"/>
                  <a:gd name="T5" fmla="*/ 0 h 8"/>
                  <a:gd name="T6" fmla="*/ 0 w 6"/>
                  <a:gd name="T7" fmla="*/ 2 h 8"/>
                  <a:gd name="T8" fmla="*/ 0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6" name="Freeform 168"/>
              <p:cNvSpPr/>
              <p:nvPr/>
            </p:nvSpPr>
            <p:spPr bwMode="auto">
              <a:xfrm>
                <a:off x="2079" y="679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11 h 11"/>
                  <a:gd name="T4" fmla="*/ 9 w 9"/>
                  <a:gd name="T5" fmla="*/ 11 h 11"/>
                  <a:gd name="T6" fmla="*/ 6 w 9"/>
                  <a:gd name="T7" fmla="*/ 11 h 11"/>
                  <a:gd name="T8" fmla="*/ 0 w 9"/>
                  <a:gd name="T9" fmla="*/ 2 h 11"/>
                  <a:gd name="T10" fmla="*/ 0 w 9"/>
                  <a:gd name="T11" fmla="*/ 0 h 11"/>
                  <a:gd name="T12" fmla="*/ 3 w 9"/>
                  <a:gd name="T13" fmla="*/ 0 h 11"/>
                  <a:gd name="T14" fmla="*/ 9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7" name="Freeform 169"/>
              <p:cNvSpPr/>
              <p:nvPr/>
            </p:nvSpPr>
            <p:spPr bwMode="auto">
              <a:xfrm>
                <a:off x="4625" y="673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1 h 11"/>
                  <a:gd name="T4" fmla="*/ 0 w 9"/>
                  <a:gd name="T5" fmla="*/ 11 h 11"/>
                  <a:gd name="T6" fmla="*/ 3 w 9"/>
                  <a:gd name="T7" fmla="*/ 11 h 11"/>
                  <a:gd name="T8" fmla="*/ 9 w 9"/>
                  <a:gd name="T9" fmla="*/ 2 h 11"/>
                  <a:gd name="T10" fmla="*/ 9 w 9"/>
                  <a:gd name="T11" fmla="*/ 0 h 11"/>
                  <a:gd name="T12" fmla="*/ 6 w 9"/>
                  <a:gd name="T13" fmla="*/ 0 h 11"/>
                  <a:gd name="T14" fmla="*/ 0 w 9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8" name="Freeform 170"/>
              <p:cNvSpPr/>
              <p:nvPr/>
            </p:nvSpPr>
            <p:spPr bwMode="auto">
              <a:xfrm>
                <a:off x="2002" y="698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6 h 6"/>
                  <a:gd name="T4" fmla="*/ 0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99" name="Freeform 171"/>
              <p:cNvSpPr/>
              <p:nvPr/>
            </p:nvSpPr>
            <p:spPr bwMode="auto">
              <a:xfrm>
                <a:off x="4705" y="690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8 h 8"/>
                  <a:gd name="T4" fmla="*/ 6 w 9"/>
                  <a:gd name="T5" fmla="*/ 5 h 8"/>
                  <a:gd name="T6" fmla="*/ 9 w 9"/>
                  <a:gd name="T7" fmla="*/ 0 h 8"/>
                  <a:gd name="T8" fmla="*/ 6 w 9"/>
                  <a:gd name="T9" fmla="*/ 0 h 8"/>
                  <a:gd name="T10" fmla="*/ 0 w 9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0" name="Freeform 172"/>
              <p:cNvSpPr/>
              <p:nvPr/>
            </p:nvSpPr>
            <p:spPr bwMode="auto">
              <a:xfrm>
                <a:off x="2091" y="701"/>
                <a:ext cx="10" cy="15"/>
              </a:xfrm>
              <a:custGeom>
                <a:avLst/>
                <a:gdLst>
                  <a:gd name="T0" fmla="*/ 7 w 10"/>
                  <a:gd name="T1" fmla="*/ 1 h 15"/>
                  <a:gd name="T2" fmla="*/ 10 w 10"/>
                  <a:gd name="T3" fmla="*/ 15 h 15"/>
                  <a:gd name="T4" fmla="*/ 7 w 10"/>
                  <a:gd name="T5" fmla="*/ 15 h 15"/>
                  <a:gd name="T6" fmla="*/ 7 w 10"/>
                  <a:gd name="T7" fmla="*/ 15 h 15"/>
                  <a:gd name="T8" fmla="*/ 0 w 10"/>
                  <a:gd name="T9" fmla="*/ 1 h 15"/>
                  <a:gd name="T10" fmla="*/ 0 w 10"/>
                  <a:gd name="T11" fmla="*/ 1 h 15"/>
                  <a:gd name="T12" fmla="*/ 0 w 10"/>
                  <a:gd name="T13" fmla="*/ 0 h 15"/>
                  <a:gd name="T14" fmla="*/ 4 w 10"/>
                  <a:gd name="T15" fmla="*/ 0 h 15"/>
                  <a:gd name="T16" fmla="*/ 7 w 10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1" name="Freeform 173"/>
              <p:cNvSpPr/>
              <p:nvPr/>
            </p:nvSpPr>
            <p:spPr bwMode="auto">
              <a:xfrm>
                <a:off x="4615" y="695"/>
                <a:ext cx="7" cy="16"/>
              </a:xfrm>
              <a:custGeom>
                <a:avLst/>
                <a:gdLst>
                  <a:gd name="T0" fmla="*/ 0 w 7"/>
                  <a:gd name="T1" fmla="*/ 3 h 16"/>
                  <a:gd name="T2" fmla="*/ 0 w 7"/>
                  <a:gd name="T3" fmla="*/ 15 h 16"/>
                  <a:gd name="T4" fmla="*/ 0 w 7"/>
                  <a:gd name="T5" fmla="*/ 16 h 16"/>
                  <a:gd name="T6" fmla="*/ 0 w 7"/>
                  <a:gd name="T7" fmla="*/ 15 h 16"/>
                  <a:gd name="T8" fmla="*/ 7 w 7"/>
                  <a:gd name="T9" fmla="*/ 1 h 16"/>
                  <a:gd name="T10" fmla="*/ 7 w 7"/>
                  <a:gd name="T11" fmla="*/ 1 h 16"/>
                  <a:gd name="T12" fmla="*/ 7 w 7"/>
                  <a:gd name="T13" fmla="*/ 0 h 16"/>
                  <a:gd name="T14" fmla="*/ 3 w 7"/>
                  <a:gd name="T15" fmla="*/ 0 h 16"/>
                  <a:gd name="T16" fmla="*/ 0 w 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2" name="Freeform 174"/>
              <p:cNvSpPr/>
              <p:nvPr/>
            </p:nvSpPr>
            <p:spPr bwMode="auto">
              <a:xfrm>
                <a:off x="2018" y="719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3 h 3"/>
                  <a:gd name="T4" fmla="*/ 0 w 6"/>
                  <a:gd name="T5" fmla="*/ 3 h 3"/>
                  <a:gd name="T6" fmla="*/ 0 w 6"/>
                  <a:gd name="T7" fmla="*/ 0 h 3"/>
                  <a:gd name="T8" fmla="*/ 3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3" name="Freeform 175"/>
              <p:cNvSpPr/>
              <p:nvPr/>
            </p:nvSpPr>
            <p:spPr bwMode="auto">
              <a:xfrm>
                <a:off x="4689" y="711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6 w 9"/>
                  <a:gd name="T5" fmla="*/ 5 h 5"/>
                  <a:gd name="T6" fmla="*/ 9 w 9"/>
                  <a:gd name="T7" fmla="*/ 0 h 5"/>
                  <a:gd name="T8" fmla="*/ 3 w 9"/>
                  <a:gd name="T9" fmla="*/ 2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4" name="Freeform 176"/>
              <p:cNvSpPr/>
              <p:nvPr/>
            </p:nvSpPr>
            <p:spPr bwMode="auto">
              <a:xfrm>
                <a:off x="2101" y="727"/>
                <a:ext cx="10" cy="15"/>
              </a:xfrm>
              <a:custGeom>
                <a:avLst/>
                <a:gdLst>
                  <a:gd name="T0" fmla="*/ 10 w 10"/>
                  <a:gd name="T1" fmla="*/ 13 h 15"/>
                  <a:gd name="T2" fmla="*/ 10 w 10"/>
                  <a:gd name="T3" fmla="*/ 15 h 15"/>
                  <a:gd name="T4" fmla="*/ 3 w 10"/>
                  <a:gd name="T5" fmla="*/ 10 h 15"/>
                  <a:gd name="T6" fmla="*/ 0 w 10"/>
                  <a:gd name="T7" fmla="*/ 1 h 15"/>
                  <a:gd name="T8" fmla="*/ 0 w 10"/>
                  <a:gd name="T9" fmla="*/ 0 h 15"/>
                  <a:gd name="T10" fmla="*/ 0 w 10"/>
                  <a:gd name="T11" fmla="*/ 0 h 15"/>
                  <a:gd name="T12" fmla="*/ 10 w 10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5" name="Freeform 177"/>
              <p:cNvSpPr/>
              <p:nvPr/>
            </p:nvSpPr>
            <p:spPr bwMode="auto">
              <a:xfrm>
                <a:off x="4602" y="720"/>
                <a:ext cx="13" cy="16"/>
              </a:xfrm>
              <a:custGeom>
                <a:avLst/>
                <a:gdLst>
                  <a:gd name="T0" fmla="*/ 0 w 13"/>
                  <a:gd name="T1" fmla="*/ 14 h 16"/>
                  <a:gd name="T2" fmla="*/ 0 w 13"/>
                  <a:gd name="T3" fmla="*/ 16 h 16"/>
                  <a:gd name="T4" fmla="*/ 10 w 13"/>
                  <a:gd name="T5" fmla="*/ 11 h 16"/>
                  <a:gd name="T6" fmla="*/ 13 w 13"/>
                  <a:gd name="T7" fmla="*/ 2 h 16"/>
                  <a:gd name="T8" fmla="*/ 10 w 13"/>
                  <a:gd name="T9" fmla="*/ 0 h 16"/>
                  <a:gd name="T10" fmla="*/ 10 w 13"/>
                  <a:gd name="T11" fmla="*/ 0 h 16"/>
                  <a:gd name="T12" fmla="*/ 0 w 13"/>
                  <a:gd name="T1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6" name="Freeform 178"/>
              <p:cNvSpPr/>
              <p:nvPr/>
            </p:nvSpPr>
            <p:spPr bwMode="auto">
              <a:xfrm>
                <a:off x="2040" y="736"/>
                <a:ext cx="7" cy="6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4 h 6"/>
                  <a:gd name="T4" fmla="*/ 7 w 7"/>
                  <a:gd name="T5" fmla="*/ 6 h 6"/>
                  <a:gd name="T6" fmla="*/ 0 w 7"/>
                  <a:gd name="T7" fmla="*/ 3 h 6"/>
                  <a:gd name="T8" fmla="*/ 0 w 7"/>
                  <a:gd name="T9" fmla="*/ 0 h 6"/>
                  <a:gd name="T10" fmla="*/ 0 w 7"/>
                  <a:gd name="T11" fmla="*/ 0 h 6"/>
                  <a:gd name="T12" fmla="*/ 7 w 7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7" name="Freeform 179"/>
              <p:cNvSpPr/>
              <p:nvPr/>
            </p:nvSpPr>
            <p:spPr bwMode="auto">
              <a:xfrm>
                <a:off x="4666" y="730"/>
                <a:ext cx="10" cy="6"/>
              </a:xfrm>
              <a:custGeom>
                <a:avLst/>
                <a:gdLst>
                  <a:gd name="T0" fmla="*/ 0 w 10"/>
                  <a:gd name="T1" fmla="*/ 3 h 6"/>
                  <a:gd name="T2" fmla="*/ 0 w 10"/>
                  <a:gd name="T3" fmla="*/ 3 h 6"/>
                  <a:gd name="T4" fmla="*/ 0 w 10"/>
                  <a:gd name="T5" fmla="*/ 6 h 6"/>
                  <a:gd name="T6" fmla="*/ 10 w 10"/>
                  <a:gd name="T7" fmla="*/ 3 h 6"/>
                  <a:gd name="T8" fmla="*/ 10 w 10"/>
                  <a:gd name="T9" fmla="*/ 0 h 6"/>
                  <a:gd name="T10" fmla="*/ 7 w 10"/>
                  <a:gd name="T11" fmla="*/ 0 h 6"/>
                  <a:gd name="T12" fmla="*/ 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8" name="Freeform 180"/>
              <p:cNvSpPr/>
              <p:nvPr/>
            </p:nvSpPr>
            <p:spPr bwMode="auto">
              <a:xfrm>
                <a:off x="2114" y="748"/>
                <a:ext cx="10" cy="13"/>
              </a:xfrm>
              <a:custGeom>
                <a:avLst/>
                <a:gdLst>
                  <a:gd name="T0" fmla="*/ 10 w 10"/>
                  <a:gd name="T1" fmla="*/ 12 h 13"/>
                  <a:gd name="T2" fmla="*/ 6 w 10"/>
                  <a:gd name="T3" fmla="*/ 13 h 13"/>
                  <a:gd name="T4" fmla="*/ 6 w 10"/>
                  <a:gd name="T5" fmla="*/ 13 h 13"/>
                  <a:gd name="T6" fmla="*/ 3 w 10"/>
                  <a:gd name="T7" fmla="*/ 9 h 13"/>
                  <a:gd name="T8" fmla="*/ 0 w 10"/>
                  <a:gd name="T9" fmla="*/ 0 h 13"/>
                  <a:gd name="T10" fmla="*/ 3 w 10"/>
                  <a:gd name="T11" fmla="*/ 1 h 13"/>
                  <a:gd name="T12" fmla="*/ 10 w 10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09" name="Freeform 181"/>
              <p:cNvSpPr/>
              <p:nvPr/>
            </p:nvSpPr>
            <p:spPr bwMode="auto">
              <a:xfrm>
                <a:off x="4593" y="742"/>
                <a:ext cx="6" cy="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13 h 13"/>
                  <a:gd name="T4" fmla="*/ 3 w 6"/>
                  <a:gd name="T5" fmla="*/ 13 h 13"/>
                  <a:gd name="T6" fmla="*/ 6 w 6"/>
                  <a:gd name="T7" fmla="*/ 9 h 13"/>
                  <a:gd name="T8" fmla="*/ 6 w 6"/>
                  <a:gd name="T9" fmla="*/ 0 h 13"/>
                  <a:gd name="T10" fmla="*/ 3 w 6"/>
                  <a:gd name="T11" fmla="*/ 1 h 13"/>
                  <a:gd name="T12" fmla="*/ 0 w 6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0" name="Freeform 182"/>
              <p:cNvSpPr/>
              <p:nvPr/>
            </p:nvSpPr>
            <p:spPr bwMode="auto">
              <a:xfrm>
                <a:off x="2059" y="751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7 w 10"/>
                  <a:gd name="T3" fmla="*/ 7 h 7"/>
                  <a:gd name="T4" fmla="*/ 0 w 10"/>
                  <a:gd name="T5" fmla="*/ 1 h 7"/>
                  <a:gd name="T6" fmla="*/ 4 w 10"/>
                  <a:gd name="T7" fmla="*/ 0 h 7"/>
                  <a:gd name="T8" fmla="*/ 10 w 10"/>
                  <a:gd name="T9" fmla="*/ 7 h 7"/>
                  <a:gd name="T10" fmla="*/ 1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1" name="Freeform 183"/>
              <p:cNvSpPr/>
              <p:nvPr/>
            </p:nvSpPr>
            <p:spPr bwMode="auto">
              <a:xfrm>
                <a:off x="4644" y="745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6 w 10"/>
                  <a:gd name="T3" fmla="*/ 7 h 7"/>
                  <a:gd name="T4" fmla="*/ 10 w 10"/>
                  <a:gd name="T5" fmla="*/ 1 h 7"/>
                  <a:gd name="T6" fmla="*/ 10 w 10"/>
                  <a:gd name="T7" fmla="*/ 0 h 7"/>
                  <a:gd name="T8" fmla="*/ 0 w 10"/>
                  <a:gd name="T9" fmla="*/ 7 h 7"/>
                  <a:gd name="T10" fmla="*/ 0 w 10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2" name="Freeform 184"/>
              <p:cNvSpPr/>
              <p:nvPr/>
            </p:nvSpPr>
            <p:spPr bwMode="auto">
              <a:xfrm>
                <a:off x="2127" y="769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6 w 9"/>
                  <a:gd name="T5" fmla="*/ 8 h 9"/>
                  <a:gd name="T6" fmla="*/ 0 w 9"/>
                  <a:gd name="T7" fmla="*/ 0 h 9"/>
                  <a:gd name="T8" fmla="*/ 3 w 9"/>
                  <a:gd name="T9" fmla="*/ 0 h 9"/>
                  <a:gd name="T10" fmla="*/ 6 w 9"/>
                  <a:gd name="T11" fmla="*/ 3 h 9"/>
                  <a:gd name="T12" fmla="*/ 9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3" name="Freeform 185"/>
              <p:cNvSpPr/>
              <p:nvPr/>
            </p:nvSpPr>
            <p:spPr bwMode="auto">
              <a:xfrm>
                <a:off x="4577" y="763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9 h 9"/>
                  <a:gd name="T4" fmla="*/ 6 w 9"/>
                  <a:gd name="T5" fmla="*/ 8 h 9"/>
                  <a:gd name="T6" fmla="*/ 9 w 9"/>
                  <a:gd name="T7" fmla="*/ 0 h 9"/>
                  <a:gd name="T8" fmla="*/ 9 w 9"/>
                  <a:gd name="T9" fmla="*/ 0 h 9"/>
                  <a:gd name="T10" fmla="*/ 3 w 9"/>
                  <a:gd name="T11" fmla="*/ 3 h 9"/>
                  <a:gd name="T12" fmla="*/ 0 w 9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4" name="Freeform 186"/>
              <p:cNvSpPr/>
              <p:nvPr/>
            </p:nvSpPr>
            <p:spPr bwMode="auto">
              <a:xfrm>
                <a:off x="2098" y="775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6 w 10"/>
                  <a:gd name="T3" fmla="*/ 6 h 6"/>
                  <a:gd name="T4" fmla="*/ 0 w 10"/>
                  <a:gd name="T5" fmla="*/ 2 h 6"/>
                  <a:gd name="T6" fmla="*/ 3 w 10"/>
                  <a:gd name="T7" fmla="*/ 0 h 6"/>
                  <a:gd name="T8" fmla="*/ 10 w 10"/>
                  <a:gd name="T9" fmla="*/ 6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5" name="Freeform 187"/>
              <p:cNvSpPr/>
              <p:nvPr/>
            </p:nvSpPr>
            <p:spPr bwMode="auto">
              <a:xfrm>
                <a:off x="4605" y="769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7 w 13"/>
                  <a:gd name="T3" fmla="*/ 8 h 8"/>
                  <a:gd name="T4" fmla="*/ 13 w 13"/>
                  <a:gd name="T5" fmla="*/ 2 h 8"/>
                  <a:gd name="T6" fmla="*/ 10 w 13"/>
                  <a:gd name="T7" fmla="*/ 0 h 8"/>
                  <a:gd name="T8" fmla="*/ 4 w 13"/>
                  <a:gd name="T9" fmla="*/ 6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6" name="Freeform 188"/>
              <p:cNvSpPr/>
              <p:nvPr/>
            </p:nvSpPr>
            <p:spPr bwMode="auto">
              <a:xfrm>
                <a:off x="2120" y="793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4 w 7"/>
                  <a:gd name="T5" fmla="*/ 5 h 6"/>
                  <a:gd name="T6" fmla="*/ 0 w 7"/>
                  <a:gd name="T7" fmla="*/ 3 h 6"/>
                  <a:gd name="T8" fmla="*/ 0 w 7"/>
                  <a:gd name="T9" fmla="*/ 0 h 6"/>
                  <a:gd name="T10" fmla="*/ 4 w 7"/>
                  <a:gd name="T11" fmla="*/ 0 h 6"/>
                  <a:gd name="T12" fmla="*/ 7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7" name="Freeform 189"/>
              <p:cNvSpPr/>
              <p:nvPr/>
            </p:nvSpPr>
            <p:spPr bwMode="auto">
              <a:xfrm>
                <a:off x="4589" y="787"/>
                <a:ext cx="7" cy="6"/>
              </a:xfrm>
              <a:custGeom>
                <a:avLst/>
                <a:gdLst>
                  <a:gd name="T0" fmla="*/ 0 w 7"/>
                  <a:gd name="T1" fmla="*/ 5 h 6"/>
                  <a:gd name="T2" fmla="*/ 0 w 7"/>
                  <a:gd name="T3" fmla="*/ 6 h 6"/>
                  <a:gd name="T4" fmla="*/ 0 w 7"/>
                  <a:gd name="T5" fmla="*/ 5 h 6"/>
                  <a:gd name="T6" fmla="*/ 4 w 7"/>
                  <a:gd name="T7" fmla="*/ 3 h 6"/>
                  <a:gd name="T8" fmla="*/ 7 w 7"/>
                  <a:gd name="T9" fmla="*/ 0 h 6"/>
                  <a:gd name="T10" fmla="*/ 4 w 7"/>
                  <a:gd name="T11" fmla="*/ 0 h 6"/>
                  <a:gd name="T12" fmla="*/ 0 w 7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8" name="Freeform 190"/>
              <p:cNvSpPr/>
              <p:nvPr/>
            </p:nvSpPr>
            <p:spPr bwMode="auto">
              <a:xfrm>
                <a:off x="2146" y="816"/>
                <a:ext cx="3" cy="5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5 h 5"/>
                  <a:gd name="T4" fmla="*/ 0 w 3"/>
                  <a:gd name="T5" fmla="*/ 5 h 5"/>
                  <a:gd name="T6" fmla="*/ 0 w 3"/>
                  <a:gd name="T7" fmla="*/ 0 h 5"/>
                  <a:gd name="T8" fmla="*/ 0 w 3"/>
                  <a:gd name="T9" fmla="*/ 0 h 5"/>
                  <a:gd name="T10" fmla="*/ 3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19" name="Freeform 191"/>
              <p:cNvSpPr/>
              <p:nvPr/>
            </p:nvSpPr>
            <p:spPr bwMode="auto">
              <a:xfrm>
                <a:off x="4567" y="810"/>
                <a:ext cx="3" cy="5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  <a:gd name="T8" fmla="*/ 0 w 3"/>
                  <a:gd name="T9" fmla="*/ 0 h 5"/>
                  <a:gd name="T10" fmla="*/ 0 w 3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0" name="Freeform 192"/>
              <p:cNvSpPr/>
              <p:nvPr/>
            </p:nvSpPr>
            <p:spPr bwMode="auto">
              <a:xfrm>
                <a:off x="2152" y="834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0 w 4"/>
                  <a:gd name="T3" fmla="*/ 8 h 11"/>
                  <a:gd name="T4" fmla="*/ 0 w 4"/>
                  <a:gd name="T5" fmla="*/ 0 h 11"/>
                  <a:gd name="T6" fmla="*/ 4 w 4"/>
                  <a:gd name="T7" fmla="*/ 3 h 11"/>
                  <a:gd name="T8" fmla="*/ 4 w 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1" name="Freeform 193"/>
              <p:cNvSpPr/>
              <p:nvPr/>
            </p:nvSpPr>
            <p:spPr bwMode="auto">
              <a:xfrm>
                <a:off x="4561" y="83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3 w 3"/>
                  <a:gd name="T3" fmla="*/ 7 h 9"/>
                  <a:gd name="T4" fmla="*/ 3 w 3"/>
                  <a:gd name="T5" fmla="*/ 0 h 9"/>
                  <a:gd name="T6" fmla="*/ 0 w 3"/>
                  <a:gd name="T7" fmla="*/ 1 h 9"/>
                  <a:gd name="T8" fmla="*/ 0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2" name="Freeform 194"/>
              <p:cNvSpPr/>
              <p:nvPr/>
            </p:nvSpPr>
            <p:spPr bwMode="auto">
              <a:xfrm>
                <a:off x="2104" y="853"/>
                <a:ext cx="42" cy="45"/>
              </a:xfrm>
              <a:custGeom>
                <a:avLst/>
                <a:gdLst>
                  <a:gd name="T0" fmla="*/ 42 w 42"/>
                  <a:gd name="T1" fmla="*/ 7 h 45"/>
                  <a:gd name="T2" fmla="*/ 32 w 42"/>
                  <a:gd name="T3" fmla="*/ 27 h 45"/>
                  <a:gd name="T4" fmla="*/ 26 w 42"/>
                  <a:gd name="T5" fmla="*/ 34 h 45"/>
                  <a:gd name="T6" fmla="*/ 7 w 42"/>
                  <a:gd name="T7" fmla="*/ 45 h 45"/>
                  <a:gd name="T8" fmla="*/ 0 w 42"/>
                  <a:gd name="T9" fmla="*/ 45 h 45"/>
                  <a:gd name="T10" fmla="*/ 0 w 42"/>
                  <a:gd name="T11" fmla="*/ 42 h 45"/>
                  <a:gd name="T12" fmla="*/ 16 w 42"/>
                  <a:gd name="T13" fmla="*/ 33 h 45"/>
                  <a:gd name="T14" fmla="*/ 26 w 42"/>
                  <a:gd name="T15" fmla="*/ 21 h 45"/>
                  <a:gd name="T16" fmla="*/ 23 w 42"/>
                  <a:gd name="T17" fmla="*/ 4 h 45"/>
                  <a:gd name="T18" fmla="*/ 29 w 42"/>
                  <a:gd name="T19" fmla="*/ 0 h 45"/>
                  <a:gd name="T20" fmla="*/ 32 w 42"/>
                  <a:gd name="T21" fmla="*/ 0 h 45"/>
                  <a:gd name="T22" fmla="*/ 42 w 42"/>
                  <a:gd name="T23" fmla="*/ 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3" name="Freeform 195"/>
              <p:cNvSpPr/>
              <p:nvPr/>
            </p:nvSpPr>
            <p:spPr bwMode="auto">
              <a:xfrm>
                <a:off x="4570" y="846"/>
                <a:ext cx="42" cy="46"/>
              </a:xfrm>
              <a:custGeom>
                <a:avLst/>
                <a:gdLst>
                  <a:gd name="T0" fmla="*/ 0 w 42"/>
                  <a:gd name="T1" fmla="*/ 8 h 46"/>
                  <a:gd name="T2" fmla="*/ 10 w 42"/>
                  <a:gd name="T3" fmla="*/ 28 h 46"/>
                  <a:gd name="T4" fmla="*/ 19 w 42"/>
                  <a:gd name="T5" fmla="*/ 35 h 46"/>
                  <a:gd name="T6" fmla="*/ 39 w 42"/>
                  <a:gd name="T7" fmla="*/ 46 h 46"/>
                  <a:gd name="T8" fmla="*/ 42 w 42"/>
                  <a:gd name="T9" fmla="*/ 46 h 46"/>
                  <a:gd name="T10" fmla="*/ 42 w 42"/>
                  <a:gd name="T11" fmla="*/ 43 h 46"/>
                  <a:gd name="T12" fmla="*/ 26 w 42"/>
                  <a:gd name="T13" fmla="*/ 34 h 46"/>
                  <a:gd name="T14" fmla="*/ 19 w 42"/>
                  <a:gd name="T15" fmla="*/ 22 h 46"/>
                  <a:gd name="T16" fmla="*/ 19 w 42"/>
                  <a:gd name="T17" fmla="*/ 5 h 46"/>
                  <a:gd name="T18" fmla="*/ 13 w 42"/>
                  <a:gd name="T19" fmla="*/ 0 h 46"/>
                  <a:gd name="T20" fmla="*/ 10 w 42"/>
                  <a:gd name="T21" fmla="*/ 0 h 46"/>
                  <a:gd name="T22" fmla="*/ 0 w 42"/>
                  <a:gd name="T23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4" name="Freeform 196"/>
              <p:cNvSpPr/>
              <p:nvPr/>
            </p:nvSpPr>
            <p:spPr bwMode="auto">
              <a:xfrm>
                <a:off x="2149" y="8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3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5" name="Freeform 197"/>
              <p:cNvSpPr/>
              <p:nvPr/>
            </p:nvSpPr>
            <p:spPr bwMode="auto">
              <a:xfrm>
                <a:off x="4564" y="84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6" name="Freeform 198"/>
              <p:cNvSpPr/>
              <p:nvPr/>
            </p:nvSpPr>
            <p:spPr bwMode="auto">
              <a:xfrm>
                <a:off x="2124" y="854"/>
                <a:ext cx="16" cy="32"/>
              </a:xfrm>
              <a:custGeom>
                <a:avLst/>
                <a:gdLst>
                  <a:gd name="T0" fmla="*/ 9 w 16"/>
                  <a:gd name="T1" fmla="*/ 24 h 32"/>
                  <a:gd name="T2" fmla="*/ 0 w 16"/>
                  <a:gd name="T3" fmla="*/ 32 h 32"/>
                  <a:gd name="T4" fmla="*/ 9 w 16"/>
                  <a:gd name="T5" fmla="*/ 20 h 32"/>
                  <a:gd name="T6" fmla="*/ 9 w 16"/>
                  <a:gd name="T7" fmla="*/ 2 h 32"/>
                  <a:gd name="T8" fmla="*/ 9 w 16"/>
                  <a:gd name="T9" fmla="*/ 0 h 32"/>
                  <a:gd name="T10" fmla="*/ 16 w 16"/>
                  <a:gd name="T11" fmla="*/ 8 h 32"/>
                  <a:gd name="T12" fmla="*/ 9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7" name="Freeform 199"/>
              <p:cNvSpPr/>
              <p:nvPr/>
            </p:nvSpPr>
            <p:spPr bwMode="auto">
              <a:xfrm>
                <a:off x="4577" y="848"/>
                <a:ext cx="16" cy="32"/>
              </a:xfrm>
              <a:custGeom>
                <a:avLst/>
                <a:gdLst>
                  <a:gd name="T0" fmla="*/ 6 w 16"/>
                  <a:gd name="T1" fmla="*/ 24 h 32"/>
                  <a:gd name="T2" fmla="*/ 16 w 16"/>
                  <a:gd name="T3" fmla="*/ 32 h 32"/>
                  <a:gd name="T4" fmla="*/ 6 w 16"/>
                  <a:gd name="T5" fmla="*/ 21 h 32"/>
                  <a:gd name="T6" fmla="*/ 6 w 16"/>
                  <a:gd name="T7" fmla="*/ 3 h 32"/>
                  <a:gd name="T8" fmla="*/ 6 w 16"/>
                  <a:gd name="T9" fmla="*/ 0 h 32"/>
                  <a:gd name="T10" fmla="*/ 0 w 16"/>
                  <a:gd name="T11" fmla="*/ 8 h 32"/>
                  <a:gd name="T12" fmla="*/ 6 w 16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8" name="Freeform 200"/>
              <p:cNvSpPr/>
              <p:nvPr/>
            </p:nvSpPr>
            <p:spPr bwMode="auto">
              <a:xfrm>
                <a:off x="2011" y="877"/>
                <a:ext cx="64" cy="30"/>
              </a:xfrm>
              <a:custGeom>
                <a:avLst/>
                <a:gdLst>
                  <a:gd name="T0" fmla="*/ 13 w 64"/>
                  <a:gd name="T1" fmla="*/ 9 h 30"/>
                  <a:gd name="T2" fmla="*/ 16 w 64"/>
                  <a:gd name="T3" fmla="*/ 15 h 30"/>
                  <a:gd name="T4" fmla="*/ 23 w 64"/>
                  <a:gd name="T5" fmla="*/ 21 h 30"/>
                  <a:gd name="T6" fmla="*/ 45 w 64"/>
                  <a:gd name="T7" fmla="*/ 27 h 30"/>
                  <a:gd name="T8" fmla="*/ 61 w 64"/>
                  <a:gd name="T9" fmla="*/ 27 h 30"/>
                  <a:gd name="T10" fmla="*/ 64 w 64"/>
                  <a:gd name="T11" fmla="*/ 29 h 30"/>
                  <a:gd name="T12" fmla="*/ 61 w 64"/>
                  <a:gd name="T13" fmla="*/ 30 h 30"/>
                  <a:gd name="T14" fmla="*/ 20 w 64"/>
                  <a:gd name="T15" fmla="*/ 29 h 30"/>
                  <a:gd name="T16" fmla="*/ 13 w 64"/>
                  <a:gd name="T17" fmla="*/ 27 h 30"/>
                  <a:gd name="T18" fmla="*/ 10 w 64"/>
                  <a:gd name="T19" fmla="*/ 26 h 30"/>
                  <a:gd name="T20" fmla="*/ 13 w 64"/>
                  <a:gd name="T21" fmla="*/ 24 h 30"/>
                  <a:gd name="T22" fmla="*/ 0 w 64"/>
                  <a:gd name="T23" fmla="*/ 10 h 30"/>
                  <a:gd name="T24" fmla="*/ 4 w 64"/>
                  <a:gd name="T25" fmla="*/ 3 h 30"/>
                  <a:gd name="T26" fmla="*/ 10 w 64"/>
                  <a:gd name="T27" fmla="*/ 0 h 30"/>
                  <a:gd name="T28" fmla="*/ 10 w 64"/>
                  <a:gd name="T29" fmla="*/ 0 h 30"/>
                  <a:gd name="T30" fmla="*/ 13 w 64"/>
                  <a:gd name="T31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29" name="Freeform 201"/>
              <p:cNvSpPr/>
              <p:nvPr/>
            </p:nvSpPr>
            <p:spPr bwMode="auto">
              <a:xfrm>
                <a:off x="4641" y="869"/>
                <a:ext cx="64" cy="32"/>
              </a:xfrm>
              <a:custGeom>
                <a:avLst/>
                <a:gdLst>
                  <a:gd name="T0" fmla="*/ 51 w 64"/>
                  <a:gd name="T1" fmla="*/ 11 h 32"/>
                  <a:gd name="T2" fmla="*/ 48 w 64"/>
                  <a:gd name="T3" fmla="*/ 17 h 32"/>
                  <a:gd name="T4" fmla="*/ 41 w 64"/>
                  <a:gd name="T5" fmla="*/ 21 h 32"/>
                  <a:gd name="T6" fmla="*/ 22 w 64"/>
                  <a:gd name="T7" fmla="*/ 29 h 32"/>
                  <a:gd name="T8" fmla="*/ 3 w 64"/>
                  <a:gd name="T9" fmla="*/ 29 h 32"/>
                  <a:gd name="T10" fmla="*/ 0 w 64"/>
                  <a:gd name="T11" fmla="*/ 31 h 32"/>
                  <a:gd name="T12" fmla="*/ 6 w 64"/>
                  <a:gd name="T13" fmla="*/ 32 h 32"/>
                  <a:gd name="T14" fmla="*/ 45 w 64"/>
                  <a:gd name="T15" fmla="*/ 31 h 32"/>
                  <a:gd name="T16" fmla="*/ 51 w 64"/>
                  <a:gd name="T17" fmla="*/ 29 h 32"/>
                  <a:gd name="T18" fmla="*/ 54 w 64"/>
                  <a:gd name="T19" fmla="*/ 28 h 32"/>
                  <a:gd name="T20" fmla="*/ 54 w 64"/>
                  <a:gd name="T21" fmla="*/ 26 h 32"/>
                  <a:gd name="T22" fmla="*/ 64 w 64"/>
                  <a:gd name="T23" fmla="*/ 12 h 32"/>
                  <a:gd name="T24" fmla="*/ 61 w 64"/>
                  <a:gd name="T25" fmla="*/ 5 h 32"/>
                  <a:gd name="T26" fmla="*/ 54 w 64"/>
                  <a:gd name="T27" fmla="*/ 0 h 32"/>
                  <a:gd name="T28" fmla="*/ 54 w 64"/>
                  <a:gd name="T29" fmla="*/ 0 h 32"/>
                  <a:gd name="T30" fmla="*/ 51 w 64"/>
                  <a:gd name="T31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0" name="Freeform 202"/>
              <p:cNvSpPr/>
              <p:nvPr/>
            </p:nvSpPr>
            <p:spPr bwMode="auto">
              <a:xfrm>
                <a:off x="2018" y="881"/>
                <a:ext cx="29" cy="25"/>
              </a:xfrm>
              <a:custGeom>
                <a:avLst/>
                <a:gdLst>
                  <a:gd name="T0" fmla="*/ 6 w 29"/>
                  <a:gd name="T1" fmla="*/ 11 h 25"/>
                  <a:gd name="T2" fmla="*/ 6 w 29"/>
                  <a:gd name="T3" fmla="*/ 13 h 25"/>
                  <a:gd name="T4" fmla="*/ 22 w 29"/>
                  <a:gd name="T5" fmla="*/ 20 h 25"/>
                  <a:gd name="T6" fmla="*/ 29 w 29"/>
                  <a:gd name="T7" fmla="*/ 25 h 25"/>
                  <a:gd name="T8" fmla="*/ 13 w 29"/>
                  <a:gd name="T9" fmla="*/ 23 h 25"/>
                  <a:gd name="T10" fmla="*/ 9 w 29"/>
                  <a:gd name="T11" fmla="*/ 22 h 25"/>
                  <a:gd name="T12" fmla="*/ 9 w 29"/>
                  <a:gd name="T13" fmla="*/ 19 h 25"/>
                  <a:gd name="T14" fmla="*/ 0 w 29"/>
                  <a:gd name="T15" fmla="*/ 8 h 25"/>
                  <a:gd name="T16" fmla="*/ 0 w 29"/>
                  <a:gd name="T17" fmla="*/ 0 h 25"/>
                  <a:gd name="T18" fmla="*/ 0 w 29"/>
                  <a:gd name="T19" fmla="*/ 5 h 25"/>
                  <a:gd name="T20" fmla="*/ 6 w 29"/>
                  <a:gd name="T2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1" name="Freeform 203"/>
              <p:cNvSpPr/>
              <p:nvPr/>
            </p:nvSpPr>
            <p:spPr bwMode="auto">
              <a:xfrm>
                <a:off x="4670" y="875"/>
                <a:ext cx="32" cy="23"/>
              </a:xfrm>
              <a:custGeom>
                <a:avLst/>
                <a:gdLst>
                  <a:gd name="T0" fmla="*/ 25 w 32"/>
                  <a:gd name="T1" fmla="*/ 11 h 23"/>
                  <a:gd name="T2" fmla="*/ 25 w 32"/>
                  <a:gd name="T3" fmla="*/ 12 h 23"/>
                  <a:gd name="T4" fmla="*/ 9 w 32"/>
                  <a:gd name="T5" fmla="*/ 20 h 23"/>
                  <a:gd name="T6" fmla="*/ 0 w 32"/>
                  <a:gd name="T7" fmla="*/ 23 h 23"/>
                  <a:gd name="T8" fmla="*/ 16 w 32"/>
                  <a:gd name="T9" fmla="*/ 23 h 23"/>
                  <a:gd name="T10" fmla="*/ 19 w 32"/>
                  <a:gd name="T11" fmla="*/ 22 h 23"/>
                  <a:gd name="T12" fmla="*/ 19 w 32"/>
                  <a:gd name="T13" fmla="*/ 19 h 23"/>
                  <a:gd name="T14" fmla="*/ 32 w 32"/>
                  <a:gd name="T15" fmla="*/ 8 h 23"/>
                  <a:gd name="T16" fmla="*/ 28 w 32"/>
                  <a:gd name="T17" fmla="*/ 0 h 23"/>
                  <a:gd name="T18" fmla="*/ 28 w 32"/>
                  <a:gd name="T19" fmla="*/ 5 h 23"/>
                  <a:gd name="T20" fmla="*/ 25 w 32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2" name="Freeform 204"/>
              <p:cNvSpPr>
                <a:spLocks noEditPoints="1"/>
              </p:cNvSpPr>
              <p:nvPr/>
            </p:nvSpPr>
            <p:spPr bwMode="auto">
              <a:xfrm>
                <a:off x="2095" y="895"/>
                <a:ext cx="1274" cy="205"/>
              </a:xfrm>
              <a:custGeom>
                <a:avLst/>
                <a:gdLst>
                  <a:gd name="T0" fmla="*/ 1271 w 1274"/>
                  <a:gd name="T1" fmla="*/ 134 h 205"/>
                  <a:gd name="T2" fmla="*/ 1239 w 1274"/>
                  <a:gd name="T3" fmla="*/ 115 h 205"/>
                  <a:gd name="T4" fmla="*/ 1207 w 1274"/>
                  <a:gd name="T5" fmla="*/ 112 h 205"/>
                  <a:gd name="T6" fmla="*/ 1271 w 1274"/>
                  <a:gd name="T7" fmla="*/ 176 h 205"/>
                  <a:gd name="T8" fmla="*/ 1172 w 1274"/>
                  <a:gd name="T9" fmla="*/ 203 h 205"/>
                  <a:gd name="T10" fmla="*/ 1133 w 1274"/>
                  <a:gd name="T11" fmla="*/ 166 h 205"/>
                  <a:gd name="T12" fmla="*/ 1204 w 1274"/>
                  <a:gd name="T13" fmla="*/ 178 h 205"/>
                  <a:gd name="T14" fmla="*/ 1217 w 1274"/>
                  <a:gd name="T15" fmla="*/ 141 h 205"/>
                  <a:gd name="T16" fmla="*/ 1111 w 1274"/>
                  <a:gd name="T17" fmla="*/ 131 h 205"/>
                  <a:gd name="T18" fmla="*/ 928 w 1274"/>
                  <a:gd name="T19" fmla="*/ 179 h 205"/>
                  <a:gd name="T20" fmla="*/ 611 w 1274"/>
                  <a:gd name="T21" fmla="*/ 159 h 205"/>
                  <a:gd name="T22" fmla="*/ 451 w 1274"/>
                  <a:gd name="T23" fmla="*/ 140 h 205"/>
                  <a:gd name="T24" fmla="*/ 346 w 1274"/>
                  <a:gd name="T25" fmla="*/ 131 h 205"/>
                  <a:gd name="T26" fmla="*/ 205 w 1274"/>
                  <a:gd name="T27" fmla="*/ 68 h 205"/>
                  <a:gd name="T28" fmla="*/ 144 w 1274"/>
                  <a:gd name="T29" fmla="*/ 50 h 205"/>
                  <a:gd name="T30" fmla="*/ 77 w 1274"/>
                  <a:gd name="T31" fmla="*/ 36 h 205"/>
                  <a:gd name="T32" fmla="*/ 51 w 1274"/>
                  <a:gd name="T33" fmla="*/ 68 h 205"/>
                  <a:gd name="T34" fmla="*/ 112 w 1274"/>
                  <a:gd name="T35" fmla="*/ 71 h 205"/>
                  <a:gd name="T36" fmla="*/ 61 w 1274"/>
                  <a:gd name="T37" fmla="*/ 96 h 205"/>
                  <a:gd name="T38" fmla="*/ 0 w 1274"/>
                  <a:gd name="T39" fmla="*/ 59 h 205"/>
                  <a:gd name="T40" fmla="*/ 99 w 1274"/>
                  <a:gd name="T41" fmla="*/ 14 h 205"/>
                  <a:gd name="T42" fmla="*/ 298 w 1274"/>
                  <a:gd name="T43" fmla="*/ 36 h 205"/>
                  <a:gd name="T44" fmla="*/ 317 w 1274"/>
                  <a:gd name="T45" fmla="*/ 46 h 205"/>
                  <a:gd name="T46" fmla="*/ 416 w 1274"/>
                  <a:gd name="T47" fmla="*/ 87 h 205"/>
                  <a:gd name="T48" fmla="*/ 490 w 1274"/>
                  <a:gd name="T49" fmla="*/ 108 h 205"/>
                  <a:gd name="T50" fmla="*/ 538 w 1274"/>
                  <a:gd name="T51" fmla="*/ 93 h 205"/>
                  <a:gd name="T52" fmla="*/ 496 w 1274"/>
                  <a:gd name="T53" fmla="*/ 61 h 205"/>
                  <a:gd name="T54" fmla="*/ 464 w 1274"/>
                  <a:gd name="T55" fmla="*/ 82 h 205"/>
                  <a:gd name="T56" fmla="*/ 477 w 1274"/>
                  <a:gd name="T57" fmla="*/ 38 h 205"/>
                  <a:gd name="T58" fmla="*/ 608 w 1274"/>
                  <a:gd name="T59" fmla="*/ 68 h 205"/>
                  <a:gd name="T60" fmla="*/ 563 w 1274"/>
                  <a:gd name="T61" fmla="*/ 123 h 205"/>
                  <a:gd name="T62" fmla="*/ 647 w 1274"/>
                  <a:gd name="T63" fmla="*/ 143 h 205"/>
                  <a:gd name="T64" fmla="*/ 723 w 1274"/>
                  <a:gd name="T65" fmla="*/ 138 h 205"/>
                  <a:gd name="T66" fmla="*/ 800 w 1274"/>
                  <a:gd name="T67" fmla="*/ 141 h 205"/>
                  <a:gd name="T68" fmla="*/ 813 w 1274"/>
                  <a:gd name="T69" fmla="*/ 159 h 205"/>
                  <a:gd name="T70" fmla="*/ 903 w 1274"/>
                  <a:gd name="T71" fmla="*/ 152 h 205"/>
                  <a:gd name="T72" fmla="*/ 909 w 1274"/>
                  <a:gd name="T73" fmla="*/ 126 h 205"/>
                  <a:gd name="T74" fmla="*/ 922 w 1274"/>
                  <a:gd name="T75" fmla="*/ 114 h 205"/>
                  <a:gd name="T76" fmla="*/ 967 w 1274"/>
                  <a:gd name="T77" fmla="*/ 152 h 205"/>
                  <a:gd name="T78" fmla="*/ 996 w 1274"/>
                  <a:gd name="T79" fmla="*/ 149 h 205"/>
                  <a:gd name="T80" fmla="*/ 1050 w 1274"/>
                  <a:gd name="T81" fmla="*/ 96 h 205"/>
                  <a:gd name="T82" fmla="*/ 1018 w 1274"/>
                  <a:gd name="T83" fmla="*/ 102 h 205"/>
                  <a:gd name="T84" fmla="*/ 1005 w 1274"/>
                  <a:gd name="T85" fmla="*/ 112 h 205"/>
                  <a:gd name="T86" fmla="*/ 992 w 1274"/>
                  <a:gd name="T87" fmla="*/ 68 h 205"/>
                  <a:gd name="T88" fmla="*/ 1105 w 1274"/>
                  <a:gd name="T89" fmla="*/ 94 h 205"/>
                  <a:gd name="T90" fmla="*/ 1130 w 1274"/>
                  <a:gd name="T91" fmla="*/ 111 h 205"/>
                  <a:gd name="T92" fmla="*/ 1133 w 1274"/>
                  <a:gd name="T93" fmla="*/ 108 h 205"/>
                  <a:gd name="T94" fmla="*/ 1041 w 1274"/>
                  <a:gd name="T95" fmla="*/ 49 h 205"/>
                  <a:gd name="T96" fmla="*/ 1076 w 1274"/>
                  <a:gd name="T97" fmla="*/ 44 h 205"/>
                  <a:gd name="T98" fmla="*/ 1140 w 1274"/>
                  <a:gd name="T99" fmla="*/ 52 h 205"/>
                  <a:gd name="T100" fmla="*/ 1204 w 1274"/>
                  <a:gd name="T101" fmla="*/ 33 h 205"/>
                  <a:gd name="T102" fmla="*/ 1262 w 1274"/>
                  <a:gd name="T103" fmla="*/ 3 h 205"/>
                  <a:gd name="T104" fmla="*/ 1271 w 1274"/>
                  <a:gd name="T105" fmla="*/ 70 h 205"/>
                  <a:gd name="T106" fmla="*/ 458 w 1274"/>
                  <a:gd name="T107" fmla="*/ 117 h 205"/>
                  <a:gd name="T108" fmla="*/ 301 w 1274"/>
                  <a:gd name="T109" fmla="*/ 9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3" name="Freeform 205"/>
              <p:cNvSpPr>
                <a:spLocks noEditPoints="1"/>
              </p:cNvSpPr>
              <p:nvPr/>
            </p:nvSpPr>
            <p:spPr bwMode="auto">
              <a:xfrm>
                <a:off x="3350" y="894"/>
                <a:ext cx="1275" cy="204"/>
              </a:xfrm>
              <a:custGeom>
                <a:avLst/>
                <a:gdLst>
                  <a:gd name="T0" fmla="*/ 3 w 1275"/>
                  <a:gd name="T1" fmla="*/ 133 h 204"/>
                  <a:gd name="T2" fmla="*/ 35 w 1275"/>
                  <a:gd name="T3" fmla="*/ 115 h 204"/>
                  <a:gd name="T4" fmla="*/ 67 w 1275"/>
                  <a:gd name="T5" fmla="*/ 113 h 204"/>
                  <a:gd name="T6" fmla="*/ 3 w 1275"/>
                  <a:gd name="T7" fmla="*/ 176 h 204"/>
                  <a:gd name="T8" fmla="*/ 106 w 1275"/>
                  <a:gd name="T9" fmla="*/ 203 h 204"/>
                  <a:gd name="T10" fmla="*/ 141 w 1275"/>
                  <a:gd name="T11" fmla="*/ 165 h 204"/>
                  <a:gd name="T12" fmla="*/ 71 w 1275"/>
                  <a:gd name="T13" fmla="*/ 177 h 204"/>
                  <a:gd name="T14" fmla="*/ 58 w 1275"/>
                  <a:gd name="T15" fmla="*/ 141 h 204"/>
                  <a:gd name="T16" fmla="*/ 163 w 1275"/>
                  <a:gd name="T17" fmla="*/ 130 h 204"/>
                  <a:gd name="T18" fmla="*/ 346 w 1275"/>
                  <a:gd name="T19" fmla="*/ 179 h 204"/>
                  <a:gd name="T20" fmla="*/ 663 w 1275"/>
                  <a:gd name="T21" fmla="*/ 157 h 204"/>
                  <a:gd name="T22" fmla="*/ 823 w 1275"/>
                  <a:gd name="T23" fmla="*/ 136 h 204"/>
                  <a:gd name="T24" fmla="*/ 929 w 1275"/>
                  <a:gd name="T25" fmla="*/ 127 h 204"/>
                  <a:gd name="T26" fmla="*/ 1070 w 1275"/>
                  <a:gd name="T27" fmla="*/ 65 h 204"/>
                  <a:gd name="T28" fmla="*/ 1127 w 1275"/>
                  <a:gd name="T29" fmla="*/ 45 h 204"/>
                  <a:gd name="T30" fmla="*/ 1198 w 1275"/>
                  <a:gd name="T31" fmla="*/ 31 h 204"/>
                  <a:gd name="T32" fmla="*/ 1220 w 1275"/>
                  <a:gd name="T33" fmla="*/ 63 h 204"/>
                  <a:gd name="T34" fmla="*/ 1163 w 1275"/>
                  <a:gd name="T35" fmla="*/ 66 h 204"/>
                  <a:gd name="T36" fmla="*/ 1214 w 1275"/>
                  <a:gd name="T37" fmla="*/ 91 h 204"/>
                  <a:gd name="T38" fmla="*/ 1275 w 1275"/>
                  <a:gd name="T39" fmla="*/ 54 h 204"/>
                  <a:gd name="T40" fmla="*/ 1175 w 1275"/>
                  <a:gd name="T41" fmla="*/ 10 h 204"/>
                  <a:gd name="T42" fmla="*/ 977 w 1275"/>
                  <a:gd name="T43" fmla="*/ 33 h 204"/>
                  <a:gd name="T44" fmla="*/ 954 w 1275"/>
                  <a:gd name="T45" fmla="*/ 42 h 204"/>
                  <a:gd name="T46" fmla="*/ 858 w 1275"/>
                  <a:gd name="T47" fmla="*/ 83 h 204"/>
                  <a:gd name="T48" fmla="*/ 785 w 1275"/>
                  <a:gd name="T49" fmla="*/ 104 h 204"/>
                  <a:gd name="T50" fmla="*/ 737 w 1275"/>
                  <a:gd name="T51" fmla="*/ 89 h 204"/>
                  <a:gd name="T52" fmla="*/ 775 w 1275"/>
                  <a:gd name="T53" fmla="*/ 59 h 204"/>
                  <a:gd name="T54" fmla="*/ 810 w 1275"/>
                  <a:gd name="T55" fmla="*/ 80 h 204"/>
                  <a:gd name="T56" fmla="*/ 798 w 1275"/>
                  <a:gd name="T57" fmla="*/ 34 h 204"/>
                  <a:gd name="T58" fmla="*/ 663 w 1275"/>
                  <a:gd name="T59" fmla="*/ 65 h 204"/>
                  <a:gd name="T60" fmla="*/ 711 w 1275"/>
                  <a:gd name="T61" fmla="*/ 121 h 204"/>
                  <a:gd name="T62" fmla="*/ 628 w 1275"/>
                  <a:gd name="T63" fmla="*/ 141 h 204"/>
                  <a:gd name="T64" fmla="*/ 551 w 1275"/>
                  <a:gd name="T65" fmla="*/ 136 h 204"/>
                  <a:gd name="T66" fmla="*/ 474 w 1275"/>
                  <a:gd name="T67" fmla="*/ 139 h 204"/>
                  <a:gd name="T68" fmla="*/ 464 w 1275"/>
                  <a:gd name="T69" fmla="*/ 157 h 204"/>
                  <a:gd name="T70" fmla="*/ 372 w 1275"/>
                  <a:gd name="T71" fmla="*/ 151 h 204"/>
                  <a:gd name="T72" fmla="*/ 365 w 1275"/>
                  <a:gd name="T73" fmla="*/ 124 h 204"/>
                  <a:gd name="T74" fmla="*/ 352 w 1275"/>
                  <a:gd name="T75" fmla="*/ 113 h 204"/>
                  <a:gd name="T76" fmla="*/ 308 w 1275"/>
                  <a:gd name="T77" fmla="*/ 150 h 204"/>
                  <a:gd name="T78" fmla="*/ 282 w 1275"/>
                  <a:gd name="T79" fmla="*/ 148 h 204"/>
                  <a:gd name="T80" fmla="*/ 221 w 1275"/>
                  <a:gd name="T81" fmla="*/ 95 h 204"/>
                  <a:gd name="T82" fmla="*/ 256 w 1275"/>
                  <a:gd name="T83" fmla="*/ 101 h 204"/>
                  <a:gd name="T84" fmla="*/ 269 w 1275"/>
                  <a:gd name="T85" fmla="*/ 112 h 204"/>
                  <a:gd name="T86" fmla="*/ 282 w 1275"/>
                  <a:gd name="T87" fmla="*/ 68 h 204"/>
                  <a:gd name="T88" fmla="*/ 170 w 1275"/>
                  <a:gd name="T89" fmla="*/ 94 h 204"/>
                  <a:gd name="T90" fmla="*/ 144 w 1275"/>
                  <a:gd name="T91" fmla="*/ 110 h 204"/>
                  <a:gd name="T92" fmla="*/ 138 w 1275"/>
                  <a:gd name="T93" fmla="*/ 107 h 204"/>
                  <a:gd name="T94" fmla="*/ 234 w 1275"/>
                  <a:gd name="T95" fmla="*/ 48 h 204"/>
                  <a:gd name="T96" fmla="*/ 195 w 1275"/>
                  <a:gd name="T97" fmla="*/ 44 h 204"/>
                  <a:gd name="T98" fmla="*/ 131 w 1275"/>
                  <a:gd name="T99" fmla="*/ 53 h 204"/>
                  <a:gd name="T100" fmla="*/ 67 w 1275"/>
                  <a:gd name="T101" fmla="*/ 34 h 204"/>
                  <a:gd name="T102" fmla="*/ 10 w 1275"/>
                  <a:gd name="T103" fmla="*/ 3 h 204"/>
                  <a:gd name="T104" fmla="*/ 0 w 1275"/>
                  <a:gd name="T105" fmla="*/ 69 h 204"/>
                  <a:gd name="T106" fmla="*/ 817 w 1275"/>
                  <a:gd name="T107" fmla="*/ 113 h 204"/>
                  <a:gd name="T108" fmla="*/ 974 w 1275"/>
                  <a:gd name="T109" fmla="*/ 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4" name="Freeform 206"/>
              <p:cNvSpPr/>
              <p:nvPr/>
            </p:nvSpPr>
            <p:spPr bwMode="auto">
              <a:xfrm>
                <a:off x="2101" y="912"/>
                <a:ext cx="327" cy="76"/>
              </a:xfrm>
              <a:custGeom>
                <a:avLst/>
                <a:gdLst>
                  <a:gd name="T0" fmla="*/ 173 w 327"/>
                  <a:gd name="T1" fmla="*/ 7 h 76"/>
                  <a:gd name="T2" fmla="*/ 221 w 327"/>
                  <a:gd name="T3" fmla="*/ 19 h 76"/>
                  <a:gd name="T4" fmla="*/ 250 w 327"/>
                  <a:gd name="T5" fmla="*/ 23 h 76"/>
                  <a:gd name="T6" fmla="*/ 285 w 327"/>
                  <a:gd name="T7" fmla="*/ 23 h 76"/>
                  <a:gd name="T8" fmla="*/ 327 w 327"/>
                  <a:gd name="T9" fmla="*/ 16 h 76"/>
                  <a:gd name="T10" fmla="*/ 317 w 327"/>
                  <a:gd name="T11" fmla="*/ 23 h 76"/>
                  <a:gd name="T12" fmla="*/ 288 w 327"/>
                  <a:gd name="T13" fmla="*/ 33 h 76"/>
                  <a:gd name="T14" fmla="*/ 279 w 327"/>
                  <a:gd name="T15" fmla="*/ 36 h 76"/>
                  <a:gd name="T16" fmla="*/ 260 w 327"/>
                  <a:gd name="T17" fmla="*/ 38 h 76"/>
                  <a:gd name="T18" fmla="*/ 256 w 327"/>
                  <a:gd name="T19" fmla="*/ 39 h 76"/>
                  <a:gd name="T20" fmla="*/ 237 w 327"/>
                  <a:gd name="T21" fmla="*/ 41 h 76"/>
                  <a:gd name="T22" fmla="*/ 215 w 327"/>
                  <a:gd name="T23" fmla="*/ 41 h 76"/>
                  <a:gd name="T24" fmla="*/ 205 w 327"/>
                  <a:gd name="T25" fmla="*/ 42 h 76"/>
                  <a:gd name="T26" fmla="*/ 183 w 327"/>
                  <a:gd name="T27" fmla="*/ 56 h 76"/>
                  <a:gd name="T28" fmla="*/ 167 w 327"/>
                  <a:gd name="T29" fmla="*/ 62 h 76"/>
                  <a:gd name="T30" fmla="*/ 163 w 327"/>
                  <a:gd name="T31" fmla="*/ 64 h 76"/>
                  <a:gd name="T32" fmla="*/ 167 w 327"/>
                  <a:gd name="T33" fmla="*/ 51 h 76"/>
                  <a:gd name="T34" fmla="*/ 157 w 327"/>
                  <a:gd name="T35" fmla="*/ 41 h 76"/>
                  <a:gd name="T36" fmla="*/ 144 w 327"/>
                  <a:gd name="T37" fmla="*/ 33 h 76"/>
                  <a:gd name="T38" fmla="*/ 119 w 327"/>
                  <a:gd name="T39" fmla="*/ 21 h 76"/>
                  <a:gd name="T40" fmla="*/ 99 w 327"/>
                  <a:gd name="T41" fmla="*/ 16 h 76"/>
                  <a:gd name="T42" fmla="*/ 67 w 327"/>
                  <a:gd name="T43" fmla="*/ 16 h 76"/>
                  <a:gd name="T44" fmla="*/ 48 w 327"/>
                  <a:gd name="T45" fmla="*/ 23 h 76"/>
                  <a:gd name="T46" fmla="*/ 35 w 327"/>
                  <a:gd name="T47" fmla="*/ 29 h 76"/>
                  <a:gd name="T48" fmla="*/ 29 w 327"/>
                  <a:gd name="T49" fmla="*/ 36 h 76"/>
                  <a:gd name="T50" fmla="*/ 29 w 327"/>
                  <a:gd name="T51" fmla="*/ 44 h 76"/>
                  <a:gd name="T52" fmla="*/ 35 w 327"/>
                  <a:gd name="T53" fmla="*/ 50 h 76"/>
                  <a:gd name="T54" fmla="*/ 58 w 327"/>
                  <a:gd name="T55" fmla="*/ 57 h 76"/>
                  <a:gd name="T56" fmla="*/ 74 w 327"/>
                  <a:gd name="T57" fmla="*/ 59 h 76"/>
                  <a:gd name="T58" fmla="*/ 99 w 327"/>
                  <a:gd name="T59" fmla="*/ 57 h 76"/>
                  <a:gd name="T60" fmla="*/ 90 w 327"/>
                  <a:gd name="T61" fmla="*/ 65 h 76"/>
                  <a:gd name="T62" fmla="*/ 83 w 327"/>
                  <a:gd name="T63" fmla="*/ 70 h 76"/>
                  <a:gd name="T64" fmla="*/ 83 w 327"/>
                  <a:gd name="T65" fmla="*/ 71 h 76"/>
                  <a:gd name="T66" fmla="*/ 61 w 327"/>
                  <a:gd name="T67" fmla="*/ 76 h 76"/>
                  <a:gd name="T68" fmla="*/ 42 w 327"/>
                  <a:gd name="T69" fmla="*/ 76 h 76"/>
                  <a:gd name="T70" fmla="*/ 19 w 327"/>
                  <a:gd name="T71" fmla="*/ 70 h 76"/>
                  <a:gd name="T72" fmla="*/ 7 w 327"/>
                  <a:gd name="T73" fmla="*/ 62 h 76"/>
                  <a:gd name="T74" fmla="*/ 0 w 327"/>
                  <a:gd name="T75" fmla="*/ 53 h 76"/>
                  <a:gd name="T76" fmla="*/ 0 w 327"/>
                  <a:gd name="T77" fmla="*/ 36 h 76"/>
                  <a:gd name="T78" fmla="*/ 10 w 327"/>
                  <a:gd name="T79" fmla="*/ 19 h 76"/>
                  <a:gd name="T80" fmla="*/ 23 w 327"/>
                  <a:gd name="T81" fmla="*/ 10 h 76"/>
                  <a:gd name="T82" fmla="*/ 39 w 327"/>
                  <a:gd name="T83" fmla="*/ 6 h 76"/>
                  <a:gd name="T84" fmla="*/ 67 w 327"/>
                  <a:gd name="T85" fmla="*/ 1 h 76"/>
                  <a:gd name="T86" fmla="*/ 83 w 327"/>
                  <a:gd name="T87" fmla="*/ 0 h 76"/>
                  <a:gd name="T88" fmla="*/ 125 w 327"/>
                  <a:gd name="T89" fmla="*/ 0 h 76"/>
                  <a:gd name="T90" fmla="*/ 173 w 327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5" name="Freeform 207"/>
              <p:cNvSpPr/>
              <p:nvPr/>
            </p:nvSpPr>
            <p:spPr bwMode="auto">
              <a:xfrm>
                <a:off x="4292" y="906"/>
                <a:ext cx="326" cy="76"/>
              </a:xfrm>
              <a:custGeom>
                <a:avLst/>
                <a:gdLst>
                  <a:gd name="T0" fmla="*/ 153 w 326"/>
                  <a:gd name="T1" fmla="*/ 7 h 76"/>
                  <a:gd name="T2" fmla="*/ 105 w 326"/>
                  <a:gd name="T3" fmla="*/ 19 h 76"/>
                  <a:gd name="T4" fmla="*/ 73 w 326"/>
                  <a:gd name="T5" fmla="*/ 22 h 76"/>
                  <a:gd name="T6" fmla="*/ 41 w 326"/>
                  <a:gd name="T7" fmla="*/ 22 h 76"/>
                  <a:gd name="T8" fmla="*/ 0 w 326"/>
                  <a:gd name="T9" fmla="*/ 18 h 76"/>
                  <a:gd name="T10" fmla="*/ 6 w 326"/>
                  <a:gd name="T11" fmla="*/ 24 h 76"/>
                  <a:gd name="T12" fmla="*/ 35 w 326"/>
                  <a:gd name="T13" fmla="*/ 35 h 76"/>
                  <a:gd name="T14" fmla="*/ 48 w 326"/>
                  <a:gd name="T15" fmla="*/ 38 h 76"/>
                  <a:gd name="T16" fmla="*/ 67 w 326"/>
                  <a:gd name="T17" fmla="*/ 39 h 76"/>
                  <a:gd name="T18" fmla="*/ 70 w 326"/>
                  <a:gd name="T19" fmla="*/ 41 h 76"/>
                  <a:gd name="T20" fmla="*/ 86 w 326"/>
                  <a:gd name="T21" fmla="*/ 42 h 76"/>
                  <a:gd name="T22" fmla="*/ 112 w 326"/>
                  <a:gd name="T23" fmla="*/ 42 h 76"/>
                  <a:gd name="T24" fmla="*/ 118 w 326"/>
                  <a:gd name="T25" fmla="*/ 44 h 76"/>
                  <a:gd name="T26" fmla="*/ 144 w 326"/>
                  <a:gd name="T27" fmla="*/ 57 h 76"/>
                  <a:gd name="T28" fmla="*/ 160 w 326"/>
                  <a:gd name="T29" fmla="*/ 63 h 76"/>
                  <a:gd name="T30" fmla="*/ 163 w 326"/>
                  <a:gd name="T31" fmla="*/ 63 h 76"/>
                  <a:gd name="T32" fmla="*/ 160 w 326"/>
                  <a:gd name="T33" fmla="*/ 51 h 76"/>
                  <a:gd name="T34" fmla="*/ 169 w 326"/>
                  <a:gd name="T35" fmla="*/ 41 h 76"/>
                  <a:gd name="T36" fmla="*/ 179 w 326"/>
                  <a:gd name="T37" fmla="*/ 33 h 76"/>
                  <a:gd name="T38" fmla="*/ 208 w 326"/>
                  <a:gd name="T39" fmla="*/ 21 h 76"/>
                  <a:gd name="T40" fmla="*/ 224 w 326"/>
                  <a:gd name="T41" fmla="*/ 16 h 76"/>
                  <a:gd name="T42" fmla="*/ 259 w 326"/>
                  <a:gd name="T43" fmla="*/ 18 h 76"/>
                  <a:gd name="T44" fmla="*/ 278 w 326"/>
                  <a:gd name="T45" fmla="*/ 22 h 76"/>
                  <a:gd name="T46" fmla="*/ 291 w 326"/>
                  <a:gd name="T47" fmla="*/ 29 h 76"/>
                  <a:gd name="T48" fmla="*/ 294 w 326"/>
                  <a:gd name="T49" fmla="*/ 36 h 76"/>
                  <a:gd name="T50" fmla="*/ 294 w 326"/>
                  <a:gd name="T51" fmla="*/ 45 h 76"/>
                  <a:gd name="T52" fmla="*/ 288 w 326"/>
                  <a:gd name="T53" fmla="*/ 50 h 76"/>
                  <a:gd name="T54" fmla="*/ 269 w 326"/>
                  <a:gd name="T55" fmla="*/ 57 h 76"/>
                  <a:gd name="T56" fmla="*/ 249 w 326"/>
                  <a:gd name="T57" fmla="*/ 60 h 76"/>
                  <a:gd name="T58" fmla="*/ 227 w 326"/>
                  <a:gd name="T59" fmla="*/ 57 h 76"/>
                  <a:gd name="T60" fmla="*/ 233 w 326"/>
                  <a:gd name="T61" fmla="*/ 66 h 76"/>
                  <a:gd name="T62" fmla="*/ 243 w 326"/>
                  <a:gd name="T63" fmla="*/ 71 h 76"/>
                  <a:gd name="T64" fmla="*/ 243 w 326"/>
                  <a:gd name="T65" fmla="*/ 71 h 76"/>
                  <a:gd name="T66" fmla="*/ 265 w 326"/>
                  <a:gd name="T67" fmla="*/ 76 h 76"/>
                  <a:gd name="T68" fmla="*/ 285 w 326"/>
                  <a:gd name="T69" fmla="*/ 76 h 76"/>
                  <a:gd name="T70" fmla="*/ 304 w 326"/>
                  <a:gd name="T71" fmla="*/ 70 h 76"/>
                  <a:gd name="T72" fmla="*/ 320 w 326"/>
                  <a:gd name="T73" fmla="*/ 62 h 76"/>
                  <a:gd name="T74" fmla="*/ 326 w 326"/>
                  <a:gd name="T75" fmla="*/ 53 h 76"/>
                  <a:gd name="T76" fmla="*/ 326 w 326"/>
                  <a:gd name="T77" fmla="*/ 36 h 76"/>
                  <a:gd name="T78" fmla="*/ 313 w 326"/>
                  <a:gd name="T79" fmla="*/ 21 h 76"/>
                  <a:gd name="T80" fmla="*/ 301 w 326"/>
                  <a:gd name="T81" fmla="*/ 10 h 76"/>
                  <a:gd name="T82" fmla="*/ 288 w 326"/>
                  <a:gd name="T83" fmla="*/ 6 h 76"/>
                  <a:gd name="T84" fmla="*/ 259 w 326"/>
                  <a:gd name="T85" fmla="*/ 1 h 76"/>
                  <a:gd name="T86" fmla="*/ 243 w 326"/>
                  <a:gd name="T87" fmla="*/ 0 h 76"/>
                  <a:gd name="T88" fmla="*/ 198 w 326"/>
                  <a:gd name="T89" fmla="*/ 1 h 76"/>
                  <a:gd name="T90" fmla="*/ 153 w 326"/>
                  <a:gd name="T9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6" name="Freeform 208"/>
              <p:cNvSpPr/>
              <p:nvPr/>
            </p:nvSpPr>
            <p:spPr bwMode="auto">
              <a:xfrm>
                <a:off x="2152" y="916"/>
                <a:ext cx="244" cy="49"/>
              </a:xfrm>
              <a:custGeom>
                <a:avLst/>
                <a:gdLst>
                  <a:gd name="T0" fmla="*/ 90 w 244"/>
                  <a:gd name="T1" fmla="*/ 3 h 49"/>
                  <a:gd name="T2" fmla="*/ 93 w 244"/>
                  <a:gd name="T3" fmla="*/ 6 h 49"/>
                  <a:gd name="T4" fmla="*/ 138 w 244"/>
                  <a:gd name="T5" fmla="*/ 15 h 49"/>
                  <a:gd name="T6" fmla="*/ 151 w 244"/>
                  <a:gd name="T7" fmla="*/ 19 h 49"/>
                  <a:gd name="T8" fmla="*/ 189 w 244"/>
                  <a:gd name="T9" fmla="*/ 20 h 49"/>
                  <a:gd name="T10" fmla="*/ 244 w 244"/>
                  <a:gd name="T11" fmla="*/ 20 h 49"/>
                  <a:gd name="T12" fmla="*/ 234 w 244"/>
                  <a:gd name="T13" fmla="*/ 25 h 49"/>
                  <a:gd name="T14" fmla="*/ 215 w 244"/>
                  <a:gd name="T15" fmla="*/ 29 h 49"/>
                  <a:gd name="T16" fmla="*/ 192 w 244"/>
                  <a:gd name="T17" fmla="*/ 31 h 49"/>
                  <a:gd name="T18" fmla="*/ 176 w 244"/>
                  <a:gd name="T19" fmla="*/ 32 h 49"/>
                  <a:gd name="T20" fmla="*/ 154 w 244"/>
                  <a:gd name="T21" fmla="*/ 32 h 49"/>
                  <a:gd name="T22" fmla="*/ 132 w 244"/>
                  <a:gd name="T23" fmla="*/ 47 h 49"/>
                  <a:gd name="T24" fmla="*/ 128 w 244"/>
                  <a:gd name="T25" fmla="*/ 49 h 49"/>
                  <a:gd name="T26" fmla="*/ 122 w 244"/>
                  <a:gd name="T27" fmla="*/ 47 h 49"/>
                  <a:gd name="T28" fmla="*/ 122 w 244"/>
                  <a:gd name="T29" fmla="*/ 41 h 49"/>
                  <a:gd name="T30" fmla="*/ 119 w 244"/>
                  <a:gd name="T31" fmla="*/ 35 h 49"/>
                  <a:gd name="T32" fmla="*/ 87 w 244"/>
                  <a:gd name="T33" fmla="*/ 15 h 49"/>
                  <a:gd name="T34" fmla="*/ 61 w 244"/>
                  <a:gd name="T35" fmla="*/ 8 h 49"/>
                  <a:gd name="T36" fmla="*/ 32 w 244"/>
                  <a:gd name="T37" fmla="*/ 9 h 49"/>
                  <a:gd name="T38" fmla="*/ 0 w 244"/>
                  <a:gd name="T39" fmla="*/ 12 h 49"/>
                  <a:gd name="T40" fmla="*/ 0 w 244"/>
                  <a:gd name="T41" fmla="*/ 11 h 49"/>
                  <a:gd name="T42" fmla="*/ 13 w 244"/>
                  <a:gd name="T43" fmla="*/ 5 h 49"/>
                  <a:gd name="T44" fmla="*/ 42 w 244"/>
                  <a:gd name="T45" fmla="*/ 0 h 49"/>
                  <a:gd name="T46" fmla="*/ 52 w 244"/>
                  <a:gd name="T47" fmla="*/ 0 h 49"/>
                  <a:gd name="T48" fmla="*/ 84 w 244"/>
                  <a:gd name="T49" fmla="*/ 0 h 49"/>
                  <a:gd name="T50" fmla="*/ 90 w 244"/>
                  <a:gd name="T5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7" name="Freeform 209"/>
              <p:cNvSpPr/>
              <p:nvPr/>
            </p:nvSpPr>
            <p:spPr bwMode="auto">
              <a:xfrm>
                <a:off x="4320" y="910"/>
                <a:ext cx="244" cy="50"/>
              </a:xfrm>
              <a:custGeom>
                <a:avLst/>
                <a:gdLst>
                  <a:gd name="T0" fmla="*/ 154 w 244"/>
                  <a:gd name="T1" fmla="*/ 3 h 50"/>
                  <a:gd name="T2" fmla="*/ 151 w 244"/>
                  <a:gd name="T3" fmla="*/ 8 h 50"/>
                  <a:gd name="T4" fmla="*/ 109 w 244"/>
                  <a:gd name="T5" fmla="*/ 15 h 50"/>
                  <a:gd name="T6" fmla="*/ 97 w 244"/>
                  <a:gd name="T7" fmla="*/ 18 h 50"/>
                  <a:gd name="T8" fmla="*/ 58 w 244"/>
                  <a:gd name="T9" fmla="*/ 21 h 50"/>
                  <a:gd name="T10" fmla="*/ 0 w 244"/>
                  <a:gd name="T11" fmla="*/ 21 h 50"/>
                  <a:gd name="T12" fmla="*/ 10 w 244"/>
                  <a:gd name="T13" fmla="*/ 26 h 50"/>
                  <a:gd name="T14" fmla="*/ 29 w 244"/>
                  <a:gd name="T15" fmla="*/ 29 h 50"/>
                  <a:gd name="T16" fmla="*/ 52 w 244"/>
                  <a:gd name="T17" fmla="*/ 31 h 50"/>
                  <a:gd name="T18" fmla="*/ 71 w 244"/>
                  <a:gd name="T19" fmla="*/ 34 h 50"/>
                  <a:gd name="T20" fmla="*/ 93 w 244"/>
                  <a:gd name="T21" fmla="*/ 32 h 50"/>
                  <a:gd name="T22" fmla="*/ 113 w 244"/>
                  <a:gd name="T23" fmla="*/ 49 h 50"/>
                  <a:gd name="T24" fmla="*/ 119 w 244"/>
                  <a:gd name="T25" fmla="*/ 50 h 50"/>
                  <a:gd name="T26" fmla="*/ 122 w 244"/>
                  <a:gd name="T27" fmla="*/ 49 h 50"/>
                  <a:gd name="T28" fmla="*/ 125 w 244"/>
                  <a:gd name="T29" fmla="*/ 43 h 50"/>
                  <a:gd name="T30" fmla="*/ 125 w 244"/>
                  <a:gd name="T31" fmla="*/ 35 h 50"/>
                  <a:gd name="T32" fmla="*/ 157 w 244"/>
                  <a:gd name="T33" fmla="*/ 15 h 50"/>
                  <a:gd name="T34" fmla="*/ 183 w 244"/>
                  <a:gd name="T35" fmla="*/ 8 h 50"/>
                  <a:gd name="T36" fmla="*/ 212 w 244"/>
                  <a:gd name="T37" fmla="*/ 9 h 50"/>
                  <a:gd name="T38" fmla="*/ 244 w 244"/>
                  <a:gd name="T39" fmla="*/ 12 h 50"/>
                  <a:gd name="T40" fmla="*/ 244 w 244"/>
                  <a:gd name="T41" fmla="*/ 11 h 50"/>
                  <a:gd name="T42" fmla="*/ 231 w 244"/>
                  <a:gd name="T43" fmla="*/ 6 h 50"/>
                  <a:gd name="T44" fmla="*/ 205 w 244"/>
                  <a:gd name="T45" fmla="*/ 2 h 50"/>
                  <a:gd name="T46" fmla="*/ 193 w 244"/>
                  <a:gd name="T47" fmla="*/ 0 h 50"/>
                  <a:gd name="T48" fmla="*/ 164 w 244"/>
                  <a:gd name="T49" fmla="*/ 0 h 50"/>
                  <a:gd name="T50" fmla="*/ 154 w 244"/>
                  <a:gd name="T51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8" name="Freeform 210"/>
              <p:cNvSpPr/>
              <p:nvPr/>
            </p:nvSpPr>
            <p:spPr bwMode="auto">
              <a:xfrm>
                <a:off x="2162" y="918"/>
                <a:ext cx="218" cy="45"/>
              </a:xfrm>
              <a:custGeom>
                <a:avLst/>
                <a:gdLst>
                  <a:gd name="T0" fmla="*/ 77 w 218"/>
                  <a:gd name="T1" fmla="*/ 6 h 45"/>
                  <a:gd name="T2" fmla="*/ 86 w 218"/>
                  <a:gd name="T3" fmla="*/ 9 h 45"/>
                  <a:gd name="T4" fmla="*/ 118 w 218"/>
                  <a:gd name="T5" fmla="*/ 13 h 45"/>
                  <a:gd name="T6" fmla="*/ 138 w 218"/>
                  <a:gd name="T7" fmla="*/ 18 h 45"/>
                  <a:gd name="T8" fmla="*/ 195 w 218"/>
                  <a:gd name="T9" fmla="*/ 21 h 45"/>
                  <a:gd name="T10" fmla="*/ 218 w 218"/>
                  <a:gd name="T11" fmla="*/ 21 h 45"/>
                  <a:gd name="T12" fmla="*/ 166 w 218"/>
                  <a:gd name="T13" fmla="*/ 27 h 45"/>
                  <a:gd name="T14" fmla="*/ 141 w 218"/>
                  <a:gd name="T15" fmla="*/ 27 h 45"/>
                  <a:gd name="T16" fmla="*/ 118 w 218"/>
                  <a:gd name="T17" fmla="*/ 45 h 45"/>
                  <a:gd name="T18" fmla="*/ 115 w 218"/>
                  <a:gd name="T19" fmla="*/ 42 h 45"/>
                  <a:gd name="T20" fmla="*/ 115 w 218"/>
                  <a:gd name="T21" fmla="*/ 33 h 45"/>
                  <a:gd name="T22" fmla="*/ 109 w 218"/>
                  <a:gd name="T23" fmla="*/ 27 h 45"/>
                  <a:gd name="T24" fmla="*/ 80 w 218"/>
                  <a:gd name="T25" fmla="*/ 10 h 45"/>
                  <a:gd name="T26" fmla="*/ 51 w 218"/>
                  <a:gd name="T27" fmla="*/ 3 h 45"/>
                  <a:gd name="T28" fmla="*/ 22 w 218"/>
                  <a:gd name="T29" fmla="*/ 6 h 45"/>
                  <a:gd name="T30" fmla="*/ 0 w 218"/>
                  <a:gd name="T31" fmla="*/ 7 h 45"/>
                  <a:gd name="T32" fmla="*/ 22 w 218"/>
                  <a:gd name="T33" fmla="*/ 3 h 45"/>
                  <a:gd name="T34" fmla="*/ 42 w 218"/>
                  <a:gd name="T35" fmla="*/ 0 h 45"/>
                  <a:gd name="T36" fmla="*/ 74 w 218"/>
                  <a:gd name="T37" fmla="*/ 0 h 45"/>
                  <a:gd name="T38" fmla="*/ 77 w 218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39" name="Freeform 211"/>
              <p:cNvSpPr/>
              <p:nvPr/>
            </p:nvSpPr>
            <p:spPr bwMode="auto">
              <a:xfrm>
                <a:off x="4336" y="912"/>
                <a:ext cx="221" cy="45"/>
              </a:xfrm>
              <a:custGeom>
                <a:avLst/>
                <a:gdLst>
                  <a:gd name="T0" fmla="*/ 141 w 221"/>
                  <a:gd name="T1" fmla="*/ 6 h 45"/>
                  <a:gd name="T2" fmla="*/ 135 w 221"/>
                  <a:gd name="T3" fmla="*/ 9 h 45"/>
                  <a:gd name="T4" fmla="*/ 100 w 221"/>
                  <a:gd name="T5" fmla="*/ 15 h 45"/>
                  <a:gd name="T6" fmla="*/ 81 w 221"/>
                  <a:gd name="T7" fmla="*/ 19 h 45"/>
                  <a:gd name="T8" fmla="*/ 26 w 221"/>
                  <a:gd name="T9" fmla="*/ 23 h 45"/>
                  <a:gd name="T10" fmla="*/ 0 w 221"/>
                  <a:gd name="T11" fmla="*/ 23 h 45"/>
                  <a:gd name="T12" fmla="*/ 52 w 221"/>
                  <a:gd name="T13" fmla="*/ 29 h 45"/>
                  <a:gd name="T14" fmla="*/ 77 w 221"/>
                  <a:gd name="T15" fmla="*/ 29 h 45"/>
                  <a:gd name="T16" fmla="*/ 103 w 221"/>
                  <a:gd name="T17" fmla="*/ 45 h 45"/>
                  <a:gd name="T18" fmla="*/ 103 w 221"/>
                  <a:gd name="T19" fmla="*/ 44 h 45"/>
                  <a:gd name="T20" fmla="*/ 106 w 221"/>
                  <a:gd name="T21" fmla="*/ 33 h 45"/>
                  <a:gd name="T22" fmla="*/ 113 w 221"/>
                  <a:gd name="T23" fmla="*/ 29 h 45"/>
                  <a:gd name="T24" fmla="*/ 141 w 221"/>
                  <a:gd name="T25" fmla="*/ 12 h 45"/>
                  <a:gd name="T26" fmla="*/ 167 w 221"/>
                  <a:gd name="T27" fmla="*/ 3 h 45"/>
                  <a:gd name="T28" fmla="*/ 196 w 221"/>
                  <a:gd name="T29" fmla="*/ 6 h 45"/>
                  <a:gd name="T30" fmla="*/ 221 w 221"/>
                  <a:gd name="T31" fmla="*/ 7 h 45"/>
                  <a:gd name="T32" fmla="*/ 196 w 221"/>
                  <a:gd name="T33" fmla="*/ 3 h 45"/>
                  <a:gd name="T34" fmla="*/ 177 w 221"/>
                  <a:gd name="T35" fmla="*/ 0 h 45"/>
                  <a:gd name="T36" fmla="*/ 148 w 221"/>
                  <a:gd name="T37" fmla="*/ 1 h 45"/>
                  <a:gd name="T38" fmla="*/ 141 w 221"/>
                  <a:gd name="T39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0" name="Freeform 212"/>
              <p:cNvSpPr/>
              <p:nvPr/>
            </p:nvSpPr>
            <p:spPr bwMode="auto">
              <a:xfrm>
                <a:off x="2108" y="922"/>
                <a:ext cx="83" cy="60"/>
              </a:xfrm>
              <a:custGeom>
                <a:avLst/>
                <a:gdLst>
                  <a:gd name="T0" fmla="*/ 38 w 83"/>
                  <a:gd name="T1" fmla="*/ 5 h 60"/>
                  <a:gd name="T2" fmla="*/ 28 w 83"/>
                  <a:gd name="T3" fmla="*/ 11 h 60"/>
                  <a:gd name="T4" fmla="*/ 22 w 83"/>
                  <a:gd name="T5" fmla="*/ 20 h 60"/>
                  <a:gd name="T6" fmla="*/ 16 w 83"/>
                  <a:gd name="T7" fmla="*/ 25 h 60"/>
                  <a:gd name="T8" fmla="*/ 16 w 83"/>
                  <a:gd name="T9" fmla="*/ 34 h 60"/>
                  <a:gd name="T10" fmla="*/ 25 w 83"/>
                  <a:gd name="T11" fmla="*/ 43 h 60"/>
                  <a:gd name="T12" fmla="*/ 51 w 83"/>
                  <a:gd name="T13" fmla="*/ 54 h 60"/>
                  <a:gd name="T14" fmla="*/ 70 w 83"/>
                  <a:gd name="T15" fmla="*/ 54 h 60"/>
                  <a:gd name="T16" fmla="*/ 76 w 83"/>
                  <a:gd name="T17" fmla="*/ 52 h 60"/>
                  <a:gd name="T18" fmla="*/ 80 w 83"/>
                  <a:gd name="T19" fmla="*/ 52 h 60"/>
                  <a:gd name="T20" fmla="*/ 83 w 83"/>
                  <a:gd name="T21" fmla="*/ 54 h 60"/>
                  <a:gd name="T22" fmla="*/ 70 w 83"/>
                  <a:gd name="T23" fmla="*/ 58 h 60"/>
                  <a:gd name="T24" fmla="*/ 60 w 83"/>
                  <a:gd name="T25" fmla="*/ 60 h 60"/>
                  <a:gd name="T26" fmla="*/ 25 w 83"/>
                  <a:gd name="T27" fmla="*/ 60 h 60"/>
                  <a:gd name="T28" fmla="*/ 16 w 83"/>
                  <a:gd name="T29" fmla="*/ 57 h 60"/>
                  <a:gd name="T30" fmla="*/ 3 w 83"/>
                  <a:gd name="T31" fmla="*/ 46 h 60"/>
                  <a:gd name="T32" fmla="*/ 3 w 83"/>
                  <a:gd name="T33" fmla="*/ 41 h 60"/>
                  <a:gd name="T34" fmla="*/ 0 w 83"/>
                  <a:gd name="T35" fmla="*/ 35 h 60"/>
                  <a:gd name="T36" fmla="*/ 3 w 83"/>
                  <a:gd name="T37" fmla="*/ 19 h 60"/>
                  <a:gd name="T38" fmla="*/ 25 w 83"/>
                  <a:gd name="T39" fmla="*/ 3 h 60"/>
                  <a:gd name="T40" fmla="*/ 32 w 83"/>
                  <a:gd name="T41" fmla="*/ 0 h 60"/>
                  <a:gd name="T42" fmla="*/ 38 w 83"/>
                  <a:gd name="T43" fmla="*/ 0 h 60"/>
                  <a:gd name="T44" fmla="*/ 38 w 83"/>
                  <a:gd name="T45" fmla="*/ 0 h 60"/>
                  <a:gd name="T46" fmla="*/ 38 w 83"/>
                  <a:gd name="T47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1" name="Freeform 213"/>
              <p:cNvSpPr/>
              <p:nvPr/>
            </p:nvSpPr>
            <p:spPr bwMode="auto">
              <a:xfrm>
                <a:off x="4529" y="916"/>
                <a:ext cx="80" cy="61"/>
              </a:xfrm>
              <a:custGeom>
                <a:avLst/>
                <a:gdLst>
                  <a:gd name="T0" fmla="*/ 41 w 80"/>
                  <a:gd name="T1" fmla="*/ 6 h 61"/>
                  <a:gd name="T2" fmla="*/ 51 w 80"/>
                  <a:gd name="T3" fmla="*/ 11 h 61"/>
                  <a:gd name="T4" fmla="*/ 57 w 80"/>
                  <a:gd name="T5" fmla="*/ 20 h 61"/>
                  <a:gd name="T6" fmla="*/ 64 w 80"/>
                  <a:gd name="T7" fmla="*/ 25 h 61"/>
                  <a:gd name="T8" fmla="*/ 64 w 80"/>
                  <a:gd name="T9" fmla="*/ 34 h 61"/>
                  <a:gd name="T10" fmla="*/ 54 w 80"/>
                  <a:gd name="T11" fmla="*/ 43 h 61"/>
                  <a:gd name="T12" fmla="*/ 32 w 80"/>
                  <a:gd name="T13" fmla="*/ 53 h 61"/>
                  <a:gd name="T14" fmla="*/ 12 w 80"/>
                  <a:gd name="T15" fmla="*/ 53 h 61"/>
                  <a:gd name="T16" fmla="*/ 6 w 80"/>
                  <a:gd name="T17" fmla="*/ 53 h 61"/>
                  <a:gd name="T18" fmla="*/ 0 w 80"/>
                  <a:gd name="T19" fmla="*/ 53 h 61"/>
                  <a:gd name="T20" fmla="*/ 0 w 80"/>
                  <a:gd name="T21" fmla="*/ 53 h 61"/>
                  <a:gd name="T22" fmla="*/ 12 w 80"/>
                  <a:gd name="T23" fmla="*/ 58 h 61"/>
                  <a:gd name="T24" fmla="*/ 19 w 80"/>
                  <a:gd name="T25" fmla="*/ 61 h 61"/>
                  <a:gd name="T26" fmla="*/ 54 w 80"/>
                  <a:gd name="T27" fmla="*/ 60 h 61"/>
                  <a:gd name="T28" fmla="*/ 67 w 80"/>
                  <a:gd name="T29" fmla="*/ 56 h 61"/>
                  <a:gd name="T30" fmla="*/ 76 w 80"/>
                  <a:gd name="T31" fmla="*/ 47 h 61"/>
                  <a:gd name="T32" fmla="*/ 76 w 80"/>
                  <a:gd name="T33" fmla="*/ 41 h 61"/>
                  <a:gd name="T34" fmla="*/ 80 w 80"/>
                  <a:gd name="T35" fmla="*/ 37 h 61"/>
                  <a:gd name="T36" fmla="*/ 76 w 80"/>
                  <a:gd name="T37" fmla="*/ 19 h 61"/>
                  <a:gd name="T38" fmla="*/ 54 w 80"/>
                  <a:gd name="T39" fmla="*/ 3 h 61"/>
                  <a:gd name="T40" fmla="*/ 48 w 80"/>
                  <a:gd name="T41" fmla="*/ 0 h 61"/>
                  <a:gd name="T42" fmla="*/ 44 w 80"/>
                  <a:gd name="T43" fmla="*/ 0 h 61"/>
                  <a:gd name="T44" fmla="*/ 41 w 80"/>
                  <a:gd name="T45" fmla="*/ 0 h 61"/>
                  <a:gd name="T46" fmla="*/ 41 w 80"/>
                  <a:gd name="T47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2" name="Freeform 214"/>
              <p:cNvSpPr/>
              <p:nvPr/>
            </p:nvSpPr>
            <p:spPr bwMode="auto">
              <a:xfrm>
                <a:off x="2114" y="927"/>
                <a:ext cx="64" cy="53"/>
              </a:xfrm>
              <a:custGeom>
                <a:avLst/>
                <a:gdLst>
                  <a:gd name="T0" fmla="*/ 10 w 64"/>
                  <a:gd name="T1" fmla="*/ 17 h 53"/>
                  <a:gd name="T2" fmla="*/ 6 w 64"/>
                  <a:gd name="T3" fmla="*/ 20 h 53"/>
                  <a:gd name="T4" fmla="*/ 6 w 64"/>
                  <a:gd name="T5" fmla="*/ 30 h 53"/>
                  <a:gd name="T6" fmla="*/ 19 w 64"/>
                  <a:gd name="T7" fmla="*/ 39 h 53"/>
                  <a:gd name="T8" fmla="*/ 42 w 64"/>
                  <a:gd name="T9" fmla="*/ 50 h 53"/>
                  <a:gd name="T10" fmla="*/ 64 w 64"/>
                  <a:gd name="T11" fmla="*/ 50 h 53"/>
                  <a:gd name="T12" fmla="*/ 64 w 64"/>
                  <a:gd name="T13" fmla="*/ 50 h 53"/>
                  <a:gd name="T14" fmla="*/ 54 w 64"/>
                  <a:gd name="T15" fmla="*/ 53 h 53"/>
                  <a:gd name="T16" fmla="*/ 19 w 64"/>
                  <a:gd name="T17" fmla="*/ 52 h 53"/>
                  <a:gd name="T18" fmla="*/ 13 w 64"/>
                  <a:gd name="T19" fmla="*/ 50 h 53"/>
                  <a:gd name="T20" fmla="*/ 3 w 64"/>
                  <a:gd name="T21" fmla="*/ 44 h 53"/>
                  <a:gd name="T22" fmla="*/ 0 w 64"/>
                  <a:gd name="T23" fmla="*/ 33 h 53"/>
                  <a:gd name="T24" fmla="*/ 3 w 64"/>
                  <a:gd name="T25" fmla="*/ 15 h 53"/>
                  <a:gd name="T26" fmla="*/ 10 w 64"/>
                  <a:gd name="T27" fmla="*/ 8 h 53"/>
                  <a:gd name="T28" fmla="*/ 22 w 64"/>
                  <a:gd name="T29" fmla="*/ 0 h 53"/>
                  <a:gd name="T30" fmla="*/ 26 w 64"/>
                  <a:gd name="T31" fmla="*/ 0 h 53"/>
                  <a:gd name="T32" fmla="*/ 19 w 64"/>
                  <a:gd name="T33" fmla="*/ 6 h 53"/>
                  <a:gd name="T34" fmla="*/ 10 w 64"/>
                  <a:gd name="T35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3" name="Freeform 215"/>
              <p:cNvSpPr/>
              <p:nvPr/>
            </p:nvSpPr>
            <p:spPr bwMode="auto">
              <a:xfrm>
                <a:off x="4538" y="921"/>
                <a:ext cx="64" cy="55"/>
              </a:xfrm>
              <a:custGeom>
                <a:avLst/>
                <a:gdLst>
                  <a:gd name="T0" fmla="*/ 55 w 64"/>
                  <a:gd name="T1" fmla="*/ 17 h 55"/>
                  <a:gd name="T2" fmla="*/ 61 w 64"/>
                  <a:gd name="T3" fmla="*/ 20 h 55"/>
                  <a:gd name="T4" fmla="*/ 61 w 64"/>
                  <a:gd name="T5" fmla="*/ 30 h 55"/>
                  <a:gd name="T6" fmla="*/ 48 w 64"/>
                  <a:gd name="T7" fmla="*/ 39 h 55"/>
                  <a:gd name="T8" fmla="*/ 23 w 64"/>
                  <a:gd name="T9" fmla="*/ 51 h 55"/>
                  <a:gd name="T10" fmla="*/ 3 w 64"/>
                  <a:gd name="T11" fmla="*/ 51 h 55"/>
                  <a:gd name="T12" fmla="*/ 0 w 64"/>
                  <a:gd name="T13" fmla="*/ 50 h 55"/>
                  <a:gd name="T14" fmla="*/ 13 w 64"/>
                  <a:gd name="T15" fmla="*/ 55 h 55"/>
                  <a:gd name="T16" fmla="*/ 45 w 64"/>
                  <a:gd name="T17" fmla="*/ 53 h 55"/>
                  <a:gd name="T18" fmla="*/ 55 w 64"/>
                  <a:gd name="T19" fmla="*/ 50 h 55"/>
                  <a:gd name="T20" fmla="*/ 61 w 64"/>
                  <a:gd name="T21" fmla="*/ 44 h 55"/>
                  <a:gd name="T22" fmla="*/ 64 w 64"/>
                  <a:gd name="T23" fmla="*/ 35 h 55"/>
                  <a:gd name="T24" fmla="*/ 64 w 64"/>
                  <a:gd name="T25" fmla="*/ 15 h 55"/>
                  <a:gd name="T26" fmla="*/ 55 w 64"/>
                  <a:gd name="T27" fmla="*/ 7 h 55"/>
                  <a:gd name="T28" fmla="*/ 42 w 64"/>
                  <a:gd name="T29" fmla="*/ 0 h 55"/>
                  <a:gd name="T30" fmla="*/ 39 w 64"/>
                  <a:gd name="T31" fmla="*/ 0 h 55"/>
                  <a:gd name="T32" fmla="*/ 48 w 64"/>
                  <a:gd name="T33" fmla="*/ 6 h 55"/>
                  <a:gd name="T34" fmla="*/ 55 w 64"/>
                  <a:gd name="T35" fmla="*/ 1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4" name="Freeform 216"/>
              <p:cNvSpPr/>
              <p:nvPr/>
            </p:nvSpPr>
            <p:spPr bwMode="auto">
              <a:xfrm>
                <a:off x="2543" y="931"/>
                <a:ext cx="157" cy="89"/>
              </a:xfrm>
              <a:custGeom>
                <a:avLst/>
                <a:gdLst>
                  <a:gd name="T0" fmla="*/ 87 w 157"/>
                  <a:gd name="T1" fmla="*/ 2 h 89"/>
                  <a:gd name="T2" fmla="*/ 90 w 157"/>
                  <a:gd name="T3" fmla="*/ 2 h 89"/>
                  <a:gd name="T4" fmla="*/ 103 w 157"/>
                  <a:gd name="T5" fmla="*/ 4 h 89"/>
                  <a:gd name="T6" fmla="*/ 115 w 157"/>
                  <a:gd name="T7" fmla="*/ 8 h 89"/>
                  <a:gd name="T8" fmla="*/ 138 w 157"/>
                  <a:gd name="T9" fmla="*/ 17 h 89"/>
                  <a:gd name="T10" fmla="*/ 151 w 157"/>
                  <a:gd name="T11" fmla="*/ 26 h 89"/>
                  <a:gd name="T12" fmla="*/ 157 w 157"/>
                  <a:gd name="T13" fmla="*/ 38 h 89"/>
                  <a:gd name="T14" fmla="*/ 154 w 157"/>
                  <a:gd name="T15" fmla="*/ 55 h 89"/>
                  <a:gd name="T16" fmla="*/ 138 w 157"/>
                  <a:gd name="T17" fmla="*/ 75 h 89"/>
                  <a:gd name="T18" fmla="*/ 125 w 157"/>
                  <a:gd name="T19" fmla="*/ 81 h 89"/>
                  <a:gd name="T20" fmla="*/ 103 w 157"/>
                  <a:gd name="T21" fmla="*/ 89 h 89"/>
                  <a:gd name="T22" fmla="*/ 64 w 157"/>
                  <a:gd name="T23" fmla="*/ 79 h 89"/>
                  <a:gd name="T24" fmla="*/ 51 w 157"/>
                  <a:gd name="T25" fmla="*/ 75 h 89"/>
                  <a:gd name="T26" fmla="*/ 77 w 157"/>
                  <a:gd name="T27" fmla="*/ 69 h 89"/>
                  <a:gd name="T28" fmla="*/ 96 w 157"/>
                  <a:gd name="T29" fmla="*/ 58 h 89"/>
                  <a:gd name="T30" fmla="*/ 103 w 157"/>
                  <a:gd name="T31" fmla="*/ 43 h 89"/>
                  <a:gd name="T32" fmla="*/ 96 w 157"/>
                  <a:gd name="T33" fmla="*/ 35 h 89"/>
                  <a:gd name="T34" fmla="*/ 83 w 157"/>
                  <a:gd name="T35" fmla="*/ 26 h 89"/>
                  <a:gd name="T36" fmla="*/ 64 w 157"/>
                  <a:gd name="T37" fmla="*/ 22 h 89"/>
                  <a:gd name="T38" fmla="*/ 42 w 157"/>
                  <a:gd name="T39" fmla="*/ 23 h 89"/>
                  <a:gd name="T40" fmla="*/ 29 w 157"/>
                  <a:gd name="T41" fmla="*/ 26 h 89"/>
                  <a:gd name="T42" fmla="*/ 13 w 157"/>
                  <a:gd name="T43" fmla="*/ 35 h 89"/>
                  <a:gd name="T44" fmla="*/ 13 w 157"/>
                  <a:gd name="T45" fmla="*/ 38 h 89"/>
                  <a:gd name="T46" fmla="*/ 13 w 157"/>
                  <a:gd name="T47" fmla="*/ 40 h 89"/>
                  <a:gd name="T48" fmla="*/ 3 w 157"/>
                  <a:gd name="T49" fmla="*/ 34 h 89"/>
                  <a:gd name="T50" fmla="*/ 0 w 157"/>
                  <a:gd name="T51" fmla="*/ 28 h 89"/>
                  <a:gd name="T52" fmla="*/ 3 w 157"/>
                  <a:gd name="T53" fmla="*/ 17 h 89"/>
                  <a:gd name="T54" fmla="*/ 10 w 157"/>
                  <a:gd name="T55" fmla="*/ 11 h 89"/>
                  <a:gd name="T56" fmla="*/ 35 w 157"/>
                  <a:gd name="T57" fmla="*/ 2 h 89"/>
                  <a:gd name="T58" fmla="*/ 51 w 157"/>
                  <a:gd name="T59" fmla="*/ 0 h 89"/>
                  <a:gd name="T60" fmla="*/ 83 w 157"/>
                  <a:gd name="T61" fmla="*/ 0 h 89"/>
                  <a:gd name="T62" fmla="*/ 87 w 157"/>
                  <a:gd name="T63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5" name="Freeform 217"/>
              <p:cNvSpPr/>
              <p:nvPr/>
            </p:nvSpPr>
            <p:spPr bwMode="auto">
              <a:xfrm>
                <a:off x="4019" y="927"/>
                <a:ext cx="157" cy="88"/>
              </a:xfrm>
              <a:custGeom>
                <a:avLst/>
                <a:gdLst>
                  <a:gd name="T0" fmla="*/ 68 w 157"/>
                  <a:gd name="T1" fmla="*/ 3 h 88"/>
                  <a:gd name="T2" fmla="*/ 68 w 157"/>
                  <a:gd name="T3" fmla="*/ 3 h 88"/>
                  <a:gd name="T4" fmla="*/ 55 w 157"/>
                  <a:gd name="T5" fmla="*/ 4 h 88"/>
                  <a:gd name="T6" fmla="*/ 39 w 157"/>
                  <a:gd name="T7" fmla="*/ 8 h 88"/>
                  <a:gd name="T8" fmla="*/ 16 w 157"/>
                  <a:gd name="T9" fmla="*/ 17 h 88"/>
                  <a:gd name="T10" fmla="*/ 4 w 157"/>
                  <a:gd name="T11" fmla="*/ 27 h 88"/>
                  <a:gd name="T12" fmla="*/ 0 w 157"/>
                  <a:gd name="T13" fmla="*/ 39 h 88"/>
                  <a:gd name="T14" fmla="*/ 0 w 157"/>
                  <a:gd name="T15" fmla="*/ 56 h 88"/>
                  <a:gd name="T16" fmla="*/ 20 w 157"/>
                  <a:gd name="T17" fmla="*/ 74 h 88"/>
                  <a:gd name="T18" fmla="*/ 32 w 157"/>
                  <a:gd name="T19" fmla="*/ 80 h 88"/>
                  <a:gd name="T20" fmla="*/ 55 w 157"/>
                  <a:gd name="T21" fmla="*/ 88 h 88"/>
                  <a:gd name="T22" fmla="*/ 93 w 157"/>
                  <a:gd name="T23" fmla="*/ 79 h 88"/>
                  <a:gd name="T24" fmla="*/ 106 w 157"/>
                  <a:gd name="T25" fmla="*/ 74 h 88"/>
                  <a:gd name="T26" fmla="*/ 80 w 157"/>
                  <a:gd name="T27" fmla="*/ 68 h 88"/>
                  <a:gd name="T28" fmla="*/ 61 w 157"/>
                  <a:gd name="T29" fmla="*/ 58 h 88"/>
                  <a:gd name="T30" fmla="*/ 55 w 157"/>
                  <a:gd name="T31" fmla="*/ 44 h 88"/>
                  <a:gd name="T32" fmla="*/ 58 w 157"/>
                  <a:gd name="T33" fmla="*/ 35 h 88"/>
                  <a:gd name="T34" fmla="*/ 74 w 157"/>
                  <a:gd name="T35" fmla="*/ 27 h 88"/>
                  <a:gd name="T36" fmla="*/ 93 w 157"/>
                  <a:gd name="T37" fmla="*/ 23 h 88"/>
                  <a:gd name="T38" fmla="*/ 113 w 157"/>
                  <a:gd name="T39" fmla="*/ 23 h 88"/>
                  <a:gd name="T40" fmla="*/ 129 w 157"/>
                  <a:gd name="T41" fmla="*/ 26 h 88"/>
                  <a:gd name="T42" fmla="*/ 145 w 157"/>
                  <a:gd name="T43" fmla="*/ 35 h 88"/>
                  <a:gd name="T44" fmla="*/ 145 w 157"/>
                  <a:gd name="T45" fmla="*/ 39 h 88"/>
                  <a:gd name="T46" fmla="*/ 145 w 157"/>
                  <a:gd name="T47" fmla="*/ 41 h 88"/>
                  <a:gd name="T48" fmla="*/ 154 w 157"/>
                  <a:gd name="T49" fmla="*/ 33 h 88"/>
                  <a:gd name="T50" fmla="*/ 157 w 157"/>
                  <a:gd name="T51" fmla="*/ 27 h 88"/>
                  <a:gd name="T52" fmla="*/ 154 w 157"/>
                  <a:gd name="T53" fmla="*/ 17 h 88"/>
                  <a:gd name="T54" fmla="*/ 148 w 157"/>
                  <a:gd name="T55" fmla="*/ 11 h 88"/>
                  <a:gd name="T56" fmla="*/ 119 w 157"/>
                  <a:gd name="T57" fmla="*/ 3 h 88"/>
                  <a:gd name="T58" fmla="*/ 106 w 157"/>
                  <a:gd name="T59" fmla="*/ 0 h 88"/>
                  <a:gd name="T60" fmla="*/ 71 w 157"/>
                  <a:gd name="T61" fmla="*/ 1 h 88"/>
                  <a:gd name="T62" fmla="*/ 68 w 157"/>
                  <a:gd name="T63" fmla="*/ 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6" name="Freeform 218"/>
              <p:cNvSpPr/>
              <p:nvPr/>
            </p:nvSpPr>
            <p:spPr bwMode="auto">
              <a:xfrm>
                <a:off x="2585" y="939"/>
                <a:ext cx="22" cy="6"/>
              </a:xfrm>
              <a:custGeom>
                <a:avLst/>
                <a:gdLst>
                  <a:gd name="T0" fmla="*/ 22 w 22"/>
                  <a:gd name="T1" fmla="*/ 3 h 6"/>
                  <a:gd name="T2" fmla="*/ 22 w 22"/>
                  <a:gd name="T3" fmla="*/ 3 h 6"/>
                  <a:gd name="T4" fmla="*/ 16 w 22"/>
                  <a:gd name="T5" fmla="*/ 3 h 6"/>
                  <a:gd name="T6" fmla="*/ 12 w 22"/>
                  <a:gd name="T7" fmla="*/ 3 h 6"/>
                  <a:gd name="T8" fmla="*/ 0 w 22"/>
                  <a:gd name="T9" fmla="*/ 6 h 6"/>
                  <a:gd name="T10" fmla="*/ 0 w 22"/>
                  <a:gd name="T11" fmla="*/ 6 h 6"/>
                  <a:gd name="T12" fmla="*/ 9 w 22"/>
                  <a:gd name="T13" fmla="*/ 0 h 6"/>
                  <a:gd name="T14" fmla="*/ 22 w 22"/>
                  <a:gd name="T15" fmla="*/ 3 h 6"/>
                  <a:gd name="T16" fmla="*/ 22 w 2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7" name="Freeform 219"/>
              <p:cNvSpPr/>
              <p:nvPr/>
            </p:nvSpPr>
            <p:spPr bwMode="auto">
              <a:xfrm>
                <a:off x="4112" y="936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0 w 23"/>
                  <a:gd name="T3" fmla="*/ 3 h 5"/>
                  <a:gd name="T4" fmla="*/ 4 w 23"/>
                  <a:gd name="T5" fmla="*/ 3 h 5"/>
                  <a:gd name="T6" fmla="*/ 10 w 23"/>
                  <a:gd name="T7" fmla="*/ 2 h 5"/>
                  <a:gd name="T8" fmla="*/ 20 w 23"/>
                  <a:gd name="T9" fmla="*/ 5 h 5"/>
                  <a:gd name="T10" fmla="*/ 23 w 23"/>
                  <a:gd name="T11" fmla="*/ 5 h 5"/>
                  <a:gd name="T12" fmla="*/ 10 w 23"/>
                  <a:gd name="T13" fmla="*/ 0 h 5"/>
                  <a:gd name="T14" fmla="*/ 0 w 23"/>
                  <a:gd name="T15" fmla="*/ 2 h 5"/>
                  <a:gd name="T16" fmla="*/ 0 w 2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8" name="Freeform 220"/>
              <p:cNvSpPr/>
              <p:nvPr/>
            </p:nvSpPr>
            <p:spPr bwMode="auto">
              <a:xfrm>
                <a:off x="2623" y="945"/>
                <a:ext cx="26" cy="6"/>
              </a:xfrm>
              <a:custGeom>
                <a:avLst/>
                <a:gdLst>
                  <a:gd name="T0" fmla="*/ 26 w 26"/>
                  <a:gd name="T1" fmla="*/ 5 h 6"/>
                  <a:gd name="T2" fmla="*/ 26 w 26"/>
                  <a:gd name="T3" fmla="*/ 6 h 6"/>
                  <a:gd name="T4" fmla="*/ 26 w 26"/>
                  <a:gd name="T5" fmla="*/ 6 h 6"/>
                  <a:gd name="T6" fmla="*/ 16 w 26"/>
                  <a:gd name="T7" fmla="*/ 3 h 6"/>
                  <a:gd name="T8" fmla="*/ 3 w 26"/>
                  <a:gd name="T9" fmla="*/ 2 h 6"/>
                  <a:gd name="T10" fmla="*/ 0 w 26"/>
                  <a:gd name="T11" fmla="*/ 0 h 6"/>
                  <a:gd name="T12" fmla="*/ 3 w 26"/>
                  <a:gd name="T13" fmla="*/ 0 h 6"/>
                  <a:gd name="T14" fmla="*/ 23 w 26"/>
                  <a:gd name="T15" fmla="*/ 3 h 6"/>
                  <a:gd name="T16" fmla="*/ 26 w 26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49" name="Freeform 221"/>
              <p:cNvSpPr/>
              <p:nvPr/>
            </p:nvSpPr>
            <p:spPr bwMode="auto">
              <a:xfrm>
                <a:off x="4067" y="941"/>
                <a:ext cx="26" cy="7"/>
              </a:xfrm>
              <a:custGeom>
                <a:avLst/>
                <a:gdLst>
                  <a:gd name="T0" fmla="*/ 0 w 26"/>
                  <a:gd name="T1" fmla="*/ 6 h 7"/>
                  <a:gd name="T2" fmla="*/ 0 w 26"/>
                  <a:gd name="T3" fmla="*/ 6 h 7"/>
                  <a:gd name="T4" fmla="*/ 4 w 26"/>
                  <a:gd name="T5" fmla="*/ 7 h 7"/>
                  <a:gd name="T6" fmla="*/ 10 w 26"/>
                  <a:gd name="T7" fmla="*/ 4 h 7"/>
                  <a:gd name="T8" fmla="*/ 23 w 26"/>
                  <a:gd name="T9" fmla="*/ 3 h 7"/>
                  <a:gd name="T10" fmla="*/ 26 w 26"/>
                  <a:gd name="T11" fmla="*/ 1 h 7"/>
                  <a:gd name="T12" fmla="*/ 26 w 26"/>
                  <a:gd name="T13" fmla="*/ 0 h 7"/>
                  <a:gd name="T14" fmla="*/ 7 w 26"/>
                  <a:gd name="T15" fmla="*/ 3 h 7"/>
                  <a:gd name="T16" fmla="*/ 0 w 26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0" name="Freeform 222"/>
              <p:cNvSpPr/>
              <p:nvPr/>
            </p:nvSpPr>
            <p:spPr bwMode="auto">
              <a:xfrm>
                <a:off x="2556" y="945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0 w 19"/>
                  <a:gd name="T3" fmla="*/ 14 h 14"/>
                  <a:gd name="T4" fmla="*/ 0 w 19"/>
                  <a:gd name="T5" fmla="*/ 14 h 14"/>
                  <a:gd name="T6" fmla="*/ 0 w 19"/>
                  <a:gd name="T7" fmla="*/ 11 h 14"/>
                  <a:gd name="T8" fmla="*/ 13 w 19"/>
                  <a:gd name="T9" fmla="*/ 0 h 14"/>
                  <a:gd name="T10" fmla="*/ 16 w 19"/>
                  <a:gd name="T11" fmla="*/ 0 h 14"/>
                  <a:gd name="T12" fmla="*/ 19 w 19"/>
                  <a:gd name="T13" fmla="*/ 0 h 14"/>
                  <a:gd name="T14" fmla="*/ 19 w 19"/>
                  <a:gd name="T1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1" name="Freeform 223"/>
              <p:cNvSpPr/>
              <p:nvPr/>
            </p:nvSpPr>
            <p:spPr bwMode="auto">
              <a:xfrm>
                <a:off x="4144" y="941"/>
                <a:ext cx="20" cy="13"/>
              </a:xfrm>
              <a:custGeom>
                <a:avLst/>
                <a:gdLst>
                  <a:gd name="T0" fmla="*/ 0 w 20"/>
                  <a:gd name="T1" fmla="*/ 1 h 13"/>
                  <a:gd name="T2" fmla="*/ 16 w 20"/>
                  <a:gd name="T3" fmla="*/ 13 h 13"/>
                  <a:gd name="T4" fmla="*/ 20 w 20"/>
                  <a:gd name="T5" fmla="*/ 13 h 13"/>
                  <a:gd name="T6" fmla="*/ 20 w 20"/>
                  <a:gd name="T7" fmla="*/ 12 h 13"/>
                  <a:gd name="T8" fmla="*/ 4 w 20"/>
                  <a:gd name="T9" fmla="*/ 1 h 13"/>
                  <a:gd name="T10" fmla="*/ 0 w 20"/>
                  <a:gd name="T11" fmla="*/ 0 h 13"/>
                  <a:gd name="T12" fmla="*/ 0 w 20"/>
                  <a:gd name="T13" fmla="*/ 0 h 13"/>
                  <a:gd name="T14" fmla="*/ 0 w 20"/>
                  <a:gd name="T1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2" name="Freeform 224"/>
              <p:cNvSpPr/>
              <p:nvPr/>
            </p:nvSpPr>
            <p:spPr bwMode="auto">
              <a:xfrm>
                <a:off x="2351" y="951"/>
                <a:ext cx="849" cy="128"/>
              </a:xfrm>
              <a:custGeom>
                <a:avLst/>
                <a:gdLst>
                  <a:gd name="T0" fmla="*/ 160 w 849"/>
                  <a:gd name="T1" fmla="*/ 32 h 128"/>
                  <a:gd name="T2" fmla="*/ 275 w 849"/>
                  <a:gd name="T3" fmla="*/ 67 h 128"/>
                  <a:gd name="T4" fmla="*/ 323 w 849"/>
                  <a:gd name="T5" fmla="*/ 79 h 128"/>
                  <a:gd name="T6" fmla="*/ 394 w 849"/>
                  <a:gd name="T7" fmla="*/ 90 h 128"/>
                  <a:gd name="T8" fmla="*/ 439 w 849"/>
                  <a:gd name="T9" fmla="*/ 84 h 128"/>
                  <a:gd name="T10" fmla="*/ 464 w 849"/>
                  <a:gd name="T11" fmla="*/ 84 h 128"/>
                  <a:gd name="T12" fmla="*/ 461 w 849"/>
                  <a:gd name="T13" fmla="*/ 96 h 128"/>
                  <a:gd name="T14" fmla="*/ 522 w 849"/>
                  <a:gd name="T15" fmla="*/ 94 h 128"/>
                  <a:gd name="T16" fmla="*/ 557 w 849"/>
                  <a:gd name="T17" fmla="*/ 87 h 128"/>
                  <a:gd name="T18" fmla="*/ 557 w 849"/>
                  <a:gd name="T19" fmla="*/ 85 h 128"/>
                  <a:gd name="T20" fmla="*/ 557 w 849"/>
                  <a:gd name="T21" fmla="*/ 96 h 128"/>
                  <a:gd name="T22" fmla="*/ 557 w 849"/>
                  <a:gd name="T23" fmla="*/ 110 h 128"/>
                  <a:gd name="T24" fmla="*/ 618 w 849"/>
                  <a:gd name="T25" fmla="*/ 106 h 128"/>
                  <a:gd name="T26" fmla="*/ 666 w 849"/>
                  <a:gd name="T27" fmla="*/ 91 h 128"/>
                  <a:gd name="T28" fmla="*/ 672 w 849"/>
                  <a:gd name="T29" fmla="*/ 82 h 128"/>
                  <a:gd name="T30" fmla="*/ 679 w 849"/>
                  <a:gd name="T31" fmla="*/ 79 h 128"/>
                  <a:gd name="T32" fmla="*/ 663 w 849"/>
                  <a:gd name="T33" fmla="*/ 70 h 128"/>
                  <a:gd name="T34" fmla="*/ 653 w 849"/>
                  <a:gd name="T35" fmla="*/ 64 h 128"/>
                  <a:gd name="T36" fmla="*/ 679 w 849"/>
                  <a:gd name="T37" fmla="*/ 59 h 128"/>
                  <a:gd name="T38" fmla="*/ 701 w 849"/>
                  <a:gd name="T39" fmla="*/ 73 h 128"/>
                  <a:gd name="T40" fmla="*/ 704 w 849"/>
                  <a:gd name="T41" fmla="*/ 94 h 128"/>
                  <a:gd name="T42" fmla="*/ 692 w 849"/>
                  <a:gd name="T43" fmla="*/ 103 h 128"/>
                  <a:gd name="T44" fmla="*/ 698 w 849"/>
                  <a:gd name="T45" fmla="*/ 105 h 128"/>
                  <a:gd name="T46" fmla="*/ 788 w 849"/>
                  <a:gd name="T47" fmla="*/ 75 h 128"/>
                  <a:gd name="T48" fmla="*/ 807 w 849"/>
                  <a:gd name="T49" fmla="*/ 52 h 128"/>
                  <a:gd name="T50" fmla="*/ 797 w 849"/>
                  <a:gd name="T51" fmla="*/ 37 h 128"/>
                  <a:gd name="T52" fmla="*/ 772 w 849"/>
                  <a:gd name="T53" fmla="*/ 34 h 128"/>
                  <a:gd name="T54" fmla="*/ 756 w 849"/>
                  <a:gd name="T55" fmla="*/ 44 h 128"/>
                  <a:gd name="T56" fmla="*/ 759 w 849"/>
                  <a:gd name="T57" fmla="*/ 53 h 128"/>
                  <a:gd name="T58" fmla="*/ 756 w 849"/>
                  <a:gd name="T59" fmla="*/ 55 h 128"/>
                  <a:gd name="T60" fmla="*/ 724 w 849"/>
                  <a:gd name="T61" fmla="*/ 40 h 128"/>
                  <a:gd name="T62" fmla="*/ 724 w 849"/>
                  <a:gd name="T63" fmla="*/ 21 h 128"/>
                  <a:gd name="T64" fmla="*/ 769 w 849"/>
                  <a:gd name="T65" fmla="*/ 9 h 128"/>
                  <a:gd name="T66" fmla="*/ 801 w 849"/>
                  <a:gd name="T67" fmla="*/ 12 h 128"/>
                  <a:gd name="T68" fmla="*/ 836 w 849"/>
                  <a:gd name="T69" fmla="*/ 34 h 128"/>
                  <a:gd name="T70" fmla="*/ 849 w 849"/>
                  <a:gd name="T71" fmla="*/ 56 h 128"/>
                  <a:gd name="T72" fmla="*/ 839 w 849"/>
                  <a:gd name="T73" fmla="*/ 73 h 128"/>
                  <a:gd name="T74" fmla="*/ 807 w 849"/>
                  <a:gd name="T75" fmla="*/ 90 h 128"/>
                  <a:gd name="T76" fmla="*/ 749 w 849"/>
                  <a:gd name="T77" fmla="*/ 110 h 128"/>
                  <a:gd name="T78" fmla="*/ 672 w 849"/>
                  <a:gd name="T79" fmla="*/ 122 h 128"/>
                  <a:gd name="T80" fmla="*/ 580 w 849"/>
                  <a:gd name="T81" fmla="*/ 128 h 128"/>
                  <a:gd name="T82" fmla="*/ 535 w 849"/>
                  <a:gd name="T83" fmla="*/ 126 h 128"/>
                  <a:gd name="T84" fmla="*/ 400 w 849"/>
                  <a:gd name="T85" fmla="*/ 110 h 128"/>
                  <a:gd name="T86" fmla="*/ 307 w 849"/>
                  <a:gd name="T87" fmla="*/ 90 h 128"/>
                  <a:gd name="T88" fmla="*/ 218 w 849"/>
                  <a:gd name="T89" fmla="*/ 62 h 128"/>
                  <a:gd name="T90" fmla="*/ 211 w 849"/>
                  <a:gd name="T91" fmla="*/ 61 h 128"/>
                  <a:gd name="T92" fmla="*/ 186 w 849"/>
                  <a:gd name="T93" fmla="*/ 55 h 128"/>
                  <a:gd name="T94" fmla="*/ 109 w 849"/>
                  <a:gd name="T95" fmla="*/ 31 h 128"/>
                  <a:gd name="T96" fmla="*/ 54 w 849"/>
                  <a:gd name="T97" fmla="*/ 15 h 128"/>
                  <a:gd name="T98" fmla="*/ 22 w 849"/>
                  <a:gd name="T99" fmla="*/ 8 h 128"/>
                  <a:gd name="T100" fmla="*/ 6 w 849"/>
                  <a:gd name="T101" fmla="*/ 3 h 128"/>
                  <a:gd name="T102" fmla="*/ 26 w 849"/>
                  <a:gd name="T103" fmla="*/ 0 h 128"/>
                  <a:gd name="T104" fmla="*/ 122 w 849"/>
                  <a:gd name="T105" fmla="*/ 2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3" name="Freeform 225"/>
              <p:cNvSpPr/>
              <p:nvPr/>
            </p:nvSpPr>
            <p:spPr bwMode="auto">
              <a:xfrm>
                <a:off x="3520" y="947"/>
                <a:ext cx="849" cy="129"/>
              </a:xfrm>
              <a:custGeom>
                <a:avLst/>
                <a:gdLst>
                  <a:gd name="T0" fmla="*/ 685 w 849"/>
                  <a:gd name="T1" fmla="*/ 32 h 129"/>
                  <a:gd name="T2" fmla="*/ 573 w 849"/>
                  <a:gd name="T3" fmla="*/ 66 h 129"/>
                  <a:gd name="T4" fmla="*/ 525 w 849"/>
                  <a:gd name="T5" fmla="*/ 80 h 129"/>
                  <a:gd name="T6" fmla="*/ 455 w 849"/>
                  <a:gd name="T7" fmla="*/ 91 h 129"/>
                  <a:gd name="T8" fmla="*/ 410 w 849"/>
                  <a:gd name="T9" fmla="*/ 85 h 129"/>
                  <a:gd name="T10" fmla="*/ 384 w 849"/>
                  <a:gd name="T11" fmla="*/ 83 h 129"/>
                  <a:gd name="T12" fmla="*/ 387 w 849"/>
                  <a:gd name="T13" fmla="*/ 97 h 129"/>
                  <a:gd name="T14" fmla="*/ 326 w 849"/>
                  <a:gd name="T15" fmla="*/ 95 h 129"/>
                  <a:gd name="T16" fmla="*/ 291 w 849"/>
                  <a:gd name="T17" fmla="*/ 88 h 129"/>
                  <a:gd name="T18" fmla="*/ 294 w 849"/>
                  <a:gd name="T19" fmla="*/ 86 h 129"/>
                  <a:gd name="T20" fmla="*/ 291 w 849"/>
                  <a:gd name="T21" fmla="*/ 97 h 129"/>
                  <a:gd name="T22" fmla="*/ 291 w 849"/>
                  <a:gd name="T23" fmla="*/ 110 h 129"/>
                  <a:gd name="T24" fmla="*/ 230 w 849"/>
                  <a:gd name="T25" fmla="*/ 107 h 129"/>
                  <a:gd name="T26" fmla="*/ 182 w 849"/>
                  <a:gd name="T27" fmla="*/ 94 h 129"/>
                  <a:gd name="T28" fmla="*/ 176 w 849"/>
                  <a:gd name="T29" fmla="*/ 85 h 129"/>
                  <a:gd name="T30" fmla="*/ 170 w 849"/>
                  <a:gd name="T31" fmla="*/ 80 h 129"/>
                  <a:gd name="T32" fmla="*/ 186 w 849"/>
                  <a:gd name="T33" fmla="*/ 71 h 129"/>
                  <a:gd name="T34" fmla="*/ 195 w 849"/>
                  <a:gd name="T35" fmla="*/ 66 h 129"/>
                  <a:gd name="T36" fmla="*/ 170 w 849"/>
                  <a:gd name="T37" fmla="*/ 62 h 129"/>
                  <a:gd name="T38" fmla="*/ 147 w 849"/>
                  <a:gd name="T39" fmla="*/ 76 h 129"/>
                  <a:gd name="T40" fmla="*/ 144 w 849"/>
                  <a:gd name="T41" fmla="*/ 97 h 129"/>
                  <a:gd name="T42" fmla="*/ 157 w 849"/>
                  <a:gd name="T43" fmla="*/ 104 h 129"/>
                  <a:gd name="T44" fmla="*/ 150 w 849"/>
                  <a:gd name="T45" fmla="*/ 106 h 129"/>
                  <a:gd name="T46" fmla="*/ 61 w 849"/>
                  <a:gd name="T47" fmla="*/ 77 h 129"/>
                  <a:gd name="T48" fmla="*/ 38 w 849"/>
                  <a:gd name="T49" fmla="*/ 54 h 129"/>
                  <a:gd name="T50" fmla="*/ 51 w 849"/>
                  <a:gd name="T51" fmla="*/ 39 h 129"/>
                  <a:gd name="T52" fmla="*/ 73 w 849"/>
                  <a:gd name="T53" fmla="*/ 36 h 129"/>
                  <a:gd name="T54" fmla="*/ 93 w 849"/>
                  <a:gd name="T55" fmla="*/ 45 h 129"/>
                  <a:gd name="T56" fmla="*/ 90 w 849"/>
                  <a:gd name="T57" fmla="*/ 56 h 129"/>
                  <a:gd name="T58" fmla="*/ 93 w 849"/>
                  <a:gd name="T59" fmla="*/ 56 h 129"/>
                  <a:gd name="T60" fmla="*/ 125 w 849"/>
                  <a:gd name="T61" fmla="*/ 41 h 129"/>
                  <a:gd name="T62" fmla="*/ 122 w 849"/>
                  <a:gd name="T63" fmla="*/ 22 h 129"/>
                  <a:gd name="T64" fmla="*/ 80 w 849"/>
                  <a:gd name="T65" fmla="*/ 12 h 129"/>
                  <a:gd name="T66" fmla="*/ 45 w 849"/>
                  <a:gd name="T67" fmla="*/ 15 h 129"/>
                  <a:gd name="T68" fmla="*/ 13 w 849"/>
                  <a:gd name="T69" fmla="*/ 35 h 129"/>
                  <a:gd name="T70" fmla="*/ 0 w 849"/>
                  <a:gd name="T71" fmla="*/ 59 h 129"/>
                  <a:gd name="T72" fmla="*/ 9 w 849"/>
                  <a:gd name="T73" fmla="*/ 76 h 129"/>
                  <a:gd name="T74" fmla="*/ 41 w 849"/>
                  <a:gd name="T75" fmla="*/ 92 h 129"/>
                  <a:gd name="T76" fmla="*/ 99 w 849"/>
                  <a:gd name="T77" fmla="*/ 112 h 129"/>
                  <a:gd name="T78" fmla="*/ 176 w 849"/>
                  <a:gd name="T79" fmla="*/ 123 h 129"/>
                  <a:gd name="T80" fmla="*/ 269 w 849"/>
                  <a:gd name="T81" fmla="*/ 129 h 129"/>
                  <a:gd name="T82" fmla="*/ 314 w 849"/>
                  <a:gd name="T83" fmla="*/ 127 h 129"/>
                  <a:gd name="T84" fmla="*/ 451 w 849"/>
                  <a:gd name="T85" fmla="*/ 110 h 129"/>
                  <a:gd name="T86" fmla="*/ 541 w 849"/>
                  <a:gd name="T87" fmla="*/ 89 h 129"/>
                  <a:gd name="T88" fmla="*/ 631 w 849"/>
                  <a:gd name="T89" fmla="*/ 63 h 129"/>
                  <a:gd name="T90" fmla="*/ 634 w 849"/>
                  <a:gd name="T91" fmla="*/ 60 h 129"/>
                  <a:gd name="T92" fmla="*/ 663 w 849"/>
                  <a:gd name="T93" fmla="*/ 54 h 129"/>
                  <a:gd name="T94" fmla="*/ 740 w 849"/>
                  <a:gd name="T95" fmla="*/ 30 h 129"/>
                  <a:gd name="T96" fmla="*/ 794 w 849"/>
                  <a:gd name="T97" fmla="*/ 15 h 129"/>
                  <a:gd name="T98" fmla="*/ 823 w 849"/>
                  <a:gd name="T99" fmla="*/ 7 h 129"/>
                  <a:gd name="T100" fmla="*/ 842 w 849"/>
                  <a:gd name="T101" fmla="*/ 3 h 129"/>
                  <a:gd name="T102" fmla="*/ 823 w 849"/>
                  <a:gd name="T103" fmla="*/ 0 h 129"/>
                  <a:gd name="T104" fmla="*/ 727 w 849"/>
                  <a:gd name="T10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4" name="Freeform 226"/>
              <p:cNvSpPr/>
              <p:nvPr/>
            </p:nvSpPr>
            <p:spPr bwMode="auto">
              <a:xfrm>
                <a:off x="2367" y="953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13 w 13"/>
                  <a:gd name="T3" fmla="*/ 3 h 3"/>
                  <a:gd name="T4" fmla="*/ 3 w 13"/>
                  <a:gd name="T5" fmla="*/ 3 h 3"/>
                  <a:gd name="T6" fmla="*/ 0 w 13"/>
                  <a:gd name="T7" fmla="*/ 0 h 3"/>
                  <a:gd name="T8" fmla="*/ 10 w 13"/>
                  <a:gd name="T9" fmla="*/ 1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5" name="Freeform 227"/>
              <p:cNvSpPr/>
              <p:nvPr/>
            </p:nvSpPr>
            <p:spPr bwMode="auto">
              <a:xfrm>
                <a:off x="4340" y="948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  <a:gd name="T6" fmla="*/ 9 w 9"/>
                  <a:gd name="T7" fmla="*/ 0 h 3"/>
                  <a:gd name="T8" fmla="*/ 0 w 9"/>
                  <a:gd name="T9" fmla="*/ 2 h 3"/>
                  <a:gd name="T10" fmla="*/ 0 w 9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6" name="Freeform 228"/>
              <p:cNvSpPr/>
              <p:nvPr/>
            </p:nvSpPr>
            <p:spPr bwMode="auto">
              <a:xfrm>
                <a:off x="2662" y="956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12 w 12"/>
                  <a:gd name="T3" fmla="*/ 7 h 7"/>
                  <a:gd name="T4" fmla="*/ 0 w 12"/>
                  <a:gd name="T5" fmla="*/ 1 h 7"/>
                  <a:gd name="T6" fmla="*/ 0 w 12"/>
                  <a:gd name="T7" fmla="*/ 0 h 7"/>
                  <a:gd name="T8" fmla="*/ 12 w 12"/>
                  <a:gd name="T9" fmla="*/ 6 h 7"/>
                  <a:gd name="T10" fmla="*/ 12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7" name="Freeform 229"/>
              <p:cNvSpPr/>
              <p:nvPr/>
            </p:nvSpPr>
            <p:spPr bwMode="auto">
              <a:xfrm>
                <a:off x="4045" y="951"/>
                <a:ext cx="13" cy="9"/>
              </a:xfrm>
              <a:custGeom>
                <a:avLst/>
                <a:gdLst>
                  <a:gd name="T0" fmla="*/ 0 w 13"/>
                  <a:gd name="T1" fmla="*/ 8 h 9"/>
                  <a:gd name="T2" fmla="*/ 0 w 13"/>
                  <a:gd name="T3" fmla="*/ 9 h 9"/>
                  <a:gd name="T4" fmla="*/ 13 w 13"/>
                  <a:gd name="T5" fmla="*/ 3 h 9"/>
                  <a:gd name="T6" fmla="*/ 13 w 13"/>
                  <a:gd name="T7" fmla="*/ 0 h 9"/>
                  <a:gd name="T8" fmla="*/ 0 w 13"/>
                  <a:gd name="T9" fmla="*/ 8 h 9"/>
                  <a:gd name="T10" fmla="*/ 0 w 13"/>
                  <a:gd name="T1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8" name="Freeform 230"/>
              <p:cNvSpPr/>
              <p:nvPr/>
            </p:nvSpPr>
            <p:spPr bwMode="auto">
              <a:xfrm>
                <a:off x="2306" y="956"/>
                <a:ext cx="298" cy="76"/>
              </a:xfrm>
              <a:custGeom>
                <a:avLst/>
                <a:gdLst>
                  <a:gd name="T0" fmla="*/ 55 w 298"/>
                  <a:gd name="T1" fmla="*/ 26 h 76"/>
                  <a:gd name="T2" fmla="*/ 83 w 298"/>
                  <a:gd name="T3" fmla="*/ 39 h 76"/>
                  <a:gd name="T4" fmla="*/ 119 w 298"/>
                  <a:gd name="T5" fmla="*/ 50 h 76"/>
                  <a:gd name="T6" fmla="*/ 144 w 298"/>
                  <a:gd name="T7" fmla="*/ 56 h 76"/>
                  <a:gd name="T8" fmla="*/ 160 w 298"/>
                  <a:gd name="T9" fmla="*/ 59 h 76"/>
                  <a:gd name="T10" fmla="*/ 189 w 298"/>
                  <a:gd name="T11" fmla="*/ 62 h 76"/>
                  <a:gd name="T12" fmla="*/ 218 w 298"/>
                  <a:gd name="T13" fmla="*/ 64 h 76"/>
                  <a:gd name="T14" fmla="*/ 247 w 298"/>
                  <a:gd name="T15" fmla="*/ 62 h 76"/>
                  <a:gd name="T16" fmla="*/ 253 w 298"/>
                  <a:gd name="T17" fmla="*/ 60 h 76"/>
                  <a:gd name="T18" fmla="*/ 282 w 298"/>
                  <a:gd name="T19" fmla="*/ 68 h 76"/>
                  <a:gd name="T20" fmla="*/ 298 w 298"/>
                  <a:gd name="T21" fmla="*/ 73 h 76"/>
                  <a:gd name="T22" fmla="*/ 256 w 298"/>
                  <a:gd name="T23" fmla="*/ 76 h 76"/>
                  <a:gd name="T24" fmla="*/ 202 w 298"/>
                  <a:gd name="T25" fmla="*/ 76 h 76"/>
                  <a:gd name="T26" fmla="*/ 151 w 298"/>
                  <a:gd name="T27" fmla="*/ 70 h 76"/>
                  <a:gd name="T28" fmla="*/ 128 w 298"/>
                  <a:gd name="T29" fmla="*/ 65 h 76"/>
                  <a:gd name="T30" fmla="*/ 87 w 298"/>
                  <a:gd name="T31" fmla="*/ 54 h 76"/>
                  <a:gd name="T32" fmla="*/ 51 w 298"/>
                  <a:gd name="T33" fmla="*/ 41 h 76"/>
                  <a:gd name="T34" fmla="*/ 22 w 298"/>
                  <a:gd name="T35" fmla="*/ 23 h 76"/>
                  <a:gd name="T36" fmla="*/ 6 w 298"/>
                  <a:gd name="T37" fmla="*/ 12 h 76"/>
                  <a:gd name="T38" fmla="*/ 0 w 298"/>
                  <a:gd name="T39" fmla="*/ 6 h 76"/>
                  <a:gd name="T40" fmla="*/ 0 w 298"/>
                  <a:gd name="T41" fmla="*/ 3 h 76"/>
                  <a:gd name="T42" fmla="*/ 10 w 298"/>
                  <a:gd name="T43" fmla="*/ 0 h 76"/>
                  <a:gd name="T44" fmla="*/ 19 w 298"/>
                  <a:gd name="T45" fmla="*/ 0 h 76"/>
                  <a:gd name="T46" fmla="*/ 55 w 298"/>
                  <a:gd name="T4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59" name="Freeform 231"/>
              <p:cNvSpPr/>
              <p:nvPr/>
            </p:nvSpPr>
            <p:spPr bwMode="auto">
              <a:xfrm>
                <a:off x="4116" y="951"/>
                <a:ext cx="297" cy="78"/>
              </a:xfrm>
              <a:custGeom>
                <a:avLst/>
                <a:gdLst>
                  <a:gd name="T0" fmla="*/ 240 w 297"/>
                  <a:gd name="T1" fmla="*/ 26 h 78"/>
                  <a:gd name="T2" fmla="*/ 211 w 297"/>
                  <a:gd name="T3" fmla="*/ 40 h 78"/>
                  <a:gd name="T4" fmla="*/ 179 w 297"/>
                  <a:gd name="T5" fmla="*/ 50 h 78"/>
                  <a:gd name="T6" fmla="*/ 153 w 297"/>
                  <a:gd name="T7" fmla="*/ 56 h 78"/>
                  <a:gd name="T8" fmla="*/ 137 w 297"/>
                  <a:gd name="T9" fmla="*/ 59 h 78"/>
                  <a:gd name="T10" fmla="*/ 108 w 297"/>
                  <a:gd name="T11" fmla="*/ 62 h 78"/>
                  <a:gd name="T12" fmla="*/ 80 w 297"/>
                  <a:gd name="T13" fmla="*/ 64 h 78"/>
                  <a:gd name="T14" fmla="*/ 51 w 297"/>
                  <a:gd name="T15" fmla="*/ 62 h 78"/>
                  <a:gd name="T16" fmla="*/ 44 w 297"/>
                  <a:gd name="T17" fmla="*/ 61 h 78"/>
                  <a:gd name="T18" fmla="*/ 16 w 297"/>
                  <a:gd name="T19" fmla="*/ 69 h 78"/>
                  <a:gd name="T20" fmla="*/ 0 w 297"/>
                  <a:gd name="T21" fmla="*/ 73 h 78"/>
                  <a:gd name="T22" fmla="*/ 41 w 297"/>
                  <a:gd name="T23" fmla="*/ 78 h 78"/>
                  <a:gd name="T24" fmla="*/ 96 w 297"/>
                  <a:gd name="T25" fmla="*/ 76 h 78"/>
                  <a:gd name="T26" fmla="*/ 147 w 297"/>
                  <a:gd name="T27" fmla="*/ 70 h 78"/>
                  <a:gd name="T28" fmla="*/ 169 w 297"/>
                  <a:gd name="T29" fmla="*/ 65 h 78"/>
                  <a:gd name="T30" fmla="*/ 211 w 297"/>
                  <a:gd name="T31" fmla="*/ 55 h 78"/>
                  <a:gd name="T32" fmla="*/ 246 w 297"/>
                  <a:gd name="T33" fmla="*/ 41 h 78"/>
                  <a:gd name="T34" fmla="*/ 275 w 297"/>
                  <a:gd name="T35" fmla="*/ 23 h 78"/>
                  <a:gd name="T36" fmla="*/ 288 w 297"/>
                  <a:gd name="T37" fmla="*/ 12 h 78"/>
                  <a:gd name="T38" fmla="*/ 297 w 297"/>
                  <a:gd name="T39" fmla="*/ 5 h 78"/>
                  <a:gd name="T40" fmla="*/ 297 w 297"/>
                  <a:gd name="T41" fmla="*/ 3 h 78"/>
                  <a:gd name="T42" fmla="*/ 285 w 297"/>
                  <a:gd name="T43" fmla="*/ 0 h 78"/>
                  <a:gd name="T44" fmla="*/ 275 w 297"/>
                  <a:gd name="T45" fmla="*/ 0 h 78"/>
                  <a:gd name="T46" fmla="*/ 240 w 297"/>
                  <a:gd name="T47" fmla="*/ 2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0" name="Freeform 232"/>
              <p:cNvSpPr/>
              <p:nvPr/>
            </p:nvSpPr>
            <p:spPr bwMode="auto">
              <a:xfrm>
                <a:off x="2402" y="959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3 w 10"/>
                  <a:gd name="T3" fmla="*/ 4 h 4"/>
                  <a:gd name="T4" fmla="*/ 0 w 10"/>
                  <a:gd name="T5" fmla="*/ 3 h 4"/>
                  <a:gd name="T6" fmla="*/ 0 w 10"/>
                  <a:gd name="T7" fmla="*/ 0 h 4"/>
                  <a:gd name="T8" fmla="*/ 3 w 10"/>
                  <a:gd name="T9" fmla="*/ 0 h 4"/>
                  <a:gd name="T10" fmla="*/ 10 w 10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1" name="Freeform 233"/>
              <p:cNvSpPr/>
              <p:nvPr/>
            </p:nvSpPr>
            <p:spPr bwMode="auto">
              <a:xfrm>
                <a:off x="4308" y="954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3 w 9"/>
                  <a:gd name="T3" fmla="*/ 3 h 5"/>
                  <a:gd name="T4" fmla="*/ 9 w 9"/>
                  <a:gd name="T5" fmla="*/ 3 h 5"/>
                  <a:gd name="T6" fmla="*/ 9 w 9"/>
                  <a:gd name="T7" fmla="*/ 0 h 5"/>
                  <a:gd name="T8" fmla="*/ 6 w 9"/>
                  <a:gd name="T9" fmla="*/ 0 h 5"/>
                  <a:gd name="T10" fmla="*/ 0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2" name="Freeform 234"/>
              <p:cNvSpPr/>
              <p:nvPr/>
            </p:nvSpPr>
            <p:spPr bwMode="auto">
              <a:xfrm>
                <a:off x="2322" y="965"/>
                <a:ext cx="13" cy="9"/>
              </a:xfrm>
              <a:custGeom>
                <a:avLst/>
                <a:gdLst>
                  <a:gd name="T0" fmla="*/ 13 w 13"/>
                  <a:gd name="T1" fmla="*/ 7 h 9"/>
                  <a:gd name="T2" fmla="*/ 10 w 13"/>
                  <a:gd name="T3" fmla="*/ 9 h 9"/>
                  <a:gd name="T4" fmla="*/ 3 w 13"/>
                  <a:gd name="T5" fmla="*/ 4 h 9"/>
                  <a:gd name="T6" fmla="*/ 0 w 13"/>
                  <a:gd name="T7" fmla="*/ 1 h 9"/>
                  <a:gd name="T8" fmla="*/ 0 w 13"/>
                  <a:gd name="T9" fmla="*/ 0 h 9"/>
                  <a:gd name="T10" fmla="*/ 3 w 13"/>
                  <a:gd name="T11" fmla="*/ 0 h 9"/>
                  <a:gd name="T12" fmla="*/ 13 w 13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3" name="Freeform 235"/>
              <p:cNvSpPr/>
              <p:nvPr/>
            </p:nvSpPr>
            <p:spPr bwMode="auto">
              <a:xfrm>
                <a:off x="4385" y="959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6 w 12"/>
                  <a:gd name="T5" fmla="*/ 6 h 9"/>
                  <a:gd name="T6" fmla="*/ 12 w 12"/>
                  <a:gd name="T7" fmla="*/ 3 h 9"/>
                  <a:gd name="T8" fmla="*/ 9 w 12"/>
                  <a:gd name="T9" fmla="*/ 0 h 9"/>
                  <a:gd name="T10" fmla="*/ 9 w 12"/>
                  <a:gd name="T11" fmla="*/ 0 h 9"/>
                  <a:gd name="T12" fmla="*/ 0 w 1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4" name="Freeform 236"/>
              <p:cNvSpPr/>
              <p:nvPr/>
            </p:nvSpPr>
            <p:spPr bwMode="auto">
              <a:xfrm>
                <a:off x="3116" y="966"/>
                <a:ext cx="13" cy="5"/>
              </a:xfrm>
              <a:custGeom>
                <a:avLst/>
                <a:gdLst>
                  <a:gd name="T0" fmla="*/ 13 w 13"/>
                  <a:gd name="T1" fmla="*/ 2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2 h 5"/>
                  <a:gd name="T8" fmla="*/ 7 w 13"/>
                  <a:gd name="T9" fmla="*/ 0 h 5"/>
                  <a:gd name="T10" fmla="*/ 10 w 13"/>
                  <a:gd name="T11" fmla="*/ 0 h 5"/>
                  <a:gd name="T12" fmla="*/ 13 w 13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5" name="Freeform 237"/>
              <p:cNvSpPr/>
              <p:nvPr/>
            </p:nvSpPr>
            <p:spPr bwMode="auto">
              <a:xfrm>
                <a:off x="3590" y="965"/>
                <a:ext cx="13" cy="3"/>
              </a:xfrm>
              <a:custGeom>
                <a:avLst/>
                <a:gdLst>
                  <a:gd name="T0" fmla="*/ 0 w 13"/>
                  <a:gd name="T1" fmla="*/ 1 h 3"/>
                  <a:gd name="T2" fmla="*/ 10 w 13"/>
                  <a:gd name="T3" fmla="*/ 3 h 3"/>
                  <a:gd name="T4" fmla="*/ 13 w 13"/>
                  <a:gd name="T5" fmla="*/ 3 h 3"/>
                  <a:gd name="T6" fmla="*/ 13 w 13"/>
                  <a:gd name="T7" fmla="*/ 1 h 3"/>
                  <a:gd name="T8" fmla="*/ 7 w 13"/>
                  <a:gd name="T9" fmla="*/ 0 h 3"/>
                  <a:gd name="T10" fmla="*/ 0 w 13"/>
                  <a:gd name="T11" fmla="*/ 0 h 3"/>
                  <a:gd name="T12" fmla="*/ 0 w 1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6" name="Freeform 238"/>
              <p:cNvSpPr/>
              <p:nvPr/>
            </p:nvSpPr>
            <p:spPr bwMode="auto">
              <a:xfrm>
                <a:off x="2428" y="96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6 w 13"/>
                  <a:gd name="T3" fmla="*/ 3 h 3"/>
                  <a:gd name="T4" fmla="*/ 0 w 13"/>
                  <a:gd name="T5" fmla="*/ 0 h 3"/>
                  <a:gd name="T6" fmla="*/ 3 w 13"/>
                  <a:gd name="T7" fmla="*/ 0 h 3"/>
                  <a:gd name="T8" fmla="*/ 13 w 13"/>
                  <a:gd name="T9" fmla="*/ 3 h 3"/>
                  <a:gd name="T10" fmla="*/ 13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7" name="Freeform 239"/>
              <p:cNvSpPr/>
              <p:nvPr/>
            </p:nvSpPr>
            <p:spPr bwMode="auto">
              <a:xfrm>
                <a:off x="4279" y="963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3 w 9"/>
                  <a:gd name="T3" fmla="*/ 3 h 3"/>
                  <a:gd name="T4" fmla="*/ 9 w 9"/>
                  <a:gd name="T5" fmla="*/ 0 h 3"/>
                  <a:gd name="T6" fmla="*/ 9 w 9"/>
                  <a:gd name="T7" fmla="*/ 0 h 3"/>
                  <a:gd name="T8" fmla="*/ 0 w 9"/>
                  <a:gd name="T9" fmla="*/ 3 h 3"/>
                  <a:gd name="T10" fmla="*/ 0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8" name="Freeform 240"/>
              <p:cNvSpPr/>
              <p:nvPr/>
            </p:nvSpPr>
            <p:spPr bwMode="auto">
              <a:xfrm>
                <a:off x="2678" y="969"/>
                <a:ext cx="3" cy="16"/>
              </a:xfrm>
              <a:custGeom>
                <a:avLst/>
                <a:gdLst>
                  <a:gd name="T0" fmla="*/ 3 w 3"/>
                  <a:gd name="T1" fmla="*/ 14 h 16"/>
                  <a:gd name="T2" fmla="*/ 3 w 3"/>
                  <a:gd name="T3" fmla="*/ 16 h 16"/>
                  <a:gd name="T4" fmla="*/ 0 w 3"/>
                  <a:gd name="T5" fmla="*/ 16 h 16"/>
                  <a:gd name="T6" fmla="*/ 3 w 3"/>
                  <a:gd name="T7" fmla="*/ 0 h 16"/>
                  <a:gd name="T8" fmla="*/ 3 w 3"/>
                  <a:gd name="T9" fmla="*/ 0 h 16"/>
                  <a:gd name="T10" fmla="*/ 3 w 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69" name="Freeform 241"/>
              <p:cNvSpPr/>
              <p:nvPr/>
            </p:nvSpPr>
            <p:spPr bwMode="auto">
              <a:xfrm>
                <a:off x="4035" y="966"/>
                <a:ext cx="7" cy="16"/>
              </a:xfrm>
              <a:custGeom>
                <a:avLst/>
                <a:gdLst>
                  <a:gd name="T0" fmla="*/ 0 w 7"/>
                  <a:gd name="T1" fmla="*/ 13 h 16"/>
                  <a:gd name="T2" fmla="*/ 4 w 7"/>
                  <a:gd name="T3" fmla="*/ 16 h 16"/>
                  <a:gd name="T4" fmla="*/ 7 w 7"/>
                  <a:gd name="T5" fmla="*/ 16 h 16"/>
                  <a:gd name="T6" fmla="*/ 4 w 7"/>
                  <a:gd name="T7" fmla="*/ 0 h 16"/>
                  <a:gd name="T8" fmla="*/ 4 w 7"/>
                  <a:gd name="T9" fmla="*/ 0 h 16"/>
                  <a:gd name="T10" fmla="*/ 0 w 7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0" name="Freeform 242"/>
              <p:cNvSpPr/>
              <p:nvPr/>
            </p:nvSpPr>
            <p:spPr bwMode="auto">
              <a:xfrm>
                <a:off x="3094" y="971"/>
                <a:ext cx="9" cy="6"/>
              </a:xfrm>
              <a:custGeom>
                <a:avLst/>
                <a:gdLst>
                  <a:gd name="T0" fmla="*/ 6 w 9"/>
                  <a:gd name="T1" fmla="*/ 3 h 6"/>
                  <a:gd name="T2" fmla="*/ 0 w 9"/>
                  <a:gd name="T3" fmla="*/ 6 h 6"/>
                  <a:gd name="T4" fmla="*/ 0 w 9"/>
                  <a:gd name="T5" fmla="*/ 6 h 6"/>
                  <a:gd name="T6" fmla="*/ 0 w 9"/>
                  <a:gd name="T7" fmla="*/ 6 h 6"/>
                  <a:gd name="T8" fmla="*/ 3 w 9"/>
                  <a:gd name="T9" fmla="*/ 1 h 6"/>
                  <a:gd name="T10" fmla="*/ 6 w 9"/>
                  <a:gd name="T11" fmla="*/ 0 h 6"/>
                  <a:gd name="T12" fmla="*/ 9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1" name="Freeform 243"/>
              <p:cNvSpPr/>
              <p:nvPr/>
            </p:nvSpPr>
            <p:spPr bwMode="auto">
              <a:xfrm>
                <a:off x="3616" y="968"/>
                <a:ext cx="10" cy="8"/>
              </a:xfrm>
              <a:custGeom>
                <a:avLst/>
                <a:gdLst>
                  <a:gd name="T0" fmla="*/ 3 w 10"/>
                  <a:gd name="T1" fmla="*/ 4 h 8"/>
                  <a:gd name="T2" fmla="*/ 10 w 10"/>
                  <a:gd name="T3" fmla="*/ 8 h 8"/>
                  <a:gd name="T4" fmla="*/ 10 w 10"/>
                  <a:gd name="T5" fmla="*/ 8 h 8"/>
                  <a:gd name="T6" fmla="*/ 10 w 10"/>
                  <a:gd name="T7" fmla="*/ 6 h 8"/>
                  <a:gd name="T8" fmla="*/ 6 w 10"/>
                  <a:gd name="T9" fmla="*/ 3 h 8"/>
                  <a:gd name="T10" fmla="*/ 3 w 10"/>
                  <a:gd name="T11" fmla="*/ 0 h 8"/>
                  <a:gd name="T12" fmla="*/ 0 w 10"/>
                  <a:gd name="T13" fmla="*/ 0 h 8"/>
                  <a:gd name="T14" fmla="*/ 3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2" name="Freeform 244"/>
              <p:cNvSpPr/>
              <p:nvPr/>
            </p:nvSpPr>
            <p:spPr bwMode="auto">
              <a:xfrm>
                <a:off x="3139" y="971"/>
                <a:ext cx="13" cy="1"/>
              </a:xfrm>
              <a:custGeom>
                <a:avLst/>
                <a:gdLst>
                  <a:gd name="T0" fmla="*/ 13 w 13"/>
                  <a:gd name="T1" fmla="*/ 0 h 1"/>
                  <a:gd name="T2" fmla="*/ 13 w 13"/>
                  <a:gd name="T3" fmla="*/ 1 h 1"/>
                  <a:gd name="T4" fmla="*/ 6 w 13"/>
                  <a:gd name="T5" fmla="*/ 1 h 1"/>
                  <a:gd name="T6" fmla="*/ 0 w 13"/>
                  <a:gd name="T7" fmla="*/ 0 h 1"/>
                  <a:gd name="T8" fmla="*/ 13 w 13"/>
                  <a:gd name="T9" fmla="*/ 0 h 1"/>
                  <a:gd name="T10" fmla="*/ 13 w 1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3" name="Freeform 245"/>
              <p:cNvSpPr/>
              <p:nvPr/>
            </p:nvSpPr>
            <p:spPr bwMode="auto">
              <a:xfrm>
                <a:off x="3565" y="968"/>
                <a:ext cx="12" cy="3"/>
              </a:xfrm>
              <a:custGeom>
                <a:avLst/>
                <a:gdLst>
                  <a:gd name="T0" fmla="*/ 3 w 12"/>
                  <a:gd name="T1" fmla="*/ 1 h 3"/>
                  <a:gd name="T2" fmla="*/ 0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3 w 12"/>
                  <a:gd name="T9" fmla="*/ 1 h 3"/>
                  <a:gd name="T10" fmla="*/ 3 w 1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4" name="Freeform 246"/>
              <p:cNvSpPr/>
              <p:nvPr/>
            </p:nvSpPr>
            <p:spPr bwMode="auto">
              <a:xfrm>
                <a:off x="2460" y="977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0 w 13"/>
                  <a:gd name="T9" fmla="*/ 0 h 5"/>
                  <a:gd name="T10" fmla="*/ 6 w 13"/>
                  <a:gd name="T11" fmla="*/ 2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5" name="Freeform 247"/>
              <p:cNvSpPr/>
              <p:nvPr/>
            </p:nvSpPr>
            <p:spPr bwMode="auto">
              <a:xfrm>
                <a:off x="4247" y="972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6 w 13"/>
                  <a:gd name="T5" fmla="*/ 4 h 5"/>
                  <a:gd name="T6" fmla="*/ 13 w 13"/>
                  <a:gd name="T7" fmla="*/ 2 h 5"/>
                  <a:gd name="T8" fmla="*/ 9 w 13"/>
                  <a:gd name="T9" fmla="*/ 0 h 5"/>
                  <a:gd name="T10" fmla="*/ 3 w 13"/>
                  <a:gd name="T11" fmla="*/ 2 h 5"/>
                  <a:gd name="T12" fmla="*/ 0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6" name="Freeform 248"/>
              <p:cNvSpPr/>
              <p:nvPr/>
            </p:nvSpPr>
            <p:spPr bwMode="auto">
              <a:xfrm>
                <a:off x="3164" y="979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4 w 10"/>
                  <a:gd name="T3" fmla="*/ 6 h 6"/>
                  <a:gd name="T4" fmla="*/ 0 w 10"/>
                  <a:gd name="T5" fmla="*/ 1 h 6"/>
                  <a:gd name="T6" fmla="*/ 0 w 10"/>
                  <a:gd name="T7" fmla="*/ 0 h 6"/>
                  <a:gd name="T8" fmla="*/ 10 w 10"/>
                  <a:gd name="T9" fmla="*/ 4 h 6"/>
                  <a:gd name="T10" fmla="*/ 10 w 1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7" name="Freeform 249"/>
              <p:cNvSpPr/>
              <p:nvPr/>
            </p:nvSpPr>
            <p:spPr bwMode="auto">
              <a:xfrm>
                <a:off x="3545" y="977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4 w 10"/>
                  <a:gd name="T3" fmla="*/ 5 h 5"/>
                  <a:gd name="T4" fmla="*/ 10 w 10"/>
                  <a:gd name="T5" fmla="*/ 2 h 5"/>
                  <a:gd name="T6" fmla="*/ 10 w 10"/>
                  <a:gd name="T7" fmla="*/ 0 h 5"/>
                  <a:gd name="T8" fmla="*/ 0 w 10"/>
                  <a:gd name="T9" fmla="*/ 5 h 5"/>
                  <a:gd name="T10" fmla="*/ 0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8" name="Freeform 250"/>
              <p:cNvSpPr/>
              <p:nvPr/>
            </p:nvSpPr>
            <p:spPr bwMode="auto">
              <a:xfrm>
                <a:off x="2341" y="979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13 w 13"/>
                  <a:gd name="T3" fmla="*/ 9 h 9"/>
                  <a:gd name="T4" fmla="*/ 3 w 13"/>
                  <a:gd name="T5" fmla="*/ 4 h 9"/>
                  <a:gd name="T6" fmla="*/ 0 w 13"/>
                  <a:gd name="T7" fmla="*/ 0 h 9"/>
                  <a:gd name="T8" fmla="*/ 0 w 13"/>
                  <a:gd name="T9" fmla="*/ 0 h 9"/>
                  <a:gd name="T10" fmla="*/ 13 w 13"/>
                  <a:gd name="T11" fmla="*/ 9 h 9"/>
                  <a:gd name="T12" fmla="*/ 13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79" name="Freeform 251"/>
              <p:cNvSpPr/>
              <p:nvPr/>
            </p:nvSpPr>
            <p:spPr bwMode="auto">
              <a:xfrm>
                <a:off x="4365" y="97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0 w 13"/>
                  <a:gd name="T3" fmla="*/ 9 h 9"/>
                  <a:gd name="T4" fmla="*/ 10 w 13"/>
                  <a:gd name="T5" fmla="*/ 5 h 9"/>
                  <a:gd name="T6" fmla="*/ 13 w 13"/>
                  <a:gd name="T7" fmla="*/ 0 h 9"/>
                  <a:gd name="T8" fmla="*/ 13 w 13"/>
                  <a:gd name="T9" fmla="*/ 0 h 9"/>
                  <a:gd name="T10" fmla="*/ 0 w 13"/>
                  <a:gd name="T11" fmla="*/ 8 h 9"/>
                  <a:gd name="T12" fmla="*/ 0 w 1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0" name="Freeform 252"/>
              <p:cNvSpPr/>
              <p:nvPr/>
            </p:nvSpPr>
            <p:spPr bwMode="auto">
              <a:xfrm>
                <a:off x="3084" y="982"/>
                <a:ext cx="3" cy="7"/>
              </a:xfrm>
              <a:custGeom>
                <a:avLst/>
                <a:gdLst>
                  <a:gd name="T0" fmla="*/ 0 w 3"/>
                  <a:gd name="T1" fmla="*/ 6 h 7"/>
                  <a:gd name="T2" fmla="*/ 0 w 3"/>
                  <a:gd name="T3" fmla="*/ 0 h 7"/>
                  <a:gd name="T4" fmla="*/ 3 w 3"/>
                  <a:gd name="T5" fmla="*/ 0 h 7"/>
                  <a:gd name="T6" fmla="*/ 3 w 3"/>
                  <a:gd name="T7" fmla="*/ 7 h 7"/>
                  <a:gd name="T8" fmla="*/ 0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1" name="Freeform 253"/>
              <p:cNvSpPr/>
              <p:nvPr/>
            </p:nvSpPr>
            <p:spPr bwMode="auto">
              <a:xfrm>
                <a:off x="3632" y="979"/>
                <a:ext cx="3" cy="7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1 h 7"/>
                  <a:gd name="T4" fmla="*/ 0 w 3"/>
                  <a:gd name="T5" fmla="*/ 0 h 7"/>
                  <a:gd name="T6" fmla="*/ 0 w 3"/>
                  <a:gd name="T7" fmla="*/ 7 h 7"/>
                  <a:gd name="T8" fmla="*/ 3 w 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2" name="Freeform 254"/>
              <p:cNvSpPr/>
              <p:nvPr/>
            </p:nvSpPr>
            <p:spPr bwMode="auto">
              <a:xfrm>
                <a:off x="2489" y="986"/>
                <a:ext cx="19" cy="6"/>
              </a:xfrm>
              <a:custGeom>
                <a:avLst/>
                <a:gdLst>
                  <a:gd name="T0" fmla="*/ 19 w 19"/>
                  <a:gd name="T1" fmla="*/ 6 h 6"/>
                  <a:gd name="T2" fmla="*/ 16 w 19"/>
                  <a:gd name="T3" fmla="*/ 6 h 6"/>
                  <a:gd name="T4" fmla="*/ 3 w 19"/>
                  <a:gd name="T5" fmla="*/ 3 h 6"/>
                  <a:gd name="T6" fmla="*/ 0 w 19"/>
                  <a:gd name="T7" fmla="*/ 2 h 6"/>
                  <a:gd name="T8" fmla="*/ 3 w 19"/>
                  <a:gd name="T9" fmla="*/ 0 h 6"/>
                  <a:gd name="T10" fmla="*/ 19 w 19"/>
                  <a:gd name="T11" fmla="*/ 5 h 6"/>
                  <a:gd name="T12" fmla="*/ 19 w 19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3" name="Freeform 255"/>
              <p:cNvSpPr/>
              <p:nvPr/>
            </p:nvSpPr>
            <p:spPr bwMode="auto">
              <a:xfrm>
                <a:off x="4212" y="982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3 w 16"/>
                  <a:gd name="T3" fmla="*/ 6 h 6"/>
                  <a:gd name="T4" fmla="*/ 16 w 16"/>
                  <a:gd name="T5" fmla="*/ 3 h 6"/>
                  <a:gd name="T6" fmla="*/ 16 w 16"/>
                  <a:gd name="T7" fmla="*/ 1 h 6"/>
                  <a:gd name="T8" fmla="*/ 16 w 16"/>
                  <a:gd name="T9" fmla="*/ 0 h 6"/>
                  <a:gd name="T10" fmla="*/ 0 w 16"/>
                  <a:gd name="T11" fmla="*/ 4 h 6"/>
                  <a:gd name="T12" fmla="*/ 0 w 16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4" name="Freeform 256"/>
              <p:cNvSpPr/>
              <p:nvPr/>
            </p:nvSpPr>
            <p:spPr bwMode="auto">
              <a:xfrm>
                <a:off x="2662" y="991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3 w 12"/>
                  <a:gd name="T3" fmla="*/ 9 h 9"/>
                  <a:gd name="T4" fmla="*/ 0 w 12"/>
                  <a:gd name="T5" fmla="*/ 9 h 9"/>
                  <a:gd name="T6" fmla="*/ 0 w 12"/>
                  <a:gd name="T7" fmla="*/ 9 h 9"/>
                  <a:gd name="T8" fmla="*/ 0 w 12"/>
                  <a:gd name="T9" fmla="*/ 9 h 9"/>
                  <a:gd name="T10" fmla="*/ 9 w 12"/>
                  <a:gd name="T11" fmla="*/ 0 h 9"/>
                  <a:gd name="T12" fmla="*/ 12 w 12"/>
                  <a:gd name="T13" fmla="*/ 0 h 9"/>
                  <a:gd name="T14" fmla="*/ 12 w 12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5" name="Freeform 257"/>
              <p:cNvSpPr/>
              <p:nvPr/>
            </p:nvSpPr>
            <p:spPr bwMode="auto">
              <a:xfrm>
                <a:off x="4045" y="988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0 w 13"/>
                  <a:gd name="T3" fmla="*/ 9 h 9"/>
                  <a:gd name="T4" fmla="*/ 10 w 13"/>
                  <a:gd name="T5" fmla="*/ 9 h 9"/>
                  <a:gd name="T6" fmla="*/ 13 w 13"/>
                  <a:gd name="T7" fmla="*/ 9 h 9"/>
                  <a:gd name="T8" fmla="*/ 13 w 13"/>
                  <a:gd name="T9" fmla="*/ 9 h 9"/>
                  <a:gd name="T10" fmla="*/ 3 w 13"/>
                  <a:gd name="T11" fmla="*/ 0 h 9"/>
                  <a:gd name="T12" fmla="*/ 0 w 13"/>
                  <a:gd name="T13" fmla="*/ 0 h 9"/>
                  <a:gd name="T14" fmla="*/ 0 w 13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0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6" name="Freeform 258"/>
              <p:cNvSpPr/>
              <p:nvPr/>
            </p:nvSpPr>
            <p:spPr bwMode="auto">
              <a:xfrm>
                <a:off x="3084" y="992"/>
                <a:ext cx="13" cy="8"/>
              </a:xfrm>
              <a:custGeom>
                <a:avLst/>
                <a:gdLst>
                  <a:gd name="T0" fmla="*/ 7 w 13"/>
                  <a:gd name="T1" fmla="*/ 5 h 8"/>
                  <a:gd name="T2" fmla="*/ 13 w 13"/>
                  <a:gd name="T3" fmla="*/ 8 h 8"/>
                  <a:gd name="T4" fmla="*/ 13 w 13"/>
                  <a:gd name="T5" fmla="*/ 8 h 8"/>
                  <a:gd name="T6" fmla="*/ 7 w 13"/>
                  <a:gd name="T7" fmla="*/ 6 h 8"/>
                  <a:gd name="T8" fmla="*/ 0 w 13"/>
                  <a:gd name="T9" fmla="*/ 3 h 8"/>
                  <a:gd name="T10" fmla="*/ 0 w 13"/>
                  <a:gd name="T11" fmla="*/ 0 h 8"/>
                  <a:gd name="T12" fmla="*/ 3 w 13"/>
                  <a:gd name="T13" fmla="*/ 0 h 8"/>
                  <a:gd name="T14" fmla="*/ 7 w 13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7" name="Freeform 259"/>
              <p:cNvSpPr/>
              <p:nvPr/>
            </p:nvSpPr>
            <p:spPr bwMode="auto">
              <a:xfrm>
                <a:off x="3622" y="991"/>
                <a:ext cx="10" cy="7"/>
              </a:xfrm>
              <a:custGeom>
                <a:avLst/>
                <a:gdLst>
                  <a:gd name="T0" fmla="*/ 4 w 10"/>
                  <a:gd name="T1" fmla="*/ 3 h 7"/>
                  <a:gd name="T2" fmla="*/ 0 w 10"/>
                  <a:gd name="T3" fmla="*/ 6 h 7"/>
                  <a:gd name="T4" fmla="*/ 0 w 10"/>
                  <a:gd name="T5" fmla="*/ 7 h 7"/>
                  <a:gd name="T6" fmla="*/ 4 w 10"/>
                  <a:gd name="T7" fmla="*/ 6 h 7"/>
                  <a:gd name="T8" fmla="*/ 10 w 10"/>
                  <a:gd name="T9" fmla="*/ 3 h 7"/>
                  <a:gd name="T10" fmla="*/ 10 w 10"/>
                  <a:gd name="T11" fmla="*/ 0 h 7"/>
                  <a:gd name="T12" fmla="*/ 10 w 10"/>
                  <a:gd name="T13" fmla="*/ 0 h 7"/>
                  <a:gd name="T14" fmla="*/ 4 w 10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8" name="Freeform 260"/>
              <p:cNvSpPr/>
              <p:nvPr/>
            </p:nvSpPr>
            <p:spPr bwMode="auto">
              <a:xfrm>
                <a:off x="2367" y="992"/>
                <a:ext cx="22" cy="11"/>
              </a:xfrm>
              <a:custGeom>
                <a:avLst/>
                <a:gdLst>
                  <a:gd name="T0" fmla="*/ 22 w 22"/>
                  <a:gd name="T1" fmla="*/ 9 h 11"/>
                  <a:gd name="T2" fmla="*/ 22 w 22"/>
                  <a:gd name="T3" fmla="*/ 9 h 11"/>
                  <a:gd name="T4" fmla="*/ 19 w 22"/>
                  <a:gd name="T5" fmla="*/ 11 h 11"/>
                  <a:gd name="T6" fmla="*/ 0 w 22"/>
                  <a:gd name="T7" fmla="*/ 2 h 11"/>
                  <a:gd name="T8" fmla="*/ 0 w 22"/>
                  <a:gd name="T9" fmla="*/ 0 h 11"/>
                  <a:gd name="T10" fmla="*/ 16 w 22"/>
                  <a:gd name="T11" fmla="*/ 6 h 11"/>
                  <a:gd name="T12" fmla="*/ 22 w 22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89" name="Freeform 261"/>
              <p:cNvSpPr/>
              <p:nvPr/>
            </p:nvSpPr>
            <p:spPr bwMode="auto">
              <a:xfrm>
                <a:off x="4330" y="988"/>
                <a:ext cx="22" cy="9"/>
              </a:xfrm>
              <a:custGeom>
                <a:avLst/>
                <a:gdLst>
                  <a:gd name="T0" fmla="*/ 0 w 22"/>
                  <a:gd name="T1" fmla="*/ 9 h 9"/>
                  <a:gd name="T2" fmla="*/ 0 w 22"/>
                  <a:gd name="T3" fmla="*/ 9 h 9"/>
                  <a:gd name="T4" fmla="*/ 3 w 22"/>
                  <a:gd name="T5" fmla="*/ 9 h 9"/>
                  <a:gd name="T6" fmla="*/ 22 w 22"/>
                  <a:gd name="T7" fmla="*/ 1 h 9"/>
                  <a:gd name="T8" fmla="*/ 22 w 22"/>
                  <a:gd name="T9" fmla="*/ 0 h 9"/>
                  <a:gd name="T10" fmla="*/ 6 w 22"/>
                  <a:gd name="T11" fmla="*/ 6 h 9"/>
                  <a:gd name="T12" fmla="*/ 0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0" name="Freeform 262"/>
              <p:cNvSpPr/>
              <p:nvPr/>
            </p:nvSpPr>
            <p:spPr bwMode="auto">
              <a:xfrm>
                <a:off x="3180" y="992"/>
                <a:ext cx="4" cy="8"/>
              </a:xfrm>
              <a:custGeom>
                <a:avLst/>
                <a:gdLst>
                  <a:gd name="T0" fmla="*/ 4 w 4"/>
                  <a:gd name="T1" fmla="*/ 6 h 8"/>
                  <a:gd name="T2" fmla="*/ 4 w 4"/>
                  <a:gd name="T3" fmla="*/ 6 h 8"/>
                  <a:gd name="T4" fmla="*/ 4 w 4"/>
                  <a:gd name="T5" fmla="*/ 8 h 8"/>
                  <a:gd name="T6" fmla="*/ 0 w 4"/>
                  <a:gd name="T7" fmla="*/ 5 h 8"/>
                  <a:gd name="T8" fmla="*/ 0 w 4"/>
                  <a:gd name="T9" fmla="*/ 0 h 8"/>
                  <a:gd name="T10" fmla="*/ 4 w 4"/>
                  <a:gd name="T11" fmla="*/ 3 h 8"/>
                  <a:gd name="T12" fmla="*/ 4 w 4"/>
                  <a:gd name="T13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1" name="Freeform 263"/>
              <p:cNvSpPr/>
              <p:nvPr/>
            </p:nvSpPr>
            <p:spPr bwMode="auto">
              <a:xfrm>
                <a:off x="3533" y="991"/>
                <a:ext cx="6" cy="7"/>
              </a:xfrm>
              <a:custGeom>
                <a:avLst/>
                <a:gdLst>
                  <a:gd name="T0" fmla="*/ 3 w 6"/>
                  <a:gd name="T1" fmla="*/ 6 h 7"/>
                  <a:gd name="T2" fmla="*/ 0 w 6"/>
                  <a:gd name="T3" fmla="*/ 6 h 7"/>
                  <a:gd name="T4" fmla="*/ 3 w 6"/>
                  <a:gd name="T5" fmla="*/ 7 h 7"/>
                  <a:gd name="T6" fmla="*/ 6 w 6"/>
                  <a:gd name="T7" fmla="*/ 4 h 7"/>
                  <a:gd name="T8" fmla="*/ 6 w 6"/>
                  <a:gd name="T9" fmla="*/ 0 h 7"/>
                  <a:gd name="T10" fmla="*/ 3 w 6"/>
                  <a:gd name="T11" fmla="*/ 3 h 7"/>
                  <a:gd name="T12" fmla="*/ 3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2" name="Freeform 264"/>
              <p:cNvSpPr/>
              <p:nvPr/>
            </p:nvSpPr>
            <p:spPr bwMode="auto">
              <a:xfrm>
                <a:off x="2530" y="998"/>
                <a:ext cx="16" cy="5"/>
              </a:xfrm>
              <a:custGeom>
                <a:avLst/>
                <a:gdLst>
                  <a:gd name="T0" fmla="*/ 13 w 16"/>
                  <a:gd name="T1" fmla="*/ 5 h 5"/>
                  <a:gd name="T2" fmla="*/ 16 w 16"/>
                  <a:gd name="T3" fmla="*/ 5 h 5"/>
                  <a:gd name="T4" fmla="*/ 16 w 16"/>
                  <a:gd name="T5" fmla="*/ 5 h 5"/>
                  <a:gd name="T6" fmla="*/ 7 w 16"/>
                  <a:gd name="T7" fmla="*/ 5 h 5"/>
                  <a:gd name="T8" fmla="*/ 0 w 16"/>
                  <a:gd name="T9" fmla="*/ 0 h 5"/>
                  <a:gd name="T10" fmla="*/ 3 w 16"/>
                  <a:gd name="T11" fmla="*/ 0 h 5"/>
                  <a:gd name="T12" fmla="*/ 13 w 16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3" name="Freeform 265"/>
              <p:cNvSpPr/>
              <p:nvPr/>
            </p:nvSpPr>
            <p:spPr bwMode="auto">
              <a:xfrm>
                <a:off x="4173" y="994"/>
                <a:ext cx="16" cy="6"/>
              </a:xfrm>
              <a:custGeom>
                <a:avLst/>
                <a:gdLst>
                  <a:gd name="T0" fmla="*/ 3 w 16"/>
                  <a:gd name="T1" fmla="*/ 4 h 6"/>
                  <a:gd name="T2" fmla="*/ 0 w 16"/>
                  <a:gd name="T3" fmla="*/ 4 h 6"/>
                  <a:gd name="T4" fmla="*/ 0 w 16"/>
                  <a:gd name="T5" fmla="*/ 6 h 6"/>
                  <a:gd name="T6" fmla="*/ 10 w 16"/>
                  <a:gd name="T7" fmla="*/ 4 h 6"/>
                  <a:gd name="T8" fmla="*/ 16 w 16"/>
                  <a:gd name="T9" fmla="*/ 0 h 6"/>
                  <a:gd name="T10" fmla="*/ 10 w 16"/>
                  <a:gd name="T11" fmla="*/ 0 h 6"/>
                  <a:gd name="T12" fmla="*/ 3 w 16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4" name="Freeform 266"/>
              <p:cNvSpPr/>
              <p:nvPr/>
            </p:nvSpPr>
            <p:spPr bwMode="auto">
              <a:xfrm>
                <a:off x="2399" y="1004"/>
                <a:ext cx="16" cy="8"/>
              </a:xfrm>
              <a:custGeom>
                <a:avLst/>
                <a:gdLst>
                  <a:gd name="T0" fmla="*/ 16 w 16"/>
                  <a:gd name="T1" fmla="*/ 6 h 8"/>
                  <a:gd name="T2" fmla="*/ 16 w 16"/>
                  <a:gd name="T3" fmla="*/ 6 h 8"/>
                  <a:gd name="T4" fmla="*/ 16 w 16"/>
                  <a:gd name="T5" fmla="*/ 8 h 8"/>
                  <a:gd name="T6" fmla="*/ 3 w 16"/>
                  <a:gd name="T7" fmla="*/ 3 h 8"/>
                  <a:gd name="T8" fmla="*/ 0 w 16"/>
                  <a:gd name="T9" fmla="*/ 2 h 8"/>
                  <a:gd name="T10" fmla="*/ 3 w 16"/>
                  <a:gd name="T11" fmla="*/ 0 h 8"/>
                  <a:gd name="T12" fmla="*/ 16 w 16"/>
                  <a:gd name="T13" fmla="*/ 6 h 8"/>
                  <a:gd name="T14" fmla="*/ 16 w 16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5" name="Freeform 267"/>
              <p:cNvSpPr/>
              <p:nvPr/>
            </p:nvSpPr>
            <p:spPr bwMode="auto">
              <a:xfrm>
                <a:off x="4304" y="1000"/>
                <a:ext cx="16" cy="7"/>
              </a:xfrm>
              <a:custGeom>
                <a:avLst/>
                <a:gdLst>
                  <a:gd name="T0" fmla="*/ 0 w 16"/>
                  <a:gd name="T1" fmla="*/ 6 h 7"/>
                  <a:gd name="T2" fmla="*/ 0 w 16"/>
                  <a:gd name="T3" fmla="*/ 6 h 7"/>
                  <a:gd name="T4" fmla="*/ 0 w 16"/>
                  <a:gd name="T5" fmla="*/ 7 h 7"/>
                  <a:gd name="T6" fmla="*/ 13 w 16"/>
                  <a:gd name="T7" fmla="*/ 3 h 7"/>
                  <a:gd name="T8" fmla="*/ 16 w 16"/>
                  <a:gd name="T9" fmla="*/ 0 h 7"/>
                  <a:gd name="T10" fmla="*/ 13 w 16"/>
                  <a:gd name="T11" fmla="*/ 0 h 7"/>
                  <a:gd name="T12" fmla="*/ 0 w 16"/>
                  <a:gd name="T13" fmla="*/ 6 h 7"/>
                  <a:gd name="T14" fmla="*/ 0 w 16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6" name="Freeform 268"/>
              <p:cNvSpPr/>
              <p:nvPr/>
            </p:nvSpPr>
            <p:spPr bwMode="auto">
              <a:xfrm>
                <a:off x="2630" y="1004"/>
                <a:ext cx="22" cy="6"/>
              </a:xfrm>
              <a:custGeom>
                <a:avLst/>
                <a:gdLst>
                  <a:gd name="T0" fmla="*/ 22 w 22"/>
                  <a:gd name="T1" fmla="*/ 0 h 6"/>
                  <a:gd name="T2" fmla="*/ 9 w 22"/>
                  <a:gd name="T3" fmla="*/ 5 h 6"/>
                  <a:gd name="T4" fmla="*/ 6 w 22"/>
                  <a:gd name="T5" fmla="*/ 5 h 6"/>
                  <a:gd name="T6" fmla="*/ 0 w 22"/>
                  <a:gd name="T7" fmla="*/ 6 h 6"/>
                  <a:gd name="T8" fmla="*/ 0 w 22"/>
                  <a:gd name="T9" fmla="*/ 6 h 6"/>
                  <a:gd name="T10" fmla="*/ 0 w 22"/>
                  <a:gd name="T11" fmla="*/ 6 h 6"/>
                  <a:gd name="T12" fmla="*/ 6 w 22"/>
                  <a:gd name="T13" fmla="*/ 3 h 6"/>
                  <a:gd name="T14" fmla="*/ 19 w 22"/>
                  <a:gd name="T15" fmla="*/ 0 h 6"/>
                  <a:gd name="T16" fmla="*/ 22 w 22"/>
                  <a:gd name="T17" fmla="*/ 0 h 6"/>
                  <a:gd name="T18" fmla="*/ 22 w 22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7" name="Freeform 269"/>
              <p:cNvSpPr/>
              <p:nvPr/>
            </p:nvSpPr>
            <p:spPr bwMode="auto">
              <a:xfrm>
                <a:off x="4067" y="1000"/>
                <a:ext cx="23" cy="7"/>
              </a:xfrm>
              <a:custGeom>
                <a:avLst/>
                <a:gdLst>
                  <a:gd name="T0" fmla="*/ 0 w 23"/>
                  <a:gd name="T1" fmla="*/ 1 h 7"/>
                  <a:gd name="T2" fmla="*/ 13 w 23"/>
                  <a:gd name="T3" fmla="*/ 4 h 7"/>
                  <a:gd name="T4" fmla="*/ 16 w 23"/>
                  <a:gd name="T5" fmla="*/ 4 h 7"/>
                  <a:gd name="T6" fmla="*/ 23 w 23"/>
                  <a:gd name="T7" fmla="*/ 7 h 7"/>
                  <a:gd name="T8" fmla="*/ 23 w 23"/>
                  <a:gd name="T9" fmla="*/ 7 h 7"/>
                  <a:gd name="T10" fmla="*/ 23 w 23"/>
                  <a:gd name="T11" fmla="*/ 6 h 7"/>
                  <a:gd name="T12" fmla="*/ 16 w 23"/>
                  <a:gd name="T13" fmla="*/ 3 h 7"/>
                  <a:gd name="T14" fmla="*/ 4 w 23"/>
                  <a:gd name="T15" fmla="*/ 0 h 7"/>
                  <a:gd name="T16" fmla="*/ 0 w 23"/>
                  <a:gd name="T17" fmla="*/ 0 h 7"/>
                  <a:gd name="T18" fmla="*/ 0 w 23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8" name="Freeform 270"/>
              <p:cNvSpPr/>
              <p:nvPr/>
            </p:nvSpPr>
            <p:spPr bwMode="auto">
              <a:xfrm>
                <a:off x="3180" y="1006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9 h 9"/>
                  <a:gd name="T4" fmla="*/ 0 w 4"/>
                  <a:gd name="T5" fmla="*/ 1 h 9"/>
                  <a:gd name="T6" fmla="*/ 4 w 4"/>
                  <a:gd name="T7" fmla="*/ 0 h 9"/>
                  <a:gd name="T8" fmla="*/ 4 w 4"/>
                  <a:gd name="T9" fmla="*/ 7 h 9"/>
                  <a:gd name="T10" fmla="*/ 4 w 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99" name="Freeform 271"/>
              <p:cNvSpPr/>
              <p:nvPr/>
            </p:nvSpPr>
            <p:spPr bwMode="auto">
              <a:xfrm>
                <a:off x="3533" y="1003"/>
                <a:ext cx="6" cy="10"/>
              </a:xfrm>
              <a:custGeom>
                <a:avLst/>
                <a:gdLst>
                  <a:gd name="T0" fmla="*/ 3 w 6"/>
                  <a:gd name="T1" fmla="*/ 10 h 10"/>
                  <a:gd name="T2" fmla="*/ 6 w 6"/>
                  <a:gd name="T3" fmla="*/ 10 h 10"/>
                  <a:gd name="T4" fmla="*/ 6 w 6"/>
                  <a:gd name="T5" fmla="*/ 3 h 10"/>
                  <a:gd name="T6" fmla="*/ 0 w 6"/>
                  <a:gd name="T7" fmla="*/ 0 h 10"/>
                  <a:gd name="T8" fmla="*/ 0 w 6"/>
                  <a:gd name="T9" fmla="*/ 9 h 10"/>
                  <a:gd name="T10" fmla="*/ 3 w 6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0" name="Freeform 272"/>
              <p:cNvSpPr/>
              <p:nvPr/>
            </p:nvSpPr>
            <p:spPr bwMode="auto">
              <a:xfrm>
                <a:off x="3200" y="1007"/>
                <a:ext cx="163" cy="90"/>
              </a:xfrm>
              <a:custGeom>
                <a:avLst/>
                <a:gdLst>
                  <a:gd name="T0" fmla="*/ 124 w 163"/>
                  <a:gd name="T1" fmla="*/ 9 h 90"/>
                  <a:gd name="T2" fmla="*/ 144 w 163"/>
                  <a:gd name="T3" fmla="*/ 20 h 90"/>
                  <a:gd name="T4" fmla="*/ 157 w 163"/>
                  <a:gd name="T5" fmla="*/ 35 h 90"/>
                  <a:gd name="T6" fmla="*/ 163 w 163"/>
                  <a:gd name="T7" fmla="*/ 57 h 90"/>
                  <a:gd name="T8" fmla="*/ 157 w 163"/>
                  <a:gd name="T9" fmla="*/ 66 h 90"/>
                  <a:gd name="T10" fmla="*/ 140 w 163"/>
                  <a:gd name="T11" fmla="*/ 78 h 90"/>
                  <a:gd name="T12" fmla="*/ 124 w 163"/>
                  <a:gd name="T13" fmla="*/ 85 h 90"/>
                  <a:gd name="T14" fmla="*/ 118 w 163"/>
                  <a:gd name="T15" fmla="*/ 85 h 90"/>
                  <a:gd name="T16" fmla="*/ 105 w 163"/>
                  <a:gd name="T17" fmla="*/ 88 h 90"/>
                  <a:gd name="T18" fmla="*/ 89 w 163"/>
                  <a:gd name="T19" fmla="*/ 90 h 90"/>
                  <a:gd name="T20" fmla="*/ 73 w 163"/>
                  <a:gd name="T21" fmla="*/ 90 h 90"/>
                  <a:gd name="T22" fmla="*/ 64 w 163"/>
                  <a:gd name="T23" fmla="*/ 88 h 90"/>
                  <a:gd name="T24" fmla="*/ 48 w 163"/>
                  <a:gd name="T25" fmla="*/ 82 h 90"/>
                  <a:gd name="T26" fmla="*/ 32 w 163"/>
                  <a:gd name="T27" fmla="*/ 69 h 90"/>
                  <a:gd name="T28" fmla="*/ 28 w 163"/>
                  <a:gd name="T29" fmla="*/ 60 h 90"/>
                  <a:gd name="T30" fmla="*/ 32 w 163"/>
                  <a:gd name="T31" fmla="*/ 57 h 90"/>
                  <a:gd name="T32" fmla="*/ 28 w 163"/>
                  <a:gd name="T33" fmla="*/ 57 h 90"/>
                  <a:gd name="T34" fmla="*/ 54 w 163"/>
                  <a:gd name="T35" fmla="*/ 67 h 90"/>
                  <a:gd name="T36" fmla="*/ 67 w 163"/>
                  <a:gd name="T37" fmla="*/ 69 h 90"/>
                  <a:gd name="T38" fmla="*/ 99 w 163"/>
                  <a:gd name="T39" fmla="*/ 69 h 90"/>
                  <a:gd name="T40" fmla="*/ 108 w 163"/>
                  <a:gd name="T41" fmla="*/ 67 h 90"/>
                  <a:gd name="T42" fmla="*/ 124 w 163"/>
                  <a:gd name="T43" fmla="*/ 58 h 90"/>
                  <a:gd name="T44" fmla="*/ 131 w 163"/>
                  <a:gd name="T45" fmla="*/ 50 h 90"/>
                  <a:gd name="T46" fmla="*/ 131 w 163"/>
                  <a:gd name="T47" fmla="*/ 38 h 90"/>
                  <a:gd name="T48" fmla="*/ 118 w 163"/>
                  <a:gd name="T49" fmla="*/ 29 h 90"/>
                  <a:gd name="T50" fmla="*/ 96 w 163"/>
                  <a:gd name="T51" fmla="*/ 20 h 90"/>
                  <a:gd name="T52" fmla="*/ 73 w 163"/>
                  <a:gd name="T53" fmla="*/ 17 h 90"/>
                  <a:gd name="T54" fmla="*/ 35 w 163"/>
                  <a:gd name="T55" fmla="*/ 14 h 90"/>
                  <a:gd name="T56" fmla="*/ 12 w 163"/>
                  <a:gd name="T57" fmla="*/ 14 h 90"/>
                  <a:gd name="T58" fmla="*/ 9 w 163"/>
                  <a:gd name="T59" fmla="*/ 16 h 90"/>
                  <a:gd name="T60" fmla="*/ 3 w 163"/>
                  <a:gd name="T61" fmla="*/ 16 h 90"/>
                  <a:gd name="T62" fmla="*/ 0 w 163"/>
                  <a:gd name="T63" fmla="*/ 17 h 90"/>
                  <a:gd name="T64" fmla="*/ 6 w 163"/>
                  <a:gd name="T65" fmla="*/ 9 h 90"/>
                  <a:gd name="T66" fmla="*/ 6 w 163"/>
                  <a:gd name="T67" fmla="*/ 6 h 90"/>
                  <a:gd name="T68" fmla="*/ 25 w 163"/>
                  <a:gd name="T69" fmla="*/ 2 h 90"/>
                  <a:gd name="T70" fmla="*/ 60 w 163"/>
                  <a:gd name="T71" fmla="*/ 0 h 90"/>
                  <a:gd name="T72" fmla="*/ 96 w 163"/>
                  <a:gd name="T73" fmla="*/ 3 h 90"/>
                  <a:gd name="T74" fmla="*/ 124 w 163"/>
                  <a:gd name="T75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1" name="Freeform 273"/>
              <p:cNvSpPr/>
              <p:nvPr/>
            </p:nvSpPr>
            <p:spPr bwMode="auto">
              <a:xfrm>
                <a:off x="3360" y="1006"/>
                <a:ext cx="160" cy="89"/>
              </a:xfrm>
              <a:custGeom>
                <a:avLst/>
                <a:gdLst>
                  <a:gd name="T0" fmla="*/ 35 w 160"/>
                  <a:gd name="T1" fmla="*/ 10 h 89"/>
                  <a:gd name="T2" fmla="*/ 16 w 160"/>
                  <a:gd name="T3" fmla="*/ 20 h 89"/>
                  <a:gd name="T4" fmla="*/ 3 w 160"/>
                  <a:gd name="T5" fmla="*/ 35 h 89"/>
                  <a:gd name="T6" fmla="*/ 0 w 160"/>
                  <a:gd name="T7" fmla="*/ 56 h 89"/>
                  <a:gd name="T8" fmla="*/ 3 w 160"/>
                  <a:gd name="T9" fmla="*/ 65 h 89"/>
                  <a:gd name="T10" fmla="*/ 19 w 160"/>
                  <a:gd name="T11" fmla="*/ 79 h 89"/>
                  <a:gd name="T12" fmla="*/ 35 w 160"/>
                  <a:gd name="T13" fmla="*/ 85 h 89"/>
                  <a:gd name="T14" fmla="*/ 41 w 160"/>
                  <a:gd name="T15" fmla="*/ 85 h 89"/>
                  <a:gd name="T16" fmla="*/ 54 w 160"/>
                  <a:gd name="T17" fmla="*/ 88 h 89"/>
                  <a:gd name="T18" fmla="*/ 70 w 160"/>
                  <a:gd name="T19" fmla="*/ 89 h 89"/>
                  <a:gd name="T20" fmla="*/ 86 w 160"/>
                  <a:gd name="T21" fmla="*/ 89 h 89"/>
                  <a:gd name="T22" fmla="*/ 96 w 160"/>
                  <a:gd name="T23" fmla="*/ 88 h 89"/>
                  <a:gd name="T24" fmla="*/ 112 w 160"/>
                  <a:gd name="T25" fmla="*/ 82 h 89"/>
                  <a:gd name="T26" fmla="*/ 128 w 160"/>
                  <a:gd name="T27" fmla="*/ 70 h 89"/>
                  <a:gd name="T28" fmla="*/ 131 w 160"/>
                  <a:gd name="T29" fmla="*/ 59 h 89"/>
                  <a:gd name="T30" fmla="*/ 128 w 160"/>
                  <a:gd name="T31" fmla="*/ 56 h 89"/>
                  <a:gd name="T32" fmla="*/ 131 w 160"/>
                  <a:gd name="T33" fmla="*/ 56 h 89"/>
                  <a:gd name="T34" fmla="*/ 105 w 160"/>
                  <a:gd name="T35" fmla="*/ 67 h 89"/>
                  <a:gd name="T36" fmla="*/ 93 w 160"/>
                  <a:gd name="T37" fmla="*/ 70 h 89"/>
                  <a:gd name="T38" fmla="*/ 61 w 160"/>
                  <a:gd name="T39" fmla="*/ 68 h 89"/>
                  <a:gd name="T40" fmla="*/ 51 w 160"/>
                  <a:gd name="T41" fmla="*/ 67 h 89"/>
                  <a:gd name="T42" fmla="*/ 35 w 160"/>
                  <a:gd name="T43" fmla="*/ 58 h 89"/>
                  <a:gd name="T44" fmla="*/ 29 w 160"/>
                  <a:gd name="T45" fmla="*/ 50 h 89"/>
                  <a:gd name="T46" fmla="*/ 32 w 160"/>
                  <a:gd name="T47" fmla="*/ 39 h 89"/>
                  <a:gd name="T48" fmla="*/ 41 w 160"/>
                  <a:gd name="T49" fmla="*/ 29 h 89"/>
                  <a:gd name="T50" fmla="*/ 64 w 160"/>
                  <a:gd name="T51" fmla="*/ 20 h 89"/>
                  <a:gd name="T52" fmla="*/ 86 w 160"/>
                  <a:gd name="T53" fmla="*/ 17 h 89"/>
                  <a:gd name="T54" fmla="*/ 125 w 160"/>
                  <a:gd name="T55" fmla="*/ 14 h 89"/>
                  <a:gd name="T56" fmla="*/ 147 w 160"/>
                  <a:gd name="T57" fmla="*/ 14 h 89"/>
                  <a:gd name="T58" fmla="*/ 150 w 160"/>
                  <a:gd name="T59" fmla="*/ 15 h 89"/>
                  <a:gd name="T60" fmla="*/ 157 w 160"/>
                  <a:gd name="T61" fmla="*/ 15 h 89"/>
                  <a:gd name="T62" fmla="*/ 160 w 160"/>
                  <a:gd name="T63" fmla="*/ 17 h 89"/>
                  <a:gd name="T64" fmla="*/ 153 w 160"/>
                  <a:gd name="T65" fmla="*/ 9 h 89"/>
                  <a:gd name="T66" fmla="*/ 153 w 160"/>
                  <a:gd name="T67" fmla="*/ 6 h 89"/>
                  <a:gd name="T68" fmla="*/ 134 w 160"/>
                  <a:gd name="T69" fmla="*/ 1 h 89"/>
                  <a:gd name="T70" fmla="*/ 99 w 160"/>
                  <a:gd name="T71" fmla="*/ 0 h 89"/>
                  <a:gd name="T72" fmla="*/ 64 w 160"/>
                  <a:gd name="T73" fmla="*/ 3 h 89"/>
                  <a:gd name="T74" fmla="*/ 35 w 160"/>
                  <a:gd name="T75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2" name="Freeform 274"/>
              <p:cNvSpPr/>
              <p:nvPr/>
            </p:nvSpPr>
            <p:spPr bwMode="auto">
              <a:xfrm>
                <a:off x="2569" y="1010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6 w 12"/>
                  <a:gd name="T3" fmla="*/ 3 h 3"/>
                  <a:gd name="T4" fmla="*/ 0 w 12"/>
                  <a:gd name="T5" fmla="*/ 3 h 3"/>
                  <a:gd name="T6" fmla="*/ 0 w 12"/>
                  <a:gd name="T7" fmla="*/ 2 h 3"/>
                  <a:gd name="T8" fmla="*/ 0 w 12"/>
                  <a:gd name="T9" fmla="*/ 0 h 3"/>
                  <a:gd name="T10" fmla="*/ 6 w 12"/>
                  <a:gd name="T11" fmla="*/ 0 h 3"/>
                  <a:gd name="T12" fmla="*/ 12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3" name="Freeform 275"/>
              <p:cNvSpPr/>
              <p:nvPr/>
            </p:nvSpPr>
            <p:spPr bwMode="auto">
              <a:xfrm>
                <a:off x="4138" y="1006"/>
                <a:ext cx="13" cy="4"/>
              </a:xfrm>
              <a:custGeom>
                <a:avLst/>
                <a:gdLst>
                  <a:gd name="T0" fmla="*/ 0 w 13"/>
                  <a:gd name="T1" fmla="*/ 4 h 4"/>
                  <a:gd name="T2" fmla="*/ 6 w 13"/>
                  <a:gd name="T3" fmla="*/ 4 h 4"/>
                  <a:gd name="T4" fmla="*/ 13 w 13"/>
                  <a:gd name="T5" fmla="*/ 3 h 4"/>
                  <a:gd name="T6" fmla="*/ 13 w 13"/>
                  <a:gd name="T7" fmla="*/ 3 h 4"/>
                  <a:gd name="T8" fmla="*/ 13 w 13"/>
                  <a:gd name="T9" fmla="*/ 0 h 4"/>
                  <a:gd name="T10" fmla="*/ 6 w 13"/>
                  <a:gd name="T11" fmla="*/ 1 h 4"/>
                  <a:gd name="T12" fmla="*/ 0 w 1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4" name="Freeform 276"/>
              <p:cNvSpPr/>
              <p:nvPr/>
            </p:nvSpPr>
            <p:spPr bwMode="auto">
              <a:xfrm>
                <a:off x="2434" y="1013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19 w 19"/>
                  <a:gd name="T3" fmla="*/ 5 h 7"/>
                  <a:gd name="T4" fmla="*/ 19 w 19"/>
                  <a:gd name="T5" fmla="*/ 7 h 7"/>
                  <a:gd name="T6" fmla="*/ 13 w 19"/>
                  <a:gd name="T7" fmla="*/ 7 h 7"/>
                  <a:gd name="T8" fmla="*/ 0 w 19"/>
                  <a:gd name="T9" fmla="*/ 0 h 7"/>
                  <a:gd name="T10" fmla="*/ 0 w 19"/>
                  <a:gd name="T11" fmla="*/ 0 h 7"/>
                  <a:gd name="T12" fmla="*/ 16 w 19"/>
                  <a:gd name="T13" fmla="*/ 5 h 7"/>
                  <a:gd name="T14" fmla="*/ 19 w 19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5" name="Freeform 277"/>
              <p:cNvSpPr/>
              <p:nvPr/>
            </p:nvSpPr>
            <p:spPr bwMode="auto">
              <a:xfrm>
                <a:off x="4266" y="1009"/>
                <a:ext cx="19" cy="6"/>
              </a:xfrm>
              <a:custGeom>
                <a:avLst/>
                <a:gdLst>
                  <a:gd name="T0" fmla="*/ 0 w 19"/>
                  <a:gd name="T1" fmla="*/ 4 h 6"/>
                  <a:gd name="T2" fmla="*/ 0 w 19"/>
                  <a:gd name="T3" fmla="*/ 4 h 6"/>
                  <a:gd name="T4" fmla="*/ 0 w 19"/>
                  <a:gd name="T5" fmla="*/ 6 h 6"/>
                  <a:gd name="T6" fmla="*/ 6 w 19"/>
                  <a:gd name="T7" fmla="*/ 6 h 6"/>
                  <a:gd name="T8" fmla="*/ 19 w 19"/>
                  <a:gd name="T9" fmla="*/ 0 h 6"/>
                  <a:gd name="T10" fmla="*/ 16 w 19"/>
                  <a:gd name="T11" fmla="*/ 0 h 6"/>
                  <a:gd name="T12" fmla="*/ 3 w 19"/>
                  <a:gd name="T13" fmla="*/ 4 h 6"/>
                  <a:gd name="T14" fmla="*/ 0 w 19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6" name="Freeform 278"/>
              <p:cNvSpPr/>
              <p:nvPr/>
            </p:nvSpPr>
            <p:spPr bwMode="auto">
              <a:xfrm>
                <a:off x="3260" y="1015"/>
                <a:ext cx="23" cy="6"/>
              </a:xfrm>
              <a:custGeom>
                <a:avLst/>
                <a:gdLst>
                  <a:gd name="T0" fmla="*/ 23 w 23"/>
                  <a:gd name="T1" fmla="*/ 5 h 6"/>
                  <a:gd name="T2" fmla="*/ 23 w 23"/>
                  <a:gd name="T3" fmla="*/ 6 h 6"/>
                  <a:gd name="T4" fmla="*/ 20 w 23"/>
                  <a:gd name="T5" fmla="*/ 6 h 6"/>
                  <a:gd name="T6" fmla="*/ 7 w 23"/>
                  <a:gd name="T7" fmla="*/ 1 h 6"/>
                  <a:gd name="T8" fmla="*/ 0 w 23"/>
                  <a:gd name="T9" fmla="*/ 1 h 6"/>
                  <a:gd name="T10" fmla="*/ 0 w 23"/>
                  <a:gd name="T11" fmla="*/ 0 h 6"/>
                  <a:gd name="T12" fmla="*/ 20 w 23"/>
                  <a:gd name="T13" fmla="*/ 3 h 6"/>
                  <a:gd name="T14" fmla="*/ 23 w 23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7" name="Freeform 279"/>
              <p:cNvSpPr/>
              <p:nvPr/>
            </p:nvSpPr>
            <p:spPr bwMode="auto">
              <a:xfrm>
                <a:off x="3437" y="1013"/>
                <a:ext cx="22" cy="7"/>
              </a:xfrm>
              <a:custGeom>
                <a:avLst/>
                <a:gdLst>
                  <a:gd name="T0" fmla="*/ 0 w 22"/>
                  <a:gd name="T1" fmla="*/ 5 h 7"/>
                  <a:gd name="T2" fmla="*/ 0 w 22"/>
                  <a:gd name="T3" fmla="*/ 7 h 7"/>
                  <a:gd name="T4" fmla="*/ 3 w 22"/>
                  <a:gd name="T5" fmla="*/ 7 h 7"/>
                  <a:gd name="T6" fmla="*/ 16 w 22"/>
                  <a:gd name="T7" fmla="*/ 2 h 7"/>
                  <a:gd name="T8" fmla="*/ 22 w 22"/>
                  <a:gd name="T9" fmla="*/ 2 h 7"/>
                  <a:gd name="T10" fmla="*/ 22 w 22"/>
                  <a:gd name="T11" fmla="*/ 0 h 7"/>
                  <a:gd name="T12" fmla="*/ 3 w 22"/>
                  <a:gd name="T13" fmla="*/ 3 h 7"/>
                  <a:gd name="T14" fmla="*/ 0 w 22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8" name="Freeform 280"/>
              <p:cNvSpPr/>
              <p:nvPr/>
            </p:nvSpPr>
            <p:spPr bwMode="auto">
              <a:xfrm>
                <a:off x="3225" y="1016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3 w 23"/>
                  <a:gd name="T3" fmla="*/ 2 h 2"/>
                  <a:gd name="T4" fmla="*/ 0 w 23"/>
                  <a:gd name="T5" fmla="*/ 2 h 2"/>
                  <a:gd name="T6" fmla="*/ 0 w 23"/>
                  <a:gd name="T7" fmla="*/ 0 h 2"/>
                  <a:gd name="T8" fmla="*/ 19 w 23"/>
                  <a:gd name="T9" fmla="*/ 2 h 2"/>
                  <a:gd name="T10" fmla="*/ 23 w 2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09" name="Freeform 281"/>
              <p:cNvSpPr/>
              <p:nvPr/>
            </p:nvSpPr>
            <p:spPr bwMode="auto">
              <a:xfrm>
                <a:off x="3472" y="1015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0 w 22"/>
                  <a:gd name="T3" fmla="*/ 3 h 3"/>
                  <a:gd name="T4" fmla="*/ 22 w 22"/>
                  <a:gd name="T5" fmla="*/ 1 h 3"/>
                  <a:gd name="T6" fmla="*/ 22 w 22"/>
                  <a:gd name="T7" fmla="*/ 0 h 3"/>
                  <a:gd name="T8" fmla="*/ 3 w 22"/>
                  <a:gd name="T9" fmla="*/ 1 h 3"/>
                  <a:gd name="T10" fmla="*/ 0 w 2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0" name="Freeform 282"/>
              <p:cNvSpPr/>
              <p:nvPr/>
            </p:nvSpPr>
            <p:spPr bwMode="auto">
              <a:xfrm>
                <a:off x="2601" y="1018"/>
                <a:ext cx="16" cy="8"/>
              </a:xfrm>
              <a:custGeom>
                <a:avLst/>
                <a:gdLst>
                  <a:gd name="T0" fmla="*/ 16 w 16"/>
                  <a:gd name="T1" fmla="*/ 8 h 8"/>
                  <a:gd name="T2" fmla="*/ 9 w 16"/>
                  <a:gd name="T3" fmla="*/ 6 h 8"/>
                  <a:gd name="T4" fmla="*/ 0 w 16"/>
                  <a:gd name="T5" fmla="*/ 3 h 8"/>
                  <a:gd name="T6" fmla="*/ 3 w 16"/>
                  <a:gd name="T7" fmla="*/ 0 h 8"/>
                  <a:gd name="T8" fmla="*/ 16 w 16"/>
                  <a:gd name="T9" fmla="*/ 6 h 8"/>
                  <a:gd name="T10" fmla="*/ 16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1" name="Freeform 283"/>
              <p:cNvSpPr/>
              <p:nvPr/>
            </p:nvSpPr>
            <p:spPr bwMode="auto">
              <a:xfrm>
                <a:off x="4099" y="1015"/>
                <a:ext cx="17" cy="6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5 h 6"/>
                  <a:gd name="T4" fmla="*/ 17 w 17"/>
                  <a:gd name="T5" fmla="*/ 1 h 6"/>
                  <a:gd name="T6" fmla="*/ 17 w 17"/>
                  <a:gd name="T7" fmla="*/ 0 h 6"/>
                  <a:gd name="T8" fmla="*/ 0 w 17"/>
                  <a:gd name="T9" fmla="*/ 5 h 6"/>
                  <a:gd name="T10" fmla="*/ 0 w 1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2" name="Freeform 284"/>
              <p:cNvSpPr/>
              <p:nvPr/>
            </p:nvSpPr>
            <p:spPr bwMode="auto">
              <a:xfrm>
                <a:off x="3299" y="1020"/>
                <a:ext cx="22" cy="7"/>
              </a:xfrm>
              <a:custGeom>
                <a:avLst/>
                <a:gdLst>
                  <a:gd name="T0" fmla="*/ 22 w 22"/>
                  <a:gd name="T1" fmla="*/ 6 h 7"/>
                  <a:gd name="T2" fmla="*/ 22 w 22"/>
                  <a:gd name="T3" fmla="*/ 6 h 7"/>
                  <a:gd name="T4" fmla="*/ 19 w 22"/>
                  <a:gd name="T5" fmla="*/ 7 h 7"/>
                  <a:gd name="T6" fmla="*/ 13 w 22"/>
                  <a:gd name="T7" fmla="*/ 4 h 7"/>
                  <a:gd name="T8" fmla="*/ 0 w 22"/>
                  <a:gd name="T9" fmla="*/ 1 h 7"/>
                  <a:gd name="T10" fmla="*/ 0 w 22"/>
                  <a:gd name="T11" fmla="*/ 0 h 7"/>
                  <a:gd name="T12" fmla="*/ 16 w 22"/>
                  <a:gd name="T13" fmla="*/ 4 h 7"/>
                  <a:gd name="T14" fmla="*/ 22 w 22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3" name="Freeform 285"/>
              <p:cNvSpPr/>
              <p:nvPr/>
            </p:nvSpPr>
            <p:spPr bwMode="auto">
              <a:xfrm>
                <a:off x="3398" y="1018"/>
                <a:ext cx="23" cy="8"/>
              </a:xfrm>
              <a:custGeom>
                <a:avLst/>
                <a:gdLst>
                  <a:gd name="T0" fmla="*/ 0 w 23"/>
                  <a:gd name="T1" fmla="*/ 6 h 8"/>
                  <a:gd name="T2" fmla="*/ 0 w 23"/>
                  <a:gd name="T3" fmla="*/ 8 h 8"/>
                  <a:gd name="T4" fmla="*/ 3 w 23"/>
                  <a:gd name="T5" fmla="*/ 8 h 8"/>
                  <a:gd name="T6" fmla="*/ 10 w 23"/>
                  <a:gd name="T7" fmla="*/ 5 h 8"/>
                  <a:gd name="T8" fmla="*/ 23 w 23"/>
                  <a:gd name="T9" fmla="*/ 3 h 8"/>
                  <a:gd name="T10" fmla="*/ 23 w 23"/>
                  <a:gd name="T11" fmla="*/ 0 h 8"/>
                  <a:gd name="T12" fmla="*/ 7 w 23"/>
                  <a:gd name="T13" fmla="*/ 5 h 8"/>
                  <a:gd name="T14" fmla="*/ 0 w 23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4" name="Freeform 286"/>
              <p:cNvSpPr/>
              <p:nvPr/>
            </p:nvSpPr>
            <p:spPr bwMode="auto">
              <a:xfrm>
                <a:off x="3168" y="1021"/>
                <a:ext cx="6" cy="8"/>
              </a:xfrm>
              <a:custGeom>
                <a:avLst/>
                <a:gdLst>
                  <a:gd name="T0" fmla="*/ 3 w 6"/>
                  <a:gd name="T1" fmla="*/ 8 h 8"/>
                  <a:gd name="T2" fmla="*/ 0 w 6"/>
                  <a:gd name="T3" fmla="*/ 8 h 8"/>
                  <a:gd name="T4" fmla="*/ 0 w 6"/>
                  <a:gd name="T5" fmla="*/ 5 h 8"/>
                  <a:gd name="T6" fmla="*/ 6 w 6"/>
                  <a:gd name="T7" fmla="*/ 0 h 8"/>
                  <a:gd name="T8" fmla="*/ 6 w 6"/>
                  <a:gd name="T9" fmla="*/ 3 h 8"/>
                  <a:gd name="T10" fmla="*/ 3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5" name="Freeform 287"/>
              <p:cNvSpPr/>
              <p:nvPr/>
            </p:nvSpPr>
            <p:spPr bwMode="auto">
              <a:xfrm>
                <a:off x="3545" y="1020"/>
                <a:ext cx="7" cy="7"/>
              </a:xfrm>
              <a:custGeom>
                <a:avLst/>
                <a:gdLst>
                  <a:gd name="T0" fmla="*/ 4 w 7"/>
                  <a:gd name="T1" fmla="*/ 7 h 7"/>
                  <a:gd name="T2" fmla="*/ 7 w 7"/>
                  <a:gd name="T3" fmla="*/ 7 h 7"/>
                  <a:gd name="T4" fmla="*/ 7 w 7"/>
                  <a:gd name="T5" fmla="*/ 4 h 7"/>
                  <a:gd name="T6" fmla="*/ 0 w 7"/>
                  <a:gd name="T7" fmla="*/ 0 h 7"/>
                  <a:gd name="T8" fmla="*/ 0 w 7"/>
                  <a:gd name="T9" fmla="*/ 3 h 7"/>
                  <a:gd name="T10" fmla="*/ 4 w 7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6" name="Freeform 288"/>
              <p:cNvSpPr/>
              <p:nvPr/>
            </p:nvSpPr>
            <p:spPr bwMode="auto">
              <a:xfrm>
                <a:off x="2479" y="1021"/>
                <a:ext cx="26" cy="3"/>
              </a:xfrm>
              <a:custGeom>
                <a:avLst/>
                <a:gdLst>
                  <a:gd name="T0" fmla="*/ 26 w 26"/>
                  <a:gd name="T1" fmla="*/ 3 h 3"/>
                  <a:gd name="T2" fmla="*/ 26 w 26"/>
                  <a:gd name="T3" fmla="*/ 3 h 3"/>
                  <a:gd name="T4" fmla="*/ 26 w 26"/>
                  <a:gd name="T5" fmla="*/ 3 h 3"/>
                  <a:gd name="T6" fmla="*/ 6 w 26"/>
                  <a:gd name="T7" fmla="*/ 3 h 3"/>
                  <a:gd name="T8" fmla="*/ 0 w 26"/>
                  <a:gd name="T9" fmla="*/ 2 h 3"/>
                  <a:gd name="T10" fmla="*/ 3 w 26"/>
                  <a:gd name="T11" fmla="*/ 0 h 3"/>
                  <a:gd name="T12" fmla="*/ 16 w 26"/>
                  <a:gd name="T13" fmla="*/ 3 h 3"/>
                  <a:gd name="T14" fmla="*/ 26 w 26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7" name="Freeform 289"/>
              <p:cNvSpPr/>
              <p:nvPr/>
            </p:nvSpPr>
            <p:spPr bwMode="auto">
              <a:xfrm>
                <a:off x="4215" y="1016"/>
                <a:ext cx="25" cy="4"/>
              </a:xfrm>
              <a:custGeom>
                <a:avLst/>
                <a:gdLst>
                  <a:gd name="T0" fmla="*/ 0 w 25"/>
                  <a:gd name="T1" fmla="*/ 4 h 4"/>
                  <a:gd name="T2" fmla="*/ 0 w 25"/>
                  <a:gd name="T3" fmla="*/ 4 h 4"/>
                  <a:gd name="T4" fmla="*/ 0 w 25"/>
                  <a:gd name="T5" fmla="*/ 4 h 4"/>
                  <a:gd name="T6" fmla="*/ 19 w 25"/>
                  <a:gd name="T7" fmla="*/ 4 h 4"/>
                  <a:gd name="T8" fmla="*/ 25 w 25"/>
                  <a:gd name="T9" fmla="*/ 2 h 4"/>
                  <a:gd name="T10" fmla="*/ 22 w 25"/>
                  <a:gd name="T11" fmla="*/ 0 h 4"/>
                  <a:gd name="T12" fmla="*/ 9 w 25"/>
                  <a:gd name="T13" fmla="*/ 4 h 4"/>
                  <a:gd name="T14" fmla="*/ 0 w 2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8" name="Freeform 290"/>
              <p:cNvSpPr/>
              <p:nvPr/>
            </p:nvSpPr>
            <p:spPr bwMode="auto">
              <a:xfrm>
                <a:off x="2556" y="1024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25 w 25"/>
                  <a:gd name="T3" fmla="*/ 0 h 2"/>
                  <a:gd name="T4" fmla="*/ 13 w 25"/>
                  <a:gd name="T5" fmla="*/ 2 h 2"/>
                  <a:gd name="T6" fmla="*/ 3 w 25"/>
                  <a:gd name="T7" fmla="*/ 2 h 2"/>
                  <a:gd name="T8" fmla="*/ 0 w 25"/>
                  <a:gd name="T9" fmla="*/ 2 h 2"/>
                  <a:gd name="T10" fmla="*/ 0 w 25"/>
                  <a:gd name="T11" fmla="*/ 2 h 2"/>
                  <a:gd name="T12" fmla="*/ 19 w 25"/>
                  <a:gd name="T13" fmla="*/ 0 h 2"/>
                  <a:gd name="T14" fmla="*/ 22 w 25"/>
                  <a:gd name="T15" fmla="*/ 0 h 2"/>
                  <a:gd name="T16" fmla="*/ 25 w 2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19" name="Freeform 291"/>
              <p:cNvSpPr/>
              <p:nvPr/>
            </p:nvSpPr>
            <p:spPr bwMode="auto">
              <a:xfrm>
                <a:off x="4138" y="1020"/>
                <a:ext cx="26" cy="3"/>
              </a:xfrm>
              <a:custGeom>
                <a:avLst/>
                <a:gdLst>
                  <a:gd name="T0" fmla="*/ 0 w 26"/>
                  <a:gd name="T1" fmla="*/ 0 h 3"/>
                  <a:gd name="T2" fmla="*/ 0 w 26"/>
                  <a:gd name="T3" fmla="*/ 1 h 3"/>
                  <a:gd name="T4" fmla="*/ 13 w 26"/>
                  <a:gd name="T5" fmla="*/ 3 h 3"/>
                  <a:gd name="T6" fmla="*/ 22 w 26"/>
                  <a:gd name="T7" fmla="*/ 3 h 3"/>
                  <a:gd name="T8" fmla="*/ 26 w 26"/>
                  <a:gd name="T9" fmla="*/ 1 h 3"/>
                  <a:gd name="T10" fmla="*/ 26 w 26"/>
                  <a:gd name="T11" fmla="*/ 1 h 3"/>
                  <a:gd name="T12" fmla="*/ 6 w 26"/>
                  <a:gd name="T13" fmla="*/ 0 h 3"/>
                  <a:gd name="T14" fmla="*/ 3 w 26"/>
                  <a:gd name="T15" fmla="*/ 0 h 3"/>
                  <a:gd name="T16" fmla="*/ 0 w 2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0" name="Freeform 292"/>
              <p:cNvSpPr/>
              <p:nvPr/>
            </p:nvSpPr>
            <p:spPr bwMode="auto">
              <a:xfrm>
                <a:off x="2517" y="1024"/>
                <a:ext cx="29" cy="3"/>
              </a:xfrm>
              <a:custGeom>
                <a:avLst/>
                <a:gdLst>
                  <a:gd name="T0" fmla="*/ 29 w 29"/>
                  <a:gd name="T1" fmla="*/ 2 h 3"/>
                  <a:gd name="T2" fmla="*/ 29 w 29"/>
                  <a:gd name="T3" fmla="*/ 3 h 3"/>
                  <a:gd name="T4" fmla="*/ 13 w 29"/>
                  <a:gd name="T5" fmla="*/ 2 h 3"/>
                  <a:gd name="T6" fmla="*/ 0 w 29"/>
                  <a:gd name="T7" fmla="*/ 2 h 3"/>
                  <a:gd name="T8" fmla="*/ 4 w 29"/>
                  <a:gd name="T9" fmla="*/ 0 h 3"/>
                  <a:gd name="T10" fmla="*/ 26 w 29"/>
                  <a:gd name="T11" fmla="*/ 2 h 3"/>
                  <a:gd name="T12" fmla="*/ 29 w 2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1" name="Freeform 293"/>
              <p:cNvSpPr/>
              <p:nvPr/>
            </p:nvSpPr>
            <p:spPr bwMode="auto">
              <a:xfrm>
                <a:off x="4173" y="1020"/>
                <a:ext cx="29" cy="3"/>
              </a:xfrm>
              <a:custGeom>
                <a:avLst/>
                <a:gdLst>
                  <a:gd name="T0" fmla="*/ 0 w 29"/>
                  <a:gd name="T1" fmla="*/ 3 h 3"/>
                  <a:gd name="T2" fmla="*/ 0 w 29"/>
                  <a:gd name="T3" fmla="*/ 3 h 3"/>
                  <a:gd name="T4" fmla="*/ 16 w 29"/>
                  <a:gd name="T5" fmla="*/ 3 h 3"/>
                  <a:gd name="T6" fmla="*/ 29 w 29"/>
                  <a:gd name="T7" fmla="*/ 1 h 3"/>
                  <a:gd name="T8" fmla="*/ 26 w 29"/>
                  <a:gd name="T9" fmla="*/ 0 h 3"/>
                  <a:gd name="T10" fmla="*/ 3 w 29"/>
                  <a:gd name="T11" fmla="*/ 1 h 3"/>
                  <a:gd name="T12" fmla="*/ 0 w 2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2" name="Freeform 294"/>
              <p:cNvSpPr/>
              <p:nvPr/>
            </p:nvSpPr>
            <p:spPr bwMode="auto">
              <a:xfrm>
                <a:off x="2646" y="1032"/>
                <a:ext cx="16" cy="6"/>
              </a:xfrm>
              <a:custGeom>
                <a:avLst/>
                <a:gdLst>
                  <a:gd name="T0" fmla="*/ 16 w 16"/>
                  <a:gd name="T1" fmla="*/ 4 h 6"/>
                  <a:gd name="T2" fmla="*/ 16 w 16"/>
                  <a:gd name="T3" fmla="*/ 6 h 6"/>
                  <a:gd name="T4" fmla="*/ 12 w 16"/>
                  <a:gd name="T5" fmla="*/ 6 h 6"/>
                  <a:gd name="T6" fmla="*/ 6 w 16"/>
                  <a:gd name="T7" fmla="*/ 4 h 6"/>
                  <a:gd name="T8" fmla="*/ 6 w 16"/>
                  <a:gd name="T9" fmla="*/ 4 h 6"/>
                  <a:gd name="T10" fmla="*/ 0 w 16"/>
                  <a:gd name="T11" fmla="*/ 3 h 6"/>
                  <a:gd name="T12" fmla="*/ 3 w 16"/>
                  <a:gd name="T13" fmla="*/ 0 h 6"/>
                  <a:gd name="T14" fmla="*/ 16 w 16"/>
                  <a:gd name="T15" fmla="*/ 4 h 6"/>
                  <a:gd name="T16" fmla="*/ 16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3" name="Freeform 295"/>
              <p:cNvSpPr/>
              <p:nvPr/>
            </p:nvSpPr>
            <p:spPr bwMode="auto">
              <a:xfrm>
                <a:off x="4058" y="1029"/>
                <a:ext cx="16" cy="6"/>
              </a:xfrm>
              <a:custGeom>
                <a:avLst/>
                <a:gdLst>
                  <a:gd name="T0" fmla="*/ 0 w 16"/>
                  <a:gd name="T1" fmla="*/ 4 h 6"/>
                  <a:gd name="T2" fmla="*/ 0 w 16"/>
                  <a:gd name="T3" fmla="*/ 6 h 6"/>
                  <a:gd name="T4" fmla="*/ 6 w 16"/>
                  <a:gd name="T5" fmla="*/ 6 h 6"/>
                  <a:gd name="T6" fmla="*/ 9 w 16"/>
                  <a:gd name="T7" fmla="*/ 4 h 6"/>
                  <a:gd name="T8" fmla="*/ 9 w 16"/>
                  <a:gd name="T9" fmla="*/ 3 h 6"/>
                  <a:gd name="T10" fmla="*/ 16 w 16"/>
                  <a:gd name="T11" fmla="*/ 1 h 6"/>
                  <a:gd name="T12" fmla="*/ 13 w 16"/>
                  <a:gd name="T13" fmla="*/ 0 h 6"/>
                  <a:gd name="T14" fmla="*/ 0 w 16"/>
                  <a:gd name="T15" fmla="*/ 4 h 6"/>
                  <a:gd name="T16" fmla="*/ 0 w 1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4" name="Freeform 296"/>
              <p:cNvSpPr/>
              <p:nvPr/>
            </p:nvSpPr>
            <p:spPr bwMode="auto">
              <a:xfrm>
                <a:off x="3331" y="1032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9 w 9"/>
                  <a:gd name="T3" fmla="*/ 10 h 10"/>
                  <a:gd name="T4" fmla="*/ 6 w 9"/>
                  <a:gd name="T5" fmla="*/ 10 h 10"/>
                  <a:gd name="T6" fmla="*/ 0 w 9"/>
                  <a:gd name="T7" fmla="*/ 1 h 10"/>
                  <a:gd name="T8" fmla="*/ 0 w 9"/>
                  <a:gd name="T9" fmla="*/ 0 h 10"/>
                  <a:gd name="T10" fmla="*/ 6 w 9"/>
                  <a:gd name="T11" fmla="*/ 4 h 10"/>
                  <a:gd name="T12" fmla="*/ 9 w 9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5" name="Freeform 297"/>
              <p:cNvSpPr/>
              <p:nvPr/>
            </p:nvSpPr>
            <p:spPr bwMode="auto">
              <a:xfrm>
                <a:off x="3379" y="1032"/>
                <a:ext cx="10" cy="9"/>
              </a:xfrm>
              <a:custGeom>
                <a:avLst/>
                <a:gdLst>
                  <a:gd name="T0" fmla="*/ 0 w 10"/>
                  <a:gd name="T1" fmla="*/ 9 h 9"/>
                  <a:gd name="T2" fmla="*/ 0 w 10"/>
                  <a:gd name="T3" fmla="*/ 9 h 9"/>
                  <a:gd name="T4" fmla="*/ 3 w 10"/>
                  <a:gd name="T5" fmla="*/ 9 h 9"/>
                  <a:gd name="T6" fmla="*/ 10 w 10"/>
                  <a:gd name="T7" fmla="*/ 0 h 9"/>
                  <a:gd name="T8" fmla="*/ 10 w 10"/>
                  <a:gd name="T9" fmla="*/ 0 h 9"/>
                  <a:gd name="T10" fmla="*/ 3 w 10"/>
                  <a:gd name="T11" fmla="*/ 3 h 9"/>
                  <a:gd name="T12" fmla="*/ 0 w 1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6" name="Freeform 298"/>
              <p:cNvSpPr/>
              <p:nvPr/>
            </p:nvSpPr>
            <p:spPr bwMode="auto">
              <a:xfrm>
                <a:off x="3142" y="1035"/>
                <a:ext cx="13" cy="6"/>
              </a:xfrm>
              <a:custGeom>
                <a:avLst/>
                <a:gdLst>
                  <a:gd name="T0" fmla="*/ 3 w 13"/>
                  <a:gd name="T1" fmla="*/ 6 h 6"/>
                  <a:gd name="T2" fmla="*/ 3 w 13"/>
                  <a:gd name="T3" fmla="*/ 6 h 6"/>
                  <a:gd name="T4" fmla="*/ 0 w 13"/>
                  <a:gd name="T5" fmla="*/ 4 h 6"/>
                  <a:gd name="T6" fmla="*/ 0 w 13"/>
                  <a:gd name="T7" fmla="*/ 3 h 6"/>
                  <a:gd name="T8" fmla="*/ 13 w 13"/>
                  <a:gd name="T9" fmla="*/ 0 h 6"/>
                  <a:gd name="T10" fmla="*/ 13 w 13"/>
                  <a:gd name="T11" fmla="*/ 1 h 6"/>
                  <a:gd name="T12" fmla="*/ 3 w 1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7" name="Freeform 299"/>
              <p:cNvSpPr/>
              <p:nvPr/>
            </p:nvSpPr>
            <p:spPr bwMode="auto">
              <a:xfrm>
                <a:off x="3565" y="1032"/>
                <a:ext cx="12" cy="7"/>
              </a:xfrm>
              <a:custGeom>
                <a:avLst/>
                <a:gdLst>
                  <a:gd name="T0" fmla="*/ 9 w 12"/>
                  <a:gd name="T1" fmla="*/ 7 h 7"/>
                  <a:gd name="T2" fmla="*/ 9 w 12"/>
                  <a:gd name="T3" fmla="*/ 7 h 7"/>
                  <a:gd name="T4" fmla="*/ 12 w 12"/>
                  <a:gd name="T5" fmla="*/ 6 h 7"/>
                  <a:gd name="T6" fmla="*/ 12 w 12"/>
                  <a:gd name="T7" fmla="*/ 4 h 7"/>
                  <a:gd name="T8" fmla="*/ 0 w 12"/>
                  <a:gd name="T9" fmla="*/ 0 h 7"/>
                  <a:gd name="T10" fmla="*/ 0 w 12"/>
                  <a:gd name="T11" fmla="*/ 3 h 7"/>
                  <a:gd name="T12" fmla="*/ 9 w 12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8" name="Freeform 300"/>
              <p:cNvSpPr/>
              <p:nvPr/>
            </p:nvSpPr>
            <p:spPr bwMode="auto">
              <a:xfrm>
                <a:off x="2684" y="104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6 w 13"/>
                  <a:gd name="T3" fmla="*/ 5 h 5"/>
                  <a:gd name="T4" fmla="*/ 3 w 13"/>
                  <a:gd name="T5" fmla="*/ 3 h 5"/>
                  <a:gd name="T6" fmla="*/ 0 w 13"/>
                  <a:gd name="T7" fmla="*/ 2 h 5"/>
                  <a:gd name="T8" fmla="*/ 3 w 13"/>
                  <a:gd name="T9" fmla="*/ 0 h 5"/>
                  <a:gd name="T10" fmla="*/ 13 w 13"/>
                  <a:gd name="T11" fmla="*/ 3 h 5"/>
                  <a:gd name="T12" fmla="*/ 13 w 1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29" name="Freeform 301"/>
              <p:cNvSpPr/>
              <p:nvPr/>
            </p:nvSpPr>
            <p:spPr bwMode="auto">
              <a:xfrm>
                <a:off x="4023" y="1039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6 w 12"/>
                  <a:gd name="T3" fmla="*/ 3 h 3"/>
                  <a:gd name="T4" fmla="*/ 9 w 12"/>
                  <a:gd name="T5" fmla="*/ 3 h 3"/>
                  <a:gd name="T6" fmla="*/ 12 w 12"/>
                  <a:gd name="T7" fmla="*/ 0 h 3"/>
                  <a:gd name="T8" fmla="*/ 9 w 12"/>
                  <a:gd name="T9" fmla="*/ 0 h 3"/>
                  <a:gd name="T10" fmla="*/ 0 w 12"/>
                  <a:gd name="T11" fmla="*/ 3 h 3"/>
                  <a:gd name="T12" fmla="*/ 0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0" name="Freeform 302"/>
              <p:cNvSpPr/>
              <p:nvPr/>
            </p:nvSpPr>
            <p:spPr bwMode="auto">
              <a:xfrm>
                <a:off x="3113" y="1047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6 h 6"/>
                  <a:gd name="T8" fmla="*/ 0 w 13"/>
                  <a:gd name="T9" fmla="*/ 4 h 6"/>
                  <a:gd name="T10" fmla="*/ 10 w 13"/>
                  <a:gd name="T11" fmla="*/ 0 h 6"/>
                  <a:gd name="T12" fmla="*/ 13 w 13"/>
                  <a:gd name="T13" fmla="*/ 0 h 6"/>
                  <a:gd name="T14" fmla="*/ 10 w 1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1" name="Freeform 303"/>
              <p:cNvSpPr/>
              <p:nvPr/>
            </p:nvSpPr>
            <p:spPr bwMode="auto">
              <a:xfrm>
                <a:off x="3593" y="1045"/>
                <a:ext cx="17" cy="6"/>
              </a:xfrm>
              <a:custGeom>
                <a:avLst/>
                <a:gdLst>
                  <a:gd name="T0" fmla="*/ 4 w 17"/>
                  <a:gd name="T1" fmla="*/ 5 h 6"/>
                  <a:gd name="T2" fmla="*/ 13 w 17"/>
                  <a:gd name="T3" fmla="*/ 6 h 6"/>
                  <a:gd name="T4" fmla="*/ 13 w 17"/>
                  <a:gd name="T5" fmla="*/ 6 h 6"/>
                  <a:gd name="T6" fmla="*/ 17 w 17"/>
                  <a:gd name="T7" fmla="*/ 6 h 6"/>
                  <a:gd name="T8" fmla="*/ 17 w 17"/>
                  <a:gd name="T9" fmla="*/ 5 h 6"/>
                  <a:gd name="T10" fmla="*/ 4 w 17"/>
                  <a:gd name="T11" fmla="*/ 0 h 6"/>
                  <a:gd name="T12" fmla="*/ 0 w 17"/>
                  <a:gd name="T13" fmla="*/ 0 h 6"/>
                  <a:gd name="T14" fmla="*/ 4 w 17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2" name="Freeform 304"/>
              <p:cNvSpPr/>
              <p:nvPr/>
            </p:nvSpPr>
            <p:spPr bwMode="auto">
              <a:xfrm>
                <a:off x="2722" y="1050"/>
                <a:ext cx="26" cy="6"/>
              </a:xfrm>
              <a:custGeom>
                <a:avLst/>
                <a:gdLst>
                  <a:gd name="T0" fmla="*/ 23 w 26"/>
                  <a:gd name="T1" fmla="*/ 4 h 6"/>
                  <a:gd name="T2" fmla="*/ 26 w 26"/>
                  <a:gd name="T3" fmla="*/ 6 h 6"/>
                  <a:gd name="T4" fmla="*/ 26 w 26"/>
                  <a:gd name="T5" fmla="*/ 6 h 6"/>
                  <a:gd name="T6" fmla="*/ 7 w 26"/>
                  <a:gd name="T7" fmla="*/ 4 h 6"/>
                  <a:gd name="T8" fmla="*/ 0 w 26"/>
                  <a:gd name="T9" fmla="*/ 1 h 6"/>
                  <a:gd name="T10" fmla="*/ 0 w 26"/>
                  <a:gd name="T11" fmla="*/ 0 h 6"/>
                  <a:gd name="T12" fmla="*/ 16 w 26"/>
                  <a:gd name="T13" fmla="*/ 4 h 6"/>
                  <a:gd name="T14" fmla="*/ 23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3" name="Freeform 305"/>
              <p:cNvSpPr/>
              <p:nvPr/>
            </p:nvSpPr>
            <p:spPr bwMode="auto">
              <a:xfrm>
                <a:off x="3971" y="1047"/>
                <a:ext cx="26" cy="6"/>
              </a:xfrm>
              <a:custGeom>
                <a:avLst/>
                <a:gdLst>
                  <a:gd name="T0" fmla="*/ 4 w 26"/>
                  <a:gd name="T1" fmla="*/ 4 h 6"/>
                  <a:gd name="T2" fmla="*/ 0 w 26"/>
                  <a:gd name="T3" fmla="*/ 4 h 6"/>
                  <a:gd name="T4" fmla="*/ 0 w 26"/>
                  <a:gd name="T5" fmla="*/ 6 h 6"/>
                  <a:gd name="T6" fmla="*/ 20 w 26"/>
                  <a:gd name="T7" fmla="*/ 4 h 6"/>
                  <a:gd name="T8" fmla="*/ 26 w 26"/>
                  <a:gd name="T9" fmla="*/ 1 h 6"/>
                  <a:gd name="T10" fmla="*/ 26 w 26"/>
                  <a:gd name="T11" fmla="*/ 0 h 6"/>
                  <a:gd name="T12" fmla="*/ 10 w 26"/>
                  <a:gd name="T13" fmla="*/ 4 h 6"/>
                  <a:gd name="T14" fmla="*/ 4 w 26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4" name="Freeform 306"/>
              <p:cNvSpPr/>
              <p:nvPr/>
            </p:nvSpPr>
            <p:spPr bwMode="auto">
              <a:xfrm>
                <a:off x="3248" y="1051"/>
                <a:ext cx="105" cy="40"/>
              </a:xfrm>
              <a:custGeom>
                <a:avLst/>
                <a:gdLst>
                  <a:gd name="T0" fmla="*/ 102 w 105"/>
                  <a:gd name="T1" fmla="*/ 16 h 40"/>
                  <a:gd name="T2" fmla="*/ 92 w 105"/>
                  <a:gd name="T3" fmla="*/ 28 h 40"/>
                  <a:gd name="T4" fmla="*/ 76 w 105"/>
                  <a:gd name="T5" fmla="*/ 34 h 40"/>
                  <a:gd name="T6" fmla="*/ 57 w 105"/>
                  <a:gd name="T7" fmla="*/ 38 h 40"/>
                  <a:gd name="T8" fmla="*/ 38 w 105"/>
                  <a:gd name="T9" fmla="*/ 40 h 40"/>
                  <a:gd name="T10" fmla="*/ 25 w 105"/>
                  <a:gd name="T11" fmla="*/ 38 h 40"/>
                  <a:gd name="T12" fmla="*/ 16 w 105"/>
                  <a:gd name="T13" fmla="*/ 35 h 40"/>
                  <a:gd name="T14" fmla="*/ 0 w 105"/>
                  <a:gd name="T15" fmla="*/ 28 h 40"/>
                  <a:gd name="T16" fmla="*/ 0 w 105"/>
                  <a:gd name="T17" fmla="*/ 26 h 40"/>
                  <a:gd name="T18" fmla="*/ 0 w 105"/>
                  <a:gd name="T19" fmla="*/ 26 h 40"/>
                  <a:gd name="T20" fmla="*/ 9 w 105"/>
                  <a:gd name="T21" fmla="*/ 28 h 40"/>
                  <a:gd name="T22" fmla="*/ 57 w 105"/>
                  <a:gd name="T23" fmla="*/ 28 h 40"/>
                  <a:gd name="T24" fmla="*/ 76 w 105"/>
                  <a:gd name="T25" fmla="*/ 23 h 40"/>
                  <a:gd name="T26" fmla="*/ 86 w 105"/>
                  <a:gd name="T27" fmla="*/ 13 h 40"/>
                  <a:gd name="T28" fmla="*/ 96 w 105"/>
                  <a:gd name="T29" fmla="*/ 6 h 40"/>
                  <a:gd name="T30" fmla="*/ 99 w 105"/>
                  <a:gd name="T31" fmla="*/ 0 h 40"/>
                  <a:gd name="T32" fmla="*/ 105 w 105"/>
                  <a:gd name="T33" fmla="*/ 0 h 40"/>
                  <a:gd name="T34" fmla="*/ 102 w 105"/>
                  <a:gd name="T35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5" name="Freeform 307"/>
              <p:cNvSpPr/>
              <p:nvPr/>
            </p:nvSpPr>
            <p:spPr bwMode="auto">
              <a:xfrm>
                <a:off x="3369" y="1050"/>
                <a:ext cx="103" cy="39"/>
              </a:xfrm>
              <a:custGeom>
                <a:avLst/>
                <a:gdLst>
                  <a:gd name="T0" fmla="*/ 0 w 103"/>
                  <a:gd name="T1" fmla="*/ 17 h 39"/>
                  <a:gd name="T2" fmla="*/ 13 w 103"/>
                  <a:gd name="T3" fmla="*/ 27 h 39"/>
                  <a:gd name="T4" fmla="*/ 29 w 103"/>
                  <a:gd name="T5" fmla="*/ 35 h 39"/>
                  <a:gd name="T6" fmla="*/ 48 w 103"/>
                  <a:gd name="T7" fmla="*/ 38 h 39"/>
                  <a:gd name="T8" fmla="*/ 64 w 103"/>
                  <a:gd name="T9" fmla="*/ 39 h 39"/>
                  <a:gd name="T10" fmla="*/ 77 w 103"/>
                  <a:gd name="T11" fmla="*/ 39 h 39"/>
                  <a:gd name="T12" fmla="*/ 90 w 103"/>
                  <a:gd name="T13" fmla="*/ 35 h 39"/>
                  <a:gd name="T14" fmla="*/ 103 w 103"/>
                  <a:gd name="T15" fmla="*/ 27 h 39"/>
                  <a:gd name="T16" fmla="*/ 103 w 103"/>
                  <a:gd name="T17" fmla="*/ 26 h 39"/>
                  <a:gd name="T18" fmla="*/ 103 w 103"/>
                  <a:gd name="T19" fmla="*/ 26 h 39"/>
                  <a:gd name="T20" fmla="*/ 93 w 103"/>
                  <a:gd name="T21" fmla="*/ 29 h 39"/>
                  <a:gd name="T22" fmla="*/ 45 w 103"/>
                  <a:gd name="T23" fmla="*/ 27 h 39"/>
                  <a:gd name="T24" fmla="*/ 26 w 103"/>
                  <a:gd name="T25" fmla="*/ 23 h 39"/>
                  <a:gd name="T26" fmla="*/ 16 w 103"/>
                  <a:gd name="T27" fmla="*/ 12 h 39"/>
                  <a:gd name="T28" fmla="*/ 7 w 103"/>
                  <a:gd name="T29" fmla="*/ 6 h 39"/>
                  <a:gd name="T30" fmla="*/ 4 w 103"/>
                  <a:gd name="T31" fmla="*/ 0 h 39"/>
                  <a:gd name="T32" fmla="*/ 0 w 103"/>
                  <a:gd name="T33" fmla="*/ 1 h 39"/>
                  <a:gd name="T34" fmla="*/ 0 w 103"/>
                  <a:gd name="T3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6" name="Freeform 308"/>
              <p:cNvSpPr/>
              <p:nvPr/>
            </p:nvSpPr>
            <p:spPr bwMode="auto">
              <a:xfrm>
                <a:off x="3087" y="1054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4 w 10"/>
                  <a:gd name="T3" fmla="*/ 5 h 5"/>
                  <a:gd name="T4" fmla="*/ 0 w 10"/>
                  <a:gd name="T5" fmla="*/ 3 h 5"/>
                  <a:gd name="T6" fmla="*/ 0 w 10"/>
                  <a:gd name="T7" fmla="*/ 3 h 5"/>
                  <a:gd name="T8" fmla="*/ 7 w 10"/>
                  <a:gd name="T9" fmla="*/ 2 h 5"/>
                  <a:gd name="T10" fmla="*/ 10 w 10"/>
                  <a:gd name="T11" fmla="*/ 0 h 5"/>
                  <a:gd name="T12" fmla="*/ 10 w 10"/>
                  <a:gd name="T13" fmla="*/ 2 h 5"/>
                  <a:gd name="T14" fmla="*/ 10 w 10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7" name="Freeform 309"/>
              <p:cNvSpPr/>
              <p:nvPr/>
            </p:nvSpPr>
            <p:spPr bwMode="auto">
              <a:xfrm>
                <a:off x="3622" y="1053"/>
                <a:ext cx="10" cy="4"/>
              </a:xfrm>
              <a:custGeom>
                <a:avLst/>
                <a:gdLst>
                  <a:gd name="T0" fmla="*/ 0 w 10"/>
                  <a:gd name="T1" fmla="*/ 1 h 4"/>
                  <a:gd name="T2" fmla="*/ 7 w 10"/>
                  <a:gd name="T3" fmla="*/ 4 h 4"/>
                  <a:gd name="T4" fmla="*/ 10 w 10"/>
                  <a:gd name="T5" fmla="*/ 3 h 4"/>
                  <a:gd name="T6" fmla="*/ 10 w 10"/>
                  <a:gd name="T7" fmla="*/ 1 h 4"/>
                  <a:gd name="T8" fmla="*/ 4 w 10"/>
                  <a:gd name="T9" fmla="*/ 1 h 4"/>
                  <a:gd name="T10" fmla="*/ 0 w 10"/>
                  <a:gd name="T11" fmla="*/ 0 h 4"/>
                  <a:gd name="T12" fmla="*/ 0 w 10"/>
                  <a:gd name="T13" fmla="*/ 0 h 4"/>
                  <a:gd name="T14" fmla="*/ 0 w 10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8" name="Freeform 310"/>
              <p:cNvSpPr/>
              <p:nvPr/>
            </p:nvSpPr>
            <p:spPr bwMode="auto">
              <a:xfrm>
                <a:off x="3260" y="1057"/>
                <a:ext cx="87" cy="31"/>
              </a:xfrm>
              <a:custGeom>
                <a:avLst/>
                <a:gdLst>
                  <a:gd name="T0" fmla="*/ 74 w 87"/>
                  <a:gd name="T1" fmla="*/ 20 h 31"/>
                  <a:gd name="T2" fmla="*/ 61 w 87"/>
                  <a:gd name="T3" fmla="*/ 26 h 31"/>
                  <a:gd name="T4" fmla="*/ 45 w 87"/>
                  <a:gd name="T5" fmla="*/ 29 h 31"/>
                  <a:gd name="T6" fmla="*/ 20 w 87"/>
                  <a:gd name="T7" fmla="*/ 31 h 31"/>
                  <a:gd name="T8" fmla="*/ 7 w 87"/>
                  <a:gd name="T9" fmla="*/ 28 h 31"/>
                  <a:gd name="T10" fmla="*/ 0 w 87"/>
                  <a:gd name="T11" fmla="*/ 25 h 31"/>
                  <a:gd name="T12" fmla="*/ 45 w 87"/>
                  <a:gd name="T13" fmla="*/ 25 h 31"/>
                  <a:gd name="T14" fmla="*/ 68 w 87"/>
                  <a:gd name="T15" fmla="*/ 19 h 31"/>
                  <a:gd name="T16" fmla="*/ 77 w 87"/>
                  <a:gd name="T17" fmla="*/ 10 h 31"/>
                  <a:gd name="T18" fmla="*/ 77 w 87"/>
                  <a:gd name="T19" fmla="*/ 8 h 31"/>
                  <a:gd name="T20" fmla="*/ 87 w 87"/>
                  <a:gd name="T21" fmla="*/ 0 h 31"/>
                  <a:gd name="T22" fmla="*/ 87 w 87"/>
                  <a:gd name="T23" fmla="*/ 10 h 31"/>
                  <a:gd name="T24" fmla="*/ 74 w 87"/>
                  <a:gd name="T25" fmla="*/ 2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39" name="Freeform 311"/>
              <p:cNvSpPr/>
              <p:nvPr/>
            </p:nvSpPr>
            <p:spPr bwMode="auto">
              <a:xfrm>
                <a:off x="3373" y="1057"/>
                <a:ext cx="86" cy="29"/>
              </a:xfrm>
              <a:custGeom>
                <a:avLst/>
                <a:gdLst>
                  <a:gd name="T0" fmla="*/ 12 w 86"/>
                  <a:gd name="T1" fmla="*/ 19 h 29"/>
                  <a:gd name="T2" fmla="*/ 28 w 86"/>
                  <a:gd name="T3" fmla="*/ 25 h 29"/>
                  <a:gd name="T4" fmla="*/ 44 w 86"/>
                  <a:gd name="T5" fmla="*/ 29 h 29"/>
                  <a:gd name="T6" fmla="*/ 70 w 86"/>
                  <a:gd name="T7" fmla="*/ 29 h 29"/>
                  <a:gd name="T8" fmla="*/ 83 w 86"/>
                  <a:gd name="T9" fmla="*/ 26 h 29"/>
                  <a:gd name="T10" fmla="*/ 86 w 86"/>
                  <a:gd name="T11" fmla="*/ 23 h 29"/>
                  <a:gd name="T12" fmla="*/ 41 w 86"/>
                  <a:gd name="T13" fmla="*/ 23 h 29"/>
                  <a:gd name="T14" fmla="*/ 19 w 86"/>
                  <a:gd name="T15" fmla="*/ 17 h 29"/>
                  <a:gd name="T16" fmla="*/ 9 w 86"/>
                  <a:gd name="T17" fmla="*/ 10 h 29"/>
                  <a:gd name="T18" fmla="*/ 9 w 86"/>
                  <a:gd name="T19" fmla="*/ 7 h 29"/>
                  <a:gd name="T20" fmla="*/ 0 w 86"/>
                  <a:gd name="T21" fmla="*/ 0 h 29"/>
                  <a:gd name="T22" fmla="*/ 3 w 86"/>
                  <a:gd name="T23" fmla="*/ 10 h 29"/>
                  <a:gd name="T24" fmla="*/ 12 w 86"/>
                  <a:gd name="T25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0" name="Freeform 312"/>
              <p:cNvSpPr/>
              <p:nvPr/>
            </p:nvSpPr>
            <p:spPr bwMode="auto">
              <a:xfrm>
                <a:off x="2767" y="1059"/>
                <a:ext cx="23" cy="5"/>
              </a:xfrm>
              <a:custGeom>
                <a:avLst/>
                <a:gdLst>
                  <a:gd name="T0" fmla="*/ 23 w 23"/>
                  <a:gd name="T1" fmla="*/ 5 h 5"/>
                  <a:gd name="T2" fmla="*/ 23 w 23"/>
                  <a:gd name="T3" fmla="*/ 5 h 5"/>
                  <a:gd name="T4" fmla="*/ 3 w 23"/>
                  <a:gd name="T5" fmla="*/ 3 h 5"/>
                  <a:gd name="T6" fmla="*/ 0 w 23"/>
                  <a:gd name="T7" fmla="*/ 2 h 5"/>
                  <a:gd name="T8" fmla="*/ 3 w 23"/>
                  <a:gd name="T9" fmla="*/ 0 h 5"/>
                  <a:gd name="T10" fmla="*/ 19 w 23"/>
                  <a:gd name="T11" fmla="*/ 3 h 5"/>
                  <a:gd name="T12" fmla="*/ 23 w 2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1" name="Freeform 313"/>
              <p:cNvSpPr/>
              <p:nvPr/>
            </p:nvSpPr>
            <p:spPr bwMode="auto">
              <a:xfrm>
                <a:off x="3930" y="1056"/>
                <a:ext cx="22" cy="5"/>
              </a:xfrm>
              <a:custGeom>
                <a:avLst/>
                <a:gdLst>
                  <a:gd name="T0" fmla="*/ 0 w 22"/>
                  <a:gd name="T1" fmla="*/ 3 h 5"/>
                  <a:gd name="T2" fmla="*/ 0 w 22"/>
                  <a:gd name="T3" fmla="*/ 5 h 5"/>
                  <a:gd name="T4" fmla="*/ 19 w 22"/>
                  <a:gd name="T5" fmla="*/ 3 h 5"/>
                  <a:gd name="T6" fmla="*/ 22 w 22"/>
                  <a:gd name="T7" fmla="*/ 1 h 5"/>
                  <a:gd name="T8" fmla="*/ 19 w 22"/>
                  <a:gd name="T9" fmla="*/ 0 h 5"/>
                  <a:gd name="T10" fmla="*/ 3 w 22"/>
                  <a:gd name="T11" fmla="*/ 3 h 5"/>
                  <a:gd name="T12" fmla="*/ 0 w 2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2" name="Freeform 314"/>
              <p:cNvSpPr/>
              <p:nvPr/>
            </p:nvSpPr>
            <p:spPr bwMode="auto">
              <a:xfrm>
                <a:off x="3046" y="1062"/>
                <a:ext cx="19" cy="3"/>
              </a:xfrm>
              <a:custGeom>
                <a:avLst/>
                <a:gdLst>
                  <a:gd name="T0" fmla="*/ 9 w 19"/>
                  <a:gd name="T1" fmla="*/ 3 h 3"/>
                  <a:gd name="T2" fmla="*/ 0 w 19"/>
                  <a:gd name="T3" fmla="*/ 3 h 3"/>
                  <a:gd name="T4" fmla="*/ 0 w 19"/>
                  <a:gd name="T5" fmla="*/ 2 h 3"/>
                  <a:gd name="T6" fmla="*/ 13 w 19"/>
                  <a:gd name="T7" fmla="*/ 0 h 3"/>
                  <a:gd name="T8" fmla="*/ 19 w 19"/>
                  <a:gd name="T9" fmla="*/ 0 h 3"/>
                  <a:gd name="T10" fmla="*/ 9 w 1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3" name="Freeform 315"/>
              <p:cNvSpPr/>
              <p:nvPr/>
            </p:nvSpPr>
            <p:spPr bwMode="auto">
              <a:xfrm>
                <a:off x="3654" y="1059"/>
                <a:ext cx="23" cy="3"/>
              </a:xfrm>
              <a:custGeom>
                <a:avLst/>
                <a:gdLst>
                  <a:gd name="T0" fmla="*/ 10 w 23"/>
                  <a:gd name="T1" fmla="*/ 3 h 3"/>
                  <a:gd name="T2" fmla="*/ 20 w 23"/>
                  <a:gd name="T3" fmla="*/ 3 h 3"/>
                  <a:gd name="T4" fmla="*/ 23 w 23"/>
                  <a:gd name="T5" fmla="*/ 3 h 3"/>
                  <a:gd name="T6" fmla="*/ 7 w 23"/>
                  <a:gd name="T7" fmla="*/ 0 h 3"/>
                  <a:gd name="T8" fmla="*/ 0 w 23"/>
                  <a:gd name="T9" fmla="*/ 2 h 3"/>
                  <a:gd name="T10" fmla="*/ 10 w 2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4" name="Freeform 316"/>
              <p:cNvSpPr/>
              <p:nvPr/>
            </p:nvSpPr>
            <p:spPr bwMode="auto">
              <a:xfrm>
                <a:off x="2812" y="1064"/>
                <a:ext cx="19" cy="4"/>
              </a:xfrm>
              <a:custGeom>
                <a:avLst/>
                <a:gdLst>
                  <a:gd name="T0" fmla="*/ 13 w 19"/>
                  <a:gd name="T1" fmla="*/ 3 h 4"/>
                  <a:gd name="T2" fmla="*/ 16 w 19"/>
                  <a:gd name="T3" fmla="*/ 1 h 4"/>
                  <a:gd name="T4" fmla="*/ 16 w 19"/>
                  <a:gd name="T5" fmla="*/ 3 h 4"/>
                  <a:gd name="T6" fmla="*/ 16 w 19"/>
                  <a:gd name="T7" fmla="*/ 3 h 4"/>
                  <a:gd name="T8" fmla="*/ 19 w 19"/>
                  <a:gd name="T9" fmla="*/ 3 h 4"/>
                  <a:gd name="T10" fmla="*/ 16 w 19"/>
                  <a:gd name="T11" fmla="*/ 4 h 4"/>
                  <a:gd name="T12" fmla="*/ 6 w 19"/>
                  <a:gd name="T13" fmla="*/ 3 h 4"/>
                  <a:gd name="T14" fmla="*/ 0 w 19"/>
                  <a:gd name="T15" fmla="*/ 1 h 4"/>
                  <a:gd name="T16" fmla="*/ 0 w 19"/>
                  <a:gd name="T17" fmla="*/ 0 h 4"/>
                  <a:gd name="T18" fmla="*/ 13 w 19"/>
                  <a:gd name="T19" fmla="*/ 3 h 4"/>
                  <a:gd name="T20" fmla="*/ 13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5" name="Freeform 317"/>
              <p:cNvSpPr/>
              <p:nvPr/>
            </p:nvSpPr>
            <p:spPr bwMode="auto">
              <a:xfrm>
                <a:off x="3888" y="1061"/>
                <a:ext cx="19" cy="4"/>
              </a:xfrm>
              <a:custGeom>
                <a:avLst/>
                <a:gdLst>
                  <a:gd name="T0" fmla="*/ 7 w 19"/>
                  <a:gd name="T1" fmla="*/ 3 h 4"/>
                  <a:gd name="T2" fmla="*/ 7 w 19"/>
                  <a:gd name="T3" fmla="*/ 1 h 4"/>
                  <a:gd name="T4" fmla="*/ 7 w 19"/>
                  <a:gd name="T5" fmla="*/ 3 h 4"/>
                  <a:gd name="T6" fmla="*/ 3 w 19"/>
                  <a:gd name="T7" fmla="*/ 3 h 4"/>
                  <a:gd name="T8" fmla="*/ 0 w 19"/>
                  <a:gd name="T9" fmla="*/ 3 h 4"/>
                  <a:gd name="T10" fmla="*/ 3 w 19"/>
                  <a:gd name="T11" fmla="*/ 4 h 4"/>
                  <a:gd name="T12" fmla="*/ 13 w 19"/>
                  <a:gd name="T13" fmla="*/ 3 h 4"/>
                  <a:gd name="T14" fmla="*/ 19 w 19"/>
                  <a:gd name="T15" fmla="*/ 1 h 4"/>
                  <a:gd name="T16" fmla="*/ 19 w 19"/>
                  <a:gd name="T17" fmla="*/ 0 h 4"/>
                  <a:gd name="T18" fmla="*/ 7 w 19"/>
                  <a:gd name="T19" fmla="*/ 3 h 4"/>
                  <a:gd name="T20" fmla="*/ 7 w 19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6" name="Freeform 318"/>
              <p:cNvSpPr/>
              <p:nvPr/>
            </p:nvSpPr>
            <p:spPr bwMode="auto">
              <a:xfrm>
                <a:off x="3007" y="1067"/>
                <a:ext cx="16" cy="4"/>
              </a:xfrm>
              <a:custGeom>
                <a:avLst/>
                <a:gdLst>
                  <a:gd name="T0" fmla="*/ 16 w 16"/>
                  <a:gd name="T1" fmla="*/ 1 h 4"/>
                  <a:gd name="T2" fmla="*/ 4 w 16"/>
                  <a:gd name="T3" fmla="*/ 4 h 4"/>
                  <a:gd name="T4" fmla="*/ 0 w 16"/>
                  <a:gd name="T5" fmla="*/ 4 h 4"/>
                  <a:gd name="T6" fmla="*/ 0 w 16"/>
                  <a:gd name="T7" fmla="*/ 4 h 4"/>
                  <a:gd name="T8" fmla="*/ 0 w 16"/>
                  <a:gd name="T9" fmla="*/ 3 h 4"/>
                  <a:gd name="T10" fmla="*/ 0 w 16"/>
                  <a:gd name="T11" fmla="*/ 1 h 4"/>
                  <a:gd name="T12" fmla="*/ 13 w 16"/>
                  <a:gd name="T13" fmla="*/ 1 h 4"/>
                  <a:gd name="T14" fmla="*/ 16 w 16"/>
                  <a:gd name="T15" fmla="*/ 0 h 4"/>
                  <a:gd name="T16" fmla="*/ 16 w 16"/>
                  <a:gd name="T17" fmla="*/ 0 h 4"/>
                  <a:gd name="T18" fmla="*/ 16 w 1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7" name="Freeform 319"/>
              <p:cNvSpPr/>
              <p:nvPr/>
            </p:nvSpPr>
            <p:spPr bwMode="auto">
              <a:xfrm>
                <a:off x="3696" y="1065"/>
                <a:ext cx="19" cy="3"/>
              </a:xfrm>
              <a:custGeom>
                <a:avLst/>
                <a:gdLst>
                  <a:gd name="T0" fmla="*/ 0 w 19"/>
                  <a:gd name="T1" fmla="*/ 2 h 3"/>
                  <a:gd name="T2" fmla="*/ 13 w 19"/>
                  <a:gd name="T3" fmla="*/ 3 h 3"/>
                  <a:gd name="T4" fmla="*/ 16 w 19"/>
                  <a:gd name="T5" fmla="*/ 3 h 3"/>
                  <a:gd name="T6" fmla="*/ 19 w 19"/>
                  <a:gd name="T7" fmla="*/ 3 h 3"/>
                  <a:gd name="T8" fmla="*/ 19 w 19"/>
                  <a:gd name="T9" fmla="*/ 2 h 3"/>
                  <a:gd name="T10" fmla="*/ 16 w 19"/>
                  <a:gd name="T11" fmla="*/ 2 h 3"/>
                  <a:gd name="T12" fmla="*/ 3 w 19"/>
                  <a:gd name="T13" fmla="*/ 2 h 3"/>
                  <a:gd name="T14" fmla="*/ 3 w 19"/>
                  <a:gd name="T15" fmla="*/ 0 h 3"/>
                  <a:gd name="T16" fmla="*/ 0 w 19"/>
                  <a:gd name="T17" fmla="*/ 0 h 3"/>
                  <a:gd name="T18" fmla="*/ 0 w 19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8" name="Freeform 320"/>
              <p:cNvSpPr/>
              <p:nvPr/>
            </p:nvSpPr>
            <p:spPr bwMode="auto">
              <a:xfrm>
                <a:off x="2863" y="1070"/>
                <a:ext cx="16" cy="3"/>
              </a:xfrm>
              <a:custGeom>
                <a:avLst/>
                <a:gdLst>
                  <a:gd name="T0" fmla="*/ 16 w 16"/>
                  <a:gd name="T1" fmla="*/ 1 h 3"/>
                  <a:gd name="T2" fmla="*/ 16 w 16"/>
                  <a:gd name="T3" fmla="*/ 3 h 3"/>
                  <a:gd name="T4" fmla="*/ 16 w 16"/>
                  <a:gd name="T5" fmla="*/ 3 h 3"/>
                  <a:gd name="T6" fmla="*/ 4 w 16"/>
                  <a:gd name="T7" fmla="*/ 3 h 3"/>
                  <a:gd name="T8" fmla="*/ 0 w 16"/>
                  <a:gd name="T9" fmla="*/ 1 h 3"/>
                  <a:gd name="T10" fmla="*/ 0 w 16"/>
                  <a:gd name="T11" fmla="*/ 0 h 3"/>
                  <a:gd name="T12" fmla="*/ 13 w 16"/>
                  <a:gd name="T13" fmla="*/ 1 h 3"/>
                  <a:gd name="T14" fmla="*/ 16 w 1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49" name="Freeform 321"/>
              <p:cNvSpPr/>
              <p:nvPr/>
            </p:nvSpPr>
            <p:spPr bwMode="auto">
              <a:xfrm>
                <a:off x="3840" y="1067"/>
                <a:ext cx="19" cy="3"/>
              </a:xfrm>
              <a:custGeom>
                <a:avLst/>
                <a:gdLst>
                  <a:gd name="T0" fmla="*/ 0 w 19"/>
                  <a:gd name="T1" fmla="*/ 1 h 3"/>
                  <a:gd name="T2" fmla="*/ 0 w 19"/>
                  <a:gd name="T3" fmla="*/ 3 h 3"/>
                  <a:gd name="T4" fmla="*/ 0 w 19"/>
                  <a:gd name="T5" fmla="*/ 3 h 3"/>
                  <a:gd name="T6" fmla="*/ 13 w 19"/>
                  <a:gd name="T7" fmla="*/ 3 h 3"/>
                  <a:gd name="T8" fmla="*/ 19 w 19"/>
                  <a:gd name="T9" fmla="*/ 1 h 3"/>
                  <a:gd name="T10" fmla="*/ 16 w 19"/>
                  <a:gd name="T11" fmla="*/ 0 h 3"/>
                  <a:gd name="T12" fmla="*/ 3 w 19"/>
                  <a:gd name="T13" fmla="*/ 1 h 3"/>
                  <a:gd name="T14" fmla="*/ 0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0" name="Freeform 322"/>
              <p:cNvSpPr/>
              <p:nvPr/>
            </p:nvSpPr>
            <p:spPr bwMode="auto">
              <a:xfrm>
                <a:off x="2969" y="1071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0 w 19"/>
                  <a:gd name="T3" fmla="*/ 3 h 3"/>
                  <a:gd name="T4" fmla="*/ 0 w 19"/>
                  <a:gd name="T5" fmla="*/ 0 h 3"/>
                  <a:gd name="T6" fmla="*/ 13 w 19"/>
                  <a:gd name="T7" fmla="*/ 0 h 3"/>
                  <a:gd name="T8" fmla="*/ 16 w 19"/>
                  <a:gd name="T9" fmla="*/ 0 h 3"/>
                  <a:gd name="T10" fmla="*/ 19 w 19"/>
                  <a:gd name="T11" fmla="*/ 0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1" name="Freeform 323"/>
              <p:cNvSpPr/>
              <p:nvPr/>
            </p:nvSpPr>
            <p:spPr bwMode="auto">
              <a:xfrm>
                <a:off x="3731" y="1068"/>
                <a:ext cx="19" cy="3"/>
              </a:xfrm>
              <a:custGeom>
                <a:avLst/>
                <a:gdLst>
                  <a:gd name="T0" fmla="*/ 10 w 19"/>
                  <a:gd name="T1" fmla="*/ 3 h 3"/>
                  <a:gd name="T2" fmla="*/ 19 w 19"/>
                  <a:gd name="T3" fmla="*/ 3 h 3"/>
                  <a:gd name="T4" fmla="*/ 19 w 19"/>
                  <a:gd name="T5" fmla="*/ 2 h 3"/>
                  <a:gd name="T6" fmla="*/ 7 w 19"/>
                  <a:gd name="T7" fmla="*/ 0 h 3"/>
                  <a:gd name="T8" fmla="*/ 3 w 19"/>
                  <a:gd name="T9" fmla="*/ 0 h 3"/>
                  <a:gd name="T10" fmla="*/ 0 w 19"/>
                  <a:gd name="T11" fmla="*/ 2 h 3"/>
                  <a:gd name="T12" fmla="*/ 10 w 19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2" name="Freeform 324"/>
              <p:cNvSpPr/>
              <p:nvPr/>
            </p:nvSpPr>
            <p:spPr bwMode="auto">
              <a:xfrm>
                <a:off x="2902" y="1071"/>
                <a:ext cx="16" cy="3"/>
              </a:xfrm>
              <a:custGeom>
                <a:avLst/>
                <a:gdLst>
                  <a:gd name="T0" fmla="*/ 16 w 16"/>
                  <a:gd name="T1" fmla="*/ 2 h 3"/>
                  <a:gd name="T2" fmla="*/ 16 w 16"/>
                  <a:gd name="T3" fmla="*/ 3 h 3"/>
                  <a:gd name="T4" fmla="*/ 0 w 16"/>
                  <a:gd name="T5" fmla="*/ 3 h 3"/>
                  <a:gd name="T6" fmla="*/ 0 w 16"/>
                  <a:gd name="T7" fmla="*/ 2 h 3"/>
                  <a:gd name="T8" fmla="*/ 6 w 16"/>
                  <a:gd name="T9" fmla="*/ 0 h 3"/>
                  <a:gd name="T10" fmla="*/ 16 w 16"/>
                  <a:gd name="T11" fmla="*/ 2 h 3"/>
                  <a:gd name="T12" fmla="*/ 16 w 1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3" name="Freeform 325"/>
              <p:cNvSpPr/>
              <p:nvPr/>
            </p:nvSpPr>
            <p:spPr bwMode="auto">
              <a:xfrm>
                <a:off x="3802" y="1070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3 w 16"/>
                  <a:gd name="T3" fmla="*/ 1 h 1"/>
                  <a:gd name="T4" fmla="*/ 16 w 16"/>
                  <a:gd name="T5" fmla="*/ 1 h 1"/>
                  <a:gd name="T6" fmla="*/ 16 w 16"/>
                  <a:gd name="T7" fmla="*/ 0 h 1"/>
                  <a:gd name="T8" fmla="*/ 9 w 16"/>
                  <a:gd name="T9" fmla="*/ 0 h 1"/>
                  <a:gd name="T10" fmla="*/ 0 w 16"/>
                  <a:gd name="T11" fmla="*/ 0 h 1"/>
                  <a:gd name="T12" fmla="*/ 0 w 16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4" name="Freeform 326"/>
              <p:cNvSpPr/>
              <p:nvPr/>
            </p:nvSpPr>
            <p:spPr bwMode="auto">
              <a:xfrm>
                <a:off x="2934" y="1071"/>
                <a:ext cx="19" cy="3"/>
              </a:xfrm>
              <a:custGeom>
                <a:avLst/>
                <a:gdLst>
                  <a:gd name="T0" fmla="*/ 19 w 19"/>
                  <a:gd name="T1" fmla="*/ 2 h 3"/>
                  <a:gd name="T2" fmla="*/ 19 w 19"/>
                  <a:gd name="T3" fmla="*/ 3 h 3"/>
                  <a:gd name="T4" fmla="*/ 9 w 19"/>
                  <a:gd name="T5" fmla="*/ 3 h 3"/>
                  <a:gd name="T6" fmla="*/ 3 w 19"/>
                  <a:gd name="T7" fmla="*/ 3 h 3"/>
                  <a:gd name="T8" fmla="*/ 0 w 19"/>
                  <a:gd name="T9" fmla="*/ 3 h 3"/>
                  <a:gd name="T10" fmla="*/ 3 w 19"/>
                  <a:gd name="T11" fmla="*/ 0 h 3"/>
                  <a:gd name="T12" fmla="*/ 16 w 19"/>
                  <a:gd name="T13" fmla="*/ 2 h 3"/>
                  <a:gd name="T14" fmla="*/ 19 w 19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5" name="Freeform 327"/>
              <p:cNvSpPr/>
              <p:nvPr/>
            </p:nvSpPr>
            <p:spPr bwMode="auto">
              <a:xfrm>
                <a:off x="3766" y="1070"/>
                <a:ext cx="20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1 h 1"/>
                  <a:gd name="T4" fmla="*/ 10 w 20"/>
                  <a:gd name="T5" fmla="*/ 1 h 1"/>
                  <a:gd name="T6" fmla="*/ 16 w 20"/>
                  <a:gd name="T7" fmla="*/ 1 h 1"/>
                  <a:gd name="T8" fmla="*/ 20 w 20"/>
                  <a:gd name="T9" fmla="*/ 1 h 1"/>
                  <a:gd name="T10" fmla="*/ 16 w 20"/>
                  <a:gd name="T11" fmla="*/ 0 h 1"/>
                  <a:gd name="T12" fmla="*/ 4 w 20"/>
                  <a:gd name="T13" fmla="*/ 0 h 1"/>
                  <a:gd name="T14" fmla="*/ 0 w 20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6" name="Freeform 328"/>
              <p:cNvSpPr/>
              <p:nvPr/>
            </p:nvSpPr>
            <p:spPr bwMode="auto">
              <a:xfrm>
                <a:off x="3328" y="977"/>
                <a:ext cx="35" cy="49"/>
              </a:xfrm>
              <a:custGeom>
                <a:avLst/>
                <a:gdLst>
                  <a:gd name="T0" fmla="*/ 35 w 35"/>
                  <a:gd name="T1" fmla="*/ 2 h 49"/>
                  <a:gd name="T2" fmla="*/ 29 w 35"/>
                  <a:gd name="T3" fmla="*/ 0 h 49"/>
                  <a:gd name="T4" fmla="*/ 19 w 35"/>
                  <a:gd name="T5" fmla="*/ 5 h 49"/>
                  <a:gd name="T6" fmla="*/ 3 w 35"/>
                  <a:gd name="T7" fmla="*/ 17 h 49"/>
                  <a:gd name="T8" fmla="*/ 0 w 35"/>
                  <a:gd name="T9" fmla="*/ 23 h 49"/>
                  <a:gd name="T10" fmla="*/ 0 w 35"/>
                  <a:gd name="T11" fmla="*/ 29 h 49"/>
                  <a:gd name="T12" fmla="*/ 16 w 35"/>
                  <a:gd name="T13" fmla="*/ 33 h 49"/>
                  <a:gd name="T14" fmla="*/ 29 w 35"/>
                  <a:gd name="T15" fmla="*/ 44 h 49"/>
                  <a:gd name="T16" fmla="*/ 35 w 35"/>
                  <a:gd name="T17" fmla="*/ 49 h 49"/>
                  <a:gd name="T18" fmla="*/ 35 w 35"/>
                  <a:gd name="T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7" name="Freeform 329"/>
              <p:cNvSpPr/>
              <p:nvPr/>
            </p:nvSpPr>
            <p:spPr bwMode="auto">
              <a:xfrm>
                <a:off x="3353" y="977"/>
                <a:ext cx="39" cy="47"/>
              </a:xfrm>
              <a:custGeom>
                <a:avLst/>
                <a:gdLst>
                  <a:gd name="T0" fmla="*/ 0 w 39"/>
                  <a:gd name="T1" fmla="*/ 2 h 47"/>
                  <a:gd name="T2" fmla="*/ 10 w 39"/>
                  <a:gd name="T3" fmla="*/ 0 h 47"/>
                  <a:gd name="T4" fmla="*/ 20 w 39"/>
                  <a:gd name="T5" fmla="*/ 3 h 47"/>
                  <a:gd name="T6" fmla="*/ 36 w 39"/>
                  <a:gd name="T7" fmla="*/ 15 h 47"/>
                  <a:gd name="T8" fmla="*/ 39 w 39"/>
                  <a:gd name="T9" fmla="*/ 21 h 47"/>
                  <a:gd name="T10" fmla="*/ 39 w 39"/>
                  <a:gd name="T11" fmla="*/ 27 h 47"/>
                  <a:gd name="T12" fmla="*/ 23 w 39"/>
                  <a:gd name="T13" fmla="*/ 33 h 47"/>
                  <a:gd name="T14" fmla="*/ 10 w 39"/>
                  <a:gd name="T15" fmla="*/ 43 h 47"/>
                  <a:gd name="T16" fmla="*/ 4 w 39"/>
                  <a:gd name="T17" fmla="*/ 47 h 47"/>
                  <a:gd name="T18" fmla="*/ 0 w 39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8" name="Freeform 330"/>
              <p:cNvSpPr/>
              <p:nvPr/>
            </p:nvSpPr>
            <p:spPr bwMode="auto">
              <a:xfrm>
                <a:off x="3312" y="966"/>
                <a:ext cx="54" cy="40"/>
              </a:xfrm>
              <a:custGeom>
                <a:avLst/>
                <a:gdLst>
                  <a:gd name="T0" fmla="*/ 54 w 54"/>
                  <a:gd name="T1" fmla="*/ 0 h 40"/>
                  <a:gd name="T2" fmla="*/ 35 w 54"/>
                  <a:gd name="T3" fmla="*/ 0 h 40"/>
                  <a:gd name="T4" fmla="*/ 22 w 54"/>
                  <a:gd name="T5" fmla="*/ 5 h 40"/>
                  <a:gd name="T6" fmla="*/ 6 w 54"/>
                  <a:gd name="T7" fmla="*/ 16 h 40"/>
                  <a:gd name="T8" fmla="*/ 0 w 54"/>
                  <a:gd name="T9" fmla="*/ 26 h 40"/>
                  <a:gd name="T10" fmla="*/ 0 w 54"/>
                  <a:gd name="T11" fmla="*/ 32 h 40"/>
                  <a:gd name="T12" fmla="*/ 3 w 54"/>
                  <a:gd name="T13" fmla="*/ 37 h 40"/>
                  <a:gd name="T14" fmla="*/ 9 w 54"/>
                  <a:gd name="T15" fmla="*/ 40 h 40"/>
                  <a:gd name="T16" fmla="*/ 9 w 54"/>
                  <a:gd name="T17" fmla="*/ 40 h 40"/>
                  <a:gd name="T18" fmla="*/ 12 w 54"/>
                  <a:gd name="T19" fmla="*/ 29 h 40"/>
                  <a:gd name="T20" fmla="*/ 22 w 54"/>
                  <a:gd name="T21" fmla="*/ 19 h 40"/>
                  <a:gd name="T22" fmla="*/ 35 w 54"/>
                  <a:gd name="T23" fmla="*/ 11 h 40"/>
                  <a:gd name="T24" fmla="*/ 51 w 54"/>
                  <a:gd name="T25" fmla="*/ 8 h 40"/>
                  <a:gd name="T26" fmla="*/ 51 w 54"/>
                  <a:gd name="T27" fmla="*/ 8 h 40"/>
                  <a:gd name="T28" fmla="*/ 54 w 54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59" name="Freeform 331"/>
              <p:cNvSpPr/>
              <p:nvPr/>
            </p:nvSpPr>
            <p:spPr bwMode="auto">
              <a:xfrm>
                <a:off x="3353" y="965"/>
                <a:ext cx="55" cy="39"/>
              </a:xfrm>
              <a:custGeom>
                <a:avLst/>
                <a:gdLst>
                  <a:gd name="T0" fmla="*/ 0 w 55"/>
                  <a:gd name="T1" fmla="*/ 0 h 39"/>
                  <a:gd name="T2" fmla="*/ 16 w 55"/>
                  <a:gd name="T3" fmla="*/ 1 h 39"/>
                  <a:gd name="T4" fmla="*/ 32 w 55"/>
                  <a:gd name="T5" fmla="*/ 6 h 39"/>
                  <a:gd name="T6" fmla="*/ 48 w 55"/>
                  <a:gd name="T7" fmla="*/ 15 h 39"/>
                  <a:gd name="T8" fmla="*/ 55 w 55"/>
                  <a:gd name="T9" fmla="*/ 26 h 39"/>
                  <a:gd name="T10" fmla="*/ 55 w 55"/>
                  <a:gd name="T11" fmla="*/ 32 h 39"/>
                  <a:gd name="T12" fmla="*/ 52 w 55"/>
                  <a:gd name="T13" fmla="*/ 36 h 39"/>
                  <a:gd name="T14" fmla="*/ 45 w 55"/>
                  <a:gd name="T15" fmla="*/ 39 h 39"/>
                  <a:gd name="T16" fmla="*/ 45 w 55"/>
                  <a:gd name="T17" fmla="*/ 39 h 39"/>
                  <a:gd name="T18" fmla="*/ 42 w 55"/>
                  <a:gd name="T19" fmla="*/ 29 h 39"/>
                  <a:gd name="T20" fmla="*/ 32 w 55"/>
                  <a:gd name="T21" fmla="*/ 20 h 39"/>
                  <a:gd name="T22" fmla="*/ 20 w 55"/>
                  <a:gd name="T23" fmla="*/ 12 h 39"/>
                  <a:gd name="T24" fmla="*/ 4 w 55"/>
                  <a:gd name="T25" fmla="*/ 7 h 39"/>
                  <a:gd name="T26" fmla="*/ 0 w 55"/>
                  <a:gd name="T27" fmla="*/ 7 h 39"/>
                  <a:gd name="T28" fmla="*/ 0 w 55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0" name="Freeform 332"/>
              <p:cNvSpPr/>
              <p:nvPr/>
            </p:nvSpPr>
            <p:spPr bwMode="auto">
              <a:xfrm>
                <a:off x="3145" y="898"/>
                <a:ext cx="221" cy="105"/>
              </a:xfrm>
              <a:custGeom>
                <a:avLst/>
                <a:gdLst>
                  <a:gd name="T0" fmla="*/ 221 w 221"/>
                  <a:gd name="T1" fmla="*/ 0 h 105"/>
                  <a:gd name="T2" fmla="*/ 215 w 221"/>
                  <a:gd name="T3" fmla="*/ 2 h 105"/>
                  <a:gd name="T4" fmla="*/ 186 w 221"/>
                  <a:gd name="T5" fmla="*/ 11 h 105"/>
                  <a:gd name="T6" fmla="*/ 173 w 221"/>
                  <a:gd name="T7" fmla="*/ 15 h 105"/>
                  <a:gd name="T8" fmla="*/ 167 w 221"/>
                  <a:gd name="T9" fmla="*/ 21 h 105"/>
                  <a:gd name="T10" fmla="*/ 167 w 221"/>
                  <a:gd name="T11" fmla="*/ 24 h 105"/>
                  <a:gd name="T12" fmla="*/ 163 w 221"/>
                  <a:gd name="T13" fmla="*/ 27 h 105"/>
                  <a:gd name="T14" fmla="*/ 163 w 221"/>
                  <a:gd name="T15" fmla="*/ 44 h 105"/>
                  <a:gd name="T16" fmla="*/ 179 w 221"/>
                  <a:gd name="T17" fmla="*/ 62 h 105"/>
                  <a:gd name="T18" fmla="*/ 179 w 221"/>
                  <a:gd name="T19" fmla="*/ 62 h 105"/>
                  <a:gd name="T20" fmla="*/ 176 w 221"/>
                  <a:gd name="T21" fmla="*/ 62 h 105"/>
                  <a:gd name="T22" fmla="*/ 160 w 221"/>
                  <a:gd name="T23" fmla="*/ 46 h 105"/>
                  <a:gd name="T24" fmla="*/ 157 w 221"/>
                  <a:gd name="T25" fmla="*/ 35 h 105"/>
                  <a:gd name="T26" fmla="*/ 128 w 221"/>
                  <a:gd name="T27" fmla="*/ 29 h 105"/>
                  <a:gd name="T28" fmla="*/ 106 w 221"/>
                  <a:gd name="T29" fmla="*/ 26 h 105"/>
                  <a:gd name="T30" fmla="*/ 103 w 221"/>
                  <a:gd name="T31" fmla="*/ 29 h 105"/>
                  <a:gd name="T32" fmla="*/ 96 w 221"/>
                  <a:gd name="T33" fmla="*/ 41 h 105"/>
                  <a:gd name="T34" fmla="*/ 96 w 221"/>
                  <a:gd name="T35" fmla="*/ 52 h 105"/>
                  <a:gd name="T36" fmla="*/ 135 w 221"/>
                  <a:gd name="T37" fmla="*/ 65 h 105"/>
                  <a:gd name="T38" fmla="*/ 151 w 221"/>
                  <a:gd name="T39" fmla="*/ 76 h 105"/>
                  <a:gd name="T40" fmla="*/ 154 w 221"/>
                  <a:gd name="T41" fmla="*/ 76 h 105"/>
                  <a:gd name="T42" fmla="*/ 157 w 221"/>
                  <a:gd name="T43" fmla="*/ 79 h 105"/>
                  <a:gd name="T44" fmla="*/ 157 w 221"/>
                  <a:gd name="T45" fmla="*/ 79 h 105"/>
                  <a:gd name="T46" fmla="*/ 151 w 221"/>
                  <a:gd name="T47" fmla="*/ 79 h 105"/>
                  <a:gd name="T48" fmla="*/ 125 w 221"/>
                  <a:gd name="T49" fmla="*/ 65 h 105"/>
                  <a:gd name="T50" fmla="*/ 74 w 221"/>
                  <a:gd name="T51" fmla="*/ 47 h 105"/>
                  <a:gd name="T52" fmla="*/ 58 w 221"/>
                  <a:gd name="T53" fmla="*/ 44 h 105"/>
                  <a:gd name="T54" fmla="*/ 29 w 221"/>
                  <a:gd name="T55" fmla="*/ 41 h 105"/>
                  <a:gd name="T56" fmla="*/ 7 w 221"/>
                  <a:gd name="T57" fmla="*/ 43 h 105"/>
                  <a:gd name="T58" fmla="*/ 0 w 221"/>
                  <a:gd name="T59" fmla="*/ 44 h 105"/>
                  <a:gd name="T60" fmla="*/ 35 w 221"/>
                  <a:gd name="T61" fmla="*/ 56 h 105"/>
                  <a:gd name="T62" fmla="*/ 48 w 221"/>
                  <a:gd name="T63" fmla="*/ 65 h 105"/>
                  <a:gd name="T64" fmla="*/ 61 w 221"/>
                  <a:gd name="T65" fmla="*/ 78 h 105"/>
                  <a:gd name="T66" fmla="*/ 80 w 221"/>
                  <a:gd name="T67" fmla="*/ 100 h 105"/>
                  <a:gd name="T68" fmla="*/ 90 w 221"/>
                  <a:gd name="T69" fmla="*/ 103 h 105"/>
                  <a:gd name="T70" fmla="*/ 106 w 221"/>
                  <a:gd name="T71" fmla="*/ 105 h 105"/>
                  <a:gd name="T72" fmla="*/ 160 w 221"/>
                  <a:gd name="T73" fmla="*/ 105 h 105"/>
                  <a:gd name="T74" fmla="*/ 160 w 221"/>
                  <a:gd name="T75" fmla="*/ 93 h 105"/>
                  <a:gd name="T76" fmla="*/ 170 w 221"/>
                  <a:gd name="T77" fmla="*/ 81 h 105"/>
                  <a:gd name="T78" fmla="*/ 195 w 221"/>
                  <a:gd name="T79" fmla="*/ 68 h 105"/>
                  <a:gd name="T80" fmla="*/ 205 w 221"/>
                  <a:gd name="T81" fmla="*/ 65 h 105"/>
                  <a:gd name="T82" fmla="*/ 221 w 221"/>
                  <a:gd name="T83" fmla="*/ 65 h 105"/>
                  <a:gd name="T84" fmla="*/ 221 w 221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1" name="Freeform 333"/>
              <p:cNvSpPr/>
              <p:nvPr/>
            </p:nvSpPr>
            <p:spPr bwMode="auto">
              <a:xfrm>
                <a:off x="3353" y="898"/>
                <a:ext cx="218" cy="105"/>
              </a:xfrm>
              <a:custGeom>
                <a:avLst/>
                <a:gdLst>
                  <a:gd name="T0" fmla="*/ 0 w 218"/>
                  <a:gd name="T1" fmla="*/ 0 h 105"/>
                  <a:gd name="T2" fmla="*/ 4 w 218"/>
                  <a:gd name="T3" fmla="*/ 0 h 105"/>
                  <a:gd name="T4" fmla="*/ 32 w 218"/>
                  <a:gd name="T5" fmla="*/ 9 h 105"/>
                  <a:gd name="T6" fmla="*/ 45 w 218"/>
                  <a:gd name="T7" fmla="*/ 14 h 105"/>
                  <a:gd name="T8" fmla="*/ 55 w 218"/>
                  <a:gd name="T9" fmla="*/ 21 h 105"/>
                  <a:gd name="T10" fmla="*/ 55 w 218"/>
                  <a:gd name="T11" fmla="*/ 23 h 105"/>
                  <a:gd name="T12" fmla="*/ 58 w 218"/>
                  <a:gd name="T13" fmla="*/ 26 h 105"/>
                  <a:gd name="T14" fmla="*/ 55 w 218"/>
                  <a:gd name="T15" fmla="*/ 43 h 105"/>
                  <a:gd name="T16" fmla="*/ 39 w 218"/>
                  <a:gd name="T17" fmla="*/ 61 h 105"/>
                  <a:gd name="T18" fmla="*/ 39 w 218"/>
                  <a:gd name="T19" fmla="*/ 61 h 105"/>
                  <a:gd name="T20" fmla="*/ 42 w 218"/>
                  <a:gd name="T21" fmla="*/ 61 h 105"/>
                  <a:gd name="T22" fmla="*/ 58 w 218"/>
                  <a:gd name="T23" fmla="*/ 44 h 105"/>
                  <a:gd name="T24" fmla="*/ 61 w 218"/>
                  <a:gd name="T25" fmla="*/ 33 h 105"/>
                  <a:gd name="T26" fmla="*/ 90 w 218"/>
                  <a:gd name="T27" fmla="*/ 27 h 105"/>
                  <a:gd name="T28" fmla="*/ 112 w 218"/>
                  <a:gd name="T29" fmla="*/ 24 h 105"/>
                  <a:gd name="T30" fmla="*/ 119 w 218"/>
                  <a:gd name="T31" fmla="*/ 27 h 105"/>
                  <a:gd name="T32" fmla="*/ 122 w 218"/>
                  <a:gd name="T33" fmla="*/ 40 h 105"/>
                  <a:gd name="T34" fmla="*/ 122 w 218"/>
                  <a:gd name="T35" fmla="*/ 50 h 105"/>
                  <a:gd name="T36" fmla="*/ 87 w 218"/>
                  <a:gd name="T37" fmla="*/ 65 h 105"/>
                  <a:gd name="T38" fmla="*/ 71 w 218"/>
                  <a:gd name="T39" fmla="*/ 74 h 105"/>
                  <a:gd name="T40" fmla="*/ 68 w 218"/>
                  <a:gd name="T41" fmla="*/ 76 h 105"/>
                  <a:gd name="T42" fmla="*/ 64 w 218"/>
                  <a:gd name="T43" fmla="*/ 78 h 105"/>
                  <a:gd name="T44" fmla="*/ 64 w 218"/>
                  <a:gd name="T45" fmla="*/ 79 h 105"/>
                  <a:gd name="T46" fmla="*/ 68 w 218"/>
                  <a:gd name="T47" fmla="*/ 79 h 105"/>
                  <a:gd name="T48" fmla="*/ 93 w 218"/>
                  <a:gd name="T49" fmla="*/ 64 h 105"/>
                  <a:gd name="T50" fmla="*/ 144 w 218"/>
                  <a:gd name="T51" fmla="*/ 46 h 105"/>
                  <a:gd name="T52" fmla="*/ 164 w 218"/>
                  <a:gd name="T53" fmla="*/ 43 h 105"/>
                  <a:gd name="T54" fmla="*/ 189 w 218"/>
                  <a:gd name="T55" fmla="*/ 40 h 105"/>
                  <a:gd name="T56" fmla="*/ 212 w 218"/>
                  <a:gd name="T57" fmla="*/ 41 h 105"/>
                  <a:gd name="T58" fmla="*/ 218 w 218"/>
                  <a:gd name="T59" fmla="*/ 43 h 105"/>
                  <a:gd name="T60" fmla="*/ 186 w 218"/>
                  <a:gd name="T61" fmla="*/ 55 h 105"/>
                  <a:gd name="T62" fmla="*/ 170 w 218"/>
                  <a:gd name="T63" fmla="*/ 64 h 105"/>
                  <a:gd name="T64" fmla="*/ 160 w 218"/>
                  <a:gd name="T65" fmla="*/ 76 h 105"/>
                  <a:gd name="T66" fmla="*/ 141 w 218"/>
                  <a:gd name="T67" fmla="*/ 99 h 105"/>
                  <a:gd name="T68" fmla="*/ 132 w 218"/>
                  <a:gd name="T69" fmla="*/ 102 h 105"/>
                  <a:gd name="T70" fmla="*/ 116 w 218"/>
                  <a:gd name="T71" fmla="*/ 103 h 105"/>
                  <a:gd name="T72" fmla="*/ 58 w 218"/>
                  <a:gd name="T73" fmla="*/ 105 h 105"/>
                  <a:gd name="T74" fmla="*/ 58 w 218"/>
                  <a:gd name="T75" fmla="*/ 91 h 105"/>
                  <a:gd name="T76" fmla="*/ 48 w 218"/>
                  <a:gd name="T77" fmla="*/ 79 h 105"/>
                  <a:gd name="T78" fmla="*/ 26 w 218"/>
                  <a:gd name="T79" fmla="*/ 67 h 105"/>
                  <a:gd name="T80" fmla="*/ 16 w 218"/>
                  <a:gd name="T81" fmla="*/ 65 h 105"/>
                  <a:gd name="T82" fmla="*/ 0 w 218"/>
                  <a:gd name="T83" fmla="*/ 65 h 105"/>
                  <a:gd name="T84" fmla="*/ 0 w 218"/>
                  <a:gd name="T8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2" name="Freeform 334"/>
              <p:cNvSpPr/>
              <p:nvPr/>
            </p:nvSpPr>
            <p:spPr bwMode="auto">
              <a:xfrm>
                <a:off x="3347" y="915"/>
                <a:ext cx="29" cy="44"/>
              </a:xfrm>
              <a:custGeom>
                <a:avLst/>
                <a:gdLst>
                  <a:gd name="T0" fmla="*/ 26 w 29"/>
                  <a:gd name="T1" fmla="*/ 10 h 44"/>
                  <a:gd name="T2" fmla="*/ 29 w 29"/>
                  <a:gd name="T3" fmla="*/ 7 h 44"/>
                  <a:gd name="T4" fmla="*/ 29 w 29"/>
                  <a:gd name="T5" fmla="*/ 4 h 44"/>
                  <a:gd name="T6" fmla="*/ 22 w 29"/>
                  <a:gd name="T7" fmla="*/ 3 h 44"/>
                  <a:gd name="T8" fmla="*/ 19 w 29"/>
                  <a:gd name="T9" fmla="*/ 1 h 44"/>
                  <a:gd name="T10" fmla="*/ 13 w 29"/>
                  <a:gd name="T11" fmla="*/ 0 h 44"/>
                  <a:gd name="T12" fmla="*/ 6 w 29"/>
                  <a:gd name="T13" fmla="*/ 1 h 44"/>
                  <a:gd name="T14" fmla="*/ 3 w 29"/>
                  <a:gd name="T15" fmla="*/ 3 h 44"/>
                  <a:gd name="T16" fmla="*/ 0 w 29"/>
                  <a:gd name="T17" fmla="*/ 6 h 44"/>
                  <a:gd name="T18" fmla="*/ 0 w 29"/>
                  <a:gd name="T19" fmla="*/ 6 h 44"/>
                  <a:gd name="T20" fmla="*/ 0 w 29"/>
                  <a:gd name="T21" fmla="*/ 10 h 44"/>
                  <a:gd name="T22" fmla="*/ 0 w 29"/>
                  <a:gd name="T23" fmla="*/ 15 h 44"/>
                  <a:gd name="T24" fmla="*/ 3 w 29"/>
                  <a:gd name="T25" fmla="*/ 20 h 44"/>
                  <a:gd name="T26" fmla="*/ 3 w 29"/>
                  <a:gd name="T27" fmla="*/ 26 h 44"/>
                  <a:gd name="T28" fmla="*/ 6 w 29"/>
                  <a:gd name="T29" fmla="*/ 30 h 44"/>
                  <a:gd name="T30" fmla="*/ 10 w 29"/>
                  <a:gd name="T31" fmla="*/ 35 h 44"/>
                  <a:gd name="T32" fmla="*/ 10 w 29"/>
                  <a:gd name="T33" fmla="*/ 39 h 44"/>
                  <a:gd name="T34" fmla="*/ 13 w 29"/>
                  <a:gd name="T35" fmla="*/ 44 h 44"/>
                  <a:gd name="T36" fmla="*/ 13 w 29"/>
                  <a:gd name="T37" fmla="*/ 44 h 44"/>
                  <a:gd name="T38" fmla="*/ 16 w 29"/>
                  <a:gd name="T39" fmla="*/ 39 h 44"/>
                  <a:gd name="T40" fmla="*/ 16 w 29"/>
                  <a:gd name="T41" fmla="*/ 35 h 44"/>
                  <a:gd name="T42" fmla="*/ 16 w 29"/>
                  <a:gd name="T43" fmla="*/ 30 h 44"/>
                  <a:gd name="T44" fmla="*/ 16 w 29"/>
                  <a:gd name="T45" fmla="*/ 27 h 44"/>
                  <a:gd name="T46" fmla="*/ 19 w 29"/>
                  <a:gd name="T47" fmla="*/ 23 h 44"/>
                  <a:gd name="T48" fmla="*/ 19 w 29"/>
                  <a:gd name="T49" fmla="*/ 20 h 44"/>
                  <a:gd name="T50" fmla="*/ 22 w 29"/>
                  <a:gd name="T51" fmla="*/ 15 h 44"/>
                  <a:gd name="T52" fmla="*/ 26 w 29"/>
                  <a:gd name="T53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3" name="Freeform 335"/>
              <p:cNvSpPr/>
              <p:nvPr/>
            </p:nvSpPr>
            <p:spPr bwMode="auto">
              <a:xfrm>
                <a:off x="3353" y="904"/>
                <a:ext cx="7" cy="5"/>
              </a:xfrm>
              <a:custGeom>
                <a:avLst/>
                <a:gdLst>
                  <a:gd name="T0" fmla="*/ 7 w 7"/>
                  <a:gd name="T1" fmla="*/ 3 h 5"/>
                  <a:gd name="T2" fmla="*/ 4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4 w 7"/>
                  <a:gd name="T9" fmla="*/ 0 h 5"/>
                  <a:gd name="T10" fmla="*/ 7 w 7"/>
                  <a:gd name="T11" fmla="*/ 2 h 5"/>
                  <a:gd name="T12" fmla="*/ 7 w 7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4" name="Freeform 336"/>
              <p:cNvSpPr/>
              <p:nvPr/>
            </p:nvSpPr>
            <p:spPr bwMode="auto">
              <a:xfrm>
                <a:off x="3357" y="904"/>
                <a:ext cx="9" cy="5"/>
              </a:xfrm>
              <a:custGeom>
                <a:avLst/>
                <a:gdLst>
                  <a:gd name="T0" fmla="*/ 3 w 9"/>
                  <a:gd name="T1" fmla="*/ 3 h 5"/>
                  <a:gd name="T2" fmla="*/ 6 w 9"/>
                  <a:gd name="T3" fmla="*/ 5 h 5"/>
                  <a:gd name="T4" fmla="*/ 6 w 9"/>
                  <a:gd name="T5" fmla="*/ 5 h 5"/>
                  <a:gd name="T6" fmla="*/ 9 w 9"/>
                  <a:gd name="T7" fmla="*/ 3 h 5"/>
                  <a:gd name="T8" fmla="*/ 3 w 9"/>
                  <a:gd name="T9" fmla="*/ 0 h 5"/>
                  <a:gd name="T10" fmla="*/ 0 w 9"/>
                  <a:gd name="T11" fmla="*/ 0 h 5"/>
                  <a:gd name="T12" fmla="*/ 3 w 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5" name="Freeform 337"/>
              <p:cNvSpPr/>
              <p:nvPr/>
            </p:nvSpPr>
            <p:spPr bwMode="auto">
              <a:xfrm>
                <a:off x="3334" y="916"/>
                <a:ext cx="13" cy="3"/>
              </a:xfrm>
              <a:custGeom>
                <a:avLst/>
                <a:gdLst>
                  <a:gd name="T0" fmla="*/ 13 w 13"/>
                  <a:gd name="T1" fmla="*/ 0 h 3"/>
                  <a:gd name="T2" fmla="*/ 10 w 13"/>
                  <a:gd name="T3" fmla="*/ 2 h 3"/>
                  <a:gd name="T4" fmla="*/ 6 w 13"/>
                  <a:gd name="T5" fmla="*/ 3 h 3"/>
                  <a:gd name="T6" fmla="*/ 3 w 13"/>
                  <a:gd name="T7" fmla="*/ 3 h 3"/>
                  <a:gd name="T8" fmla="*/ 0 w 13"/>
                  <a:gd name="T9" fmla="*/ 3 h 3"/>
                  <a:gd name="T10" fmla="*/ 6 w 13"/>
                  <a:gd name="T11" fmla="*/ 0 h 3"/>
                  <a:gd name="T12" fmla="*/ 10 w 13"/>
                  <a:gd name="T13" fmla="*/ 0 h 3"/>
                  <a:gd name="T14" fmla="*/ 13 w 1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6" name="Freeform 338"/>
              <p:cNvSpPr/>
              <p:nvPr/>
            </p:nvSpPr>
            <p:spPr bwMode="auto">
              <a:xfrm>
                <a:off x="3373" y="915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3 w 9"/>
                  <a:gd name="T3" fmla="*/ 1 h 4"/>
                  <a:gd name="T4" fmla="*/ 6 w 9"/>
                  <a:gd name="T5" fmla="*/ 4 h 4"/>
                  <a:gd name="T6" fmla="*/ 9 w 9"/>
                  <a:gd name="T7" fmla="*/ 4 h 4"/>
                  <a:gd name="T8" fmla="*/ 9 w 9"/>
                  <a:gd name="T9" fmla="*/ 3 h 4"/>
                  <a:gd name="T10" fmla="*/ 3 w 9"/>
                  <a:gd name="T11" fmla="*/ 0 h 4"/>
                  <a:gd name="T12" fmla="*/ 0 w 9"/>
                  <a:gd name="T13" fmla="*/ 0 h 4"/>
                  <a:gd name="T14" fmla="*/ 0 w 9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7" name="Freeform 339"/>
              <p:cNvSpPr/>
              <p:nvPr/>
            </p:nvSpPr>
            <p:spPr bwMode="auto">
              <a:xfrm>
                <a:off x="3324" y="925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4 w 7"/>
                  <a:gd name="T3" fmla="*/ 6 h 6"/>
                  <a:gd name="T4" fmla="*/ 0 w 7"/>
                  <a:gd name="T5" fmla="*/ 5 h 6"/>
                  <a:gd name="T6" fmla="*/ 0 w 7"/>
                  <a:gd name="T7" fmla="*/ 2 h 6"/>
                  <a:gd name="T8" fmla="*/ 7 w 7"/>
                  <a:gd name="T9" fmla="*/ 0 h 6"/>
                  <a:gd name="T10" fmla="*/ 7 w 7"/>
                  <a:gd name="T11" fmla="*/ 0 h 6"/>
                  <a:gd name="T12" fmla="*/ 7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8" name="Freeform 340"/>
              <p:cNvSpPr/>
              <p:nvPr/>
            </p:nvSpPr>
            <p:spPr bwMode="auto">
              <a:xfrm>
                <a:off x="3385" y="924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7 w 7"/>
                  <a:gd name="T7" fmla="*/ 1 h 6"/>
                  <a:gd name="T8" fmla="*/ 4 w 7"/>
                  <a:gd name="T9" fmla="*/ 0 h 6"/>
                  <a:gd name="T10" fmla="*/ 4 w 7"/>
                  <a:gd name="T11" fmla="*/ 0 h 6"/>
                  <a:gd name="T12" fmla="*/ 0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69" name="Freeform 341"/>
              <p:cNvSpPr/>
              <p:nvPr/>
            </p:nvSpPr>
            <p:spPr bwMode="auto">
              <a:xfrm>
                <a:off x="3324" y="936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4 w 7"/>
                  <a:gd name="T3" fmla="*/ 8 h 8"/>
                  <a:gd name="T4" fmla="*/ 0 w 7"/>
                  <a:gd name="T5" fmla="*/ 5 h 8"/>
                  <a:gd name="T6" fmla="*/ 4 w 7"/>
                  <a:gd name="T7" fmla="*/ 0 h 8"/>
                  <a:gd name="T8" fmla="*/ 7 w 7"/>
                  <a:gd name="T9" fmla="*/ 8 h 8"/>
                  <a:gd name="T10" fmla="*/ 7 w 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0" name="Freeform 342"/>
              <p:cNvSpPr/>
              <p:nvPr/>
            </p:nvSpPr>
            <p:spPr bwMode="auto">
              <a:xfrm>
                <a:off x="3389" y="936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1" name="Freeform 343"/>
              <p:cNvSpPr/>
              <p:nvPr/>
            </p:nvSpPr>
            <p:spPr bwMode="auto">
              <a:xfrm>
                <a:off x="3328" y="948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3 w 6"/>
                  <a:gd name="T3" fmla="*/ 5 h 5"/>
                  <a:gd name="T4" fmla="*/ 0 w 6"/>
                  <a:gd name="T5" fmla="*/ 3 h 5"/>
                  <a:gd name="T6" fmla="*/ 3 w 6"/>
                  <a:gd name="T7" fmla="*/ 0 h 5"/>
                  <a:gd name="T8" fmla="*/ 3 w 6"/>
                  <a:gd name="T9" fmla="*/ 0 h 5"/>
                  <a:gd name="T10" fmla="*/ 6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2" name="Freeform 344"/>
              <p:cNvSpPr/>
              <p:nvPr/>
            </p:nvSpPr>
            <p:spPr bwMode="auto">
              <a:xfrm>
                <a:off x="3385" y="94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0 w 4"/>
                  <a:gd name="T9" fmla="*/ 0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3" name="Freeform 345"/>
              <p:cNvSpPr/>
              <p:nvPr/>
            </p:nvSpPr>
            <p:spPr bwMode="auto">
              <a:xfrm>
                <a:off x="3334" y="954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6 w 6"/>
                  <a:gd name="T7" fmla="*/ 3 h 3"/>
                  <a:gd name="T8" fmla="*/ 0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4" name="Freeform 346"/>
              <p:cNvSpPr/>
              <p:nvPr/>
            </p:nvSpPr>
            <p:spPr bwMode="auto">
              <a:xfrm>
                <a:off x="3379" y="953"/>
                <a:ext cx="6" cy="3"/>
              </a:xfrm>
              <a:custGeom>
                <a:avLst/>
                <a:gdLst>
                  <a:gd name="T0" fmla="*/ 3 w 6"/>
                  <a:gd name="T1" fmla="*/ 3 h 3"/>
                  <a:gd name="T2" fmla="*/ 6 w 6"/>
                  <a:gd name="T3" fmla="*/ 3 h 3"/>
                  <a:gd name="T4" fmla="*/ 3 w 6"/>
                  <a:gd name="T5" fmla="*/ 0 h 3"/>
                  <a:gd name="T6" fmla="*/ 0 w 6"/>
                  <a:gd name="T7" fmla="*/ 3 h 3"/>
                  <a:gd name="T8" fmla="*/ 3 w 6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5" name="Freeform 347"/>
              <p:cNvSpPr/>
              <p:nvPr/>
            </p:nvSpPr>
            <p:spPr bwMode="auto">
              <a:xfrm>
                <a:off x="3347" y="97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6 w 6"/>
                  <a:gd name="T9" fmla="*/ 0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6" name="Freeform 348"/>
              <p:cNvSpPr/>
              <p:nvPr/>
            </p:nvSpPr>
            <p:spPr bwMode="auto">
              <a:xfrm>
                <a:off x="3366" y="969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3 w 7"/>
                  <a:gd name="T3" fmla="*/ 3 h 3"/>
                  <a:gd name="T4" fmla="*/ 7 w 7"/>
                  <a:gd name="T5" fmla="*/ 3 h 3"/>
                  <a:gd name="T6" fmla="*/ 3 w 7"/>
                  <a:gd name="T7" fmla="*/ 0 h 3"/>
                  <a:gd name="T8" fmla="*/ 0 w 7"/>
                  <a:gd name="T9" fmla="*/ 0 h 3"/>
                  <a:gd name="T10" fmla="*/ 0 w 7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7" name="Freeform 349"/>
              <p:cNvSpPr/>
              <p:nvPr/>
            </p:nvSpPr>
            <p:spPr bwMode="auto">
              <a:xfrm>
                <a:off x="3334" y="97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3 h 5"/>
                  <a:gd name="T4" fmla="*/ 0 w 6"/>
                  <a:gd name="T5" fmla="*/ 3 h 5"/>
                  <a:gd name="T6" fmla="*/ 6 w 6"/>
                  <a:gd name="T7" fmla="*/ 0 h 5"/>
                  <a:gd name="T8" fmla="*/ 6 w 6"/>
                  <a:gd name="T9" fmla="*/ 2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8" name="Freeform 350"/>
              <p:cNvSpPr/>
              <p:nvPr/>
            </p:nvSpPr>
            <p:spPr bwMode="auto">
              <a:xfrm>
                <a:off x="3376" y="972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5 h 5"/>
                  <a:gd name="T4" fmla="*/ 9 w 9"/>
                  <a:gd name="T5" fmla="*/ 4 h 5"/>
                  <a:gd name="T6" fmla="*/ 3 w 9"/>
                  <a:gd name="T7" fmla="*/ 0 h 5"/>
                  <a:gd name="T8" fmla="*/ 0 w 9"/>
                  <a:gd name="T9" fmla="*/ 2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79" name="Freeform 351"/>
              <p:cNvSpPr/>
              <p:nvPr/>
            </p:nvSpPr>
            <p:spPr bwMode="auto">
              <a:xfrm>
                <a:off x="3321" y="985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3 h 3"/>
                  <a:gd name="T4" fmla="*/ 0 w 7"/>
                  <a:gd name="T5" fmla="*/ 3 h 3"/>
                  <a:gd name="T6" fmla="*/ 0 w 7"/>
                  <a:gd name="T7" fmla="*/ 1 h 3"/>
                  <a:gd name="T8" fmla="*/ 3 w 7"/>
                  <a:gd name="T9" fmla="*/ 0 h 3"/>
                  <a:gd name="T10" fmla="*/ 7 w 7"/>
                  <a:gd name="T11" fmla="*/ 0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0" name="Freeform 352"/>
              <p:cNvSpPr/>
              <p:nvPr/>
            </p:nvSpPr>
            <p:spPr bwMode="auto">
              <a:xfrm>
                <a:off x="3392" y="983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3 w 6"/>
                  <a:gd name="T3" fmla="*/ 3 h 3"/>
                  <a:gd name="T4" fmla="*/ 6 w 6"/>
                  <a:gd name="T5" fmla="*/ 3 h 3"/>
                  <a:gd name="T6" fmla="*/ 6 w 6"/>
                  <a:gd name="T7" fmla="*/ 2 h 3"/>
                  <a:gd name="T8" fmla="*/ 3 w 6"/>
                  <a:gd name="T9" fmla="*/ 0 h 3"/>
                  <a:gd name="T10" fmla="*/ 0 w 6"/>
                  <a:gd name="T11" fmla="*/ 0 h 3"/>
                  <a:gd name="T12" fmla="*/ 0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1" name="Freeform 353"/>
              <p:cNvSpPr/>
              <p:nvPr/>
            </p:nvSpPr>
            <p:spPr bwMode="auto">
              <a:xfrm>
                <a:off x="3315" y="995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  <a:gd name="T8" fmla="*/ 3 w 3"/>
                  <a:gd name="T9" fmla="*/ 0 h 2"/>
                  <a:gd name="T10" fmla="*/ 3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2" name="Freeform 354"/>
              <p:cNvSpPr/>
              <p:nvPr/>
            </p:nvSpPr>
            <p:spPr bwMode="auto">
              <a:xfrm>
                <a:off x="3401" y="994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3 h 3"/>
                  <a:gd name="T4" fmla="*/ 4 w 4"/>
                  <a:gd name="T5" fmla="*/ 3 h 3"/>
                  <a:gd name="T6" fmla="*/ 4 w 4"/>
                  <a:gd name="T7" fmla="*/ 0 h 3"/>
                  <a:gd name="T8" fmla="*/ 0 w 4"/>
                  <a:gd name="T9" fmla="*/ 0 h 3"/>
                  <a:gd name="T10" fmla="*/ 0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3" name="Freeform 355"/>
              <p:cNvSpPr/>
              <p:nvPr/>
            </p:nvSpPr>
            <p:spPr bwMode="auto">
              <a:xfrm>
                <a:off x="3302" y="494"/>
                <a:ext cx="51" cy="73"/>
              </a:xfrm>
              <a:custGeom>
                <a:avLst/>
                <a:gdLst>
                  <a:gd name="T0" fmla="*/ 48 w 51"/>
                  <a:gd name="T1" fmla="*/ 15 h 73"/>
                  <a:gd name="T2" fmla="*/ 48 w 51"/>
                  <a:gd name="T3" fmla="*/ 15 h 73"/>
                  <a:gd name="T4" fmla="*/ 45 w 51"/>
                  <a:gd name="T5" fmla="*/ 12 h 73"/>
                  <a:gd name="T6" fmla="*/ 35 w 51"/>
                  <a:gd name="T7" fmla="*/ 6 h 73"/>
                  <a:gd name="T8" fmla="*/ 19 w 51"/>
                  <a:gd name="T9" fmla="*/ 0 h 73"/>
                  <a:gd name="T10" fmla="*/ 0 w 51"/>
                  <a:gd name="T11" fmla="*/ 0 h 73"/>
                  <a:gd name="T12" fmla="*/ 0 w 51"/>
                  <a:gd name="T13" fmla="*/ 2 h 73"/>
                  <a:gd name="T14" fmla="*/ 26 w 51"/>
                  <a:gd name="T15" fmla="*/ 25 h 73"/>
                  <a:gd name="T16" fmla="*/ 29 w 51"/>
                  <a:gd name="T17" fmla="*/ 38 h 73"/>
                  <a:gd name="T18" fmla="*/ 22 w 51"/>
                  <a:gd name="T19" fmla="*/ 53 h 73"/>
                  <a:gd name="T20" fmla="*/ 13 w 51"/>
                  <a:gd name="T21" fmla="*/ 61 h 73"/>
                  <a:gd name="T22" fmla="*/ 10 w 51"/>
                  <a:gd name="T23" fmla="*/ 62 h 73"/>
                  <a:gd name="T24" fmla="*/ 29 w 51"/>
                  <a:gd name="T25" fmla="*/ 66 h 73"/>
                  <a:gd name="T26" fmla="*/ 45 w 51"/>
                  <a:gd name="T27" fmla="*/ 70 h 73"/>
                  <a:gd name="T28" fmla="*/ 51 w 51"/>
                  <a:gd name="T29" fmla="*/ 72 h 73"/>
                  <a:gd name="T30" fmla="*/ 51 w 51"/>
                  <a:gd name="T31" fmla="*/ 73 h 73"/>
                  <a:gd name="T32" fmla="*/ 48 w 51"/>
                  <a:gd name="T33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4" name="Freeform 356"/>
              <p:cNvSpPr/>
              <p:nvPr/>
            </p:nvSpPr>
            <p:spPr bwMode="auto">
              <a:xfrm>
                <a:off x="3360" y="494"/>
                <a:ext cx="48" cy="72"/>
              </a:xfrm>
              <a:custGeom>
                <a:avLst/>
                <a:gdLst>
                  <a:gd name="T0" fmla="*/ 0 w 48"/>
                  <a:gd name="T1" fmla="*/ 14 h 72"/>
                  <a:gd name="T2" fmla="*/ 0 w 48"/>
                  <a:gd name="T3" fmla="*/ 14 h 72"/>
                  <a:gd name="T4" fmla="*/ 6 w 48"/>
                  <a:gd name="T5" fmla="*/ 11 h 72"/>
                  <a:gd name="T6" fmla="*/ 13 w 48"/>
                  <a:gd name="T7" fmla="*/ 5 h 72"/>
                  <a:gd name="T8" fmla="*/ 29 w 48"/>
                  <a:gd name="T9" fmla="*/ 0 h 72"/>
                  <a:gd name="T10" fmla="*/ 48 w 48"/>
                  <a:gd name="T11" fmla="*/ 0 h 72"/>
                  <a:gd name="T12" fmla="*/ 48 w 48"/>
                  <a:gd name="T13" fmla="*/ 2 h 72"/>
                  <a:gd name="T14" fmla="*/ 22 w 48"/>
                  <a:gd name="T15" fmla="*/ 23 h 72"/>
                  <a:gd name="T16" fmla="*/ 19 w 48"/>
                  <a:gd name="T17" fmla="*/ 37 h 72"/>
                  <a:gd name="T18" fmla="*/ 25 w 48"/>
                  <a:gd name="T19" fmla="*/ 52 h 72"/>
                  <a:gd name="T20" fmla="*/ 35 w 48"/>
                  <a:gd name="T21" fmla="*/ 59 h 72"/>
                  <a:gd name="T22" fmla="*/ 38 w 48"/>
                  <a:gd name="T23" fmla="*/ 61 h 72"/>
                  <a:gd name="T24" fmla="*/ 19 w 48"/>
                  <a:gd name="T25" fmla="*/ 64 h 72"/>
                  <a:gd name="T26" fmla="*/ 3 w 48"/>
                  <a:gd name="T27" fmla="*/ 69 h 72"/>
                  <a:gd name="T28" fmla="*/ 0 w 48"/>
                  <a:gd name="T29" fmla="*/ 72 h 72"/>
                  <a:gd name="T30" fmla="*/ 0 w 48"/>
                  <a:gd name="T31" fmla="*/ 72 h 72"/>
                  <a:gd name="T32" fmla="*/ 0 w 48"/>
                  <a:gd name="T33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5" name="Freeform 357"/>
              <p:cNvSpPr/>
              <p:nvPr/>
            </p:nvSpPr>
            <p:spPr bwMode="auto">
              <a:xfrm>
                <a:off x="3273" y="481"/>
                <a:ext cx="80" cy="24"/>
              </a:xfrm>
              <a:custGeom>
                <a:avLst/>
                <a:gdLst>
                  <a:gd name="T0" fmla="*/ 80 w 80"/>
                  <a:gd name="T1" fmla="*/ 15 h 24"/>
                  <a:gd name="T2" fmla="*/ 80 w 80"/>
                  <a:gd name="T3" fmla="*/ 15 h 24"/>
                  <a:gd name="T4" fmla="*/ 71 w 80"/>
                  <a:gd name="T5" fmla="*/ 6 h 24"/>
                  <a:gd name="T6" fmla="*/ 58 w 80"/>
                  <a:gd name="T7" fmla="*/ 0 h 24"/>
                  <a:gd name="T8" fmla="*/ 51 w 80"/>
                  <a:gd name="T9" fmla="*/ 0 h 24"/>
                  <a:gd name="T10" fmla="*/ 19 w 80"/>
                  <a:gd name="T11" fmla="*/ 1 h 24"/>
                  <a:gd name="T12" fmla="*/ 3 w 80"/>
                  <a:gd name="T13" fmla="*/ 4 h 24"/>
                  <a:gd name="T14" fmla="*/ 0 w 80"/>
                  <a:gd name="T15" fmla="*/ 4 h 24"/>
                  <a:gd name="T16" fmla="*/ 0 w 80"/>
                  <a:gd name="T17" fmla="*/ 4 h 24"/>
                  <a:gd name="T18" fmla="*/ 26 w 80"/>
                  <a:gd name="T19" fmla="*/ 13 h 24"/>
                  <a:gd name="T20" fmla="*/ 29 w 80"/>
                  <a:gd name="T21" fmla="*/ 12 h 24"/>
                  <a:gd name="T22" fmla="*/ 45 w 80"/>
                  <a:gd name="T23" fmla="*/ 12 h 24"/>
                  <a:gd name="T24" fmla="*/ 67 w 80"/>
                  <a:gd name="T25" fmla="*/ 16 h 24"/>
                  <a:gd name="T26" fmla="*/ 77 w 80"/>
                  <a:gd name="T27" fmla="*/ 24 h 24"/>
                  <a:gd name="T28" fmla="*/ 80 w 80"/>
                  <a:gd name="T2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6" name="Freeform 358"/>
              <p:cNvSpPr/>
              <p:nvPr/>
            </p:nvSpPr>
            <p:spPr bwMode="auto">
              <a:xfrm>
                <a:off x="3357" y="479"/>
                <a:ext cx="80" cy="26"/>
              </a:xfrm>
              <a:custGeom>
                <a:avLst/>
                <a:gdLst>
                  <a:gd name="T0" fmla="*/ 0 w 80"/>
                  <a:gd name="T1" fmla="*/ 15 h 26"/>
                  <a:gd name="T2" fmla="*/ 3 w 80"/>
                  <a:gd name="T3" fmla="*/ 15 h 26"/>
                  <a:gd name="T4" fmla="*/ 9 w 80"/>
                  <a:gd name="T5" fmla="*/ 6 h 26"/>
                  <a:gd name="T6" fmla="*/ 22 w 80"/>
                  <a:gd name="T7" fmla="*/ 0 h 26"/>
                  <a:gd name="T8" fmla="*/ 28 w 80"/>
                  <a:gd name="T9" fmla="*/ 0 h 26"/>
                  <a:gd name="T10" fmla="*/ 60 w 80"/>
                  <a:gd name="T11" fmla="*/ 2 h 26"/>
                  <a:gd name="T12" fmla="*/ 76 w 80"/>
                  <a:gd name="T13" fmla="*/ 5 h 26"/>
                  <a:gd name="T14" fmla="*/ 80 w 80"/>
                  <a:gd name="T15" fmla="*/ 5 h 26"/>
                  <a:gd name="T16" fmla="*/ 80 w 80"/>
                  <a:gd name="T17" fmla="*/ 5 h 26"/>
                  <a:gd name="T18" fmla="*/ 54 w 80"/>
                  <a:gd name="T19" fmla="*/ 14 h 26"/>
                  <a:gd name="T20" fmla="*/ 51 w 80"/>
                  <a:gd name="T21" fmla="*/ 12 h 26"/>
                  <a:gd name="T22" fmla="*/ 35 w 80"/>
                  <a:gd name="T23" fmla="*/ 12 h 26"/>
                  <a:gd name="T24" fmla="*/ 12 w 80"/>
                  <a:gd name="T25" fmla="*/ 18 h 26"/>
                  <a:gd name="T26" fmla="*/ 3 w 80"/>
                  <a:gd name="T27" fmla="*/ 26 h 26"/>
                  <a:gd name="T28" fmla="*/ 0 w 80"/>
                  <a:gd name="T2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7" name="Freeform 359"/>
              <p:cNvSpPr/>
              <p:nvPr/>
            </p:nvSpPr>
            <p:spPr bwMode="auto">
              <a:xfrm>
                <a:off x="3164" y="394"/>
                <a:ext cx="189" cy="94"/>
              </a:xfrm>
              <a:custGeom>
                <a:avLst/>
                <a:gdLst>
                  <a:gd name="T0" fmla="*/ 77 w 189"/>
                  <a:gd name="T1" fmla="*/ 46 h 94"/>
                  <a:gd name="T2" fmla="*/ 80 w 189"/>
                  <a:gd name="T3" fmla="*/ 46 h 94"/>
                  <a:gd name="T4" fmla="*/ 80 w 189"/>
                  <a:gd name="T5" fmla="*/ 49 h 94"/>
                  <a:gd name="T6" fmla="*/ 77 w 189"/>
                  <a:gd name="T7" fmla="*/ 49 h 94"/>
                  <a:gd name="T8" fmla="*/ 71 w 189"/>
                  <a:gd name="T9" fmla="*/ 46 h 94"/>
                  <a:gd name="T10" fmla="*/ 71 w 189"/>
                  <a:gd name="T11" fmla="*/ 46 h 94"/>
                  <a:gd name="T12" fmla="*/ 58 w 189"/>
                  <a:gd name="T13" fmla="*/ 47 h 94"/>
                  <a:gd name="T14" fmla="*/ 39 w 189"/>
                  <a:gd name="T15" fmla="*/ 50 h 94"/>
                  <a:gd name="T16" fmla="*/ 20 w 189"/>
                  <a:gd name="T17" fmla="*/ 56 h 94"/>
                  <a:gd name="T18" fmla="*/ 4 w 189"/>
                  <a:gd name="T19" fmla="*/ 61 h 94"/>
                  <a:gd name="T20" fmla="*/ 0 w 189"/>
                  <a:gd name="T21" fmla="*/ 64 h 94"/>
                  <a:gd name="T22" fmla="*/ 10 w 189"/>
                  <a:gd name="T23" fmla="*/ 64 h 94"/>
                  <a:gd name="T24" fmla="*/ 29 w 189"/>
                  <a:gd name="T25" fmla="*/ 61 h 94"/>
                  <a:gd name="T26" fmla="*/ 71 w 189"/>
                  <a:gd name="T27" fmla="*/ 59 h 94"/>
                  <a:gd name="T28" fmla="*/ 84 w 189"/>
                  <a:gd name="T29" fmla="*/ 61 h 94"/>
                  <a:gd name="T30" fmla="*/ 93 w 189"/>
                  <a:gd name="T31" fmla="*/ 61 h 94"/>
                  <a:gd name="T32" fmla="*/ 132 w 189"/>
                  <a:gd name="T33" fmla="*/ 67 h 94"/>
                  <a:gd name="T34" fmla="*/ 148 w 189"/>
                  <a:gd name="T35" fmla="*/ 71 h 94"/>
                  <a:gd name="T36" fmla="*/ 189 w 189"/>
                  <a:gd name="T37" fmla="*/ 94 h 94"/>
                  <a:gd name="T38" fmla="*/ 173 w 189"/>
                  <a:gd name="T39" fmla="*/ 0 h 94"/>
                  <a:gd name="T40" fmla="*/ 164 w 189"/>
                  <a:gd name="T41" fmla="*/ 11 h 94"/>
                  <a:gd name="T42" fmla="*/ 164 w 189"/>
                  <a:gd name="T43" fmla="*/ 14 h 94"/>
                  <a:gd name="T44" fmla="*/ 160 w 189"/>
                  <a:gd name="T45" fmla="*/ 14 h 94"/>
                  <a:gd name="T46" fmla="*/ 154 w 189"/>
                  <a:gd name="T47" fmla="*/ 24 h 94"/>
                  <a:gd name="T48" fmla="*/ 154 w 189"/>
                  <a:gd name="T49" fmla="*/ 24 h 94"/>
                  <a:gd name="T50" fmla="*/ 154 w 189"/>
                  <a:gd name="T51" fmla="*/ 24 h 94"/>
                  <a:gd name="T52" fmla="*/ 151 w 189"/>
                  <a:gd name="T53" fmla="*/ 24 h 94"/>
                  <a:gd name="T54" fmla="*/ 151 w 189"/>
                  <a:gd name="T55" fmla="*/ 24 h 94"/>
                  <a:gd name="T56" fmla="*/ 151 w 189"/>
                  <a:gd name="T57" fmla="*/ 24 h 94"/>
                  <a:gd name="T58" fmla="*/ 151 w 189"/>
                  <a:gd name="T59" fmla="*/ 23 h 94"/>
                  <a:gd name="T60" fmla="*/ 148 w 189"/>
                  <a:gd name="T61" fmla="*/ 23 h 94"/>
                  <a:gd name="T62" fmla="*/ 148 w 189"/>
                  <a:gd name="T63" fmla="*/ 23 h 94"/>
                  <a:gd name="T64" fmla="*/ 148 w 189"/>
                  <a:gd name="T65" fmla="*/ 23 h 94"/>
                  <a:gd name="T66" fmla="*/ 116 w 189"/>
                  <a:gd name="T67" fmla="*/ 17 h 94"/>
                  <a:gd name="T68" fmla="*/ 84 w 189"/>
                  <a:gd name="T69" fmla="*/ 14 h 94"/>
                  <a:gd name="T70" fmla="*/ 80 w 189"/>
                  <a:gd name="T71" fmla="*/ 30 h 94"/>
                  <a:gd name="T72" fmla="*/ 77 w 189"/>
                  <a:gd name="T7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8" name="Freeform 360"/>
              <p:cNvSpPr/>
              <p:nvPr/>
            </p:nvSpPr>
            <p:spPr bwMode="auto">
              <a:xfrm>
                <a:off x="3357" y="394"/>
                <a:ext cx="188" cy="93"/>
              </a:xfrm>
              <a:custGeom>
                <a:avLst/>
                <a:gdLst>
                  <a:gd name="T0" fmla="*/ 108 w 188"/>
                  <a:gd name="T1" fmla="*/ 44 h 93"/>
                  <a:gd name="T2" fmla="*/ 108 w 188"/>
                  <a:gd name="T3" fmla="*/ 46 h 93"/>
                  <a:gd name="T4" fmla="*/ 108 w 188"/>
                  <a:gd name="T5" fmla="*/ 47 h 93"/>
                  <a:gd name="T6" fmla="*/ 112 w 188"/>
                  <a:gd name="T7" fmla="*/ 47 h 93"/>
                  <a:gd name="T8" fmla="*/ 115 w 188"/>
                  <a:gd name="T9" fmla="*/ 46 h 93"/>
                  <a:gd name="T10" fmla="*/ 115 w 188"/>
                  <a:gd name="T11" fmla="*/ 46 h 93"/>
                  <a:gd name="T12" fmla="*/ 128 w 188"/>
                  <a:gd name="T13" fmla="*/ 46 h 93"/>
                  <a:gd name="T14" fmla="*/ 150 w 188"/>
                  <a:gd name="T15" fmla="*/ 49 h 93"/>
                  <a:gd name="T16" fmla="*/ 166 w 188"/>
                  <a:gd name="T17" fmla="*/ 55 h 93"/>
                  <a:gd name="T18" fmla="*/ 182 w 188"/>
                  <a:gd name="T19" fmla="*/ 59 h 93"/>
                  <a:gd name="T20" fmla="*/ 188 w 188"/>
                  <a:gd name="T21" fmla="*/ 62 h 93"/>
                  <a:gd name="T22" fmla="*/ 179 w 188"/>
                  <a:gd name="T23" fmla="*/ 62 h 93"/>
                  <a:gd name="T24" fmla="*/ 160 w 188"/>
                  <a:gd name="T25" fmla="*/ 59 h 93"/>
                  <a:gd name="T26" fmla="*/ 118 w 188"/>
                  <a:gd name="T27" fmla="*/ 58 h 93"/>
                  <a:gd name="T28" fmla="*/ 105 w 188"/>
                  <a:gd name="T29" fmla="*/ 59 h 93"/>
                  <a:gd name="T30" fmla="*/ 96 w 188"/>
                  <a:gd name="T31" fmla="*/ 59 h 93"/>
                  <a:gd name="T32" fmla="*/ 57 w 188"/>
                  <a:gd name="T33" fmla="*/ 65 h 93"/>
                  <a:gd name="T34" fmla="*/ 41 w 188"/>
                  <a:gd name="T35" fmla="*/ 71 h 93"/>
                  <a:gd name="T36" fmla="*/ 0 w 188"/>
                  <a:gd name="T37" fmla="*/ 93 h 93"/>
                  <a:gd name="T38" fmla="*/ 12 w 188"/>
                  <a:gd name="T39" fmla="*/ 0 h 93"/>
                  <a:gd name="T40" fmla="*/ 22 w 188"/>
                  <a:gd name="T41" fmla="*/ 9 h 93"/>
                  <a:gd name="T42" fmla="*/ 25 w 188"/>
                  <a:gd name="T43" fmla="*/ 12 h 93"/>
                  <a:gd name="T44" fmla="*/ 25 w 188"/>
                  <a:gd name="T45" fmla="*/ 12 h 93"/>
                  <a:gd name="T46" fmla="*/ 35 w 188"/>
                  <a:gd name="T47" fmla="*/ 23 h 93"/>
                  <a:gd name="T48" fmla="*/ 35 w 188"/>
                  <a:gd name="T49" fmla="*/ 23 h 93"/>
                  <a:gd name="T50" fmla="*/ 35 w 188"/>
                  <a:gd name="T51" fmla="*/ 23 h 93"/>
                  <a:gd name="T52" fmla="*/ 35 w 188"/>
                  <a:gd name="T53" fmla="*/ 23 h 93"/>
                  <a:gd name="T54" fmla="*/ 35 w 188"/>
                  <a:gd name="T55" fmla="*/ 23 h 93"/>
                  <a:gd name="T56" fmla="*/ 38 w 188"/>
                  <a:gd name="T57" fmla="*/ 23 h 93"/>
                  <a:gd name="T58" fmla="*/ 38 w 188"/>
                  <a:gd name="T59" fmla="*/ 23 h 93"/>
                  <a:gd name="T60" fmla="*/ 38 w 188"/>
                  <a:gd name="T61" fmla="*/ 23 h 93"/>
                  <a:gd name="T62" fmla="*/ 38 w 188"/>
                  <a:gd name="T63" fmla="*/ 23 h 93"/>
                  <a:gd name="T64" fmla="*/ 38 w 188"/>
                  <a:gd name="T65" fmla="*/ 21 h 93"/>
                  <a:gd name="T66" fmla="*/ 70 w 188"/>
                  <a:gd name="T67" fmla="*/ 17 h 93"/>
                  <a:gd name="T68" fmla="*/ 102 w 188"/>
                  <a:gd name="T69" fmla="*/ 12 h 93"/>
                  <a:gd name="T70" fmla="*/ 108 w 188"/>
                  <a:gd name="T71" fmla="*/ 29 h 93"/>
                  <a:gd name="T72" fmla="*/ 108 w 188"/>
                  <a:gd name="T7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89" name="Freeform 361"/>
              <p:cNvSpPr/>
              <p:nvPr/>
            </p:nvSpPr>
            <p:spPr bwMode="auto">
              <a:xfrm>
                <a:off x="3283" y="412"/>
                <a:ext cx="41" cy="17"/>
              </a:xfrm>
              <a:custGeom>
                <a:avLst/>
                <a:gdLst>
                  <a:gd name="T0" fmla="*/ 29 w 41"/>
                  <a:gd name="T1" fmla="*/ 5 h 17"/>
                  <a:gd name="T2" fmla="*/ 32 w 41"/>
                  <a:gd name="T3" fmla="*/ 6 h 17"/>
                  <a:gd name="T4" fmla="*/ 38 w 41"/>
                  <a:gd name="T5" fmla="*/ 0 h 17"/>
                  <a:gd name="T6" fmla="*/ 41 w 41"/>
                  <a:gd name="T7" fmla="*/ 0 h 17"/>
                  <a:gd name="T8" fmla="*/ 35 w 41"/>
                  <a:gd name="T9" fmla="*/ 9 h 17"/>
                  <a:gd name="T10" fmla="*/ 38 w 41"/>
                  <a:gd name="T11" fmla="*/ 9 h 17"/>
                  <a:gd name="T12" fmla="*/ 41 w 41"/>
                  <a:gd name="T13" fmla="*/ 17 h 17"/>
                  <a:gd name="T14" fmla="*/ 35 w 41"/>
                  <a:gd name="T15" fmla="*/ 12 h 17"/>
                  <a:gd name="T16" fmla="*/ 35 w 41"/>
                  <a:gd name="T17" fmla="*/ 8 h 17"/>
                  <a:gd name="T18" fmla="*/ 19 w 41"/>
                  <a:gd name="T19" fmla="*/ 5 h 17"/>
                  <a:gd name="T20" fmla="*/ 0 w 41"/>
                  <a:gd name="T21" fmla="*/ 0 h 17"/>
                  <a:gd name="T22" fmla="*/ 9 w 41"/>
                  <a:gd name="T23" fmla="*/ 2 h 17"/>
                  <a:gd name="T24" fmla="*/ 29 w 41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0" name="Freeform 362"/>
              <p:cNvSpPr/>
              <p:nvPr/>
            </p:nvSpPr>
            <p:spPr bwMode="auto">
              <a:xfrm>
                <a:off x="3382" y="411"/>
                <a:ext cx="42" cy="16"/>
              </a:xfrm>
              <a:custGeom>
                <a:avLst/>
                <a:gdLst>
                  <a:gd name="T0" fmla="*/ 13 w 42"/>
                  <a:gd name="T1" fmla="*/ 4 h 16"/>
                  <a:gd name="T2" fmla="*/ 13 w 42"/>
                  <a:gd name="T3" fmla="*/ 6 h 16"/>
                  <a:gd name="T4" fmla="*/ 7 w 42"/>
                  <a:gd name="T5" fmla="*/ 0 h 16"/>
                  <a:gd name="T6" fmla="*/ 3 w 42"/>
                  <a:gd name="T7" fmla="*/ 0 h 16"/>
                  <a:gd name="T8" fmla="*/ 10 w 42"/>
                  <a:gd name="T9" fmla="*/ 9 h 16"/>
                  <a:gd name="T10" fmla="*/ 3 w 42"/>
                  <a:gd name="T11" fmla="*/ 10 h 16"/>
                  <a:gd name="T12" fmla="*/ 0 w 42"/>
                  <a:gd name="T13" fmla="*/ 16 h 16"/>
                  <a:gd name="T14" fmla="*/ 10 w 42"/>
                  <a:gd name="T15" fmla="*/ 12 h 16"/>
                  <a:gd name="T16" fmla="*/ 10 w 42"/>
                  <a:gd name="T17" fmla="*/ 7 h 16"/>
                  <a:gd name="T18" fmla="*/ 26 w 42"/>
                  <a:gd name="T19" fmla="*/ 4 h 16"/>
                  <a:gd name="T20" fmla="*/ 42 w 42"/>
                  <a:gd name="T21" fmla="*/ 0 h 16"/>
                  <a:gd name="T22" fmla="*/ 32 w 42"/>
                  <a:gd name="T23" fmla="*/ 1 h 16"/>
                  <a:gd name="T24" fmla="*/ 13 w 42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1" name="Freeform 363"/>
              <p:cNvSpPr/>
              <p:nvPr/>
            </p:nvSpPr>
            <p:spPr bwMode="auto">
              <a:xfrm>
                <a:off x="3331" y="437"/>
                <a:ext cx="6" cy="10"/>
              </a:xfrm>
              <a:custGeom>
                <a:avLst/>
                <a:gdLst>
                  <a:gd name="T0" fmla="*/ 6 w 6"/>
                  <a:gd name="T1" fmla="*/ 9 h 10"/>
                  <a:gd name="T2" fmla="*/ 6 w 6"/>
                  <a:gd name="T3" fmla="*/ 10 h 10"/>
                  <a:gd name="T4" fmla="*/ 0 w 6"/>
                  <a:gd name="T5" fmla="*/ 7 h 10"/>
                  <a:gd name="T6" fmla="*/ 0 w 6"/>
                  <a:gd name="T7" fmla="*/ 0 h 10"/>
                  <a:gd name="T8" fmla="*/ 0 w 6"/>
                  <a:gd name="T9" fmla="*/ 0 h 10"/>
                  <a:gd name="T10" fmla="*/ 6 w 6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2" name="Freeform 364"/>
              <p:cNvSpPr/>
              <p:nvPr/>
            </p:nvSpPr>
            <p:spPr bwMode="auto">
              <a:xfrm>
                <a:off x="3373" y="435"/>
                <a:ext cx="6" cy="11"/>
              </a:xfrm>
              <a:custGeom>
                <a:avLst/>
                <a:gdLst>
                  <a:gd name="T0" fmla="*/ 0 w 6"/>
                  <a:gd name="T1" fmla="*/ 9 h 11"/>
                  <a:gd name="T2" fmla="*/ 0 w 6"/>
                  <a:gd name="T3" fmla="*/ 11 h 11"/>
                  <a:gd name="T4" fmla="*/ 3 w 6"/>
                  <a:gd name="T5" fmla="*/ 8 h 11"/>
                  <a:gd name="T6" fmla="*/ 6 w 6"/>
                  <a:gd name="T7" fmla="*/ 0 h 11"/>
                  <a:gd name="T8" fmla="*/ 3 w 6"/>
                  <a:gd name="T9" fmla="*/ 0 h 11"/>
                  <a:gd name="T10" fmla="*/ 0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3" name="Freeform 365"/>
              <p:cNvSpPr/>
              <p:nvPr/>
            </p:nvSpPr>
            <p:spPr bwMode="auto">
              <a:xfrm>
                <a:off x="3254" y="441"/>
                <a:ext cx="10" cy="3"/>
              </a:xfrm>
              <a:custGeom>
                <a:avLst/>
                <a:gdLst>
                  <a:gd name="T0" fmla="*/ 10 w 10"/>
                  <a:gd name="T1" fmla="*/ 2 h 3"/>
                  <a:gd name="T2" fmla="*/ 10 w 10"/>
                  <a:gd name="T3" fmla="*/ 3 h 3"/>
                  <a:gd name="T4" fmla="*/ 3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6 w 10"/>
                  <a:gd name="T11" fmla="*/ 0 h 3"/>
                  <a:gd name="T12" fmla="*/ 10 w 10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4" name="Freeform 366"/>
              <p:cNvSpPr/>
              <p:nvPr/>
            </p:nvSpPr>
            <p:spPr bwMode="auto">
              <a:xfrm>
                <a:off x="3446" y="440"/>
                <a:ext cx="10" cy="3"/>
              </a:xfrm>
              <a:custGeom>
                <a:avLst/>
                <a:gdLst>
                  <a:gd name="T0" fmla="*/ 0 w 10"/>
                  <a:gd name="T1" fmla="*/ 1 h 3"/>
                  <a:gd name="T2" fmla="*/ 0 w 10"/>
                  <a:gd name="T3" fmla="*/ 3 h 3"/>
                  <a:gd name="T4" fmla="*/ 7 w 10"/>
                  <a:gd name="T5" fmla="*/ 1 h 3"/>
                  <a:gd name="T6" fmla="*/ 10 w 10"/>
                  <a:gd name="T7" fmla="*/ 1 h 3"/>
                  <a:gd name="T8" fmla="*/ 10 w 10"/>
                  <a:gd name="T9" fmla="*/ 0 h 3"/>
                  <a:gd name="T10" fmla="*/ 3 w 10"/>
                  <a:gd name="T11" fmla="*/ 0 h 3"/>
                  <a:gd name="T12" fmla="*/ 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5" name="Freeform 367"/>
              <p:cNvSpPr/>
              <p:nvPr/>
            </p:nvSpPr>
            <p:spPr bwMode="auto">
              <a:xfrm>
                <a:off x="3270" y="446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6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10 w 13"/>
                  <a:gd name="T9" fmla="*/ 1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6" name="Freeform 368"/>
              <p:cNvSpPr/>
              <p:nvPr/>
            </p:nvSpPr>
            <p:spPr bwMode="auto">
              <a:xfrm>
                <a:off x="3427" y="444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6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3 w 13"/>
                  <a:gd name="T9" fmla="*/ 3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7" name="Freeform 369"/>
              <p:cNvSpPr/>
              <p:nvPr/>
            </p:nvSpPr>
            <p:spPr bwMode="auto">
              <a:xfrm>
                <a:off x="3337" y="453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6 h 8"/>
                  <a:gd name="T4" fmla="*/ 7 w 10"/>
                  <a:gd name="T5" fmla="*/ 8 h 8"/>
                  <a:gd name="T6" fmla="*/ 0 w 10"/>
                  <a:gd name="T7" fmla="*/ 0 h 8"/>
                  <a:gd name="T8" fmla="*/ 3 w 10"/>
                  <a:gd name="T9" fmla="*/ 0 h 8"/>
                  <a:gd name="T10" fmla="*/ 10 w 10"/>
                  <a:gd name="T1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8" name="Freeform 370"/>
              <p:cNvSpPr/>
              <p:nvPr/>
            </p:nvSpPr>
            <p:spPr bwMode="auto">
              <a:xfrm>
                <a:off x="3363" y="452"/>
                <a:ext cx="10" cy="7"/>
              </a:xfrm>
              <a:custGeom>
                <a:avLst/>
                <a:gdLst>
                  <a:gd name="T0" fmla="*/ 0 w 10"/>
                  <a:gd name="T1" fmla="*/ 4 h 7"/>
                  <a:gd name="T2" fmla="*/ 0 w 10"/>
                  <a:gd name="T3" fmla="*/ 7 h 7"/>
                  <a:gd name="T4" fmla="*/ 3 w 10"/>
                  <a:gd name="T5" fmla="*/ 7 h 7"/>
                  <a:gd name="T6" fmla="*/ 10 w 10"/>
                  <a:gd name="T7" fmla="*/ 0 h 7"/>
                  <a:gd name="T8" fmla="*/ 6 w 10"/>
                  <a:gd name="T9" fmla="*/ 0 h 7"/>
                  <a:gd name="T10" fmla="*/ 0 w 10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99" name="Freeform 371"/>
              <p:cNvSpPr/>
              <p:nvPr/>
            </p:nvSpPr>
            <p:spPr bwMode="auto">
              <a:xfrm>
                <a:off x="3296" y="453"/>
                <a:ext cx="16" cy="8"/>
              </a:xfrm>
              <a:custGeom>
                <a:avLst/>
                <a:gdLst>
                  <a:gd name="T0" fmla="*/ 12 w 16"/>
                  <a:gd name="T1" fmla="*/ 5 h 8"/>
                  <a:gd name="T2" fmla="*/ 16 w 16"/>
                  <a:gd name="T3" fmla="*/ 6 h 8"/>
                  <a:gd name="T4" fmla="*/ 16 w 16"/>
                  <a:gd name="T5" fmla="*/ 8 h 8"/>
                  <a:gd name="T6" fmla="*/ 9 w 16"/>
                  <a:gd name="T7" fmla="*/ 8 h 8"/>
                  <a:gd name="T8" fmla="*/ 0 w 16"/>
                  <a:gd name="T9" fmla="*/ 2 h 8"/>
                  <a:gd name="T10" fmla="*/ 0 w 16"/>
                  <a:gd name="T11" fmla="*/ 0 h 8"/>
                  <a:gd name="T12" fmla="*/ 6 w 16"/>
                  <a:gd name="T13" fmla="*/ 2 h 8"/>
                  <a:gd name="T14" fmla="*/ 12 w 16"/>
                  <a:gd name="T1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0" name="Freeform 372"/>
              <p:cNvSpPr/>
              <p:nvPr/>
            </p:nvSpPr>
            <p:spPr bwMode="auto">
              <a:xfrm>
                <a:off x="3398" y="453"/>
                <a:ext cx="16" cy="6"/>
              </a:xfrm>
              <a:custGeom>
                <a:avLst/>
                <a:gdLst>
                  <a:gd name="T0" fmla="*/ 3 w 16"/>
                  <a:gd name="T1" fmla="*/ 5 h 6"/>
                  <a:gd name="T2" fmla="*/ 0 w 16"/>
                  <a:gd name="T3" fmla="*/ 5 h 6"/>
                  <a:gd name="T4" fmla="*/ 0 w 16"/>
                  <a:gd name="T5" fmla="*/ 6 h 6"/>
                  <a:gd name="T6" fmla="*/ 7 w 16"/>
                  <a:gd name="T7" fmla="*/ 6 h 6"/>
                  <a:gd name="T8" fmla="*/ 16 w 16"/>
                  <a:gd name="T9" fmla="*/ 2 h 6"/>
                  <a:gd name="T10" fmla="*/ 13 w 16"/>
                  <a:gd name="T11" fmla="*/ 0 h 6"/>
                  <a:gd name="T12" fmla="*/ 10 w 16"/>
                  <a:gd name="T13" fmla="*/ 0 h 6"/>
                  <a:gd name="T14" fmla="*/ 3 w 1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1" name="Freeform 373"/>
              <p:cNvSpPr/>
              <p:nvPr/>
            </p:nvSpPr>
            <p:spPr bwMode="auto">
              <a:xfrm>
                <a:off x="3318" y="464"/>
                <a:ext cx="13" cy="4"/>
              </a:xfrm>
              <a:custGeom>
                <a:avLst/>
                <a:gdLst>
                  <a:gd name="T0" fmla="*/ 13 w 13"/>
                  <a:gd name="T1" fmla="*/ 4 h 4"/>
                  <a:gd name="T2" fmla="*/ 10 w 13"/>
                  <a:gd name="T3" fmla="*/ 4 h 4"/>
                  <a:gd name="T4" fmla="*/ 0 w 13"/>
                  <a:gd name="T5" fmla="*/ 0 h 4"/>
                  <a:gd name="T6" fmla="*/ 0 w 13"/>
                  <a:gd name="T7" fmla="*/ 0 h 4"/>
                  <a:gd name="T8" fmla="*/ 3 w 13"/>
                  <a:gd name="T9" fmla="*/ 0 h 4"/>
                  <a:gd name="T10" fmla="*/ 13 w 1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2" name="Freeform 374"/>
              <p:cNvSpPr/>
              <p:nvPr/>
            </p:nvSpPr>
            <p:spPr bwMode="auto">
              <a:xfrm>
                <a:off x="3379" y="462"/>
                <a:ext cx="13" cy="6"/>
              </a:xfrm>
              <a:custGeom>
                <a:avLst/>
                <a:gdLst>
                  <a:gd name="T0" fmla="*/ 0 w 13"/>
                  <a:gd name="T1" fmla="*/ 6 h 6"/>
                  <a:gd name="T2" fmla="*/ 3 w 13"/>
                  <a:gd name="T3" fmla="*/ 6 h 6"/>
                  <a:gd name="T4" fmla="*/ 13 w 13"/>
                  <a:gd name="T5" fmla="*/ 2 h 6"/>
                  <a:gd name="T6" fmla="*/ 10 w 13"/>
                  <a:gd name="T7" fmla="*/ 0 h 6"/>
                  <a:gd name="T8" fmla="*/ 10 w 13"/>
                  <a:gd name="T9" fmla="*/ 0 h 6"/>
                  <a:gd name="T10" fmla="*/ 0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3" name="Freeform 375"/>
              <p:cNvSpPr/>
              <p:nvPr/>
            </p:nvSpPr>
            <p:spPr bwMode="auto">
              <a:xfrm>
                <a:off x="3344" y="464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1 h 4"/>
                  <a:gd name="T6" fmla="*/ 3 w 6"/>
                  <a:gd name="T7" fmla="*/ 0 h 4"/>
                  <a:gd name="T8" fmla="*/ 6 w 6"/>
                  <a:gd name="T9" fmla="*/ 3 h 4"/>
                  <a:gd name="T10" fmla="*/ 6 w 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4" name="Freeform 376"/>
              <p:cNvSpPr/>
              <p:nvPr/>
            </p:nvSpPr>
            <p:spPr bwMode="auto">
              <a:xfrm>
                <a:off x="3360" y="46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5 h 5"/>
                  <a:gd name="T4" fmla="*/ 6 w 6"/>
                  <a:gd name="T5" fmla="*/ 3 h 5"/>
                  <a:gd name="T6" fmla="*/ 3 w 6"/>
                  <a:gd name="T7" fmla="*/ 0 h 5"/>
                  <a:gd name="T8" fmla="*/ 0 w 6"/>
                  <a:gd name="T9" fmla="*/ 5 h 5"/>
                  <a:gd name="T10" fmla="*/ 0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5" name="Freeform 377"/>
              <p:cNvSpPr/>
              <p:nvPr/>
            </p:nvSpPr>
            <p:spPr bwMode="auto">
              <a:xfrm>
                <a:off x="3334" y="473"/>
                <a:ext cx="10" cy="6"/>
              </a:xfrm>
              <a:custGeom>
                <a:avLst/>
                <a:gdLst>
                  <a:gd name="T0" fmla="*/ 10 w 10"/>
                  <a:gd name="T1" fmla="*/ 3 h 6"/>
                  <a:gd name="T2" fmla="*/ 10 w 10"/>
                  <a:gd name="T3" fmla="*/ 5 h 6"/>
                  <a:gd name="T4" fmla="*/ 10 w 10"/>
                  <a:gd name="T5" fmla="*/ 6 h 6"/>
                  <a:gd name="T6" fmla="*/ 3 w 10"/>
                  <a:gd name="T7" fmla="*/ 2 h 6"/>
                  <a:gd name="T8" fmla="*/ 0 w 10"/>
                  <a:gd name="T9" fmla="*/ 0 h 6"/>
                  <a:gd name="T10" fmla="*/ 6 w 10"/>
                  <a:gd name="T11" fmla="*/ 2 h 6"/>
                  <a:gd name="T12" fmla="*/ 10 w 10"/>
                  <a:gd name="T1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6" name="Freeform 378"/>
              <p:cNvSpPr/>
              <p:nvPr/>
            </p:nvSpPr>
            <p:spPr bwMode="auto">
              <a:xfrm>
                <a:off x="3366" y="471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0 w 7"/>
                  <a:gd name="T3" fmla="*/ 5 h 7"/>
                  <a:gd name="T4" fmla="*/ 0 w 7"/>
                  <a:gd name="T5" fmla="*/ 7 h 7"/>
                  <a:gd name="T6" fmla="*/ 7 w 7"/>
                  <a:gd name="T7" fmla="*/ 4 h 7"/>
                  <a:gd name="T8" fmla="*/ 7 w 7"/>
                  <a:gd name="T9" fmla="*/ 0 h 7"/>
                  <a:gd name="T10" fmla="*/ 3 w 7"/>
                  <a:gd name="T11" fmla="*/ 2 h 7"/>
                  <a:gd name="T12" fmla="*/ 0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7" name="Freeform 379"/>
              <p:cNvSpPr/>
              <p:nvPr/>
            </p:nvSpPr>
            <p:spPr bwMode="auto">
              <a:xfrm>
                <a:off x="3299" y="560"/>
                <a:ext cx="54" cy="22"/>
              </a:xfrm>
              <a:custGeom>
                <a:avLst/>
                <a:gdLst>
                  <a:gd name="T0" fmla="*/ 54 w 54"/>
                  <a:gd name="T1" fmla="*/ 10 h 22"/>
                  <a:gd name="T2" fmla="*/ 54 w 54"/>
                  <a:gd name="T3" fmla="*/ 10 h 22"/>
                  <a:gd name="T4" fmla="*/ 41 w 54"/>
                  <a:gd name="T5" fmla="*/ 4 h 22"/>
                  <a:gd name="T6" fmla="*/ 25 w 54"/>
                  <a:gd name="T7" fmla="*/ 0 h 22"/>
                  <a:gd name="T8" fmla="*/ 9 w 54"/>
                  <a:gd name="T9" fmla="*/ 0 h 22"/>
                  <a:gd name="T10" fmla="*/ 0 w 54"/>
                  <a:gd name="T11" fmla="*/ 6 h 22"/>
                  <a:gd name="T12" fmla="*/ 0 w 54"/>
                  <a:gd name="T13" fmla="*/ 6 h 22"/>
                  <a:gd name="T14" fmla="*/ 19 w 54"/>
                  <a:gd name="T15" fmla="*/ 7 h 22"/>
                  <a:gd name="T16" fmla="*/ 45 w 54"/>
                  <a:gd name="T17" fmla="*/ 13 h 22"/>
                  <a:gd name="T18" fmla="*/ 54 w 54"/>
                  <a:gd name="T19" fmla="*/ 22 h 22"/>
                  <a:gd name="T20" fmla="*/ 54 w 54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8" name="Freeform 380"/>
              <p:cNvSpPr/>
              <p:nvPr/>
            </p:nvSpPr>
            <p:spPr bwMode="auto">
              <a:xfrm>
                <a:off x="3357" y="558"/>
                <a:ext cx="54" cy="23"/>
              </a:xfrm>
              <a:custGeom>
                <a:avLst/>
                <a:gdLst>
                  <a:gd name="T0" fmla="*/ 3 w 54"/>
                  <a:gd name="T1" fmla="*/ 11 h 23"/>
                  <a:gd name="T2" fmla="*/ 3 w 54"/>
                  <a:gd name="T3" fmla="*/ 12 h 23"/>
                  <a:gd name="T4" fmla="*/ 12 w 54"/>
                  <a:gd name="T5" fmla="*/ 6 h 23"/>
                  <a:gd name="T6" fmla="*/ 28 w 54"/>
                  <a:gd name="T7" fmla="*/ 0 h 23"/>
                  <a:gd name="T8" fmla="*/ 44 w 54"/>
                  <a:gd name="T9" fmla="*/ 0 h 23"/>
                  <a:gd name="T10" fmla="*/ 54 w 54"/>
                  <a:gd name="T11" fmla="*/ 6 h 23"/>
                  <a:gd name="T12" fmla="*/ 54 w 54"/>
                  <a:gd name="T13" fmla="*/ 6 h 23"/>
                  <a:gd name="T14" fmla="*/ 35 w 54"/>
                  <a:gd name="T15" fmla="*/ 8 h 23"/>
                  <a:gd name="T16" fmla="*/ 12 w 54"/>
                  <a:gd name="T17" fmla="*/ 15 h 23"/>
                  <a:gd name="T18" fmla="*/ 0 w 54"/>
                  <a:gd name="T19" fmla="*/ 23 h 23"/>
                  <a:gd name="T20" fmla="*/ 3 w 54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09" name="Freeform 381"/>
              <p:cNvSpPr/>
              <p:nvPr/>
            </p:nvSpPr>
            <p:spPr bwMode="auto">
              <a:xfrm>
                <a:off x="3203" y="953"/>
                <a:ext cx="86" cy="48"/>
              </a:xfrm>
              <a:custGeom>
                <a:avLst/>
                <a:gdLst>
                  <a:gd name="T0" fmla="*/ 73 w 86"/>
                  <a:gd name="T1" fmla="*/ 48 h 48"/>
                  <a:gd name="T2" fmla="*/ 77 w 86"/>
                  <a:gd name="T3" fmla="*/ 48 h 48"/>
                  <a:gd name="T4" fmla="*/ 83 w 86"/>
                  <a:gd name="T5" fmla="*/ 47 h 48"/>
                  <a:gd name="T6" fmla="*/ 86 w 86"/>
                  <a:gd name="T7" fmla="*/ 45 h 48"/>
                  <a:gd name="T8" fmla="*/ 86 w 86"/>
                  <a:gd name="T9" fmla="*/ 42 h 48"/>
                  <a:gd name="T10" fmla="*/ 86 w 86"/>
                  <a:gd name="T11" fmla="*/ 41 h 48"/>
                  <a:gd name="T12" fmla="*/ 86 w 86"/>
                  <a:gd name="T13" fmla="*/ 39 h 48"/>
                  <a:gd name="T14" fmla="*/ 83 w 86"/>
                  <a:gd name="T15" fmla="*/ 36 h 48"/>
                  <a:gd name="T16" fmla="*/ 80 w 86"/>
                  <a:gd name="T17" fmla="*/ 35 h 48"/>
                  <a:gd name="T18" fmla="*/ 80 w 86"/>
                  <a:gd name="T19" fmla="*/ 35 h 48"/>
                  <a:gd name="T20" fmla="*/ 67 w 86"/>
                  <a:gd name="T21" fmla="*/ 32 h 48"/>
                  <a:gd name="T22" fmla="*/ 54 w 86"/>
                  <a:gd name="T23" fmla="*/ 27 h 48"/>
                  <a:gd name="T24" fmla="*/ 45 w 86"/>
                  <a:gd name="T25" fmla="*/ 24 h 48"/>
                  <a:gd name="T26" fmla="*/ 35 w 86"/>
                  <a:gd name="T27" fmla="*/ 19 h 48"/>
                  <a:gd name="T28" fmla="*/ 25 w 86"/>
                  <a:gd name="T29" fmla="*/ 15 h 48"/>
                  <a:gd name="T30" fmla="*/ 19 w 86"/>
                  <a:gd name="T31" fmla="*/ 10 h 48"/>
                  <a:gd name="T32" fmla="*/ 9 w 86"/>
                  <a:gd name="T33" fmla="*/ 4 h 48"/>
                  <a:gd name="T34" fmla="*/ 0 w 86"/>
                  <a:gd name="T35" fmla="*/ 0 h 48"/>
                  <a:gd name="T36" fmla="*/ 0 w 86"/>
                  <a:gd name="T37" fmla="*/ 0 h 48"/>
                  <a:gd name="T38" fmla="*/ 6 w 86"/>
                  <a:gd name="T39" fmla="*/ 6 h 48"/>
                  <a:gd name="T40" fmla="*/ 13 w 86"/>
                  <a:gd name="T41" fmla="*/ 13 h 48"/>
                  <a:gd name="T42" fmla="*/ 19 w 86"/>
                  <a:gd name="T43" fmla="*/ 19 h 48"/>
                  <a:gd name="T44" fmla="*/ 25 w 86"/>
                  <a:gd name="T45" fmla="*/ 26 h 48"/>
                  <a:gd name="T46" fmla="*/ 32 w 86"/>
                  <a:gd name="T47" fmla="*/ 30 h 48"/>
                  <a:gd name="T48" fmla="*/ 41 w 86"/>
                  <a:gd name="T49" fmla="*/ 36 h 48"/>
                  <a:gd name="T50" fmla="*/ 54 w 86"/>
                  <a:gd name="T51" fmla="*/ 42 h 48"/>
                  <a:gd name="T52" fmla="*/ 67 w 86"/>
                  <a:gd name="T53" fmla="*/ 47 h 48"/>
                  <a:gd name="T54" fmla="*/ 67 w 86"/>
                  <a:gd name="T55" fmla="*/ 47 h 48"/>
                  <a:gd name="T56" fmla="*/ 67 w 86"/>
                  <a:gd name="T57" fmla="*/ 47 h 48"/>
                  <a:gd name="T58" fmla="*/ 67 w 86"/>
                  <a:gd name="T59" fmla="*/ 47 h 48"/>
                  <a:gd name="T60" fmla="*/ 67 w 86"/>
                  <a:gd name="T61" fmla="*/ 48 h 48"/>
                  <a:gd name="T62" fmla="*/ 70 w 86"/>
                  <a:gd name="T63" fmla="*/ 48 h 48"/>
                  <a:gd name="T64" fmla="*/ 70 w 86"/>
                  <a:gd name="T65" fmla="*/ 48 h 48"/>
                  <a:gd name="T66" fmla="*/ 70 w 86"/>
                  <a:gd name="T67" fmla="*/ 48 h 48"/>
                  <a:gd name="T68" fmla="*/ 73 w 86"/>
                  <a:gd name="T69" fmla="*/ 48 h 48"/>
                  <a:gd name="T70" fmla="*/ 73 w 86"/>
                  <a:gd name="T7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10" name="Freeform 382"/>
              <p:cNvSpPr/>
              <p:nvPr/>
            </p:nvSpPr>
            <p:spPr bwMode="auto">
              <a:xfrm>
                <a:off x="3427" y="951"/>
                <a:ext cx="86" cy="49"/>
              </a:xfrm>
              <a:custGeom>
                <a:avLst/>
                <a:gdLst>
                  <a:gd name="T0" fmla="*/ 16 w 86"/>
                  <a:gd name="T1" fmla="*/ 49 h 49"/>
                  <a:gd name="T2" fmla="*/ 10 w 86"/>
                  <a:gd name="T3" fmla="*/ 49 h 49"/>
                  <a:gd name="T4" fmla="*/ 6 w 86"/>
                  <a:gd name="T5" fmla="*/ 47 h 49"/>
                  <a:gd name="T6" fmla="*/ 3 w 86"/>
                  <a:gd name="T7" fmla="*/ 46 h 49"/>
                  <a:gd name="T8" fmla="*/ 3 w 86"/>
                  <a:gd name="T9" fmla="*/ 44 h 49"/>
                  <a:gd name="T10" fmla="*/ 0 w 86"/>
                  <a:gd name="T11" fmla="*/ 41 h 49"/>
                  <a:gd name="T12" fmla="*/ 3 w 86"/>
                  <a:gd name="T13" fmla="*/ 40 h 49"/>
                  <a:gd name="T14" fmla="*/ 3 w 86"/>
                  <a:gd name="T15" fmla="*/ 38 h 49"/>
                  <a:gd name="T16" fmla="*/ 10 w 86"/>
                  <a:gd name="T17" fmla="*/ 37 h 49"/>
                  <a:gd name="T18" fmla="*/ 10 w 86"/>
                  <a:gd name="T19" fmla="*/ 37 h 49"/>
                  <a:gd name="T20" fmla="*/ 22 w 86"/>
                  <a:gd name="T21" fmla="*/ 32 h 49"/>
                  <a:gd name="T22" fmla="*/ 35 w 86"/>
                  <a:gd name="T23" fmla="*/ 29 h 49"/>
                  <a:gd name="T24" fmla="*/ 45 w 86"/>
                  <a:gd name="T25" fmla="*/ 25 h 49"/>
                  <a:gd name="T26" fmla="*/ 54 w 86"/>
                  <a:gd name="T27" fmla="*/ 20 h 49"/>
                  <a:gd name="T28" fmla="*/ 61 w 86"/>
                  <a:gd name="T29" fmla="*/ 15 h 49"/>
                  <a:gd name="T30" fmla="*/ 70 w 86"/>
                  <a:gd name="T31" fmla="*/ 11 h 49"/>
                  <a:gd name="T32" fmla="*/ 77 w 86"/>
                  <a:gd name="T33" fmla="*/ 5 h 49"/>
                  <a:gd name="T34" fmla="*/ 86 w 86"/>
                  <a:gd name="T35" fmla="*/ 0 h 49"/>
                  <a:gd name="T36" fmla="*/ 86 w 86"/>
                  <a:gd name="T37" fmla="*/ 0 h 49"/>
                  <a:gd name="T38" fmla="*/ 80 w 86"/>
                  <a:gd name="T39" fmla="*/ 6 h 49"/>
                  <a:gd name="T40" fmla="*/ 74 w 86"/>
                  <a:gd name="T41" fmla="*/ 14 h 49"/>
                  <a:gd name="T42" fmla="*/ 70 w 86"/>
                  <a:gd name="T43" fmla="*/ 20 h 49"/>
                  <a:gd name="T44" fmla="*/ 64 w 86"/>
                  <a:gd name="T45" fmla="*/ 26 h 49"/>
                  <a:gd name="T46" fmla="*/ 54 w 86"/>
                  <a:gd name="T47" fmla="*/ 32 h 49"/>
                  <a:gd name="T48" fmla="*/ 48 w 86"/>
                  <a:gd name="T49" fmla="*/ 37 h 49"/>
                  <a:gd name="T50" fmla="*/ 35 w 86"/>
                  <a:gd name="T51" fmla="*/ 43 h 49"/>
                  <a:gd name="T52" fmla="*/ 22 w 86"/>
                  <a:gd name="T53" fmla="*/ 47 h 49"/>
                  <a:gd name="T54" fmla="*/ 22 w 86"/>
                  <a:gd name="T55" fmla="*/ 47 h 49"/>
                  <a:gd name="T56" fmla="*/ 22 w 86"/>
                  <a:gd name="T57" fmla="*/ 47 h 49"/>
                  <a:gd name="T58" fmla="*/ 22 w 86"/>
                  <a:gd name="T59" fmla="*/ 49 h 49"/>
                  <a:gd name="T60" fmla="*/ 19 w 86"/>
                  <a:gd name="T61" fmla="*/ 49 h 49"/>
                  <a:gd name="T62" fmla="*/ 19 w 86"/>
                  <a:gd name="T63" fmla="*/ 49 h 49"/>
                  <a:gd name="T64" fmla="*/ 19 w 86"/>
                  <a:gd name="T65" fmla="*/ 49 h 49"/>
                  <a:gd name="T66" fmla="*/ 19 w 86"/>
                  <a:gd name="T67" fmla="*/ 49 h 49"/>
                  <a:gd name="T68" fmla="*/ 16 w 86"/>
                  <a:gd name="T69" fmla="*/ 49 h 49"/>
                  <a:gd name="T70" fmla="*/ 16 w 86"/>
                  <a:gd name="T7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6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11" name="Freeform 383"/>
              <p:cNvSpPr/>
              <p:nvPr/>
            </p:nvSpPr>
            <p:spPr bwMode="auto">
              <a:xfrm>
                <a:off x="3251" y="927"/>
                <a:ext cx="61" cy="38"/>
              </a:xfrm>
              <a:custGeom>
                <a:avLst/>
                <a:gdLst>
                  <a:gd name="T0" fmla="*/ 29 w 61"/>
                  <a:gd name="T1" fmla="*/ 4 h 38"/>
                  <a:gd name="T2" fmla="*/ 29 w 61"/>
                  <a:gd name="T3" fmla="*/ 4 h 38"/>
                  <a:gd name="T4" fmla="*/ 29 w 61"/>
                  <a:gd name="T5" fmla="*/ 4 h 38"/>
                  <a:gd name="T6" fmla="*/ 29 w 61"/>
                  <a:gd name="T7" fmla="*/ 3 h 38"/>
                  <a:gd name="T8" fmla="*/ 29 w 61"/>
                  <a:gd name="T9" fmla="*/ 3 h 38"/>
                  <a:gd name="T10" fmla="*/ 25 w 61"/>
                  <a:gd name="T11" fmla="*/ 3 h 38"/>
                  <a:gd name="T12" fmla="*/ 25 w 61"/>
                  <a:gd name="T13" fmla="*/ 3 h 38"/>
                  <a:gd name="T14" fmla="*/ 25 w 61"/>
                  <a:gd name="T15" fmla="*/ 3 h 38"/>
                  <a:gd name="T16" fmla="*/ 25 w 61"/>
                  <a:gd name="T17" fmla="*/ 3 h 38"/>
                  <a:gd name="T18" fmla="*/ 25 w 61"/>
                  <a:gd name="T19" fmla="*/ 3 h 38"/>
                  <a:gd name="T20" fmla="*/ 22 w 61"/>
                  <a:gd name="T21" fmla="*/ 0 h 38"/>
                  <a:gd name="T22" fmla="*/ 16 w 61"/>
                  <a:gd name="T23" fmla="*/ 0 h 38"/>
                  <a:gd name="T24" fmla="*/ 9 w 61"/>
                  <a:gd name="T25" fmla="*/ 0 h 38"/>
                  <a:gd name="T26" fmla="*/ 6 w 61"/>
                  <a:gd name="T27" fmla="*/ 1 h 38"/>
                  <a:gd name="T28" fmla="*/ 3 w 61"/>
                  <a:gd name="T29" fmla="*/ 3 h 38"/>
                  <a:gd name="T30" fmla="*/ 0 w 61"/>
                  <a:gd name="T31" fmla="*/ 6 h 38"/>
                  <a:gd name="T32" fmla="*/ 0 w 61"/>
                  <a:gd name="T33" fmla="*/ 8 h 38"/>
                  <a:gd name="T34" fmla="*/ 3 w 61"/>
                  <a:gd name="T35" fmla="*/ 11 h 38"/>
                  <a:gd name="T36" fmla="*/ 3 w 61"/>
                  <a:gd name="T37" fmla="*/ 11 h 38"/>
                  <a:gd name="T38" fmla="*/ 9 w 61"/>
                  <a:gd name="T39" fmla="*/ 14 h 38"/>
                  <a:gd name="T40" fmla="*/ 19 w 61"/>
                  <a:gd name="T41" fmla="*/ 17 h 38"/>
                  <a:gd name="T42" fmla="*/ 25 w 61"/>
                  <a:gd name="T43" fmla="*/ 20 h 38"/>
                  <a:gd name="T44" fmla="*/ 35 w 61"/>
                  <a:gd name="T45" fmla="*/ 23 h 38"/>
                  <a:gd name="T46" fmla="*/ 41 w 61"/>
                  <a:gd name="T47" fmla="*/ 26 h 38"/>
                  <a:gd name="T48" fmla="*/ 48 w 61"/>
                  <a:gd name="T49" fmla="*/ 30 h 38"/>
                  <a:gd name="T50" fmla="*/ 54 w 61"/>
                  <a:gd name="T51" fmla="*/ 33 h 38"/>
                  <a:gd name="T52" fmla="*/ 61 w 61"/>
                  <a:gd name="T53" fmla="*/ 38 h 38"/>
                  <a:gd name="T54" fmla="*/ 61 w 61"/>
                  <a:gd name="T55" fmla="*/ 38 h 38"/>
                  <a:gd name="T56" fmla="*/ 57 w 61"/>
                  <a:gd name="T57" fmla="*/ 33 h 38"/>
                  <a:gd name="T58" fmla="*/ 54 w 61"/>
                  <a:gd name="T59" fmla="*/ 29 h 38"/>
                  <a:gd name="T60" fmla="*/ 51 w 61"/>
                  <a:gd name="T61" fmla="*/ 24 h 38"/>
                  <a:gd name="T62" fmla="*/ 48 w 61"/>
                  <a:gd name="T63" fmla="*/ 20 h 38"/>
                  <a:gd name="T64" fmla="*/ 41 w 61"/>
                  <a:gd name="T65" fmla="*/ 17 h 38"/>
                  <a:gd name="T66" fmla="*/ 38 w 61"/>
                  <a:gd name="T67" fmla="*/ 12 h 38"/>
                  <a:gd name="T68" fmla="*/ 32 w 61"/>
                  <a:gd name="T69" fmla="*/ 9 h 38"/>
                  <a:gd name="T70" fmla="*/ 29 w 61"/>
                  <a:gd name="T7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12" name="Freeform 384"/>
              <p:cNvSpPr/>
              <p:nvPr/>
            </p:nvSpPr>
            <p:spPr bwMode="auto">
              <a:xfrm>
                <a:off x="3408" y="925"/>
                <a:ext cx="57" cy="38"/>
              </a:xfrm>
              <a:custGeom>
                <a:avLst/>
                <a:gdLst>
                  <a:gd name="T0" fmla="*/ 32 w 57"/>
                  <a:gd name="T1" fmla="*/ 5 h 38"/>
                  <a:gd name="T2" fmla="*/ 32 w 57"/>
                  <a:gd name="T3" fmla="*/ 5 h 38"/>
                  <a:gd name="T4" fmla="*/ 32 w 57"/>
                  <a:gd name="T5" fmla="*/ 5 h 38"/>
                  <a:gd name="T6" fmla="*/ 32 w 57"/>
                  <a:gd name="T7" fmla="*/ 5 h 38"/>
                  <a:gd name="T8" fmla="*/ 32 w 57"/>
                  <a:gd name="T9" fmla="*/ 3 h 38"/>
                  <a:gd name="T10" fmla="*/ 32 w 57"/>
                  <a:gd name="T11" fmla="*/ 3 h 38"/>
                  <a:gd name="T12" fmla="*/ 32 w 57"/>
                  <a:gd name="T13" fmla="*/ 3 h 38"/>
                  <a:gd name="T14" fmla="*/ 32 w 57"/>
                  <a:gd name="T15" fmla="*/ 3 h 38"/>
                  <a:gd name="T16" fmla="*/ 32 w 57"/>
                  <a:gd name="T17" fmla="*/ 3 h 38"/>
                  <a:gd name="T18" fmla="*/ 32 w 57"/>
                  <a:gd name="T19" fmla="*/ 3 h 38"/>
                  <a:gd name="T20" fmla="*/ 38 w 57"/>
                  <a:gd name="T21" fmla="*/ 0 h 38"/>
                  <a:gd name="T22" fmla="*/ 41 w 57"/>
                  <a:gd name="T23" fmla="*/ 0 h 38"/>
                  <a:gd name="T24" fmla="*/ 48 w 57"/>
                  <a:gd name="T25" fmla="*/ 0 h 38"/>
                  <a:gd name="T26" fmla="*/ 54 w 57"/>
                  <a:gd name="T27" fmla="*/ 2 h 38"/>
                  <a:gd name="T28" fmla="*/ 57 w 57"/>
                  <a:gd name="T29" fmla="*/ 3 h 38"/>
                  <a:gd name="T30" fmla="*/ 57 w 57"/>
                  <a:gd name="T31" fmla="*/ 6 h 38"/>
                  <a:gd name="T32" fmla="*/ 57 w 57"/>
                  <a:gd name="T33" fmla="*/ 8 h 38"/>
                  <a:gd name="T34" fmla="*/ 54 w 57"/>
                  <a:gd name="T35" fmla="*/ 11 h 38"/>
                  <a:gd name="T36" fmla="*/ 54 w 57"/>
                  <a:gd name="T37" fmla="*/ 11 h 38"/>
                  <a:gd name="T38" fmla="*/ 48 w 57"/>
                  <a:gd name="T39" fmla="*/ 14 h 38"/>
                  <a:gd name="T40" fmla="*/ 41 w 57"/>
                  <a:gd name="T41" fmla="*/ 17 h 38"/>
                  <a:gd name="T42" fmla="*/ 32 w 57"/>
                  <a:gd name="T43" fmla="*/ 20 h 38"/>
                  <a:gd name="T44" fmla="*/ 25 w 57"/>
                  <a:gd name="T45" fmla="*/ 23 h 38"/>
                  <a:gd name="T46" fmla="*/ 19 w 57"/>
                  <a:gd name="T47" fmla="*/ 28 h 38"/>
                  <a:gd name="T48" fmla="*/ 13 w 57"/>
                  <a:gd name="T49" fmla="*/ 31 h 38"/>
                  <a:gd name="T50" fmla="*/ 6 w 57"/>
                  <a:gd name="T51" fmla="*/ 34 h 38"/>
                  <a:gd name="T52" fmla="*/ 0 w 57"/>
                  <a:gd name="T53" fmla="*/ 38 h 38"/>
                  <a:gd name="T54" fmla="*/ 0 w 57"/>
                  <a:gd name="T55" fmla="*/ 38 h 38"/>
                  <a:gd name="T56" fmla="*/ 3 w 57"/>
                  <a:gd name="T57" fmla="*/ 34 h 38"/>
                  <a:gd name="T58" fmla="*/ 6 w 57"/>
                  <a:gd name="T59" fmla="*/ 29 h 38"/>
                  <a:gd name="T60" fmla="*/ 9 w 57"/>
                  <a:gd name="T61" fmla="*/ 25 h 38"/>
                  <a:gd name="T62" fmla="*/ 13 w 57"/>
                  <a:gd name="T63" fmla="*/ 22 h 38"/>
                  <a:gd name="T64" fmla="*/ 16 w 57"/>
                  <a:gd name="T65" fmla="*/ 17 h 38"/>
                  <a:gd name="T66" fmla="*/ 22 w 57"/>
                  <a:gd name="T67" fmla="*/ 13 h 38"/>
                  <a:gd name="T68" fmla="*/ 25 w 57"/>
                  <a:gd name="T69" fmla="*/ 10 h 38"/>
                  <a:gd name="T70" fmla="*/ 32 w 57"/>
                  <a:gd name="T71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13" name="Freeform 385"/>
              <p:cNvSpPr/>
              <p:nvPr/>
            </p:nvSpPr>
            <p:spPr bwMode="auto">
              <a:xfrm>
                <a:off x="3264" y="420"/>
                <a:ext cx="67" cy="47"/>
              </a:xfrm>
              <a:custGeom>
                <a:avLst/>
                <a:gdLst>
                  <a:gd name="T0" fmla="*/ 28 w 67"/>
                  <a:gd name="T1" fmla="*/ 4 h 47"/>
                  <a:gd name="T2" fmla="*/ 28 w 67"/>
                  <a:gd name="T3" fmla="*/ 4 h 47"/>
                  <a:gd name="T4" fmla="*/ 28 w 67"/>
                  <a:gd name="T5" fmla="*/ 4 h 47"/>
                  <a:gd name="T6" fmla="*/ 28 w 67"/>
                  <a:gd name="T7" fmla="*/ 3 h 47"/>
                  <a:gd name="T8" fmla="*/ 28 w 67"/>
                  <a:gd name="T9" fmla="*/ 3 h 47"/>
                  <a:gd name="T10" fmla="*/ 28 w 67"/>
                  <a:gd name="T11" fmla="*/ 3 h 47"/>
                  <a:gd name="T12" fmla="*/ 25 w 67"/>
                  <a:gd name="T13" fmla="*/ 3 h 47"/>
                  <a:gd name="T14" fmla="*/ 25 w 67"/>
                  <a:gd name="T15" fmla="*/ 3 h 47"/>
                  <a:gd name="T16" fmla="*/ 25 w 67"/>
                  <a:gd name="T17" fmla="*/ 3 h 47"/>
                  <a:gd name="T18" fmla="*/ 25 w 67"/>
                  <a:gd name="T19" fmla="*/ 3 h 47"/>
                  <a:gd name="T20" fmla="*/ 22 w 67"/>
                  <a:gd name="T21" fmla="*/ 1 h 47"/>
                  <a:gd name="T22" fmla="*/ 16 w 67"/>
                  <a:gd name="T23" fmla="*/ 0 h 47"/>
                  <a:gd name="T24" fmla="*/ 9 w 67"/>
                  <a:gd name="T25" fmla="*/ 0 h 47"/>
                  <a:gd name="T26" fmla="*/ 6 w 67"/>
                  <a:gd name="T27" fmla="*/ 1 h 47"/>
                  <a:gd name="T28" fmla="*/ 3 w 67"/>
                  <a:gd name="T29" fmla="*/ 3 h 47"/>
                  <a:gd name="T30" fmla="*/ 0 w 67"/>
                  <a:gd name="T31" fmla="*/ 6 h 47"/>
                  <a:gd name="T32" fmla="*/ 0 w 67"/>
                  <a:gd name="T33" fmla="*/ 9 h 47"/>
                  <a:gd name="T34" fmla="*/ 3 w 67"/>
                  <a:gd name="T35" fmla="*/ 10 h 47"/>
                  <a:gd name="T36" fmla="*/ 3 w 67"/>
                  <a:gd name="T37" fmla="*/ 10 h 47"/>
                  <a:gd name="T38" fmla="*/ 12 w 67"/>
                  <a:gd name="T39" fmla="*/ 15 h 47"/>
                  <a:gd name="T40" fmla="*/ 22 w 67"/>
                  <a:gd name="T41" fmla="*/ 20 h 47"/>
                  <a:gd name="T42" fmla="*/ 32 w 67"/>
                  <a:gd name="T43" fmla="*/ 24 h 47"/>
                  <a:gd name="T44" fmla="*/ 38 w 67"/>
                  <a:gd name="T45" fmla="*/ 29 h 47"/>
                  <a:gd name="T46" fmla="*/ 48 w 67"/>
                  <a:gd name="T47" fmla="*/ 33 h 47"/>
                  <a:gd name="T48" fmla="*/ 54 w 67"/>
                  <a:gd name="T49" fmla="*/ 38 h 47"/>
                  <a:gd name="T50" fmla="*/ 60 w 67"/>
                  <a:gd name="T51" fmla="*/ 42 h 47"/>
                  <a:gd name="T52" fmla="*/ 67 w 67"/>
                  <a:gd name="T53" fmla="*/ 47 h 47"/>
                  <a:gd name="T54" fmla="*/ 64 w 67"/>
                  <a:gd name="T55" fmla="*/ 42 h 47"/>
                  <a:gd name="T56" fmla="*/ 60 w 67"/>
                  <a:gd name="T57" fmla="*/ 36 h 47"/>
                  <a:gd name="T58" fmla="*/ 57 w 67"/>
                  <a:gd name="T59" fmla="*/ 30 h 47"/>
                  <a:gd name="T60" fmla="*/ 51 w 67"/>
                  <a:gd name="T61" fmla="*/ 26 h 47"/>
                  <a:gd name="T62" fmla="*/ 44 w 67"/>
                  <a:gd name="T63" fmla="*/ 20 h 47"/>
                  <a:gd name="T64" fmla="*/ 41 w 67"/>
                  <a:gd name="T65" fmla="*/ 15 h 47"/>
                  <a:gd name="T66" fmla="*/ 35 w 67"/>
                  <a:gd name="T67" fmla="*/ 9 h 47"/>
                  <a:gd name="T68" fmla="*/ 28 w 67"/>
                  <a:gd name="T6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14" name="Freeform 386"/>
              <p:cNvSpPr/>
              <p:nvPr/>
            </p:nvSpPr>
            <p:spPr bwMode="auto">
              <a:xfrm>
                <a:off x="3379" y="418"/>
                <a:ext cx="64" cy="49"/>
              </a:xfrm>
              <a:custGeom>
                <a:avLst/>
                <a:gdLst>
                  <a:gd name="T0" fmla="*/ 38 w 64"/>
                  <a:gd name="T1" fmla="*/ 5 h 49"/>
                  <a:gd name="T2" fmla="*/ 38 w 64"/>
                  <a:gd name="T3" fmla="*/ 5 h 49"/>
                  <a:gd name="T4" fmla="*/ 38 w 64"/>
                  <a:gd name="T5" fmla="*/ 5 h 49"/>
                  <a:gd name="T6" fmla="*/ 38 w 64"/>
                  <a:gd name="T7" fmla="*/ 5 h 49"/>
                  <a:gd name="T8" fmla="*/ 38 w 64"/>
                  <a:gd name="T9" fmla="*/ 5 h 49"/>
                  <a:gd name="T10" fmla="*/ 38 w 64"/>
                  <a:gd name="T11" fmla="*/ 3 h 49"/>
                  <a:gd name="T12" fmla="*/ 38 w 64"/>
                  <a:gd name="T13" fmla="*/ 3 h 49"/>
                  <a:gd name="T14" fmla="*/ 38 w 64"/>
                  <a:gd name="T15" fmla="*/ 3 h 49"/>
                  <a:gd name="T16" fmla="*/ 38 w 64"/>
                  <a:gd name="T17" fmla="*/ 3 h 49"/>
                  <a:gd name="T18" fmla="*/ 38 w 64"/>
                  <a:gd name="T19" fmla="*/ 3 h 49"/>
                  <a:gd name="T20" fmla="*/ 45 w 64"/>
                  <a:gd name="T21" fmla="*/ 2 h 49"/>
                  <a:gd name="T22" fmla="*/ 48 w 64"/>
                  <a:gd name="T23" fmla="*/ 0 h 49"/>
                  <a:gd name="T24" fmla="*/ 54 w 64"/>
                  <a:gd name="T25" fmla="*/ 0 h 49"/>
                  <a:gd name="T26" fmla="*/ 61 w 64"/>
                  <a:gd name="T27" fmla="*/ 2 h 49"/>
                  <a:gd name="T28" fmla="*/ 64 w 64"/>
                  <a:gd name="T29" fmla="*/ 3 h 49"/>
                  <a:gd name="T30" fmla="*/ 64 w 64"/>
                  <a:gd name="T31" fmla="*/ 6 h 49"/>
                  <a:gd name="T32" fmla="*/ 64 w 64"/>
                  <a:gd name="T33" fmla="*/ 9 h 49"/>
                  <a:gd name="T34" fmla="*/ 61 w 64"/>
                  <a:gd name="T35" fmla="*/ 11 h 49"/>
                  <a:gd name="T36" fmla="*/ 61 w 64"/>
                  <a:gd name="T37" fmla="*/ 11 h 49"/>
                  <a:gd name="T38" fmla="*/ 54 w 64"/>
                  <a:gd name="T39" fmla="*/ 16 h 49"/>
                  <a:gd name="T40" fmla="*/ 45 w 64"/>
                  <a:gd name="T41" fmla="*/ 20 h 49"/>
                  <a:gd name="T42" fmla="*/ 35 w 64"/>
                  <a:gd name="T43" fmla="*/ 25 h 49"/>
                  <a:gd name="T44" fmla="*/ 29 w 64"/>
                  <a:gd name="T45" fmla="*/ 29 h 49"/>
                  <a:gd name="T46" fmla="*/ 19 w 64"/>
                  <a:gd name="T47" fmla="*/ 34 h 49"/>
                  <a:gd name="T48" fmla="*/ 13 w 64"/>
                  <a:gd name="T49" fmla="*/ 38 h 49"/>
                  <a:gd name="T50" fmla="*/ 6 w 64"/>
                  <a:gd name="T51" fmla="*/ 44 h 49"/>
                  <a:gd name="T52" fmla="*/ 0 w 64"/>
                  <a:gd name="T53" fmla="*/ 49 h 49"/>
                  <a:gd name="T54" fmla="*/ 3 w 64"/>
                  <a:gd name="T55" fmla="*/ 43 h 49"/>
                  <a:gd name="T56" fmla="*/ 6 w 64"/>
                  <a:gd name="T57" fmla="*/ 37 h 49"/>
                  <a:gd name="T58" fmla="*/ 10 w 64"/>
                  <a:gd name="T59" fmla="*/ 32 h 49"/>
                  <a:gd name="T60" fmla="*/ 16 w 64"/>
                  <a:gd name="T61" fmla="*/ 26 h 49"/>
                  <a:gd name="T62" fmla="*/ 19 w 64"/>
                  <a:gd name="T63" fmla="*/ 20 h 49"/>
                  <a:gd name="T64" fmla="*/ 26 w 64"/>
                  <a:gd name="T65" fmla="*/ 16 h 49"/>
                  <a:gd name="T66" fmla="*/ 32 w 64"/>
                  <a:gd name="T67" fmla="*/ 9 h 49"/>
                  <a:gd name="T68" fmla="*/ 38 w 64"/>
                  <a:gd name="T69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6515" name="Rectangle 387"/>
            <p:cNvSpPr>
              <a:spLocks noChangeArrowheads="1"/>
            </p:cNvSpPr>
            <p:nvPr/>
          </p:nvSpPr>
          <p:spPr bwMode="auto">
            <a:xfrm>
              <a:off x="1784" y="465"/>
              <a:ext cx="203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3200">
                  <a:solidFill>
                    <a:srgbClr val="660033"/>
                  </a:solidFill>
                </a:rPr>
                <a:t>Words Review</a:t>
              </a:r>
            </a:p>
          </p:txBody>
        </p:sp>
      </p:grpSp>
      <p:sp>
        <p:nvSpPr>
          <p:cNvPr id="176516" name="Text Box 388"/>
          <p:cNvSpPr txBox="1">
            <a:spLocks noChangeArrowheads="1"/>
          </p:cNvSpPr>
          <p:nvPr/>
        </p:nvSpPr>
        <p:spPr bwMode="auto">
          <a:xfrm>
            <a:off x="611188" y="1773238"/>
            <a:ext cx="33115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 recycling</a:t>
            </a:r>
          </a:p>
          <a:p>
            <a:pPr algn="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 rapid</a:t>
            </a:r>
          </a:p>
          <a:p>
            <a:pPr algn="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 step</a:t>
            </a:r>
          </a:p>
          <a:p>
            <a:pPr algn="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 grandson</a:t>
            </a:r>
          </a:p>
          <a:p>
            <a:pPr algn="r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 granddaughter</a:t>
            </a:r>
          </a:p>
        </p:txBody>
      </p:sp>
      <p:sp>
        <p:nvSpPr>
          <p:cNvPr id="176517" name="Text Box 389"/>
          <p:cNvSpPr txBox="1">
            <a:spLocks noChangeArrowheads="1"/>
          </p:cNvSpPr>
          <p:nvPr/>
        </p:nvSpPr>
        <p:spPr bwMode="auto">
          <a:xfrm>
            <a:off x="3995738" y="1773238"/>
            <a:ext cx="44640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</a:t>
            </a:r>
            <a:r>
              <a:rPr lang="en-US" altLang="zh-CN" i="1">
                <a:solidFill>
                  <a:srgbClr val="FF3300"/>
                </a:solidFill>
              </a:rPr>
              <a:t>n.</a:t>
            </a:r>
            <a:r>
              <a:rPr lang="en-US" altLang="zh-CN"/>
              <a:t> </a:t>
            </a:r>
            <a:r>
              <a:rPr lang="zh-CN" altLang="en-US"/>
              <a:t>回收利用</a:t>
            </a:r>
          </a:p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FF3300"/>
                </a:solidFill>
              </a:rPr>
              <a:t>adj.</a:t>
            </a:r>
            <a:r>
              <a:rPr lang="en-US" altLang="zh-CN"/>
              <a:t> </a:t>
            </a:r>
            <a:r>
              <a:rPr lang="zh-CN" altLang="en-US"/>
              <a:t>快速的；迅速的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</a:t>
            </a:r>
            <a:r>
              <a:rPr lang="en-US" altLang="zh-CN" i="1">
                <a:solidFill>
                  <a:srgbClr val="FF3300"/>
                </a:solidFill>
              </a:rPr>
              <a:t>n.</a:t>
            </a:r>
            <a:r>
              <a:rPr lang="en-US" altLang="zh-CN"/>
              <a:t> </a:t>
            </a:r>
            <a:r>
              <a:rPr lang="zh-CN" altLang="en-US"/>
              <a:t>步骤；措施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</a:t>
            </a:r>
            <a:r>
              <a:rPr lang="en-US" altLang="zh-CN" i="1">
                <a:solidFill>
                  <a:srgbClr val="FF3300"/>
                </a:solidFill>
              </a:rPr>
              <a:t>n.</a:t>
            </a:r>
            <a:r>
              <a:rPr lang="en-US" altLang="zh-CN"/>
              <a:t> (</a:t>
            </a:r>
            <a:r>
              <a:rPr lang="zh-CN" altLang="en-US"/>
              <a:t>外</a:t>
            </a:r>
            <a:r>
              <a:rPr lang="en-US" altLang="zh-CN"/>
              <a:t>)</a:t>
            </a:r>
            <a:r>
              <a:rPr lang="zh-CN" altLang="en-US"/>
              <a:t>孙子</a:t>
            </a:r>
          </a:p>
          <a:p>
            <a:pPr>
              <a:spcBef>
                <a:spcPct val="50000"/>
              </a:spcBef>
            </a:pPr>
            <a:r>
              <a:rPr lang="zh-CN" altLang="en-US"/>
              <a:t> </a:t>
            </a:r>
            <a:r>
              <a:rPr lang="en-US" altLang="zh-CN" i="1">
                <a:solidFill>
                  <a:srgbClr val="FF3300"/>
                </a:solidFill>
              </a:rPr>
              <a:t>n.</a:t>
            </a:r>
            <a:r>
              <a:rPr lang="en-US" altLang="zh-CN"/>
              <a:t> (</a:t>
            </a:r>
            <a:r>
              <a:rPr lang="zh-CN" altLang="en-US"/>
              <a:t>外</a:t>
            </a:r>
            <a:r>
              <a:rPr lang="en-US" altLang="zh-CN"/>
              <a:t>)</a:t>
            </a:r>
            <a:r>
              <a:rPr lang="zh-CN" altLang="en-US"/>
              <a:t>孙女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6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692275" y="5661025"/>
            <a:ext cx="619283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4500">
                <a:solidFill>
                  <a:srgbClr val="FF0066"/>
                </a:solidFill>
                <a:latin typeface="Comic Sans MS" panose="030F0702030302020204" pitchFamily="66" charset="0"/>
              </a:rPr>
              <a:t>Recycling</a:t>
            </a:r>
            <a:endParaRPr lang="en-US" altLang="zh-CN" sz="4500" u="sng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1546225" y="908050"/>
            <a:ext cx="7273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0000FF"/>
                </a:solidFill>
              </a:rPr>
              <a:t>What does this symbol mean?</a:t>
            </a:r>
          </a:p>
        </p:txBody>
      </p:sp>
      <p:pic>
        <p:nvPicPr>
          <p:cNvPr id="105486" name="Picture 14" descr="logo_green_3ec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700213"/>
            <a:ext cx="3587750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90" name="Picture 18" descr="t01a5c20f8da973bd3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88913"/>
            <a:ext cx="13652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Kerbsiderecycling2Jun04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429000"/>
            <a:ext cx="4392612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184525" y="1441450"/>
            <a:ext cx="184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kumimoji="0" lang="zh-CN" altLang="zh-CN" sz="1800" u="sng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3333750" cy="1700212"/>
          </a:xfrm>
          <a:noFill/>
          <a:ln>
            <a:solidFill>
              <a:srgbClr val="339966"/>
            </a:solidFill>
            <a:miter lim="800000"/>
          </a:ln>
        </p:spPr>
        <p:txBody>
          <a:bodyPr/>
          <a:lstStyle/>
          <a:p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recycle </a:t>
            </a:r>
            <a:b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bottles</a:t>
            </a:r>
          </a:p>
        </p:txBody>
      </p:sp>
      <p:pic>
        <p:nvPicPr>
          <p:cNvPr id="101381" name="Picture 5" descr="recycle_girl_6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333375"/>
            <a:ext cx="4392612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1628775"/>
            <a:ext cx="4217987" cy="7620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paper-recycling </a:t>
            </a:r>
          </a:p>
        </p:txBody>
      </p:sp>
      <p:pic>
        <p:nvPicPr>
          <p:cNvPr id="102403" name="Picture 3" descr="TOC_OC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863" y="3644900"/>
            <a:ext cx="4033837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050102_cbrown_mp_env_recycle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863" y="549275"/>
            <a:ext cx="4033837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5" name="Picture 5" descr="TOC_PE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8350" y="3592513"/>
            <a:ext cx="3954463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7115_Vented-Kitchen-Caddy-No-Bag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052513"/>
            <a:ext cx="26638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1" name="Picture 9" descr="14002755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9AF4F4"/>
              </a:clrFrom>
              <a:clrTo>
                <a:srgbClr val="9A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844675"/>
            <a:ext cx="205422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755650" y="692150"/>
            <a:ext cx="1482725" cy="701675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Reuse</a:t>
            </a:r>
          </a:p>
        </p:txBody>
      </p:sp>
      <p:pic>
        <p:nvPicPr>
          <p:cNvPr id="100366" name="Picture 14" descr="u=2454892180,428674319&amp;fm=90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365625"/>
            <a:ext cx="3333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8" name="Picture 16" descr="u=719384976,1950198942&amp;fm=21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60350"/>
            <a:ext cx="20859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0" name="Picture 18" descr="u=2907064651,2887723035&amp;fm=21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3644900"/>
            <a:ext cx="22923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057400" y="1125538"/>
            <a:ext cx="70866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kumimoji="0" lang="en-US" altLang="zh-CN" sz="3600">
                <a:solidFill>
                  <a:srgbClr val="FF0066"/>
                </a:solidFill>
                <a:latin typeface="Arial Narrow" panose="020B0606020202030204" pitchFamily="34" charset="0"/>
              </a:rPr>
              <a:t>Use low-flow shower heads.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55875" y="4868863"/>
            <a:ext cx="41052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kumimoji="0" lang="en-US" altLang="zh-CN" sz="3600">
                <a:solidFill>
                  <a:srgbClr val="3333FF"/>
                </a:solidFill>
                <a:latin typeface="Arial Narrow" panose="020B0606020202030204" pitchFamily="34" charset="0"/>
              </a:rPr>
              <a:t>Use energy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kumimoji="0" lang="en-US" altLang="zh-CN" sz="3600">
                <a:solidFill>
                  <a:srgbClr val="3333FF"/>
                </a:solidFill>
                <a:latin typeface="Arial Narrow" panose="020B0606020202030204" pitchFamily="34" charset="0"/>
              </a:rPr>
              <a:t>saving light bulbs.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949325" y="2698750"/>
            <a:ext cx="16065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kumimoji="0" lang="en-US" altLang="zh-CN" sz="3600"/>
              <a:t>replace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395913" y="2698750"/>
            <a:ext cx="1047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kumimoji="0" lang="en-US" altLang="zh-CN" sz="3600"/>
              <a:t>with</a:t>
            </a:r>
          </a:p>
        </p:txBody>
      </p:sp>
      <p:pic>
        <p:nvPicPr>
          <p:cNvPr id="103431" name="Picture 7" descr="shower-head-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1911350"/>
            <a:ext cx="2016125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2" name="Picture 8" descr="1010b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1858963"/>
            <a:ext cx="22272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lightbulb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868863"/>
            <a:ext cx="230505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395288" y="333375"/>
            <a:ext cx="1792287" cy="701675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</a:rPr>
              <a:t>Reduce</a:t>
            </a:r>
          </a:p>
        </p:txBody>
      </p:sp>
      <p:pic>
        <p:nvPicPr>
          <p:cNvPr id="103436" name="Picture 12" descr="lx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78625" y="4149725"/>
            <a:ext cx="2041525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/>
      <p:bldP spid="103429" grpId="0"/>
      <p:bldP spid="103430" grpId="0"/>
      <p:bldP spid="10343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1784</Words>
  <Application>Microsoft Office PowerPoint</Application>
  <PresentationFormat>全屏显示(4:3)</PresentationFormat>
  <Paragraphs>238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华文细黑</vt:lpstr>
      <vt:lpstr>宋体</vt:lpstr>
      <vt:lpstr>微软雅黑</vt:lpstr>
      <vt:lpstr>Arial</vt:lpstr>
      <vt:lpstr>Arial Narrow</vt:lpstr>
      <vt:lpstr>Comic Sans MS</vt:lpstr>
      <vt:lpstr>Symbol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recycle  bottles</vt:lpstr>
      <vt:lpstr>paper-recycling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419</cp:revision>
  <dcterms:created xsi:type="dcterms:W3CDTF">2007-07-05T00:39:00Z</dcterms:created>
  <dcterms:modified xsi:type="dcterms:W3CDTF">2023-01-16T15:44:42Z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F8F78AD15B274D4FAA6AC71CBAB0BE89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