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3" r:id="rId2"/>
    <p:sldId id="259" r:id="rId3"/>
    <p:sldId id="301" r:id="rId4"/>
    <p:sldId id="302" r:id="rId5"/>
    <p:sldId id="303" r:id="rId6"/>
    <p:sldId id="304" r:id="rId7"/>
    <p:sldId id="305" r:id="rId8"/>
    <p:sldId id="299" r:id="rId9"/>
    <p:sldId id="306" r:id="rId10"/>
    <p:sldId id="307" r:id="rId11"/>
    <p:sldId id="308" r:id="rId12"/>
    <p:sldId id="309" r:id="rId13"/>
    <p:sldId id="310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0066"/>
    <a:srgbClr val="008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94" y="-264"/>
      </p:cViewPr>
      <p:guideLst>
        <p:guide orient="horz" pos="317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页眉占位符 3686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6867" name="日期占位符 3686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6868" name="页脚占位符 3686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6869" name="灯片编号占位符 3686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Times New Roman" panose="02020603050405020304" pitchFamily="18" charset="0"/>
              </a:defRPr>
            </a:lvl1pPr>
          </a:lstStyle>
          <a:p>
            <a:fld id="{A99331F8-0C8B-4766-9925-29A99A80E697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C6900-A854-4185-A07C-DAD7C05B648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EEE82-9652-4DC1-BD50-952F7D5F3FA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EEE82-9652-4DC1-BD50-952F7D5F3FAC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2147" y="0"/>
            <a:ext cx="917614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-1922462" y="17491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89364FD1-6F96-461D-BBE8-3A5C1719C9A8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3AFBB9F4-A1C9-48BC-896E-01AD283DF001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25439"/>
            <a:ext cx="2057400" cy="58007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25439"/>
            <a:ext cx="6019800" cy="580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CCEFD2EA-A0F3-4C35-9623-F95063CC3301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966E58D1-F38A-4D6E-ACB0-314DEA9033C5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表占位符 2"/>
          <p:cNvSpPr>
            <a:spLocks noGrp="1"/>
          </p:cNvSpPr>
          <p:nvPr>
            <p:ph type="chart" idx="1" hasCustomPrompt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zh-CN" altLang="en-US" noProof="0" smtClean="0"/>
              <a:t>单击图标添加图表</a:t>
            </a:r>
            <a:endParaRPr lang="zh-CN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CCEFD2EA-A0F3-4C35-9623-F95063CC3301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966E58D1-F38A-4D6E-ACB0-314DEA9033C5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9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8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6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6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CEFD2EA-A0F3-4C35-9623-F95063CC3301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66E58D1-F38A-4D6E-ACB0-314DEA9033C5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6876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221089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021388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00D0C392-8176-40F5-BD00-F3D5590C3CE2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021388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76988" y="5992813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2A5D089F-6F4B-4340-AD22-0DDA04AE93FB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4C5F9C27-1F3A-4BB4-A796-298758989911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4E66FF77-0A19-4444-8A97-8C9F3E6B16B9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6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52358A08-75E7-49FF-8494-83BFA56341B1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C96E2676-75CD-4126-B3F4-B3F4CEB93812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643AE280-6AF2-460E-8BB0-AB818B1D40F1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EEF6D2DB-B978-4823-82C8-67180823BDC1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2F7F97AC-48CC-40F1-B151-26FA410ABAF5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43B05B51-564F-4828-A0D9-160108960C1B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D92DB49A-57A5-454A-883C-06C2D351F594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66C9CEEF-0BCF-4616-BF1A-732F377BE529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6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A301ACB5-A6B1-4367-9AED-62F7A1652C75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469B6C2A-10DD-49CA-BC9B-798D432309FD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917575"/>
            <a:ext cx="82296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5123" name="文本占位符 5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2030414"/>
            <a:ext cx="78867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just" rtl="0" eaLnBrk="1" fontAlgn="base" hangingPunct="1">
        <a:lnSpc>
          <a:spcPct val="150000"/>
        </a:lnSpc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文本框 9219"/>
          <p:cNvSpPr txBox="1">
            <a:spLocks noChangeArrowheads="1"/>
          </p:cNvSpPr>
          <p:nvPr/>
        </p:nvSpPr>
        <p:spPr bwMode="auto">
          <a:xfrm>
            <a:off x="0" y="1182688"/>
            <a:ext cx="91440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Unit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 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Countries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around the World</a:t>
            </a:r>
          </a:p>
          <a:p>
            <a:pPr algn="ctr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Lesson 43 </a:t>
            </a:r>
            <a:r>
              <a:rPr lang="en-US" altLang="zh-CN" sz="4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Canada 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and the U.S.</a:t>
            </a:r>
          </a:p>
        </p:txBody>
      </p:sp>
      <p:sp>
        <p:nvSpPr>
          <p:cNvPr id="3" name="矩形 2"/>
          <p:cNvSpPr/>
          <p:nvPr/>
        </p:nvSpPr>
        <p:spPr>
          <a:xfrm>
            <a:off x="2924754" y="537334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文本框 78851"/>
          <p:cNvSpPr txBox="1">
            <a:spLocks noChangeArrowheads="1"/>
          </p:cNvSpPr>
          <p:nvPr/>
        </p:nvSpPr>
        <p:spPr bwMode="auto">
          <a:xfrm>
            <a:off x="352425" y="561975"/>
            <a:ext cx="8639175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03</a:t>
            </a:r>
            <a:r>
              <a:rPr lang="en-US" altLang="zh-CN" sz="2800" b="1" dirty="0">
                <a:latin typeface="Times New Roman" panose="02020603050405020304" pitchFamily="18" charset="0"/>
              </a:rPr>
              <a:t>It is a waterfall and it’s famous all over the world. </a:t>
            </a:r>
            <a:r>
              <a:rPr lang="zh-CN" altLang="en-US" sz="2800" b="1" dirty="0">
                <a:latin typeface="Times New Roman" panose="02020603050405020304" pitchFamily="18" charset="0"/>
              </a:rPr>
              <a:t>它是一个瀑布，并且闻名于全世界。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</a:rPr>
              <a:t>教材</a:t>
            </a:r>
            <a:r>
              <a:rPr lang="en-US" altLang="zh-CN" sz="2800" b="1" dirty="0">
                <a:latin typeface="Times New Roman" panose="02020603050405020304" pitchFamily="18" charset="0"/>
              </a:rPr>
              <a:t>P120)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【析句式】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  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u="sng" dirty="0">
                <a:latin typeface="Times New Roman" panose="02020603050405020304" pitchFamily="18" charset="0"/>
              </a:rPr>
              <a:t>It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u="sng" dirty="0">
                <a:latin typeface="Times New Roman" panose="02020603050405020304" pitchFamily="18" charset="0"/>
              </a:rPr>
              <a:t>is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u="sng" dirty="0">
                <a:latin typeface="Times New Roman" panose="02020603050405020304" pitchFamily="18" charset="0"/>
              </a:rPr>
              <a:t>a waterfall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u="sng" dirty="0">
                <a:latin typeface="Times New Roman" panose="02020603050405020304" pitchFamily="18" charset="0"/>
              </a:rPr>
              <a:t>and</a:t>
            </a:r>
            <a:r>
              <a:rPr lang="en-US" altLang="zh-CN" sz="2800" b="1" dirty="0">
                <a:latin typeface="Times New Roman" panose="02020603050405020304" pitchFamily="18" charset="0"/>
              </a:rPr>
              <a:t>   </a:t>
            </a:r>
            <a:r>
              <a:rPr lang="en-US" altLang="zh-CN" sz="2800" b="1" u="sng" dirty="0">
                <a:latin typeface="Times New Roman" panose="02020603050405020304" pitchFamily="18" charset="0"/>
              </a:rPr>
              <a:t>it</a:t>
            </a:r>
            <a:r>
              <a:rPr lang="en-US" altLang="zh-CN" sz="2800" b="1" dirty="0">
                <a:latin typeface="Times New Roman" panose="02020603050405020304" pitchFamily="18" charset="0"/>
              </a:rPr>
              <a:t>   </a:t>
            </a:r>
            <a:r>
              <a:rPr lang="en-US" altLang="zh-CN" sz="2800" b="1" u="sng" dirty="0">
                <a:latin typeface="Times New Roman" panose="02020603050405020304" pitchFamily="18" charset="0"/>
              </a:rPr>
              <a:t>is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u="sng" dirty="0">
                <a:latin typeface="Times New Roman" panose="02020603050405020304" pitchFamily="18" charset="0"/>
              </a:rPr>
              <a:t>famous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u="sng" dirty="0">
                <a:latin typeface="Times New Roman" panose="02020603050405020304" pitchFamily="18" charset="0"/>
              </a:rPr>
              <a:t>all over the world</a:t>
            </a:r>
            <a:r>
              <a:rPr lang="en-US" altLang="zh-CN" sz="28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2290" name="矩形 78852"/>
          <p:cNvSpPr>
            <a:spLocks noChangeArrowheads="1"/>
          </p:cNvSpPr>
          <p:nvPr/>
        </p:nvSpPr>
        <p:spPr bwMode="auto">
          <a:xfrm>
            <a:off x="868363" y="2236788"/>
            <a:ext cx="12557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分句一</a:t>
            </a:r>
          </a:p>
        </p:txBody>
      </p:sp>
      <p:sp>
        <p:nvSpPr>
          <p:cNvPr id="12291" name="矩形 78853"/>
          <p:cNvSpPr>
            <a:spLocks noChangeArrowheads="1"/>
          </p:cNvSpPr>
          <p:nvPr/>
        </p:nvSpPr>
        <p:spPr bwMode="auto">
          <a:xfrm>
            <a:off x="3036888" y="3532188"/>
            <a:ext cx="8985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连词</a:t>
            </a:r>
          </a:p>
        </p:txBody>
      </p:sp>
      <p:sp>
        <p:nvSpPr>
          <p:cNvPr id="12292" name="矩形 78854"/>
          <p:cNvSpPr>
            <a:spLocks noChangeArrowheads="1"/>
          </p:cNvSpPr>
          <p:nvPr/>
        </p:nvSpPr>
        <p:spPr bwMode="auto">
          <a:xfrm>
            <a:off x="6465888" y="3484563"/>
            <a:ext cx="8985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状语</a:t>
            </a:r>
          </a:p>
        </p:txBody>
      </p:sp>
      <p:sp>
        <p:nvSpPr>
          <p:cNvPr id="12293" name="矩形 78855"/>
          <p:cNvSpPr>
            <a:spLocks noChangeArrowheads="1"/>
          </p:cNvSpPr>
          <p:nvPr/>
        </p:nvSpPr>
        <p:spPr bwMode="auto">
          <a:xfrm>
            <a:off x="5335588" y="2055813"/>
            <a:ext cx="12557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分句二</a:t>
            </a:r>
          </a:p>
        </p:txBody>
      </p:sp>
      <p:pic>
        <p:nvPicPr>
          <p:cNvPr id="12294" name="图片 7885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60950" y="3587750"/>
            <a:ext cx="3270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图片 7885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06613" y="3595688"/>
            <a:ext cx="3270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图片 7885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8500" y="3543300"/>
            <a:ext cx="296863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图片 7885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6013" y="3579813"/>
            <a:ext cx="296862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图片 7886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5650" y="3575050"/>
            <a:ext cx="344488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图片 7886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73513" y="3592513"/>
            <a:ext cx="344487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0" name="左大括号 78862"/>
          <p:cNvSpPr/>
          <p:nvPr/>
        </p:nvSpPr>
        <p:spPr bwMode="auto">
          <a:xfrm rot="5400000">
            <a:off x="5676900" y="619125"/>
            <a:ext cx="542925" cy="4448175"/>
          </a:xfrm>
          <a:prstGeom prst="leftBrace">
            <a:avLst>
              <a:gd name="adj1" fmla="val 68237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12301" name="左大括号 78863"/>
          <p:cNvSpPr/>
          <p:nvPr/>
        </p:nvSpPr>
        <p:spPr bwMode="auto">
          <a:xfrm rot="5400000">
            <a:off x="1231901" y="1974850"/>
            <a:ext cx="514350" cy="1990725"/>
          </a:xfrm>
          <a:prstGeom prst="leftBrace">
            <a:avLst>
              <a:gd name="adj1" fmla="val 32235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本框 79873"/>
          <p:cNvSpPr txBox="1">
            <a:spLocks noChangeArrowheads="1"/>
          </p:cNvSpPr>
          <p:nvPr/>
        </p:nvSpPr>
        <p:spPr bwMode="auto">
          <a:xfrm>
            <a:off x="352425" y="904875"/>
            <a:ext cx="8639175" cy="428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          all over the world</a:t>
            </a:r>
            <a:r>
              <a:rPr lang="zh-CN" altLang="en-US" sz="2800" b="1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all over the world</a:t>
            </a:r>
            <a:r>
              <a:rPr lang="zh-CN" altLang="en-US" sz="2800" b="1">
                <a:latin typeface="Times New Roman" panose="02020603050405020304" pitchFamily="18" charset="0"/>
              </a:rPr>
              <a:t>为固定搭配，意为“全世界；世界各地”，相当于</a:t>
            </a:r>
            <a:r>
              <a:rPr lang="en-US" altLang="zh-CN" sz="2800" b="1">
                <a:latin typeface="Times New Roman" panose="02020603050405020304" pitchFamily="18" charset="0"/>
              </a:rPr>
              <a:t>around the world</a:t>
            </a:r>
            <a:r>
              <a:rPr lang="zh-CN" altLang="en-US" sz="2800" b="1">
                <a:latin typeface="Times New Roman" panose="02020603050405020304" pitchFamily="18" charset="0"/>
              </a:rPr>
              <a:t>，其中</a:t>
            </a:r>
            <a:r>
              <a:rPr lang="en-US" altLang="zh-CN" sz="2800" b="1">
                <a:latin typeface="Times New Roman" panose="02020603050405020304" pitchFamily="18" charset="0"/>
              </a:rPr>
              <a:t>all over</a:t>
            </a:r>
            <a:r>
              <a:rPr lang="zh-CN" altLang="en-US" sz="2800" b="1">
                <a:latin typeface="Times New Roman" panose="02020603050405020304" pitchFamily="18" charset="0"/>
              </a:rPr>
              <a:t>意为“遍及</a:t>
            </a:r>
            <a:r>
              <a:rPr lang="en-US" altLang="zh-CN" sz="2800" b="1">
                <a:latin typeface="Times New Roman" panose="02020603050405020304" pitchFamily="18" charset="0"/>
              </a:rPr>
              <a:t>……”</a:t>
            </a:r>
            <a:r>
              <a:rPr lang="zh-CN" altLang="en-US" sz="2800" b="1">
                <a:latin typeface="Times New Roman" panose="02020603050405020304" pitchFamily="18" charset="0"/>
              </a:rPr>
              <a:t>，类似的短语如</a:t>
            </a:r>
            <a:r>
              <a:rPr lang="en-US" altLang="zh-CN" sz="2800" b="1">
                <a:latin typeface="Times New Roman" panose="02020603050405020304" pitchFamily="18" charset="0"/>
              </a:rPr>
              <a:t>all over the country(</a:t>
            </a:r>
            <a:r>
              <a:rPr lang="zh-CN" altLang="en-US" sz="2800" b="1">
                <a:latin typeface="Times New Roman" panose="02020603050405020304" pitchFamily="18" charset="0"/>
              </a:rPr>
              <a:t>遍及全国；全国各地</a:t>
            </a:r>
            <a:r>
              <a:rPr lang="en-US" altLang="zh-CN" sz="2800" b="1">
                <a:latin typeface="Times New Roman" panose="02020603050405020304" pitchFamily="18" charset="0"/>
              </a:rPr>
              <a:t>)</a:t>
            </a:r>
            <a:r>
              <a:rPr lang="zh-CN" altLang="en-US" sz="2800" b="1">
                <a:latin typeface="Times New Roman" panose="02020603050405020304" pitchFamily="18" charset="0"/>
              </a:rPr>
              <a:t>等。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         </a:t>
            </a:r>
            <a:r>
              <a:rPr lang="en-US" altLang="zh-CN" sz="2800" b="1">
                <a:latin typeface="Times New Roman" panose="02020603050405020304" pitchFamily="18" charset="0"/>
              </a:rPr>
              <a:t>Big Ben is famous all over the world. 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         </a:t>
            </a:r>
            <a:r>
              <a:rPr lang="zh-CN" altLang="en-US" sz="2800" b="1">
                <a:latin typeface="Times New Roman" panose="02020603050405020304" pitchFamily="18" charset="0"/>
              </a:rPr>
              <a:t>大本钟闻名全世界。</a:t>
            </a:r>
          </a:p>
        </p:txBody>
      </p:sp>
      <p:pic>
        <p:nvPicPr>
          <p:cNvPr id="13314" name="图片 79874" descr="point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1209675"/>
            <a:ext cx="90328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矩形 79875"/>
          <p:cNvSpPr>
            <a:spLocks noChangeArrowheads="1"/>
          </p:cNvSpPr>
          <p:nvPr/>
        </p:nvSpPr>
        <p:spPr bwMode="auto">
          <a:xfrm>
            <a:off x="663575" y="3989388"/>
            <a:ext cx="541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＊</a:t>
            </a:r>
            <a:endParaRPr lang="en-US" altLang="zh-CN" sz="2800"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80899"/>
          <p:cNvSpPr txBox="1">
            <a:spLocks noChangeArrowheads="1"/>
          </p:cNvSpPr>
          <p:nvPr/>
        </p:nvSpPr>
        <p:spPr bwMode="auto">
          <a:xfrm>
            <a:off x="276225" y="819150"/>
            <a:ext cx="8601075" cy="487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04</a:t>
            </a:r>
            <a:r>
              <a:rPr lang="en-US" altLang="zh-CN" sz="2800" b="1">
                <a:latin typeface="Times New Roman" panose="02020603050405020304" pitchFamily="18" charset="0"/>
              </a:rPr>
              <a:t>Here is a map of the United States.</a:t>
            </a:r>
            <a:r>
              <a:rPr lang="zh-CN" altLang="en-US" sz="2800" b="1">
                <a:latin typeface="Times New Roman" panose="02020603050405020304" pitchFamily="18" charset="0"/>
              </a:rPr>
              <a:t>这是一张美国地图。</a:t>
            </a:r>
            <a:r>
              <a:rPr lang="en-US" altLang="zh-CN" sz="2800" b="1">
                <a:latin typeface="Times New Roman" panose="02020603050405020304" pitchFamily="18" charset="0"/>
              </a:rPr>
              <a:t>(</a:t>
            </a:r>
            <a:r>
              <a:rPr lang="zh-CN" altLang="en-US" sz="2800" b="1">
                <a:latin typeface="Times New Roman" panose="02020603050405020304" pitchFamily="18" charset="0"/>
              </a:rPr>
              <a:t>教材</a:t>
            </a:r>
            <a:r>
              <a:rPr lang="en-US" altLang="zh-CN" sz="2800" b="1">
                <a:latin typeface="Times New Roman" panose="02020603050405020304" pitchFamily="18" charset="0"/>
              </a:rPr>
              <a:t>P120)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           the United States</a:t>
            </a:r>
            <a:r>
              <a:rPr lang="zh-CN" altLang="en-US" sz="2800" b="1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the United States</a:t>
            </a:r>
            <a:r>
              <a:rPr lang="zh-CN" altLang="en-US" sz="2800" b="1">
                <a:latin typeface="Times New Roman" panose="02020603050405020304" pitchFamily="18" charset="0"/>
              </a:rPr>
              <a:t>意为“美国”，前面必须加定冠词</a:t>
            </a:r>
            <a:r>
              <a:rPr lang="en-US" altLang="zh-CN" sz="2800" b="1">
                <a:latin typeface="Times New Roman" panose="02020603050405020304" pitchFamily="18" charset="0"/>
              </a:rPr>
              <a:t>the</a:t>
            </a:r>
            <a:r>
              <a:rPr lang="zh-CN" altLang="en-US" sz="2800" b="1">
                <a:latin typeface="Times New Roman" panose="02020603050405020304" pitchFamily="18" charset="0"/>
              </a:rPr>
              <a:t>，常缩写为</a:t>
            </a:r>
            <a:r>
              <a:rPr lang="en-US" altLang="zh-CN" sz="2800" b="1">
                <a:latin typeface="Times New Roman" panose="02020603050405020304" pitchFamily="18" charset="0"/>
              </a:rPr>
              <a:t>the U.S.</a:t>
            </a:r>
            <a:r>
              <a:rPr lang="zh-CN" altLang="en-US" sz="2800" b="1">
                <a:latin typeface="Times New Roman" panose="02020603050405020304" pitchFamily="18" charset="0"/>
              </a:rPr>
              <a:t>，另外</a:t>
            </a:r>
            <a:r>
              <a:rPr lang="en-US" altLang="zh-CN" sz="2800" b="1">
                <a:latin typeface="Times New Roman" panose="02020603050405020304" pitchFamily="18" charset="0"/>
              </a:rPr>
              <a:t>America</a:t>
            </a:r>
            <a:r>
              <a:rPr lang="zh-CN" altLang="en-US" sz="2800" b="1">
                <a:latin typeface="Times New Roman" panose="02020603050405020304" pitchFamily="18" charset="0"/>
              </a:rPr>
              <a:t>，</a:t>
            </a:r>
            <a:r>
              <a:rPr lang="en-US" altLang="zh-CN" sz="2800" b="1">
                <a:latin typeface="Times New Roman" panose="02020603050405020304" pitchFamily="18" charset="0"/>
              </a:rPr>
              <a:t>the U.S.A.</a:t>
            </a:r>
            <a:r>
              <a:rPr lang="zh-CN" altLang="en-US" sz="2800" b="1">
                <a:latin typeface="Times New Roman" panose="02020603050405020304" pitchFamily="18" charset="0"/>
              </a:rPr>
              <a:t>，</a:t>
            </a:r>
            <a:r>
              <a:rPr lang="en-US" altLang="zh-CN" sz="2800" b="1">
                <a:latin typeface="Times New Roman" panose="02020603050405020304" pitchFamily="18" charset="0"/>
              </a:rPr>
              <a:t>USA</a:t>
            </a:r>
            <a:r>
              <a:rPr lang="zh-CN" altLang="en-US" sz="2800" b="1">
                <a:latin typeface="Times New Roman" panose="02020603050405020304" pitchFamily="18" charset="0"/>
              </a:rPr>
              <a:t>，</a:t>
            </a:r>
            <a:r>
              <a:rPr lang="en-US" altLang="zh-CN" sz="2800" b="1">
                <a:latin typeface="Times New Roman" panose="02020603050405020304" pitchFamily="18" charset="0"/>
              </a:rPr>
              <a:t>US</a:t>
            </a:r>
            <a:r>
              <a:rPr lang="zh-CN" altLang="en-US" sz="2800" b="1">
                <a:latin typeface="Times New Roman" panose="02020603050405020304" pitchFamily="18" charset="0"/>
              </a:rPr>
              <a:t>也表示美国。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       </a:t>
            </a:r>
            <a:r>
              <a:rPr lang="en-US" altLang="zh-CN" sz="2800" b="1">
                <a:latin typeface="Times New Roman" panose="02020603050405020304" pitchFamily="18" charset="0"/>
              </a:rPr>
              <a:t>Washington, D.C.is the capital of the United States.     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        </a:t>
            </a:r>
            <a:r>
              <a:rPr lang="zh-CN" altLang="en-US" sz="2800" b="1">
                <a:latin typeface="Times New Roman" panose="02020603050405020304" pitchFamily="18" charset="0"/>
              </a:rPr>
              <a:t>华盛顿特区是美国的首都。</a:t>
            </a:r>
          </a:p>
        </p:txBody>
      </p:sp>
      <p:pic>
        <p:nvPicPr>
          <p:cNvPr id="14338" name="图片 80900" descr="point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3863" y="2266950"/>
            <a:ext cx="90328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矩形 80901"/>
          <p:cNvSpPr>
            <a:spLocks noChangeArrowheads="1"/>
          </p:cNvSpPr>
          <p:nvPr/>
        </p:nvSpPr>
        <p:spPr bwMode="auto">
          <a:xfrm>
            <a:off x="425450" y="4494213"/>
            <a:ext cx="541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＊</a:t>
            </a:r>
            <a:endParaRPr lang="en-US" altLang="zh-CN" sz="2800"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文本框 81921"/>
          <p:cNvSpPr txBox="1">
            <a:spLocks noChangeArrowheads="1"/>
          </p:cNvSpPr>
          <p:nvPr/>
        </p:nvSpPr>
        <p:spPr bwMode="auto">
          <a:xfrm>
            <a:off x="276225" y="819150"/>
            <a:ext cx="8601075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a map of…</a:t>
            </a:r>
            <a:r>
              <a:rPr lang="zh-CN" altLang="en-US" sz="2800" b="1" dirty="0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a map of…</a:t>
            </a:r>
            <a:r>
              <a:rPr lang="zh-CN" altLang="en-US" sz="2800" b="1" dirty="0">
                <a:latin typeface="Times New Roman" panose="02020603050405020304" pitchFamily="18" charset="0"/>
              </a:rPr>
              <a:t>意为“</a:t>
            </a:r>
            <a:r>
              <a:rPr lang="en-US" altLang="zh-CN" sz="28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2800" b="1" dirty="0">
                <a:latin typeface="Times New Roman" panose="02020603050405020304" pitchFamily="18" charset="0"/>
              </a:rPr>
              <a:t>的地图”，其中介词</a:t>
            </a:r>
            <a:r>
              <a:rPr lang="en-US" altLang="zh-CN" sz="2800" b="1" dirty="0">
                <a:latin typeface="Times New Roman" panose="02020603050405020304" pitchFamily="18" charset="0"/>
              </a:rPr>
              <a:t>of</a:t>
            </a:r>
            <a:r>
              <a:rPr lang="zh-CN" altLang="en-US" sz="2800" b="1" dirty="0">
                <a:latin typeface="Times New Roman" panose="02020603050405020304" pitchFamily="18" charset="0"/>
              </a:rPr>
              <a:t>表示所属关系，与其后的名词构成介词短语，修饰名词</a:t>
            </a:r>
            <a:r>
              <a:rPr lang="en-US" altLang="zh-CN" sz="2800" b="1" dirty="0">
                <a:latin typeface="Times New Roman" panose="02020603050405020304" pitchFamily="18" charset="0"/>
              </a:rPr>
              <a:t>map</a:t>
            </a:r>
            <a:r>
              <a:rPr lang="zh-CN" altLang="en-US" sz="2800" b="1" dirty="0"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There is a map of the world on the wall. 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</a:t>
            </a:r>
            <a:r>
              <a:rPr lang="zh-CN" altLang="en-US" sz="2800" b="1" dirty="0">
                <a:latin typeface="Times New Roman" panose="02020603050405020304" pitchFamily="18" charset="0"/>
              </a:rPr>
              <a:t>墙上挂着一幅世界地图</a:t>
            </a:r>
            <a:r>
              <a:rPr lang="zh-CN" altLang="en-US" sz="2800" b="1" dirty="0" smtClean="0">
                <a:latin typeface="Times New Roman" panose="02020603050405020304" pitchFamily="18" charset="0"/>
              </a:rPr>
              <a:t>。 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pic>
        <p:nvPicPr>
          <p:cNvPr id="15362" name="图片 81922" descr="point标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0700" y="1128713"/>
            <a:ext cx="884238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矩形 81923"/>
          <p:cNvSpPr>
            <a:spLocks noChangeArrowheads="1"/>
          </p:cNvSpPr>
          <p:nvPr/>
        </p:nvSpPr>
        <p:spPr bwMode="auto">
          <a:xfrm>
            <a:off x="549275" y="2713038"/>
            <a:ext cx="541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＊</a:t>
            </a:r>
            <a:endParaRPr lang="en-US" altLang="zh-CN" sz="2800"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16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55850" y="841375"/>
            <a:ext cx="413702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098" name="组合 5170"/>
          <p:cNvGrpSpPr/>
          <p:nvPr/>
        </p:nvGrpSpPr>
        <p:grpSpPr bwMode="auto">
          <a:xfrm>
            <a:off x="180975" y="1387475"/>
            <a:ext cx="1984375" cy="600075"/>
            <a:chOff x="114" y="874"/>
            <a:chExt cx="1250" cy="378"/>
          </a:xfrm>
        </p:grpSpPr>
        <p:pic>
          <p:nvPicPr>
            <p:cNvPr id="4099" name="图片 5164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14" y="874"/>
              <a:ext cx="1162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0" name="文本框 5165"/>
            <p:cNvSpPr txBox="1">
              <a:spLocks noChangeArrowheads="1"/>
            </p:cNvSpPr>
            <p:nvPr/>
          </p:nvSpPr>
          <p:spPr bwMode="auto">
            <a:xfrm>
              <a:off x="191" y="924"/>
              <a:ext cx="1173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教材原文</a:t>
              </a:r>
            </a:p>
          </p:txBody>
        </p:sp>
      </p:grpSp>
      <p:sp>
        <p:nvSpPr>
          <p:cNvPr id="4101" name="文本框 5171"/>
          <p:cNvSpPr txBox="1">
            <a:spLocks noChangeArrowheads="1"/>
          </p:cNvSpPr>
          <p:nvPr/>
        </p:nvSpPr>
        <p:spPr bwMode="auto">
          <a:xfrm>
            <a:off x="133350" y="1905000"/>
            <a:ext cx="8858250" cy="470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5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800" b="1" dirty="0">
                <a:latin typeface="Times New Roman" panose="02020603050405020304" pitchFamily="18" charset="0"/>
              </a:rPr>
              <a:t> What do you know about Canada?</a:t>
            </a:r>
          </a:p>
          <a:p>
            <a:pPr>
              <a:lnSpc>
                <a:spcPct val="135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This country is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Canada.My</a:t>
            </a:r>
            <a:r>
              <a:rPr lang="en-US" altLang="zh-CN" sz="2800" b="1" dirty="0">
                <a:latin typeface="Times New Roman" panose="02020603050405020304" pitchFamily="18" charset="0"/>
              </a:rPr>
              <a:t> friends Jenny and Danny live in Canada. </a:t>
            </a:r>
            <a:r>
              <a:rPr lang="en-US" altLang="zh-CN" sz="2800" b="1" baseline="30000" dirty="0">
                <a:latin typeface="Times New Roman" panose="02020603050405020304" pitchFamily="18" charset="0"/>
              </a:rPr>
              <a:t>①</a:t>
            </a:r>
            <a:r>
              <a:rPr lang="en-US" altLang="zh-CN" sz="2800" b="1" dirty="0">
                <a:latin typeface="Times New Roman" panose="02020603050405020304" pitchFamily="18" charset="0"/>
              </a:rPr>
              <a:t>People speak English and French in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Canada.It</a:t>
            </a:r>
            <a:r>
              <a:rPr lang="en-US" altLang="zh-CN" sz="2800" b="1" dirty="0">
                <a:latin typeface="Times New Roman" panose="02020603050405020304" pitchFamily="18" charset="0"/>
              </a:rPr>
              <a:t> is east of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China.The</a:t>
            </a:r>
            <a:r>
              <a:rPr lang="en-US" altLang="zh-CN" sz="2800" b="1" dirty="0">
                <a:latin typeface="Times New Roman" panose="02020603050405020304" pitchFamily="18" charset="0"/>
              </a:rPr>
              <a:t> capital is Ottawa.</a:t>
            </a:r>
          </a:p>
          <a:p>
            <a:pPr>
              <a:lnSpc>
                <a:spcPct val="135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Canada’s flag is red and white. </a:t>
            </a:r>
            <a:r>
              <a:rPr lang="en-US" altLang="zh-CN" sz="2800" b="1" baseline="30000" dirty="0">
                <a:latin typeface="Times New Roman" panose="02020603050405020304" pitchFamily="18" charset="0"/>
              </a:rPr>
              <a:t>②</a:t>
            </a:r>
            <a:r>
              <a:rPr lang="en-US" altLang="zh-CN" sz="2800" b="1" dirty="0">
                <a:latin typeface="Times New Roman" panose="02020603050405020304" pitchFamily="18" charset="0"/>
              </a:rPr>
              <a:t>It has a red leaf on it!</a:t>
            </a:r>
          </a:p>
          <a:p>
            <a:pPr>
              <a:lnSpc>
                <a:spcPct val="135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This is a beaver. It is Canada’s national animal.</a:t>
            </a:r>
          </a:p>
          <a:p>
            <a:pPr>
              <a:lnSpc>
                <a:spcPct val="135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This is Niagara Falls. </a:t>
            </a:r>
            <a:r>
              <a:rPr lang="en-US" altLang="zh-CN" sz="2800" b="1" baseline="30000" dirty="0">
                <a:latin typeface="Times New Roman" panose="02020603050405020304" pitchFamily="18" charset="0"/>
              </a:rPr>
              <a:t>③</a:t>
            </a:r>
            <a:r>
              <a:rPr lang="en-US" altLang="zh-CN" sz="2800" b="1" dirty="0">
                <a:latin typeface="Times New Roman" panose="02020603050405020304" pitchFamily="18" charset="0"/>
              </a:rPr>
              <a:t>It is a waterfall and it’s famous all over the world.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文本框 72707"/>
          <p:cNvSpPr txBox="1">
            <a:spLocks noChangeArrowheads="1"/>
          </p:cNvSpPr>
          <p:nvPr/>
        </p:nvSpPr>
        <p:spPr bwMode="auto">
          <a:xfrm>
            <a:off x="190500" y="685800"/>
            <a:ext cx="8858250" cy="507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600" b="1" dirty="0">
                <a:latin typeface="Times New Roman" panose="02020603050405020304" pitchFamily="18" charset="0"/>
              </a:rPr>
              <a:t> How much do you know about the U.S.</a:t>
            </a:r>
            <a:r>
              <a:rPr lang="zh-CN" altLang="en-US" sz="2600" b="1" dirty="0">
                <a:latin typeface="Times New Roman" panose="02020603050405020304" pitchFamily="18" charset="0"/>
              </a:rPr>
              <a:t>？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600" b="1" baseline="30000" dirty="0">
                <a:latin typeface="Times New Roman" panose="02020603050405020304" pitchFamily="18" charset="0"/>
              </a:rPr>
              <a:t>④</a:t>
            </a:r>
            <a:r>
              <a:rPr lang="en-US" altLang="zh-CN" sz="2600" b="1" dirty="0">
                <a:latin typeface="Times New Roman" panose="02020603050405020304" pitchFamily="18" charset="0"/>
              </a:rPr>
              <a:t>Here is a map of the United </a:t>
            </a:r>
            <a:r>
              <a:rPr lang="en-US" altLang="zh-CN" sz="2600" b="1" dirty="0" err="1">
                <a:latin typeface="Times New Roman" panose="02020603050405020304" pitchFamily="18" charset="0"/>
              </a:rPr>
              <a:t>States.It</a:t>
            </a:r>
            <a:r>
              <a:rPr lang="en-US" altLang="zh-CN" sz="2600" b="1" dirty="0">
                <a:latin typeface="Times New Roman" panose="02020603050405020304" pitchFamily="18" charset="0"/>
              </a:rPr>
              <a:t> is south of </a:t>
            </a:r>
            <a:r>
              <a:rPr lang="en-US" altLang="zh-CN" sz="2600" b="1" dirty="0" err="1">
                <a:latin typeface="Times New Roman" panose="02020603050405020304" pitchFamily="18" charset="0"/>
              </a:rPr>
              <a:t>Canada.In</a:t>
            </a:r>
            <a:r>
              <a:rPr lang="en-US" altLang="zh-CN" sz="2600" b="1" dirty="0">
                <a:latin typeface="Times New Roman" panose="02020603050405020304" pitchFamily="18" charset="0"/>
              </a:rPr>
              <a:t> the U.S., people speak </a:t>
            </a:r>
            <a:r>
              <a:rPr lang="en-US" altLang="zh-CN" sz="2600" b="1" dirty="0" err="1">
                <a:latin typeface="Times New Roman" panose="02020603050405020304" pitchFamily="18" charset="0"/>
              </a:rPr>
              <a:t>English.The</a:t>
            </a:r>
            <a:r>
              <a:rPr lang="en-US" altLang="zh-CN" sz="2600" b="1" dirty="0">
                <a:latin typeface="Times New Roman" panose="02020603050405020304" pitchFamily="18" charset="0"/>
              </a:rPr>
              <a:t> capital city of the U.S.is Washington, D.C.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</a:rPr>
              <a:t>The flag of the </a:t>
            </a:r>
            <a:r>
              <a:rPr lang="en-US" altLang="zh-CN" sz="2600" b="1" dirty="0" err="1">
                <a:latin typeface="Times New Roman" panose="02020603050405020304" pitchFamily="18" charset="0"/>
              </a:rPr>
              <a:t>U.S.has</a:t>
            </a:r>
            <a:r>
              <a:rPr lang="en-US" altLang="zh-CN" sz="2600" b="1" dirty="0">
                <a:latin typeface="Times New Roman" panose="02020603050405020304" pitchFamily="18" charset="0"/>
              </a:rPr>
              <a:t> stars and stripes on </a:t>
            </a:r>
            <a:r>
              <a:rPr lang="en-US" altLang="zh-CN" sz="2600" b="1" dirty="0" err="1">
                <a:latin typeface="Times New Roman" panose="02020603050405020304" pitchFamily="18" charset="0"/>
              </a:rPr>
              <a:t>it.It</a:t>
            </a:r>
            <a:r>
              <a:rPr lang="en-US" altLang="zh-CN" sz="2600" b="1" dirty="0">
                <a:latin typeface="Times New Roman" panose="02020603050405020304" pitchFamily="18" charset="0"/>
              </a:rPr>
              <a:t> is red, white and blue.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</a:rPr>
              <a:t>This is an eagle. The eagle is the national animal of the U.S.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</a:rPr>
              <a:t>This is the Statue of Liberty. It’s in New York. It’s a famous statue</a:t>
            </a:r>
            <a:r>
              <a:rPr lang="en-US" altLang="zh-CN" sz="2600" b="1" dirty="0" smtClean="0">
                <a:latin typeface="Times New Roman" panose="02020603050405020304" pitchFamily="18" charset="0"/>
              </a:rPr>
              <a:t>.</a:t>
            </a:r>
            <a:endParaRPr lang="en-US" altLang="zh-CN" sz="26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矩形 73731"/>
          <p:cNvSpPr>
            <a:spLocks noChangeArrowheads="1"/>
          </p:cNvSpPr>
          <p:nvPr/>
        </p:nvSpPr>
        <p:spPr bwMode="auto">
          <a:xfrm>
            <a:off x="347663" y="1646238"/>
            <a:ext cx="64674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1 </a:t>
            </a:r>
            <a:r>
              <a:rPr lang="en-US" altLang="zh-CN" sz="2800" b="1" dirty="0">
                <a:latin typeface="Times New Roman" panose="02020603050405020304" pitchFamily="18" charset="0"/>
              </a:rPr>
              <a:t>Read the lesson and complete the chart.</a:t>
            </a:r>
          </a:p>
        </p:txBody>
      </p:sp>
      <p:pic>
        <p:nvPicPr>
          <p:cNvPr id="6146" name="图片 737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" y="2786063"/>
            <a:ext cx="7977188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347663" y="588610"/>
            <a:ext cx="2198807" cy="7055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200" b="1" dirty="0" smtClean="0">
                <a:latin typeface="Times New Roman" panose="02020603050405020304" pitchFamily="18" charset="0"/>
              </a:rPr>
              <a:t>Let’s Do It!</a:t>
            </a:r>
            <a:endParaRPr lang="en-US" altLang="zh-CN" sz="3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文本框 74755"/>
          <p:cNvSpPr txBox="1">
            <a:spLocks noChangeArrowheads="1"/>
          </p:cNvSpPr>
          <p:nvPr/>
        </p:nvSpPr>
        <p:spPr bwMode="auto">
          <a:xfrm>
            <a:off x="247650" y="771525"/>
            <a:ext cx="8658225" cy="428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</a:rPr>
              <a:t> Circle the word that DOES NOT belong in each group of words.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1.CanadaChinaNew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YorkU.S</a:t>
            </a:r>
            <a:r>
              <a:rPr lang="en-US" altLang="zh-CN" sz="2800" b="1" dirty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2.southeastwestrightnorth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3.beaverhorsepandaeagle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4.FrenchChineseWesternEnglish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5.VancouverBeijingOttawaWashington, D.C.</a:t>
            </a:r>
          </a:p>
        </p:txBody>
      </p:sp>
      <p:sp>
        <p:nvSpPr>
          <p:cNvPr id="74757" name="矩形 74756"/>
          <p:cNvSpPr>
            <a:spLocks noChangeArrowheads="1"/>
          </p:cNvSpPr>
          <p:nvPr/>
        </p:nvSpPr>
        <p:spPr bwMode="auto">
          <a:xfrm>
            <a:off x="301625" y="5275263"/>
            <a:ext cx="75898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1.New York2.right3.horse4.Western5.Vancouver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文本框 75779"/>
          <p:cNvSpPr txBox="1">
            <a:spLocks noChangeArrowheads="1"/>
          </p:cNvSpPr>
          <p:nvPr/>
        </p:nvSpPr>
        <p:spPr bwMode="auto">
          <a:xfrm>
            <a:off x="371475" y="733425"/>
            <a:ext cx="8543925" cy="487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800" b="1" dirty="0">
                <a:latin typeface="Times New Roman" panose="02020603050405020304" pitchFamily="18" charset="0"/>
              </a:rPr>
              <a:t> Read the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statements.Which</a:t>
            </a:r>
            <a:r>
              <a:rPr lang="en-US" altLang="zh-CN" sz="2800" b="1" dirty="0">
                <a:latin typeface="Times New Roman" panose="02020603050405020304" pitchFamily="18" charset="0"/>
              </a:rPr>
              <a:t> are about Canada? Which are about the U.S.? Write “C” for Canada and “U” for the U.S.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1.The capital is Ottawa.(C)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2.The eagle is the national animal.(        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3.The Statue of Liberty is in this country.(      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4.The national animal is the beaver.(       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5.Washington, D.C.is the capital.(       )</a:t>
            </a:r>
          </a:p>
        </p:txBody>
      </p:sp>
      <p:sp>
        <p:nvSpPr>
          <p:cNvPr id="75782" name="矩形 75781"/>
          <p:cNvSpPr>
            <a:spLocks noChangeArrowheads="1"/>
          </p:cNvSpPr>
          <p:nvPr/>
        </p:nvSpPr>
        <p:spPr bwMode="auto">
          <a:xfrm>
            <a:off x="5894388" y="3217863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U</a:t>
            </a:r>
          </a:p>
        </p:txBody>
      </p:sp>
      <p:sp>
        <p:nvSpPr>
          <p:cNvPr id="75783" name="矩形 75782"/>
          <p:cNvSpPr>
            <a:spLocks noChangeArrowheads="1"/>
          </p:cNvSpPr>
          <p:nvPr/>
        </p:nvSpPr>
        <p:spPr bwMode="auto">
          <a:xfrm>
            <a:off x="6846888" y="3913188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U</a:t>
            </a:r>
          </a:p>
        </p:txBody>
      </p:sp>
      <p:sp>
        <p:nvSpPr>
          <p:cNvPr id="75784" name="矩形 75783"/>
          <p:cNvSpPr>
            <a:spLocks noChangeArrowheads="1"/>
          </p:cNvSpPr>
          <p:nvPr/>
        </p:nvSpPr>
        <p:spPr bwMode="auto">
          <a:xfrm>
            <a:off x="5637213" y="5113338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U</a:t>
            </a:r>
          </a:p>
        </p:txBody>
      </p:sp>
      <p:sp>
        <p:nvSpPr>
          <p:cNvPr id="75785" name="矩形 75784"/>
          <p:cNvSpPr>
            <a:spLocks noChangeArrowheads="1"/>
          </p:cNvSpPr>
          <p:nvPr/>
        </p:nvSpPr>
        <p:spPr bwMode="auto">
          <a:xfrm>
            <a:off x="6094413" y="4465638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2" grpId="0"/>
      <p:bldP spid="75783" grpId="0"/>
      <p:bldP spid="75784" grpId="0"/>
      <p:bldP spid="7578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文本框 76803"/>
          <p:cNvSpPr txBox="1">
            <a:spLocks noChangeArrowheads="1"/>
          </p:cNvSpPr>
          <p:nvPr/>
        </p:nvSpPr>
        <p:spPr bwMode="auto">
          <a:xfrm>
            <a:off x="219075" y="857250"/>
            <a:ext cx="8658225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sz="2800" b="1">
                <a:latin typeface="Times New Roman" panose="02020603050405020304" pitchFamily="18" charset="0"/>
              </a:rPr>
              <a:t> Work in pairs.What else do you know about the U.S.and Canada? Talk about these countries.You can use the pictures below.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the White House   Rocky Mountains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CN Tower    Hollywood</a:t>
            </a: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4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93925" y="733425"/>
            <a:ext cx="46355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文本框 69667"/>
          <p:cNvSpPr txBox="1">
            <a:spLocks noChangeArrowheads="1"/>
          </p:cNvSpPr>
          <p:nvPr/>
        </p:nvSpPr>
        <p:spPr bwMode="auto">
          <a:xfrm>
            <a:off x="257175" y="1438275"/>
            <a:ext cx="8763000" cy="188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01</a:t>
            </a:r>
            <a:r>
              <a:rPr lang="en-US" altLang="zh-CN" sz="2800" b="1" dirty="0">
                <a:latin typeface="Times New Roman" panose="02020603050405020304" pitchFamily="18" charset="0"/>
              </a:rPr>
              <a:t>People speak English and French in Canada.</a:t>
            </a:r>
            <a:r>
              <a:rPr lang="zh-CN" altLang="en-US" sz="2800" b="1" dirty="0">
                <a:latin typeface="Times New Roman" panose="02020603050405020304" pitchFamily="18" charset="0"/>
              </a:rPr>
              <a:t>在加拿大，人们说英语和法语。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</a:rPr>
              <a:t>教材</a:t>
            </a:r>
            <a:r>
              <a:rPr lang="en-US" altLang="zh-CN" sz="2800" b="1" dirty="0">
                <a:latin typeface="Times New Roman" panose="02020603050405020304" pitchFamily="18" charset="0"/>
              </a:rPr>
              <a:t>P120)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French</a:t>
            </a:r>
            <a:r>
              <a:rPr lang="zh-CN" altLang="en-US" sz="2800" b="1" dirty="0">
                <a:latin typeface="Times New Roman" panose="02020603050405020304" pitchFamily="18" charset="0"/>
              </a:rPr>
              <a:t>用法</a:t>
            </a:r>
          </a:p>
        </p:txBody>
      </p:sp>
      <p:pic>
        <p:nvPicPr>
          <p:cNvPr id="10243" name="图片 69668" descr="point标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8" y="2895600"/>
            <a:ext cx="90328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图片 6966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00025" y="3675063"/>
            <a:ext cx="5121275" cy="227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68950" y="2990850"/>
            <a:ext cx="3276600" cy="321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框 77827"/>
          <p:cNvSpPr txBox="1">
            <a:spLocks noChangeArrowheads="1"/>
          </p:cNvSpPr>
          <p:nvPr/>
        </p:nvSpPr>
        <p:spPr bwMode="auto">
          <a:xfrm>
            <a:off x="257175" y="866775"/>
            <a:ext cx="8582025" cy="487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02</a:t>
            </a:r>
            <a:r>
              <a:rPr lang="en-US" altLang="zh-CN" sz="2800" b="1" dirty="0">
                <a:latin typeface="Times New Roman" panose="02020603050405020304" pitchFamily="18" charset="0"/>
              </a:rPr>
              <a:t>It has a red leaf on it!</a:t>
            </a:r>
            <a:r>
              <a:rPr lang="zh-CN" altLang="en-US" sz="2800" b="1" dirty="0">
                <a:latin typeface="Times New Roman" panose="02020603050405020304" pitchFamily="18" charset="0"/>
              </a:rPr>
              <a:t>它上面有一片红色的树叶</a:t>
            </a:r>
            <a:r>
              <a:rPr lang="en-US" altLang="zh-CN" sz="2800" b="1" dirty="0">
                <a:latin typeface="Times New Roman" panose="02020603050405020304" pitchFamily="18" charset="0"/>
              </a:rPr>
              <a:t>!  (</a:t>
            </a:r>
            <a:r>
              <a:rPr lang="zh-CN" altLang="en-US" sz="2800" b="1" dirty="0">
                <a:latin typeface="Times New Roman" panose="02020603050405020304" pitchFamily="18" charset="0"/>
              </a:rPr>
              <a:t>教材</a:t>
            </a:r>
            <a:r>
              <a:rPr lang="en-US" altLang="zh-CN" sz="2800" b="1" dirty="0">
                <a:latin typeface="Times New Roman" panose="02020603050405020304" pitchFamily="18" charset="0"/>
              </a:rPr>
              <a:t>P120)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     leaf</a:t>
            </a:r>
            <a:r>
              <a:rPr lang="zh-CN" altLang="en-US" sz="2800" b="1" dirty="0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leaf</a:t>
            </a:r>
            <a:r>
              <a:rPr lang="zh-CN" altLang="en-US" sz="2800" b="1" dirty="0">
                <a:latin typeface="Times New Roman" panose="02020603050405020304" pitchFamily="18" charset="0"/>
              </a:rPr>
              <a:t>作名词，意为“树叶；叶子”，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其复数形式为</a:t>
            </a:r>
            <a:r>
              <a:rPr lang="en-US" altLang="zh-CN" sz="2800" b="1" dirty="0">
                <a:latin typeface="Times New Roman" panose="02020603050405020304" pitchFamily="18" charset="0"/>
              </a:rPr>
              <a:t>leaves</a:t>
            </a:r>
            <a:r>
              <a:rPr lang="zh-CN" altLang="en-US" sz="2800" b="1" dirty="0">
                <a:latin typeface="Times New Roman" panose="02020603050405020304" pitchFamily="18" charset="0"/>
              </a:rPr>
              <a:t>。以</a:t>
            </a:r>
            <a:r>
              <a:rPr lang="en-US" altLang="zh-CN" sz="2800" b="1" dirty="0">
                <a:latin typeface="Times New Roman" panose="02020603050405020304" pitchFamily="18" charset="0"/>
              </a:rPr>
              <a:t>f/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fe</a:t>
            </a:r>
            <a:r>
              <a:rPr lang="zh-CN" altLang="en-US" sz="2800" b="1" dirty="0">
                <a:latin typeface="Times New Roman" panose="02020603050405020304" pitchFamily="18" charset="0"/>
              </a:rPr>
              <a:t>结尾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的单数可数名词变复数时，把</a:t>
            </a:r>
            <a:r>
              <a:rPr lang="en-US" altLang="zh-CN" sz="2800" b="1" dirty="0">
                <a:latin typeface="Times New Roman" panose="02020603050405020304" pitchFamily="18" charset="0"/>
              </a:rPr>
              <a:t>f/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fe</a:t>
            </a: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变为</a:t>
            </a:r>
            <a:r>
              <a:rPr lang="en-US" altLang="zh-CN" sz="2800" b="1" dirty="0">
                <a:latin typeface="Times New Roman" panose="02020603050405020304" pitchFamily="18" charset="0"/>
              </a:rPr>
              <a:t>v</a:t>
            </a:r>
            <a:r>
              <a:rPr lang="zh-CN" altLang="en-US" sz="2800" b="1" dirty="0">
                <a:latin typeface="Times New Roman" panose="02020603050405020304" pitchFamily="18" charset="0"/>
              </a:rPr>
              <a:t>再加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es</a:t>
            </a:r>
            <a:r>
              <a:rPr lang="zh-CN" altLang="en-US" sz="2800" b="1" dirty="0"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Tom has two knives. </a:t>
            </a:r>
            <a:r>
              <a:rPr lang="zh-CN" altLang="en-US" sz="2800" b="1" dirty="0">
                <a:latin typeface="Times New Roman" panose="02020603050405020304" pitchFamily="18" charset="0"/>
              </a:rPr>
              <a:t>汤姆有两把刀。</a:t>
            </a:r>
          </a:p>
        </p:txBody>
      </p:sp>
      <p:pic>
        <p:nvPicPr>
          <p:cNvPr id="11266" name="图片 77828" descr="point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8775" y="2308225"/>
            <a:ext cx="126682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矩形 77829"/>
          <p:cNvSpPr>
            <a:spLocks noChangeArrowheads="1"/>
          </p:cNvSpPr>
          <p:nvPr/>
        </p:nvSpPr>
        <p:spPr bwMode="auto">
          <a:xfrm>
            <a:off x="457200" y="5219700"/>
            <a:ext cx="5413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＊</a:t>
            </a:r>
            <a:endParaRPr lang="en-US" altLang="zh-CN" sz="2800"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61088" y="2730500"/>
            <a:ext cx="260985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WWW.2PPT.COM&#10;">
  <a:themeElements>
    <a:clrScheme name="Default Design 1">
      <a:dk1>
        <a:srgbClr val="000000"/>
      </a:dk1>
      <a:lt1>
        <a:srgbClr val="FFFFFF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FFFFF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自定义 6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 bwMode="auto">
        <a:noFill/>
        <a:ln w="25400" cmpd="sng">
          <a:solidFill>
            <a:srgbClr val="C00000"/>
          </a:solidFill>
          <a:round/>
        </a:ln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FFFFF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6666"/>
        </a:dk2>
        <a:lt2>
          <a:srgbClr val="808080"/>
        </a:lt2>
        <a:accent1>
          <a:srgbClr val="F8A230"/>
        </a:accent1>
        <a:accent2>
          <a:srgbClr val="5CACE2"/>
        </a:accent2>
        <a:accent3>
          <a:srgbClr val="FFFFFF"/>
        </a:accent3>
        <a:accent4>
          <a:srgbClr val="000000"/>
        </a:accent4>
        <a:accent5>
          <a:srgbClr val="FBCEAD"/>
        </a:accent5>
        <a:accent6>
          <a:srgbClr val="539BCD"/>
        </a:accent6>
        <a:hlink>
          <a:srgbClr val="E569A7"/>
        </a:hlink>
        <a:folHlink>
          <a:srgbClr val="95D8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66"/>
        </a:dk2>
        <a:lt2>
          <a:srgbClr val="808080"/>
        </a:lt2>
        <a:accent1>
          <a:srgbClr val="8EEA3A"/>
        </a:accent1>
        <a:accent2>
          <a:srgbClr val="F97B90"/>
        </a:accent2>
        <a:accent3>
          <a:srgbClr val="FFFFFF"/>
        </a:accent3>
        <a:accent4>
          <a:srgbClr val="000000"/>
        </a:accent4>
        <a:accent5>
          <a:srgbClr val="C6F3AE"/>
        </a:accent5>
        <a:accent6>
          <a:srgbClr val="E26F82"/>
        </a:accent6>
        <a:hlink>
          <a:srgbClr val="5DC2F5"/>
        </a:hlink>
        <a:folHlink>
          <a:srgbClr val="FFA4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主题23</Template>
  <TotalTime>0</TotalTime>
  <Words>682</Words>
  <Application>Microsoft Office PowerPoint</Application>
  <PresentationFormat>全屏显示(4:3)</PresentationFormat>
  <Paragraphs>71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黑体</vt:lpstr>
      <vt:lpstr>楷体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75</cp:revision>
  <dcterms:created xsi:type="dcterms:W3CDTF">2017-07-08T03:13:00Z</dcterms:created>
  <dcterms:modified xsi:type="dcterms:W3CDTF">2023-01-16T15:44:57Z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63DF33D7A1344FBBACF3051F0108C581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