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0" r:id="rId2"/>
    <p:sldId id="358" r:id="rId3"/>
    <p:sldId id="350" r:id="rId4"/>
    <p:sldId id="351" r:id="rId5"/>
    <p:sldId id="353" r:id="rId6"/>
    <p:sldId id="357" r:id="rId7"/>
    <p:sldId id="33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13AB"/>
    <a:srgbClr val="3EF5F8"/>
    <a:srgbClr val="08C9CC"/>
    <a:srgbClr val="CC89FC"/>
    <a:srgbClr val="01D757"/>
    <a:srgbClr val="0FF92B"/>
    <a:srgbClr val="0BAAFD"/>
    <a:srgbClr val="3F34D4"/>
    <a:srgbClr val="FF6600"/>
    <a:srgbClr val="DEA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68" autoAdjust="0"/>
  </p:normalViewPr>
  <p:slideViewPr>
    <p:cSldViewPr snapToGrid="0">
      <p:cViewPr>
        <p:scale>
          <a:sx n="90" d="100"/>
          <a:sy n="90" d="100"/>
        </p:scale>
        <p:origin x="-1356" y="-522"/>
      </p:cViewPr>
      <p:guideLst>
        <p:guide orient="horz" pos="219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39C7E-8FDC-4429-B0A1-94175D57364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6F2C-1050-4696-83AB-26AF6714F4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6861" y="5710057"/>
            <a:ext cx="1136899" cy="23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503317" y="-288759"/>
            <a:ext cx="4956575" cy="2110821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743638" y="4890221"/>
            <a:ext cx="2294735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9937477" y="3458773"/>
            <a:ext cx="1907051" cy="1749643"/>
          </a:xfrm>
          <a:prstGeom prst="rect">
            <a:avLst/>
          </a:prstGeom>
          <a:noFill/>
        </p:spPr>
      </p:pic>
      <p:sp>
        <p:nvSpPr>
          <p:cNvPr id="2" name="TextBox 8"/>
          <p:cNvSpPr txBox="1"/>
          <p:nvPr/>
        </p:nvSpPr>
        <p:spPr>
          <a:xfrm>
            <a:off x="0" y="214925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 收</a:t>
            </a:r>
            <a:endParaRPr lang="zh-CN" altLang="en-US" sz="4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C:\Users\lianxiang\Desktop\人物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0682" y="3910965"/>
            <a:ext cx="2578735" cy="3073400"/>
          </a:xfrm>
          <a:prstGeom prst="rect">
            <a:avLst/>
          </a:prstGeom>
          <a:noFill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765434" y="270261"/>
            <a:ext cx="54737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六年级数学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·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上    新课标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冀教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]    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单元</a:t>
            </a:r>
            <a:endParaRPr lang="zh-CN" altLang="en-US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5670464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57881" y="365642"/>
            <a:ext cx="112044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税收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是指国家为了向社会提供公共产品、满足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社会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共同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需要、按照法律的规定，参与社会产品的分配、强制、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偿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取得财政收入的一种规范形式。</a:t>
            </a:r>
          </a:p>
        </p:txBody>
      </p:sp>
      <p:pic>
        <p:nvPicPr>
          <p:cNvPr id="35" name="Picture 20" descr="https://imgsa.baidu.com/exp/pic/item/3bb22487e950352a092e77a15843fbf2b3118b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4497" y="3133541"/>
            <a:ext cx="37814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6" descr="https://imgsa.baidu.com/exp/pic/item/808a27dbb6fd52669b7a61bda018972bd5073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7070" y="4280836"/>
            <a:ext cx="3705225" cy="2286000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7" descr="https://imgsa.baidu.com/exp/pic/item/5af4d7ea15ce36d31d03de9931f33a87e850b1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269" y="4156272"/>
            <a:ext cx="3457575" cy="2286000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612" y="402959"/>
            <a:ext cx="1895421" cy="554757"/>
          </a:xfrm>
          <a:prstGeom prst="rect">
            <a:avLst/>
          </a:prstGeom>
          <a:noFill/>
        </p:spPr>
      </p:pic>
      <p:sp>
        <p:nvSpPr>
          <p:cNvPr id="10" name="文本框 9"/>
          <p:cNvSpPr txBox="1"/>
          <p:nvPr/>
        </p:nvSpPr>
        <p:spPr>
          <a:xfrm>
            <a:off x="613613" y="957715"/>
            <a:ext cx="10744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计算某商场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月份商品零售营业税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营业税的税率是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5%)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22591" y="2022437"/>
            <a:ext cx="5833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月份的商品零售营业额统计表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79948" y="3235227"/>
          <a:ext cx="10671019" cy="2194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72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2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  <a:endParaRPr lang="zh-CN" sz="3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家电</a:t>
                      </a:r>
                      <a:endParaRPr lang="zh-CN" sz="3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食品</a:t>
                      </a:r>
                      <a:endParaRPr lang="zh-CN" sz="3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服装</a:t>
                      </a:r>
                      <a:endParaRPr lang="zh-CN" sz="3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小商品</a:t>
                      </a:r>
                      <a:endParaRPr lang="zh-CN" sz="320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  <a:endParaRPr lang="zh-CN" sz="320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总营业额</a:t>
                      </a:r>
                      <a:r>
                        <a:rPr lang="en-US" sz="32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32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r>
                        <a:rPr lang="en-US" sz="32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sz="320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营业额</a:t>
                      </a:r>
                      <a:r>
                        <a:rPr lang="en-US" sz="3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sz="3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  <a:r>
                        <a:rPr lang="en-US" sz="3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sz="3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72</a:t>
                      </a:r>
                      <a:endParaRPr lang="zh-CN" sz="320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</a:t>
                      </a:r>
                      <a:endParaRPr lang="zh-CN" sz="3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</a:t>
                      </a:r>
                      <a:endParaRPr lang="zh-CN" sz="320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endParaRPr lang="zh-CN" sz="3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</a:t>
                      </a:r>
                      <a:endParaRPr lang="zh-CN" sz="3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3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755" y="456165"/>
            <a:ext cx="1895421" cy="554757"/>
          </a:xfrm>
          <a:prstGeom prst="rect">
            <a:avLst/>
          </a:prstGeom>
          <a:noFill/>
        </p:spPr>
      </p:pic>
      <p:sp>
        <p:nvSpPr>
          <p:cNvPr id="9" name="文本框 8"/>
          <p:cNvSpPr txBox="1"/>
          <p:nvPr/>
        </p:nvSpPr>
        <p:spPr>
          <a:xfrm>
            <a:off x="129522" y="1323085"/>
            <a:ext cx="10744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我国现行的主要税种有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营业税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增值税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个人所得税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5879" y="2791609"/>
            <a:ext cx="12080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税款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单位或个人收入中的一部分要缴纳给国家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这部分钱称为税款。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792" y="4108679"/>
            <a:ext cx="12080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税率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应纳税额与收入的比率称为税率。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5878" y="5284950"/>
            <a:ext cx="11072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营业税的税率是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5%”,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表示营业税是营业额的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90421" y="3672243"/>
            <a:ext cx="3444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总营业额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zh-CN" sz="32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7807" y="419777"/>
            <a:ext cx="9281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求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月份商品零售营业税是多少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就是求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月份商品零售营业额的</a:t>
            </a:r>
            <a:r>
              <a:rPr lang="en-US" altLang="zh-CN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5%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是多少。</a:t>
            </a:r>
            <a:endParaRPr lang="zh-CN" altLang="zh-CN" sz="3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6235" y="5765392"/>
            <a:ext cx="9351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</a:t>
            </a:r>
            <a:r>
              <a:rPr lang="en-US" altLang="zh-CN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该商场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月份商品零售营业税是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11.5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万元。</a:t>
            </a:r>
            <a:endParaRPr lang="zh-CN" altLang="zh-CN" sz="32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75077" y="3672243"/>
            <a:ext cx="6604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72+35+46+21+56=230(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万元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32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90420" y="4804231"/>
            <a:ext cx="188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营业税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zh-CN" sz="32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97420" y="4825907"/>
            <a:ext cx="5241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230×5%=11.5(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万元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32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7805" y="1847227"/>
            <a:ext cx="9962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根据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“求一个数的百分之几是多少”的解题方法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用乘法计算。</a:t>
            </a:r>
            <a:endParaRPr lang="zh-CN" altLang="zh-CN" sz="32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414" y="385012"/>
            <a:ext cx="2537292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lianxiang\Desktop\人物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8954513" y="3461839"/>
            <a:ext cx="2770505" cy="30734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1346716" y="2950314"/>
            <a:ext cx="5825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营业额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税率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营业税</a:t>
            </a:r>
            <a:endParaRPr lang="zh-CN" altLang="zh-CN" sz="3600" b="1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93692" y="-182881"/>
            <a:ext cx="4956575" cy="2110821"/>
          </a:xfrm>
          <a:prstGeom prst="rect">
            <a:avLst/>
          </a:prstGeom>
          <a:noFill/>
        </p:spPr>
      </p:pic>
      <p:pic>
        <p:nvPicPr>
          <p:cNvPr id="6" name="Picture 3" descr="C:\Users\lianxiang\Desktop\课件用图\3.tif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792643" y="4158470"/>
            <a:ext cx="3172760" cy="2578247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0083879" y="4559085"/>
            <a:ext cx="2294735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561305" y="3493788"/>
            <a:ext cx="1907051" cy="1749643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-7880" y="48125"/>
            <a:ext cx="5938520" cy="6984365"/>
            <a:chOff x="0" y="0"/>
            <a:chExt cx="9352" cy="10999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9352" cy="9292"/>
              <a:chOff x="0" y="0"/>
              <a:chExt cx="5938746" cy="5900285"/>
            </a:xfrm>
          </p:grpSpPr>
          <p:pic>
            <p:nvPicPr>
              <p:cNvPr id="14343" name="Picture 7" descr="C:\Users\Administrator\Desktop\u=1057502519,3342492768&amp;fm=214&amp;gp=0.jpg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71411" cy="5900285"/>
              </a:xfrm>
              <a:prstGeom prst="rect">
                <a:avLst/>
              </a:prstGeom>
              <a:noFill/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801804" y="5650029"/>
                <a:ext cx="1136942" cy="234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0" name="Picture 2" descr="C:\Users\lianxiang\Desktop\人物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4" y="6159"/>
              <a:ext cx="4061" cy="4840"/>
            </a:xfrm>
            <a:prstGeom prst="rect">
              <a:avLst/>
            </a:prstGeom>
            <a:noFill/>
          </p:spPr>
        </p:pic>
      </p:grpSp>
      <p:sp>
        <p:nvSpPr>
          <p:cNvPr id="3" name="文本框 2"/>
          <p:cNvSpPr txBox="1"/>
          <p:nvPr/>
        </p:nvSpPr>
        <p:spPr>
          <a:xfrm>
            <a:off x="4288791" y="3498215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再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36946" y="3493770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见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  <p:bldP spid="3" grpId="24"/>
      <p:bldP spid="3" grpId="25"/>
      <p:bldP spid="3" grpId="26"/>
      <p:bldP spid="3" grpId="27"/>
      <p:bldP spid="3" grpId="28"/>
      <p:bldP spid="3" grpId="29"/>
      <p:bldP spid="3" grpId="30"/>
      <p:bldP spid="3" grpId="31"/>
      <p:bldP spid="3" grpId="32"/>
      <p:bldP spid="3" grpId="33"/>
      <p:bldP spid="3" grpId="34"/>
      <p:bldP spid="3" grpId="35"/>
      <p:bldP spid="3" grpId="36"/>
      <p:bldP spid="3" grpId="37"/>
      <p:bldP spid="3" grpId="38"/>
      <p:bldP spid="3" grpId="39"/>
      <p:bldP spid="3" grpId="40"/>
      <p:bldP spid="3" grpId="41"/>
      <p:bldP spid="3" grpId="42"/>
      <p:bldP spid="3" grpId="43"/>
      <p:bldP spid="3" grpId="44"/>
      <p:bldP spid="3" grpId="45"/>
      <p:bldP spid="3" grpId="46"/>
      <p:bldP spid="3" grpId="47"/>
      <p:bldP spid="3" grpId="48"/>
      <p:bldP spid="3" grpId="49"/>
      <p:bldP spid="4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宽屏</PresentationFormat>
  <Paragraphs>36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华文隶书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2019-09-08T03:20:00Z</dcterms:created>
  <dcterms:modified xsi:type="dcterms:W3CDTF">2023-01-16T15:45:38Z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8313BF2FD7F348AEB64C08748E2FCC79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