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8"/>
  </p:notesMasterIdLst>
  <p:sldIdLst>
    <p:sldId id="629" r:id="rId2"/>
    <p:sldId id="559" r:id="rId3"/>
    <p:sldId id="525" r:id="rId4"/>
    <p:sldId id="626" r:id="rId5"/>
    <p:sldId id="594" r:id="rId6"/>
    <p:sldId id="531" r:id="rId7"/>
    <p:sldId id="528" r:id="rId8"/>
    <p:sldId id="527" r:id="rId9"/>
    <p:sldId id="627" r:id="rId10"/>
    <p:sldId id="604" r:id="rId11"/>
    <p:sldId id="530" r:id="rId12"/>
    <p:sldId id="625" r:id="rId13"/>
    <p:sldId id="539" r:id="rId14"/>
    <p:sldId id="541" r:id="rId15"/>
    <p:sldId id="592" r:id="rId16"/>
    <p:sldId id="628" r:id="rId17"/>
  </p:sldIdLst>
  <p:sldSz cx="9144000" cy="5143500" type="screen16x9"/>
  <p:notesSz cx="7104063" cy="10234613"/>
  <p:defaultTextStyle>
    <a:defPPr>
      <a:defRPr lang="zh-CN"/>
    </a:defPPr>
    <a:lvl1pPr marL="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27">
          <p15:clr>
            <a:srgbClr val="A4A3A4"/>
          </p15:clr>
        </p15:guide>
        <p15:guide id="2" pos="280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E1DAC0"/>
    <a:srgbClr val="E4DAC1"/>
    <a:srgbClr val="E5D8C5"/>
    <a:srgbClr val="D0C5A5"/>
    <a:srgbClr val="CDBC91"/>
    <a:srgbClr val="C8B58B"/>
    <a:srgbClr val="CAB68E"/>
    <a:srgbClr val="CCBB90"/>
    <a:srgbClr val="1F171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439" autoAdjust="0"/>
    <p:restoredTop sz="86456" autoAdjust="0"/>
  </p:normalViewPr>
  <p:slideViewPr>
    <p:cSldViewPr snapToGrid="0">
      <p:cViewPr varScale="1">
        <p:scale>
          <a:sx n="107" d="100"/>
          <a:sy n="107" d="100"/>
        </p:scale>
        <p:origin x="-90" y="-690"/>
      </p:cViewPr>
      <p:guideLst>
        <p:guide orient="horz" pos="1827"/>
        <p:guide pos="2807"/>
      </p:guideLst>
    </p:cSldViewPr>
  </p:slideViewPr>
  <p:outlineViewPr>
    <p:cViewPr>
      <p:scale>
        <a:sx n="33" d="100"/>
        <a:sy n="33" d="100"/>
      </p:scale>
      <p:origin x="246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68" d="100"/>
        <a:sy n="168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81013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0375" y="4925254"/>
            <a:ext cx="5682996" cy="40297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1.xml"/><Relationship Id="rId4" Type="http://schemas.openxmlformats.org/officeDocument/2006/relationships/tags" Target="../tags/tag10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tags" Target="../tags/tag54.xml"/><Relationship Id="rId2" Type="http://schemas.openxmlformats.org/officeDocument/2006/relationships/tags" Target="../tags/tag53.xml"/><Relationship Id="rId1" Type="http://schemas.openxmlformats.org/officeDocument/2006/relationships/tags" Target="../tags/tag52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55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tags" Target="../tags/tag58.xml"/><Relationship Id="rId2" Type="http://schemas.openxmlformats.org/officeDocument/2006/relationships/tags" Target="../tags/tag57.xml"/><Relationship Id="rId1" Type="http://schemas.openxmlformats.org/officeDocument/2006/relationships/tags" Target="../tags/tag56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59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tags" Target="../tags/tag14.xml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5" Type="http://schemas.openxmlformats.org/officeDocument/2006/relationships/image" Target="../media/image1.png"/><Relationship Id="rId4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tags" Target="../tags/tag15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9.xml"/><Relationship Id="rId4" Type="http://schemas.openxmlformats.org/officeDocument/2006/relationships/tags" Target="../tags/tag18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tags" Target="../tags/tag22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21.xml"/><Relationship Id="rId1" Type="http://schemas.openxmlformats.org/officeDocument/2006/relationships/tags" Target="../tags/tag20.xml"/><Relationship Id="rId6" Type="http://schemas.openxmlformats.org/officeDocument/2006/relationships/tags" Target="../tags/tag25.xml"/><Relationship Id="rId5" Type="http://schemas.openxmlformats.org/officeDocument/2006/relationships/tags" Target="../tags/tag24.xml"/><Relationship Id="rId4" Type="http://schemas.openxmlformats.org/officeDocument/2006/relationships/tags" Target="../tags/tag23.xml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tags" Target="../tags/tag33.xml"/><Relationship Id="rId3" Type="http://schemas.openxmlformats.org/officeDocument/2006/relationships/tags" Target="../tags/tag28.xml"/><Relationship Id="rId7" Type="http://schemas.openxmlformats.org/officeDocument/2006/relationships/tags" Target="../tags/tag32.xml"/><Relationship Id="rId2" Type="http://schemas.openxmlformats.org/officeDocument/2006/relationships/tags" Target="../tags/tag27.xml"/><Relationship Id="rId1" Type="http://schemas.openxmlformats.org/officeDocument/2006/relationships/tags" Target="../tags/tag26.xml"/><Relationship Id="rId6" Type="http://schemas.openxmlformats.org/officeDocument/2006/relationships/tags" Target="../tags/tag31.xml"/><Relationship Id="rId5" Type="http://schemas.openxmlformats.org/officeDocument/2006/relationships/tags" Target="../tags/tag30.xml"/><Relationship Id="rId4" Type="http://schemas.openxmlformats.org/officeDocument/2006/relationships/tags" Target="../tags/tag29.xml"/><Relationship Id="rId9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tags" Target="../tags/tag36.xml"/><Relationship Id="rId2" Type="http://schemas.openxmlformats.org/officeDocument/2006/relationships/tags" Target="../tags/tag35.xml"/><Relationship Id="rId1" Type="http://schemas.openxmlformats.org/officeDocument/2006/relationships/tags" Target="../tags/tag34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37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tags" Target="../tags/tag40.xml"/><Relationship Id="rId2" Type="http://schemas.openxmlformats.org/officeDocument/2006/relationships/tags" Target="../tags/tag39.xml"/><Relationship Id="rId1" Type="http://schemas.openxmlformats.org/officeDocument/2006/relationships/tags" Target="../tags/tag38.xml"/><Relationship Id="rId4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tags" Target="../tags/tag43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42.xml"/><Relationship Id="rId1" Type="http://schemas.openxmlformats.org/officeDocument/2006/relationships/tags" Target="../tags/tag41.xml"/><Relationship Id="rId6" Type="http://schemas.openxmlformats.org/officeDocument/2006/relationships/tags" Target="../tags/tag46.xml"/><Relationship Id="rId5" Type="http://schemas.openxmlformats.org/officeDocument/2006/relationships/tags" Target="../tags/tag45.xml"/><Relationship Id="rId4" Type="http://schemas.openxmlformats.org/officeDocument/2006/relationships/tags" Target="../tags/tag44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tags" Target="../tags/tag47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51.xml"/><Relationship Id="rId4" Type="http://schemas.openxmlformats.org/officeDocument/2006/relationships/tags" Target="../tags/tag50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1"/>
            </p:custDataLst>
          </p:nvPr>
        </p:nvSpPr>
        <p:spPr>
          <a:xfrm>
            <a:off x="502412" y="1941211"/>
            <a:ext cx="8139178" cy="674375"/>
          </a:xfrm>
        </p:spPr>
        <p:txBody>
          <a:bodyPr lIns="76200" tIns="28575" rIns="19050" bIns="28575" anchor="t" anchorCtr="0">
            <a:noAutofit/>
          </a:bodyPr>
          <a:lstStyle>
            <a:lvl1pPr algn="ctr">
              <a:defRPr sz="4100" b="0" spc="45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单击此处编辑标题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2"/>
            </p:custDataLst>
          </p:nvPr>
        </p:nvSpPr>
        <p:spPr>
          <a:xfrm>
            <a:off x="502412" y="2674620"/>
            <a:ext cx="8139178" cy="713238"/>
          </a:xfrm>
        </p:spPr>
        <p:txBody>
          <a:bodyPr lIns="76200" tIns="28575" rIns="57150" bIns="28575">
            <a:noAutofit/>
          </a:bodyPr>
          <a:lstStyle>
            <a:lvl1pPr marL="0" indent="0" algn="ctr" eaLnBrk="1" fontAlgn="auto" latinLnBrk="0" hangingPunct="1">
              <a:lnSpc>
                <a:spcPct val="100000"/>
              </a:lnSpc>
              <a:buNone/>
              <a:defRPr sz="1800" u="none" strike="noStrike" kern="1200" cap="none" spc="150" normalizeH="0" baseline="0">
                <a:solidFill>
                  <a:schemeClr val="tx1"/>
                </a:solidFill>
                <a:uFillTx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4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dirty="0"/>
              <a:t>单击此处编辑副标题</a:t>
            </a:r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4"/>
            </p:custDataLst>
          </p:nvPr>
        </p:nvSpPr>
        <p:spPr>
          <a:xfrm>
            <a:off x="502448" y="714381"/>
            <a:ext cx="8139178" cy="37800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4"/>
            </p:custDataLst>
          </p:nvPr>
        </p:nvSpPr>
        <p:spPr>
          <a:xfrm>
            <a:off x="502412" y="1941211"/>
            <a:ext cx="8139178" cy="674375"/>
          </a:xfrm>
        </p:spPr>
        <p:txBody>
          <a:bodyPr vert="horz" lIns="76200" tIns="28575" rIns="19050" bIns="28575" rtlCol="0" anchor="t" anchorCtr="0">
            <a:noAutofit/>
          </a:bodyPr>
          <a:lstStyle>
            <a:lvl1pPr marL="0" marR="0" algn="ctr" defTabSz="685800" rtl="0" eaLnBrk="1" fontAlgn="auto" latinLnBrk="0" hangingPunct="1">
              <a:lnSpc>
                <a:spcPct val="100000"/>
              </a:lnSpc>
              <a:buNone/>
              <a:defRPr kumimoji="0" lang="zh-CN" altLang="en-US" sz="4100" b="0" i="0" u="none" strike="noStrike" kern="1200" cap="none" spc="450" normalizeH="0" baseline="0" noProof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blipFill rotWithShape="1">
          <a:blip r:embed="rId5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502448" y="2856548"/>
            <a:ext cx="8139178" cy="468634"/>
          </a:xfrm>
        </p:spPr>
        <p:txBody>
          <a:bodyPr lIns="76200" tIns="28575" rIns="47625" bIns="28575" anchor="t" anchorCtr="0">
            <a:noAutofit/>
          </a:bodyPr>
          <a:lstStyle>
            <a:lvl1pPr>
              <a:defRPr sz="2700" b="0" u="none" strike="noStrike" kern="1200" cap="none" spc="225" normalizeH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Tx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502444" y="3383757"/>
            <a:ext cx="8139178" cy="808489"/>
          </a:xfrm>
        </p:spPr>
        <p:txBody>
          <a:bodyPr lIns="76200" tIns="28575" rIns="57150" bIns="28575">
            <a:noAutofit/>
          </a:bodyPr>
          <a:lstStyle>
            <a:lvl1pPr marL="0" indent="0" eaLnBrk="1" fontAlgn="auto" latinLnBrk="0" hangingPunct="1">
              <a:buNone/>
              <a:defRPr kumimoji="0" lang="zh-CN" altLang="en-US" sz="1200" b="0" i="0" u="none" strike="noStrike" kern="1200" cap="none" spc="113" normalizeH="0" baseline="0" noProof="1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502412" y="324000"/>
            <a:ext cx="8139178" cy="486000"/>
          </a:xfrm>
        </p:spPr>
        <p:txBody>
          <a:bodyPr vert="horz" lIns="76200" tIns="28575" rIns="57150" bIns="28575" rtlCol="0" anchor="ctr" anchorCtr="0">
            <a:noAutofit/>
          </a:bodyPr>
          <a:lstStyle>
            <a:lvl1pPr marL="0" marR="0" lvl="0" algn="l" defTabSz="685800" rtl="0" eaLnBrk="1" fontAlgn="auto" latinLnBrk="0" hangingPunct="1">
              <a:lnSpc>
                <a:spcPct val="100000"/>
              </a:lnSpc>
              <a:buNone/>
              <a:defRPr kumimoji="0" lang="zh-CN" altLang="en-US" sz="2100" b="1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502447" y="972000"/>
            <a:ext cx="3962432" cy="3780000"/>
          </a:xfrm>
        </p:spPr>
        <p:txBody>
          <a:bodyPr vert="horz" lIns="76200" tIns="0" rIns="61913" bIns="0" rtlCol="0">
            <a:noAutofit/>
          </a:bodyPr>
          <a:lstStyle>
            <a:lvl1pPr marL="171450" marR="0" lvl="0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13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514350" marR="0" lvl="1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tabLst>
                <a:tab pos="1207135" algn="l"/>
              </a:tabLst>
              <a:defRPr kumimoji="0" lang="zh-CN" altLang="en-US" sz="1200" b="0" i="0" u="none" strike="noStrike" kern="1200" cap="none" spc="113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857250" marR="0" lvl="2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13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200150" marR="0" lvl="3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13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1543050" marR="0" lvl="4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13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4679158" y="972000"/>
            <a:ext cx="3962432" cy="3780000"/>
          </a:xfrm>
        </p:spPr>
        <p:txBody>
          <a:bodyPr>
            <a:noAutofit/>
          </a:bodyPr>
          <a:lstStyle>
            <a:lvl1pPr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502412" y="324000"/>
            <a:ext cx="8139178" cy="486000"/>
          </a:xfrm>
        </p:spPr>
        <p:txBody>
          <a:bodyPr vert="horz" lIns="76200" tIns="28575" rIns="57150" bIns="28575" rtlCol="0" anchor="ctr" anchorCtr="0">
            <a:noAutofit/>
          </a:bodyPr>
          <a:lstStyle>
            <a:lvl1pPr marL="0" marR="0" lvl="0" algn="l" defTabSz="685800" rtl="0" eaLnBrk="1" fontAlgn="auto" latinLnBrk="0" hangingPunct="1">
              <a:lnSpc>
                <a:spcPct val="100000"/>
              </a:lnSpc>
              <a:buNone/>
              <a:defRPr kumimoji="0" lang="zh-CN" altLang="en-US" sz="2100" b="1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502447" y="972001"/>
            <a:ext cx="3962432" cy="285752"/>
          </a:xfrm>
        </p:spPr>
        <p:txBody>
          <a:bodyPr lIns="76200" tIns="28575" rIns="57150" bIns="28575" anchor="t" anchorCtr="0">
            <a:no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1500" b="1" u="none" strike="noStrike" kern="1200" cap="none" spc="150" normalizeH="0" baseline="0">
                <a:solidFill>
                  <a:schemeClr val="tx1"/>
                </a:solidFill>
                <a:uFillTx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dirty="0"/>
              <a:t>单击此处编辑文本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502444" y="1341782"/>
            <a:ext cx="3962400" cy="3414176"/>
          </a:xfrm>
        </p:spPr>
        <p:txBody>
          <a:bodyPr vert="horz" lIns="76200" tIns="0" rIns="61913" bIns="0" rtlCol="0">
            <a:noAutofit/>
          </a:bodyPr>
          <a:lstStyle>
            <a:lvl1pPr marL="171450" marR="0" lvl="0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13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514350" marR="0" lvl="1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tabLst>
                <a:tab pos="1207135" algn="l"/>
              </a:tabLst>
              <a:defRPr kumimoji="0" lang="zh-CN" altLang="en-US" sz="1200" b="0" i="0" u="none" strike="noStrike" kern="1200" cap="none" spc="113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857250" marR="0" lvl="2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13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200150" marR="0" lvl="3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13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1543050" marR="0" lvl="4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13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4"/>
            </p:custDataLst>
          </p:nvPr>
        </p:nvSpPr>
        <p:spPr>
          <a:xfrm>
            <a:off x="4676812" y="972001"/>
            <a:ext cx="3962432" cy="285752"/>
          </a:xfrm>
        </p:spPr>
        <p:txBody>
          <a:bodyPr vert="horz" lIns="76200" tIns="28575" rIns="57150" bIns="28575" rtlCol="0" anchor="t" anchorCtr="0">
            <a:noAutofit/>
          </a:bodyPr>
          <a:lstStyle>
            <a:lvl1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kumimoji="0" lang="zh-CN" altLang="en-US" sz="1500" b="1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4676812" y="1341782"/>
            <a:ext cx="3962432" cy="3414176"/>
          </a:xfrm>
        </p:spPr>
        <p:txBody>
          <a:bodyPr vert="horz" lIns="76200" tIns="0" rIns="61913" bIns="0" rtlCol="0">
            <a:noAutofit/>
          </a:bodyPr>
          <a:lstStyle>
            <a:lvl1pPr marL="171450" marR="0" lvl="0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13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514350" marR="0" lvl="1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tabLst>
                <a:tab pos="1207135" algn="l"/>
              </a:tabLst>
              <a:defRPr kumimoji="0" lang="zh-CN" altLang="en-US" sz="1200" b="0" i="0" u="none" strike="noStrike" kern="1200" cap="none" spc="113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857250" marR="0" lvl="2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13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200150" marR="0" lvl="3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13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1543050" marR="0" lvl="4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13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 vert="horz" lIns="76200" tIns="28575" rIns="57150" bIns="28575" rtlCol="0" anchor="ctr" anchorCtr="0">
            <a:noAutofit/>
          </a:bodyPr>
          <a:lstStyle>
            <a:lvl1pPr marL="0" marR="0" lvl="0" algn="l" defTabSz="685800" rtl="0" eaLnBrk="1" fontAlgn="auto" latinLnBrk="0" hangingPunct="1">
              <a:lnSpc>
                <a:spcPct val="100000"/>
              </a:lnSpc>
              <a:buNone/>
              <a:defRPr kumimoji="0" lang="zh-CN" altLang="en-US" sz="2100" b="1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1"/>
            </p:custDataLst>
          </p:nvPr>
        </p:nvSpPr>
        <p:spPr>
          <a:xfrm>
            <a:off x="502447" y="972000"/>
            <a:ext cx="3962432" cy="3780000"/>
          </a:xfrm>
        </p:spPr>
        <p:txBody>
          <a:bodyPr vert="horz" lIns="76200" tIns="0" rIns="61913" bIns="0" rtlCol="0">
            <a:noAutofit/>
          </a:bodyPr>
          <a:lstStyle>
            <a:lvl1pPr marL="0" marR="0" lvl="0" indent="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None/>
              <a:defRPr kumimoji="0" lang="zh-CN" altLang="en-US" sz="1200" b="0" i="0" u="none" strike="noStrike" kern="1200" cap="none" spc="113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514350" marR="0" lvl="1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tabLst>
                <a:tab pos="1207135" algn="l"/>
              </a:tabLst>
              <a:defRPr kumimoji="0" lang="zh-CN" altLang="en-US" sz="1200" b="0" i="0" u="none" strike="noStrike" kern="1200" cap="none" spc="113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857250" marR="0" lvl="2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13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200150" marR="0" lvl="3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13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1543050" marR="0" lvl="4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13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2"/>
            </p:custDataLst>
          </p:nvPr>
        </p:nvSpPr>
        <p:spPr>
          <a:xfrm>
            <a:off x="4679194" y="972000"/>
            <a:ext cx="3962432" cy="3780000"/>
          </a:xfrm>
        </p:spPr>
        <p:txBody>
          <a:bodyPr vert="horz" lIns="76200" tIns="0" rIns="61913" bIns="0" rtlCol="0">
            <a:normAutofit/>
          </a:bodyPr>
          <a:lstStyle>
            <a:lvl1pPr marL="171450" marR="0" lvl="0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13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  <a:t>2023-01-16</a:t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6"/>
            </p:custDataLst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  <p:custDataLst>
              <p:tags r:id="rId1"/>
            </p:custDataLst>
          </p:nvPr>
        </p:nvSpPr>
        <p:spPr>
          <a:xfrm>
            <a:off x="7928351" y="714382"/>
            <a:ext cx="713238" cy="4041680"/>
          </a:xfrm>
        </p:spPr>
        <p:txBody>
          <a:bodyPr vert="eaVert" lIns="76200" tIns="28575" rIns="57150" bIns="28575" rtlCol="0" anchor="ctr" anchorCtr="0">
            <a:noAutofit/>
          </a:bodyPr>
          <a:lstStyle>
            <a:lvl1pPr marL="0" marR="0" lvl="0" algn="l" defTabSz="685800" rtl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kumimoji="0" lang="zh-CN" altLang="en-US" sz="1800" b="1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2"/>
            </p:custDataLst>
          </p:nvPr>
        </p:nvSpPr>
        <p:spPr>
          <a:xfrm>
            <a:off x="502444" y="714376"/>
            <a:ext cx="7371076" cy="4041680"/>
          </a:xfrm>
        </p:spPr>
        <p:txBody>
          <a:bodyPr vert="eaVert"/>
          <a:lstStyle>
            <a:lvl1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tags" Target="../tags/tag6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tags" Target="../tags/tag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tags" Target="../tags/tag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tags" Target="../tags/tag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tags" Target="../tags/tag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tags" Target="../tags/tag2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FFFFFF"/>
            </a:gs>
            <a:gs pos="100000">
              <a:srgbClr val="DCDCD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29"/>
            </p:custDataLst>
          </p:nvPr>
        </p:nvSpPr>
        <p:spPr>
          <a:xfrm>
            <a:off x="502412" y="324000"/>
            <a:ext cx="8139178" cy="486000"/>
          </a:xfrm>
          <a:prstGeom prst="rect">
            <a:avLst/>
          </a:prstGeom>
        </p:spPr>
        <p:txBody>
          <a:bodyPr vert="horz" lIns="76200" tIns="28575" rIns="57150" bIns="28575" rtlCol="0" anchor="ctr" anchorCtr="0">
            <a:noAutofit/>
          </a:bodyPr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30"/>
            </p:custDataLst>
          </p:nvPr>
        </p:nvSpPr>
        <p:spPr>
          <a:xfrm>
            <a:off x="502412" y="972000"/>
            <a:ext cx="8139178" cy="3780000"/>
          </a:xfrm>
          <a:prstGeom prst="rect">
            <a:avLst/>
          </a:prstGeom>
        </p:spPr>
        <p:txBody>
          <a:bodyPr vert="horz" lIns="76200" tIns="0" rIns="61913" bIns="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31"/>
            </p:custDataLst>
          </p:nvPr>
        </p:nvSpPr>
        <p:spPr>
          <a:xfrm>
            <a:off x="659807" y="4762375"/>
            <a:ext cx="2025000" cy="237600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32"/>
            </p:custDataLst>
          </p:nvPr>
        </p:nvSpPr>
        <p:spPr>
          <a:xfrm>
            <a:off x="3087000" y="4762375"/>
            <a:ext cx="2970000" cy="237600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33"/>
            </p:custDataLst>
          </p:nvPr>
        </p:nvSpPr>
        <p:spPr>
          <a:xfrm>
            <a:off x="6457950" y="4762375"/>
            <a:ext cx="2025000" cy="237600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  <p:sp>
        <p:nvSpPr>
          <p:cNvPr id="7" name="KSO_TEMPLATE" hidden="1"/>
          <p:cNvSpPr/>
          <p:nvPr>
            <p:custDataLst>
              <p:tags r:id="rId34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  <p:sldLayoutId id="2147483672" r:id="rId24"/>
    <p:sldLayoutId id="2147483673" r:id="rId25"/>
    <p:sldLayoutId id="2147483674" r:id="rId26"/>
    <p:sldLayoutId id="2147483675" r:id="rId27"/>
  </p:sldLayoutIdLst>
  <p:txStyles>
    <p:titleStyle>
      <a:lvl1pPr algn="l" defTabSz="685800" rtl="0" eaLnBrk="1" fontAlgn="auto" latinLnBrk="0" hangingPunct="1">
        <a:lnSpc>
          <a:spcPct val="100000"/>
        </a:lnSpc>
        <a:spcBef>
          <a:spcPct val="0"/>
        </a:spcBef>
        <a:buNone/>
        <a:defRPr sz="2100" b="1" u="none" strike="noStrike" kern="1200" cap="none" spc="150" normalizeH="0">
          <a:solidFill>
            <a:schemeClr val="tx1"/>
          </a:solidFill>
          <a:uFillTx/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fontAlgn="auto" latinLnBrk="0" hangingPunct="1">
        <a:lnSpc>
          <a:spcPct val="130000"/>
        </a:lnSpc>
        <a:spcBef>
          <a:spcPts val="0"/>
        </a:spcBef>
        <a:spcAft>
          <a:spcPts val="750"/>
        </a:spcAft>
        <a:buFont typeface="Arial" panose="020B0604020202020204" pitchFamily="34" charset="0"/>
        <a:buChar char="•"/>
        <a:defRPr sz="1200" u="none" strike="noStrike" kern="1200" cap="none" spc="113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1pPr>
      <a:lvl2pPr marL="514350" indent="-171450" algn="l" defTabSz="685800" rtl="0" eaLnBrk="1" fontAlgn="auto" latinLnBrk="0" hangingPunct="1">
        <a:lnSpc>
          <a:spcPct val="130000"/>
        </a:lnSpc>
        <a:spcBef>
          <a:spcPts val="0"/>
        </a:spcBef>
        <a:spcAft>
          <a:spcPts val="750"/>
        </a:spcAft>
        <a:buFont typeface="Arial" panose="020B0604020202020204" pitchFamily="34" charset="0"/>
        <a:buChar char="•"/>
        <a:tabLst>
          <a:tab pos="1207135" algn="l"/>
        </a:tabLst>
        <a:defRPr sz="1200" u="none" strike="noStrike" kern="1200" cap="none" spc="113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2pPr>
      <a:lvl3pPr marL="857250" indent="-171450" algn="l" defTabSz="685800" rtl="0" eaLnBrk="1" fontAlgn="auto" latinLnBrk="0" hangingPunct="1">
        <a:lnSpc>
          <a:spcPct val="130000"/>
        </a:lnSpc>
        <a:spcBef>
          <a:spcPts val="0"/>
        </a:spcBef>
        <a:spcAft>
          <a:spcPts val="750"/>
        </a:spcAft>
        <a:buFont typeface="Arial" panose="020B0604020202020204" pitchFamily="34" charset="0"/>
        <a:buChar char="•"/>
        <a:defRPr sz="1200" u="none" strike="noStrike" kern="1200" cap="none" spc="113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3pPr>
      <a:lvl4pPr marL="1200150" indent="-171450" algn="l" defTabSz="685800" rtl="0" eaLnBrk="1" fontAlgn="auto" latinLnBrk="0" hangingPunct="1">
        <a:lnSpc>
          <a:spcPct val="130000"/>
        </a:lnSpc>
        <a:spcBef>
          <a:spcPts val="0"/>
        </a:spcBef>
        <a:spcAft>
          <a:spcPts val="750"/>
        </a:spcAft>
        <a:buFont typeface="Arial" panose="020B0604020202020204" pitchFamily="34" charset="0"/>
        <a:buChar char="•"/>
        <a:defRPr sz="1200" u="none" strike="noStrike" kern="1200" cap="none" spc="113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4pPr>
      <a:lvl5pPr marL="1543050" indent="-171450" algn="l" defTabSz="685800" rtl="0" eaLnBrk="1" fontAlgn="auto" latinLnBrk="0" hangingPunct="1">
        <a:lnSpc>
          <a:spcPct val="130000"/>
        </a:lnSpc>
        <a:spcBef>
          <a:spcPts val="0"/>
        </a:spcBef>
        <a:spcAft>
          <a:spcPts val="750"/>
        </a:spcAft>
        <a:buFont typeface="Arial" panose="020B0604020202020204" pitchFamily="34" charset="0"/>
        <a:buChar char="•"/>
        <a:defRPr sz="1200" u="none" strike="noStrike" kern="1200" cap="none" spc="113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png"/><Relationship Id="rId4" Type="http://schemas.openxmlformats.org/officeDocument/2006/relationships/image" Target="../media/image5.w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3950516" y="2452383"/>
            <a:ext cx="1242969" cy="4385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zh-CN" altLang="en-US" sz="2400" dirty="0"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第</a:t>
            </a: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1</a:t>
            </a:r>
            <a:r>
              <a:rPr lang="zh-CN" altLang="en-US" sz="2400" dirty="0"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课时</a:t>
            </a:r>
            <a:endParaRPr lang="zh-CN" altLang="en-US" sz="2400" dirty="0"/>
          </a:p>
        </p:txBody>
      </p:sp>
      <p:sp>
        <p:nvSpPr>
          <p:cNvPr id="3" name="矩形 2"/>
          <p:cNvSpPr/>
          <p:nvPr/>
        </p:nvSpPr>
        <p:spPr>
          <a:xfrm>
            <a:off x="0" y="1293220"/>
            <a:ext cx="9144000" cy="761747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ctr"/>
            <a:r>
              <a:rPr lang="zh-CN" altLang="en-US" sz="4500" b="1" dirty="0"/>
              <a:t>平行线的性质</a:t>
            </a:r>
          </a:p>
        </p:txBody>
      </p:sp>
      <p:sp>
        <p:nvSpPr>
          <p:cNvPr id="4" name="矩形 3"/>
          <p:cNvSpPr/>
          <p:nvPr/>
        </p:nvSpPr>
        <p:spPr>
          <a:xfrm>
            <a:off x="0" y="4157104"/>
            <a:ext cx="9144000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Grp="1"/>
          </p:cNvSpPr>
          <p:nvPr/>
        </p:nvSpPr>
        <p:spPr>
          <a:xfrm>
            <a:off x="170974" y="953929"/>
            <a:ext cx="6315551" cy="2082641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68580" tIns="34290" rIns="68580" bIns="34290" anchor="t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buNone/>
            </a:pPr>
            <a:r>
              <a:rPr lang="en-US" altLang="zh-CN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2</a:t>
            </a: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．如图，一束平行光线</a:t>
            </a:r>
            <a:r>
              <a:rPr lang="en-US" altLang="zh-CN" sz="2100" b="1" i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AB</a:t>
            </a: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与</a:t>
            </a:r>
            <a:r>
              <a:rPr lang="en-US" altLang="zh-CN" sz="2100" b="1" i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DE</a:t>
            </a: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射向一个水</a:t>
            </a:r>
          </a:p>
          <a:p>
            <a:pPr eaLnBrk="1" hangingPunct="1">
              <a:buNone/>
            </a:pP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平镜面后被反射，此时 ∠</a:t>
            </a:r>
            <a:r>
              <a:rPr lang="en-US" altLang="zh-CN" sz="21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1</a:t>
            </a:r>
            <a:r>
              <a:rPr lang="en-US" altLang="zh-CN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=∠</a:t>
            </a:r>
            <a:r>
              <a:rPr lang="en-US" altLang="zh-CN" sz="21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2</a:t>
            </a:r>
            <a:r>
              <a:rPr lang="zh-CN" altLang="zh-CN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，</a:t>
            </a: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∠</a:t>
            </a:r>
            <a:r>
              <a:rPr lang="en-US" altLang="zh-CN" sz="21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3</a:t>
            </a:r>
            <a:r>
              <a:rPr lang="en-US" altLang="zh-CN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=∠</a:t>
            </a:r>
            <a:r>
              <a:rPr lang="en-US" altLang="zh-CN" sz="21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4</a:t>
            </a: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．</a:t>
            </a:r>
          </a:p>
          <a:p>
            <a:pPr eaLnBrk="1" hangingPunct="1">
              <a:buNone/>
            </a:pP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（</a:t>
            </a:r>
            <a:r>
              <a:rPr lang="en-US" altLang="zh-CN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1</a:t>
            </a: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）∠</a:t>
            </a:r>
            <a:r>
              <a:rPr lang="en-US" altLang="zh-CN" sz="21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1</a:t>
            </a: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与∠</a:t>
            </a:r>
            <a:r>
              <a:rPr lang="en-US" altLang="zh-CN" sz="21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3</a:t>
            </a: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的大小有什么关系？</a:t>
            </a:r>
          </a:p>
          <a:p>
            <a:pPr eaLnBrk="1" hangingPunct="1">
              <a:buNone/>
            </a:pP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    ∠</a:t>
            </a:r>
            <a:r>
              <a:rPr lang="en-US" altLang="zh-CN" sz="21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2</a:t>
            </a: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与∠</a:t>
            </a:r>
            <a:r>
              <a:rPr lang="en-US" altLang="zh-CN" sz="21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4</a:t>
            </a:r>
            <a:r>
              <a:rPr lang="en-US" altLang="zh-CN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呢？</a:t>
            </a:r>
          </a:p>
          <a:p>
            <a:pPr eaLnBrk="1" hangingPunct="1">
              <a:buNone/>
            </a:pP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（</a:t>
            </a:r>
            <a:r>
              <a:rPr lang="en-US" altLang="zh-CN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2</a:t>
            </a: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）反射光线</a:t>
            </a:r>
            <a:r>
              <a:rPr lang="en-US" altLang="zh-CN" sz="2100" b="1" i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BC</a:t>
            </a: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与</a:t>
            </a:r>
            <a:r>
              <a:rPr lang="en-US" altLang="zh-CN" sz="2100" b="1" i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EF</a:t>
            </a: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也平行吗？</a:t>
            </a:r>
          </a:p>
        </p:txBody>
      </p:sp>
      <p:pic>
        <p:nvPicPr>
          <p:cNvPr id="2" name="图片 1" descr="1-6.8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70974" y="114300"/>
            <a:ext cx="2206943" cy="706279"/>
          </a:xfrm>
          <a:prstGeom prst="rect">
            <a:avLst/>
          </a:prstGeom>
        </p:spPr>
      </p:pic>
      <p:sp>
        <p:nvSpPr>
          <p:cNvPr id="3" name="矩形 2"/>
          <p:cNvSpPr/>
          <p:nvPr/>
        </p:nvSpPr>
        <p:spPr>
          <a:xfrm>
            <a:off x="4703445" y="2409579"/>
            <a:ext cx="138564" cy="34624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none" lIns="68580" tIns="34290" rIns="68580" bIns="34290" numCol="1" anchor="ctr" anchorCtr="0" compatLnSpc="1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 sz="1800" b="1" dirty="0">
              <a:solidFill>
                <a:srgbClr val="57C6CF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7141845" y="2064060"/>
            <a:ext cx="138564" cy="34624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none" lIns="68580" tIns="34290" rIns="68580" bIns="34290" numCol="1" anchor="ctr" anchorCtr="0" compatLnSpc="1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 sz="1800" b="1" dirty="0">
              <a:solidFill>
                <a:srgbClr val="57C6CF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pic>
        <p:nvPicPr>
          <p:cNvPr id="5" name="图片 4" descr="图片1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6212205" y="904399"/>
            <a:ext cx="2775585" cy="121348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云形标注 34"/>
          <p:cNvSpPr/>
          <p:nvPr/>
        </p:nvSpPr>
        <p:spPr>
          <a:xfrm>
            <a:off x="5384007" y="2678907"/>
            <a:ext cx="3164681" cy="1310164"/>
          </a:xfrm>
          <a:prstGeom prst="cloudCallout">
            <a:avLst>
              <a:gd name="adj1" fmla="val -116716"/>
              <a:gd name="adj2" fmla="val -38004"/>
            </a:avLst>
          </a:prstGeom>
          <a:noFill/>
          <a:ln w="0" cmpd="sng">
            <a:solidFill>
              <a:srgbClr val="00B0F0">
                <a:alpha val="40000"/>
              </a:srgbClr>
            </a:solidFill>
            <a:prstDash val="solid"/>
          </a:ln>
          <a:effectLst>
            <a:outerShdw blurRad="63500" dist="114300" dir="2700000" algn="tl" rotWithShape="0">
              <a:srgbClr val="00B0F0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zh-CN" sz="2100" b="1">
                <a:solidFill>
                  <a:schemeClr val="tx1"/>
                </a:solidFill>
                <a:latin typeface="华文楷体" panose="02010600040101010101" charset="-122"/>
                <a:ea typeface="华文楷体" panose="02010600040101010101" charset="-122"/>
              </a:rPr>
              <a:t>注意区分平行线的判定和性质</a:t>
            </a:r>
          </a:p>
        </p:txBody>
      </p:sp>
      <p:pic>
        <p:nvPicPr>
          <p:cNvPr id="5" name="图片 4" descr="图片1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6033135" y="811054"/>
            <a:ext cx="2775585" cy="1213485"/>
          </a:xfrm>
          <a:prstGeom prst="rect">
            <a:avLst/>
          </a:prstGeom>
        </p:spPr>
      </p:pic>
      <p:sp>
        <p:nvSpPr>
          <p:cNvPr id="15362" name="Rectangle 3"/>
          <p:cNvSpPr>
            <a:spLocks noGrp="1"/>
          </p:cNvSpPr>
          <p:nvPr/>
        </p:nvSpPr>
        <p:spPr>
          <a:xfrm>
            <a:off x="210026" y="643414"/>
            <a:ext cx="6474143" cy="3096578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68580" tIns="34290" rIns="68580" bIns="34290" anchor="t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buNone/>
            </a:pP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解：</a:t>
            </a:r>
            <a:r>
              <a:rPr lang="en-US" altLang="zh-CN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(1)</a:t>
            </a: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∠</a:t>
            </a:r>
            <a:r>
              <a:rPr lang="en-US" altLang="zh-CN" sz="21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1</a:t>
            </a:r>
            <a:r>
              <a:rPr lang="en-US" altLang="zh-CN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 =</a:t>
            </a: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∠</a:t>
            </a:r>
            <a:r>
              <a:rPr lang="en-US" altLang="zh-CN" sz="21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3</a:t>
            </a: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，∠</a:t>
            </a:r>
            <a:r>
              <a:rPr lang="en-US" altLang="zh-CN" sz="21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2</a:t>
            </a:r>
            <a:r>
              <a:rPr lang="en-US" altLang="zh-CN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=</a:t>
            </a: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∠</a:t>
            </a:r>
            <a:r>
              <a:rPr lang="en-US" altLang="zh-CN" sz="21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4</a:t>
            </a:r>
            <a:endParaRPr lang="zh-CN" altLang="en-US" sz="2100" dirty="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eaLnBrk="1" hangingPunct="1">
              <a:buNone/>
            </a:pPr>
            <a:r>
              <a:rPr lang="en-US" altLang="zh-CN" sz="2100" b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∵</a:t>
            </a:r>
            <a:r>
              <a:rPr lang="en-US" altLang="zh-CN" sz="2100" b="1" i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AB</a:t>
            </a:r>
            <a:r>
              <a:rPr lang="en-US" altLang="zh-CN" sz="2100" b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//</a:t>
            </a:r>
            <a:r>
              <a:rPr lang="en-US" altLang="zh-CN" sz="2100" b="1" i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DE</a:t>
            </a:r>
            <a:r>
              <a:rPr lang="en-US" altLang="zh-CN" sz="2100" b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(</a:t>
            </a:r>
            <a:r>
              <a:rPr lang="zh-CN" altLang="en-US" sz="2100" b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已知</a:t>
            </a:r>
            <a:r>
              <a:rPr lang="en-US" altLang="zh-CN" sz="2100" b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),</a:t>
            </a:r>
          </a:p>
          <a:p>
            <a:pPr eaLnBrk="1" hangingPunct="1">
              <a:buNone/>
            </a:pPr>
            <a:r>
              <a:rPr lang="en-US" altLang="zh-CN" sz="2100" b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∴</a:t>
            </a: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∠</a:t>
            </a:r>
            <a:r>
              <a:rPr lang="en-US" altLang="zh-CN" sz="21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1</a:t>
            </a:r>
            <a:r>
              <a:rPr lang="en-US" altLang="zh-CN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 =</a:t>
            </a: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∠</a:t>
            </a:r>
            <a:r>
              <a:rPr lang="en-US" altLang="zh-CN" sz="21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3</a:t>
            </a:r>
            <a:r>
              <a:rPr lang="en-US" altLang="zh-CN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(</a:t>
            </a: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两直线平行，同位角相等</a:t>
            </a:r>
            <a:r>
              <a:rPr lang="en-US" altLang="zh-CN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)</a:t>
            </a: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，</a:t>
            </a:r>
          </a:p>
          <a:p>
            <a:pPr eaLnBrk="1" hangingPunct="1">
              <a:buNone/>
            </a:pPr>
            <a:r>
              <a:rPr lang="en-US" altLang="zh-CN" sz="2100" b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∵</a:t>
            </a: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∠</a:t>
            </a:r>
            <a:r>
              <a:rPr lang="en-US" altLang="zh-CN" sz="21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1</a:t>
            </a:r>
            <a:r>
              <a:rPr lang="en-US" altLang="zh-CN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 =∠</a:t>
            </a:r>
            <a:r>
              <a:rPr lang="en-US" altLang="zh-CN" sz="21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2</a:t>
            </a:r>
            <a:r>
              <a:rPr lang="zh-CN" altLang="zh-CN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，</a:t>
            </a: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∠</a:t>
            </a:r>
            <a:r>
              <a:rPr lang="en-US" altLang="zh-CN" sz="21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3</a:t>
            </a:r>
            <a:r>
              <a:rPr lang="en-US" altLang="zh-CN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 =∠</a:t>
            </a:r>
            <a:r>
              <a:rPr lang="en-US" altLang="zh-CN" sz="21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4</a:t>
            </a:r>
            <a:r>
              <a:rPr lang="en-US" altLang="zh-CN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(</a:t>
            </a: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已知</a:t>
            </a:r>
            <a:r>
              <a:rPr lang="en-US" altLang="zh-CN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),</a:t>
            </a:r>
            <a:endParaRPr lang="en-US" altLang="zh-CN" sz="2100" b="1" dirty="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eaLnBrk="1" hangingPunct="1">
              <a:buNone/>
            </a:pPr>
            <a:r>
              <a:rPr lang="en-US" altLang="zh-CN" sz="2100" b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∴</a:t>
            </a: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∠</a:t>
            </a:r>
            <a:r>
              <a:rPr lang="en-US" altLang="zh-CN" sz="21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2</a:t>
            </a:r>
            <a:r>
              <a:rPr lang="en-US" altLang="zh-CN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=</a:t>
            </a: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∠</a:t>
            </a:r>
            <a:r>
              <a:rPr lang="en-US" altLang="zh-CN" sz="21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4</a:t>
            </a: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（等量代换）</a:t>
            </a:r>
            <a:endParaRPr lang="zh-CN" altLang="en-US" sz="2100" dirty="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eaLnBrk="1" hangingPunct="1">
              <a:buNone/>
            </a:pPr>
            <a:r>
              <a:rPr lang="en-US" altLang="zh-CN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(2)</a:t>
            </a:r>
            <a:r>
              <a:rPr lang="en-US" altLang="zh-CN" sz="2100" b="1" i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BC</a:t>
            </a:r>
            <a:r>
              <a:rPr lang="en-US" altLang="zh-CN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//</a:t>
            </a:r>
            <a:r>
              <a:rPr lang="en-US" altLang="zh-CN" sz="2100" b="1" i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EF</a:t>
            </a:r>
            <a:endParaRPr lang="en-US" altLang="zh-CN" sz="2100" dirty="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eaLnBrk="1" hangingPunct="1">
              <a:buNone/>
            </a:pP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由</a:t>
            </a:r>
            <a:r>
              <a:rPr lang="en-US" altLang="zh-CN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(1)</a:t>
            </a: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知，</a:t>
            </a: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∠</a:t>
            </a:r>
            <a:r>
              <a:rPr lang="en-US" altLang="zh-CN" sz="21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2</a:t>
            </a:r>
            <a:r>
              <a:rPr lang="en-US" altLang="zh-CN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=</a:t>
            </a: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∠</a:t>
            </a:r>
            <a:r>
              <a:rPr lang="en-US" altLang="zh-CN" sz="21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4</a:t>
            </a:r>
            <a:endParaRPr lang="en-US" altLang="zh-CN" sz="2100" dirty="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  <a:sym typeface="+mn-ea"/>
            </a:endParaRPr>
          </a:p>
          <a:p>
            <a:pPr eaLnBrk="1" hangingPunct="1">
              <a:buNone/>
            </a:pPr>
            <a:r>
              <a:rPr lang="en-US" altLang="zh-CN" sz="2100" b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∴</a:t>
            </a:r>
            <a:r>
              <a:rPr lang="en-US" altLang="zh-CN" sz="2100" b="1" i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BC</a:t>
            </a:r>
            <a:r>
              <a:rPr lang="en-US" altLang="zh-CN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//</a:t>
            </a:r>
            <a:r>
              <a:rPr lang="en-US" altLang="zh-CN" sz="2100" b="1" i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EF</a:t>
            </a:r>
            <a:r>
              <a:rPr lang="en-US" altLang="zh-CN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(</a:t>
            </a: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同位角相等，两直线平行</a:t>
            </a:r>
            <a:r>
              <a:rPr lang="en-US" altLang="zh-CN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5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5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53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53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53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53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536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1-6.1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23349" y="37623"/>
            <a:ext cx="4416266" cy="713423"/>
          </a:xfrm>
          <a:prstGeom prst="rect">
            <a:avLst/>
          </a:prstGeom>
        </p:spPr>
      </p:pic>
      <p:sp>
        <p:nvSpPr>
          <p:cNvPr id="21506" name="Text Box 38"/>
          <p:cNvSpPr txBox="1"/>
          <p:nvPr/>
        </p:nvSpPr>
        <p:spPr>
          <a:xfrm>
            <a:off x="358616" y="1518285"/>
            <a:ext cx="5489258" cy="2523649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t">
            <a:spAutoFit/>
          </a:bodyPr>
          <a:lstStyle/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解</a:t>
            </a:r>
            <a:r>
              <a:rPr lang="en-US" altLang="zh-CN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: ∠</a:t>
            </a:r>
            <a:r>
              <a:rPr lang="en-US" altLang="zh-CN" sz="2100" b="1" i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</a:t>
            </a:r>
            <a:r>
              <a:rPr lang="en-US" altLang="zh-CN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=∠</a:t>
            </a:r>
            <a:r>
              <a:rPr lang="en-US" altLang="zh-CN" sz="2100" b="1" i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D</a:t>
            </a:r>
            <a:r>
              <a:rPr lang="en-US" altLang="zh-CN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.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理由：∵</a:t>
            </a:r>
            <a:r>
              <a:rPr lang="en-US" altLang="zh-CN" sz="2100" b="1" i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AB</a:t>
            </a:r>
            <a:r>
              <a:rPr lang="en-US" altLang="zh-CN" sz="2100" i="1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∥</a:t>
            </a:r>
            <a:r>
              <a:rPr lang="en-US" altLang="zh-CN" sz="2100" b="1" i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DE</a:t>
            </a:r>
            <a:r>
              <a:rPr lang="en-US" altLang="zh-CN" sz="21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(     )</a:t>
            </a:r>
          </a:p>
          <a:p>
            <a:pPr>
              <a:lnSpc>
                <a:spcPct val="130000"/>
              </a:lnSpc>
              <a:spcBef>
                <a:spcPct val="50000"/>
              </a:spcBef>
            </a:pPr>
            <a:r>
              <a:rPr lang="en-US" altLang="zh-CN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∴∠</a:t>
            </a:r>
            <a:r>
              <a:rPr lang="en-US" altLang="zh-CN" sz="2100" b="1" i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</a:t>
            </a:r>
            <a:r>
              <a:rPr lang="en-US" altLang="zh-CN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=_______</a:t>
            </a: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lang="en-US" altLang="zh-CN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(                      )                                </a:t>
            </a: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 </a:t>
            </a:r>
            <a:r>
              <a:rPr lang="en-US" altLang="zh-CN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         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altLang="zh-CN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∵</a:t>
            </a:r>
            <a:r>
              <a:rPr lang="en-US" altLang="zh-CN" sz="2100" b="1" i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AC</a:t>
            </a:r>
            <a:r>
              <a:rPr lang="en-US" altLang="zh-CN" sz="2100" i="1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∥</a:t>
            </a:r>
            <a:r>
              <a:rPr lang="en-US" altLang="zh-CN" sz="2100" b="1" i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DF</a:t>
            </a:r>
            <a:r>
              <a:rPr lang="en-US" altLang="zh-CN" sz="21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(      )</a:t>
            </a:r>
            <a:r>
              <a:rPr lang="en-US" altLang="zh-CN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</a:t>
            </a:r>
          </a:p>
          <a:p>
            <a:pPr>
              <a:spcBef>
                <a:spcPct val="50000"/>
              </a:spcBef>
            </a:pPr>
            <a:r>
              <a:rPr lang="en-US" altLang="zh-CN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∴∠</a:t>
            </a:r>
            <a:r>
              <a:rPr lang="en-US" altLang="zh-CN" sz="2100" b="1" i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D</a:t>
            </a:r>
            <a:r>
              <a:rPr lang="en-US" altLang="zh-CN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=______ (                       )                                              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altLang="zh-CN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∴∠</a:t>
            </a:r>
            <a:r>
              <a:rPr lang="en-US" altLang="zh-CN" sz="2100" b="1" i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</a:t>
            </a:r>
            <a:r>
              <a:rPr lang="en-US" altLang="zh-CN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=∠</a:t>
            </a:r>
            <a:r>
              <a:rPr lang="en-US" altLang="zh-CN" sz="2100" b="1" i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D</a:t>
            </a:r>
            <a:r>
              <a:rPr lang="en-US" altLang="zh-CN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(         )</a:t>
            </a:r>
          </a:p>
        </p:txBody>
      </p:sp>
      <p:sp>
        <p:nvSpPr>
          <p:cNvPr id="3" name="Text Box 8"/>
          <p:cNvSpPr txBox="1"/>
          <p:nvPr/>
        </p:nvSpPr>
        <p:spPr>
          <a:xfrm>
            <a:off x="314325" y="480537"/>
            <a:ext cx="7704773" cy="1037749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t"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altLang="zh-CN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1.</a:t>
            </a: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如图</a:t>
            </a:r>
            <a:r>
              <a:rPr lang="en-US" altLang="zh-CN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,</a:t>
            </a: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若</a:t>
            </a:r>
            <a:r>
              <a:rPr lang="en-US" altLang="zh-CN" sz="2100" b="1" i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AB</a:t>
            </a:r>
            <a:r>
              <a:rPr lang="en-US" altLang="zh-CN" sz="2100" i="1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∥</a:t>
            </a:r>
            <a:r>
              <a:rPr lang="en-US" altLang="zh-CN" sz="2100" b="1" i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DE</a:t>
            </a:r>
            <a:r>
              <a:rPr lang="en-US" altLang="zh-CN" sz="21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,</a:t>
            </a:r>
            <a:r>
              <a:rPr lang="en-US" altLang="zh-CN" sz="2100" b="1" i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AC</a:t>
            </a:r>
            <a:r>
              <a:rPr lang="en-US" altLang="zh-CN" sz="2100" i="1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∥</a:t>
            </a:r>
            <a:r>
              <a:rPr lang="en-US" altLang="zh-CN" sz="2100" b="1" i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DF</a:t>
            </a:r>
            <a:r>
              <a:rPr lang="zh-CN" altLang="en-US" sz="21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，请说出∠</a:t>
            </a:r>
            <a:r>
              <a:rPr lang="en-US" altLang="zh-CN" sz="2100" b="1" i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</a:t>
            </a:r>
            <a:r>
              <a:rPr lang="zh-CN" altLang="en-US" sz="21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和∠</a:t>
            </a:r>
            <a:r>
              <a:rPr lang="en-US" altLang="zh-CN" sz="2100" b="1" i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D</a:t>
            </a:r>
            <a:r>
              <a:rPr lang="zh-CN" altLang="en-US" sz="21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之间的数量关系，并说明理由</a:t>
            </a:r>
            <a:r>
              <a:rPr lang="en-US" altLang="zh-CN" sz="21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.</a:t>
            </a:r>
          </a:p>
        </p:txBody>
      </p:sp>
      <p:grpSp>
        <p:nvGrpSpPr>
          <p:cNvPr id="21507" name="Group 20"/>
          <p:cNvGrpSpPr/>
          <p:nvPr/>
        </p:nvGrpSpPr>
        <p:grpSpPr>
          <a:xfrm>
            <a:off x="6809423" y="1215629"/>
            <a:ext cx="1813322" cy="2068115"/>
            <a:chOff x="0" y="0"/>
            <a:chExt cx="4834" cy="5258"/>
          </a:xfrm>
        </p:grpSpPr>
        <p:sp>
          <p:nvSpPr>
            <p:cNvPr id="21508" name="Line 12"/>
            <p:cNvSpPr/>
            <p:nvPr/>
          </p:nvSpPr>
          <p:spPr>
            <a:xfrm flipV="1">
              <a:off x="699" y="2790"/>
              <a:ext cx="3400" cy="30"/>
            </a:xfrm>
            <a:prstGeom prst="line">
              <a:avLst/>
            </a:prstGeom>
            <a:ln w="44450" cap="flat" cmpd="sng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21509" name="Group 40"/>
            <p:cNvGrpSpPr/>
            <p:nvPr/>
          </p:nvGrpSpPr>
          <p:grpSpPr>
            <a:xfrm>
              <a:off x="0" y="0"/>
              <a:ext cx="4834" cy="5258"/>
              <a:chOff x="0" y="0"/>
              <a:chExt cx="1934" cy="2103"/>
            </a:xfrm>
          </p:grpSpPr>
          <p:sp>
            <p:nvSpPr>
              <p:cNvPr id="21510" name="Text Box 20"/>
              <p:cNvSpPr txBox="1"/>
              <p:nvPr/>
            </p:nvSpPr>
            <p:spPr>
              <a:xfrm>
                <a:off x="654" y="843"/>
                <a:ext cx="380" cy="553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/>
              <a:lstStyle/>
              <a:p>
                <a:pPr algn="just"/>
                <a:r>
                  <a:rPr lang="en-US" altLang="zh-CN" sz="1800" i="1">
                    <a:latin typeface="Times New Roman" panose="02020603050405020304" pitchFamily="18" charset="0"/>
                    <a:ea typeface="黑体" panose="02010609060101010101" pitchFamily="49" charset="-122"/>
                  </a:rPr>
                  <a:t>P</a:t>
                </a:r>
              </a:p>
            </p:txBody>
          </p:sp>
          <p:sp>
            <p:nvSpPr>
              <p:cNvPr id="21511" name="Line 11"/>
              <p:cNvSpPr/>
              <p:nvPr/>
            </p:nvSpPr>
            <p:spPr>
              <a:xfrm flipH="1">
                <a:off x="295" y="185"/>
                <a:ext cx="689" cy="941"/>
              </a:xfrm>
              <a:prstGeom prst="line">
                <a:avLst/>
              </a:prstGeom>
              <a:ln w="44450" cap="flat" cmpd="sng">
                <a:solidFill>
                  <a:srgbClr val="0000FF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512" name="Line 13"/>
              <p:cNvSpPr/>
              <p:nvPr/>
            </p:nvSpPr>
            <p:spPr>
              <a:xfrm flipH="1">
                <a:off x="486" y="499"/>
                <a:ext cx="804" cy="1098"/>
              </a:xfrm>
              <a:prstGeom prst="line">
                <a:avLst/>
              </a:prstGeom>
              <a:ln w="44450" cap="flat" cmpd="sng">
                <a:solidFill>
                  <a:srgbClr val="0000FF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513" name="Line 14"/>
              <p:cNvSpPr/>
              <p:nvPr/>
            </p:nvSpPr>
            <p:spPr>
              <a:xfrm>
                <a:off x="486" y="1611"/>
                <a:ext cx="1169" cy="2"/>
              </a:xfrm>
              <a:prstGeom prst="line">
                <a:avLst/>
              </a:prstGeom>
              <a:ln w="44450" cap="flat" cmpd="sng">
                <a:solidFill>
                  <a:srgbClr val="0000FF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514" name="Text Box 15"/>
              <p:cNvSpPr txBox="1"/>
              <p:nvPr/>
            </p:nvSpPr>
            <p:spPr>
              <a:xfrm>
                <a:off x="757" y="0"/>
                <a:ext cx="412" cy="351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/>
              <a:lstStyle/>
              <a:p>
                <a:pPr algn="just"/>
                <a:r>
                  <a:rPr lang="en-US" altLang="zh-CN" sz="1800" i="1">
                    <a:latin typeface="Times New Roman" panose="02020603050405020304" pitchFamily="18" charset="0"/>
                    <a:ea typeface="黑体" panose="02010609060101010101" pitchFamily="49" charset="-122"/>
                  </a:rPr>
                  <a:t>F</a:t>
                </a:r>
              </a:p>
            </p:txBody>
          </p:sp>
          <p:sp>
            <p:nvSpPr>
              <p:cNvPr id="21515" name="Text Box 16"/>
              <p:cNvSpPr txBox="1"/>
              <p:nvPr/>
            </p:nvSpPr>
            <p:spPr>
              <a:xfrm>
                <a:off x="1275" y="296"/>
                <a:ext cx="413" cy="52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/>
              <a:lstStyle/>
              <a:p>
                <a:pPr algn="just"/>
                <a:r>
                  <a:rPr lang="en-US" altLang="zh-CN" sz="1800" i="1">
                    <a:latin typeface="Times New Roman" panose="02020603050405020304" pitchFamily="18" charset="0"/>
                    <a:ea typeface="黑体" panose="02010609060101010101" pitchFamily="49" charset="-122"/>
                  </a:rPr>
                  <a:t>C</a:t>
                </a:r>
              </a:p>
            </p:txBody>
          </p:sp>
          <p:sp>
            <p:nvSpPr>
              <p:cNvPr id="21516" name="Text Box 17"/>
              <p:cNvSpPr txBox="1"/>
              <p:nvPr/>
            </p:nvSpPr>
            <p:spPr>
              <a:xfrm>
                <a:off x="1474" y="1058"/>
                <a:ext cx="412" cy="525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/>
              <a:lstStyle/>
              <a:p>
                <a:pPr algn="just"/>
                <a:r>
                  <a:rPr lang="en-US" altLang="zh-CN" sz="1800" i="1">
                    <a:latin typeface="Times New Roman" panose="02020603050405020304" pitchFamily="18" charset="0"/>
                    <a:ea typeface="黑体" panose="02010609060101010101" pitchFamily="49" charset="-122"/>
                  </a:rPr>
                  <a:t>E</a:t>
                </a:r>
              </a:p>
            </p:txBody>
          </p:sp>
          <p:sp>
            <p:nvSpPr>
              <p:cNvPr id="21517" name="Text Box 18"/>
              <p:cNvSpPr txBox="1"/>
              <p:nvPr/>
            </p:nvSpPr>
            <p:spPr>
              <a:xfrm>
                <a:off x="1521" y="1579"/>
                <a:ext cx="413" cy="52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/>
              <a:lstStyle/>
              <a:p>
                <a:pPr algn="just"/>
                <a:r>
                  <a:rPr lang="en-US" altLang="zh-CN" sz="1800" i="1">
                    <a:latin typeface="Times New Roman" panose="02020603050405020304" pitchFamily="18" charset="0"/>
                    <a:ea typeface="黑体" panose="02010609060101010101" pitchFamily="49" charset="-122"/>
                  </a:rPr>
                  <a:t>B</a:t>
                </a:r>
              </a:p>
            </p:txBody>
          </p:sp>
          <p:sp>
            <p:nvSpPr>
              <p:cNvPr id="21518" name="Text Box 19"/>
              <p:cNvSpPr txBox="1"/>
              <p:nvPr/>
            </p:nvSpPr>
            <p:spPr>
              <a:xfrm>
                <a:off x="205" y="1444"/>
                <a:ext cx="413" cy="525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/>
              <a:lstStyle/>
              <a:p>
                <a:pPr algn="just"/>
                <a:r>
                  <a:rPr lang="en-US" altLang="zh-CN" sz="1800" i="1">
                    <a:latin typeface="Times New Roman" panose="02020603050405020304" pitchFamily="18" charset="0"/>
                    <a:ea typeface="黑体" panose="02010609060101010101" pitchFamily="49" charset="-122"/>
                  </a:rPr>
                  <a:t>A</a:t>
                </a:r>
              </a:p>
            </p:txBody>
          </p:sp>
          <p:sp>
            <p:nvSpPr>
              <p:cNvPr id="21519" name="Text Box 21"/>
              <p:cNvSpPr txBox="1"/>
              <p:nvPr/>
            </p:nvSpPr>
            <p:spPr>
              <a:xfrm>
                <a:off x="0" y="941"/>
                <a:ext cx="412" cy="526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/>
              <a:lstStyle/>
              <a:p>
                <a:pPr algn="just"/>
                <a:r>
                  <a:rPr lang="en-US" altLang="zh-CN" sz="1800" i="1">
                    <a:latin typeface="Times New Roman" panose="02020603050405020304" pitchFamily="18" charset="0"/>
                    <a:ea typeface="黑体" panose="02010609060101010101" pitchFamily="49" charset="-122"/>
                  </a:rPr>
                  <a:t>D</a:t>
                </a:r>
              </a:p>
            </p:txBody>
          </p:sp>
        </p:grpSp>
      </p:grpSp>
      <p:sp>
        <p:nvSpPr>
          <p:cNvPr id="21539" name="Text Box 41"/>
          <p:cNvSpPr txBox="1"/>
          <p:nvPr/>
        </p:nvSpPr>
        <p:spPr>
          <a:xfrm>
            <a:off x="2637949" y="1807369"/>
            <a:ext cx="938689" cy="391478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100" dirty="0">
                <a:solidFill>
                  <a:srgbClr val="CC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已知</a:t>
            </a:r>
          </a:p>
        </p:txBody>
      </p:sp>
      <p:sp>
        <p:nvSpPr>
          <p:cNvPr id="21540" name="Text Box 42"/>
          <p:cNvSpPr txBox="1"/>
          <p:nvPr/>
        </p:nvSpPr>
        <p:spPr>
          <a:xfrm>
            <a:off x="1285876" y="2373154"/>
            <a:ext cx="1122521" cy="391478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100" b="1" i="1">
                <a:solidFill>
                  <a:srgbClr val="CC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∠CPE</a:t>
            </a:r>
          </a:p>
        </p:txBody>
      </p:sp>
      <p:sp>
        <p:nvSpPr>
          <p:cNvPr id="21541" name="Text Box 44"/>
          <p:cNvSpPr txBox="1"/>
          <p:nvPr/>
        </p:nvSpPr>
        <p:spPr>
          <a:xfrm>
            <a:off x="2627948" y="2376487"/>
            <a:ext cx="3016091" cy="391478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100" dirty="0">
                <a:solidFill>
                  <a:srgbClr val="CC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两直线平行</a:t>
            </a:r>
            <a:r>
              <a:rPr lang="en-US" altLang="zh-CN" sz="2100" dirty="0">
                <a:solidFill>
                  <a:srgbClr val="CC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,</a:t>
            </a:r>
            <a:r>
              <a:rPr lang="zh-CN" altLang="en-US" sz="2100" dirty="0">
                <a:solidFill>
                  <a:srgbClr val="CC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同位角相等</a:t>
            </a:r>
          </a:p>
        </p:txBody>
      </p:sp>
      <p:sp>
        <p:nvSpPr>
          <p:cNvPr id="21542" name="Text Box 45"/>
          <p:cNvSpPr txBox="1"/>
          <p:nvPr/>
        </p:nvSpPr>
        <p:spPr>
          <a:xfrm>
            <a:off x="1889284" y="2775108"/>
            <a:ext cx="794385" cy="391478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100" dirty="0">
                <a:solidFill>
                  <a:srgbClr val="CC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已知 </a:t>
            </a:r>
          </a:p>
        </p:txBody>
      </p:sp>
      <p:sp>
        <p:nvSpPr>
          <p:cNvPr id="21543" name="Text Box 46"/>
          <p:cNvSpPr txBox="1"/>
          <p:nvPr/>
        </p:nvSpPr>
        <p:spPr>
          <a:xfrm>
            <a:off x="1220153" y="3231356"/>
            <a:ext cx="1092041" cy="391478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100" b="1" i="1">
                <a:solidFill>
                  <a:srgbClr val="CC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∠CPE </a:t>
            </a:r>
          </a:p>
        </p:txBody>
      </p:sp>
      <p:sp>
        <p:nvSpPr>
          <p:cNvPr id="21544" name="Text Box 47"/>
          <p:cNvSpPr txBox="1"/>
          <p:nvPr/>
        </p:nvSpPr>
        <p:spPr>
          <a:xfrm>
            <a:off x="2408397" y="3231356"/>
            <a:ext cx="3228499" cy="391478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100" dirty="0">
                <a:solidFill>
                  <a:srgbClr val="CC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两直线平行</a:t>
            </a:r>
            <a:r>
              <a:rPr lang="en-US" altLang="zh-CN" sz="2100" dirty="0">
                <a:solidFill>
                  <a:srgbClr val="CC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,</a:t>
            </a:r>
            <a:r>
              <a:rPr lang="zh-CN" altLang="en-US" sz="2100" dirty="0">
                <a:solidFill>
                  <a:srgbClr val="CC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同位角相等</a:t>
            </a:r>
          </a:p>
        </p:txBody>
      </p:sp>
      <p:sp>
        <p:nvSpPr>
          <p:cNvPr id="21545" name="Text Box 48"/>
          <p:cNvSpPr txBox="1"/>
          <p:nvPr/>
        </p:nvSpPr>
        <p:spPr>
          <a:xfrm>
            <a:off x="2004060" y="3650456"/>
            <a:ext cx="1380649" cy="391478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100" dirty="0">
                <a:solidFill>
                  <a:srgbClr val="CC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等量代换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21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21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21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21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21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215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215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  <p:bldP spid="3" grpId="0"/>
      <p:bldP spid="21539" grpId="0"/>
      <p:bldP spid="21540" grpId="0"/>
      <p:bldP spid="21541" grpId="0"/>
      <p:bldP spid="21542" grpId="0"/>
      <p:bldP spid="21543" grpId="0"/>
      <p:bldP spid="21544" grpId="0"/>
      <p:bldP spid="2154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7"/>
          <p:cNvSpPr txBox="1">
            <a:spLocks noChangeArrowheads="1"/>
          </p:cNvSpPr>
          <p:nvPr/>
        </p:nvSpPr>
        <p:spPr bwMode="auto">
          <a:xfrm>
            <a:off x="277654" y="114300"/>
            <a:ext cx="6014085" cy="10377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defTabSz="342900" fontAlgn="base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None/>
              <a:defRPr/>
            </a:pPr>
            <a:r>
              <a:rPr lang="en-US" altLang="zh-CN" sz="21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2.</a:t>
            </a:r>
            <a:r>
              <a:rPr lang="zh-CN" altLang="en-US" sz="21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如图，如果</a:t>
            </a:r>
            <a:r>
              <a:rPr lang="en-US" altLang="zh-CN" sz="2100" b="1" i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AB</a:t>
            </a:r>
            <a:r>
              <a:rPr lang="en-US" altLang="zh-CN" sz="21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∥</a:t>
            </a:r>
            <a:r>
              <a:rPr lang="en-US" altLang="zh-CN" sz="2100" b="1" i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DF</a:t>
            </a:r>
            <a:r>
              <a:rPr lang="zh-CN" altLang="en-US" sz="21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，</a:t>
            </a:r>
            <a:r>
              <a:rPr lang="en-US" altLang="zh-CN" sz="2100" b="1" i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DE</a:t>
            </a:r>
            <a:r>
              <a:rPr lang="en-US" altLang="zh-CN" sz="21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∥</a:t>
            </a:r>
            <a:r>
              <a:rPr lang="en-US" altLang="zh-CN" sz="2100" b="1" i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BC</a:t>
            </a:r>
            <a:r>
              <a:rPr lang="zh-CN" altLang="en-US" sz="21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，且∠</a:t>
            </a:r>
            <a:r>
              <a:rPr lang="en-US" altLang="zh-CN" sz="21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1</a:t>
            </a:r>
            <a:r>
              <a:rPr lang="zh-CN" altLang="en-US" sz="21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＝</a:t>
            </a:r>
            <a:r>
              <a:rPr lang="en-US" altLang="zh-CN" sz="21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65°</a:t>
            </a:r>
            <a:r>
              <a:rPr lang="zh-CN" altLang="en-US" sz="21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，</a:t>
            </a:r>
          </a:p>
          <a:p>
            <a:pPr defTabSz="342900" fontAlgn="base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None/>
              <a:defRPr/>
            </a:pPr>
            <a:r>
              <a:rPr lang="zh-CN" altLang="en-US" sz="21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那么你能说出∠</a:t>
            </a:r>
            <a:r>
              <a:rPr lang="en-US" altLang="zh-CN" sz="21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2</a:t>
            </a:r>
            <a:r>
              <a:rPr lang="zh-CN" altLang="en-US" sz="21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，∠</a:t>
            </a:r>
            <a:r>
              <a:rPr lang="en-US" altLang="zh-CN" sz="21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3</a:t>
            </a:r>
            <a:r>
              <a:rPr lang="zh-CN" altLang="en-US" sz="21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，∠</a:t>
            </a:r>
            <a:r>
              <a:rPr lang="en-US" altLang="zh-CN" sz="21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4</a:t>
            </a:r>
            <a:r>
              <a:rPr lang="zh-CN" altLang="en-US" sz="21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的度数吗？为什么？</a:t>
            </a:r>
          </a:p>
        </p:txBody>
      </p:sp>
      <p:pic>
        <p:nvPicPr>
          <p:cNvPr id="56336" name="Picture 18" descr="y251b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6127433" y="675085"/>
            <a:ext cx="2003822" cy="1519238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6" name="内容占位符 7"/>
          <p:cNvSpPr txBox="1"/>
          <p:nvPr/>
        </p:nvSpPr>
        <p:spPr>
          <a:xfrm>
            <a:off x="340519" y="1152049"/>
            <a:ext cx="6159341" cy="3808095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</a:pPr>
            <a:r>
              <a:rPr lang="zh-CN" altLang="en-US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解：能．∠</a:t>
            </a:r>
            <a:r>
              <a:rPr lang="en-US" altLang="zh-CN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＝∠</a:t>
            </a:r>
            <a:r>
              <a:rPr lang="en-US" altLang="zh-CN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en-US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＝</a:t>
            </a:r>
            <a:r>
              <a:rPr lang="en-US" altLang="zh-CN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115°</a:t>
            </a:r>
            <a:r>
              <a:rPr lang="zh-CN" altLang="en-US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，∠</a:t>
            </a:r>
            <a:r>
              <a:rPr lang="en-US" altLang="zh-CN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zh-CN" altLang="en-US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＝</a:t>
            </a:r>
            <a:r>
              <a:rPr lang="en-US" altLang="zh-CN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65°.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</a:pPr>
            <a:r>
              <a:rPr lang="zh-CN" altLang="en-US" sz="1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理由如下</a:t>
            </a:r>
            <a:r>
              <a:rPr lang="zh-CN" altLang="en-US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：</a:t>
            </a:r>
            <a:r>
              <a:rPr lang="en-US" altLang="zh-CN" sz="18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∵</a:t>
            </a:r>
            <a:r>
              <a:rPr lang="en-US" altLang="zh-CN" sz="18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</a:t>
            </a:r>
            <a:r>
              <a:rPr lang="en-US" altLang="zh-CN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∥</a:t>
            </a:r>
            <a:r>
              <a:rPr lang="en-US" altLang="zh-CN" sz="18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BC</a:t>
            </a:r>
            <a:r>
              <a:rPr lang="en-US" altLang="zh-CN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en-US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已知</a:t>
            </a:r>
            <a:r>
              <a:rPr lang="en-US" altLang="zh-CN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en-US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</a:pPr>
            <a:r>
              <a:rPr lang="en-US" altLang="zh-CN" sz="18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∴</a:t>
            </a:r>
            <a:r>
              <a:rPr lang="zh-CN" altLang="en-US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∠</a:t>
            </a:r>
            <a:r>
              <a:rPr lang="en-US" altLang="zh-CN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zh-CN" altLang="en-US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＝∠</a:t>
            </a:r>
            <a:r>
              <a:rPr lang="en-US" altLang="zh-CN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en-US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＝</a:t>
            </a:r>
            <a:r>
              <a:rPr lang="en-US" altLang="zh-CN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65°(</a:t>
            </a:r>
            <a:r>
              <a:rPr lang="zh-CN" altLang="en-US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两直线平行，内错角相等</a:t>
            </a:r>
            <a:r>
              <a:rPr lang="en-US" altLang="zh-CN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en-US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</a:pPr>
            <a:r>
              <a:rPr lang="zh-CN" altLang="en-US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∠</a:t>
            </a:r>
            <a:r>
              <a:rPr lang="en-US" altLang="zh-CN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＋∠</a:t>
            </a:r>
            <a:r>
              <a:rPr lang="en-US" altLang="zh-CN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en-US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＝</a:t>
            </a:r>
            <a:r>
              <a:rPr lang="en-US" altLang="zh-CN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180°(</a:t>
            </a:r>
            <a:r>
              <a:rPr lang="zh-CN" altLang="en-US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两直线平行，同旁内角互补</a:t>
            </a:r>
            <a:r>
              <a:rPr lang="en-US" altLang="zh-CN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en-US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</a:pPr>
            <a:r>
              <a:rPr lang="en-US" altLang="zh-CN" sz="18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∵</a:t>
            </a:r>
            <a:r>
              <a:rPr lang="zh-CN" altLang="en-US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∠</a:t>
            </a:r>
            <a:r>
              <a:rPr lang="en-US" altLang="zh-CN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1</a:t>
            </a:r>
            <a:r>
              <a:rPr lang="zh-CN" altLang="en-US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＝</a:t>
            </a:r>
            <a:r>
              <a:rPr lang="en-US" altLang="zh-CN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65°</a:t>
            </a:r>
            <a:r>
              <a:rPr lang="zh-CN" altLang="en-US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（已知），</a:t>
            </a:r>
            <a:endParaRPr lang="zh-CN" altLang="en-US" sz="1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buFont typeface="Arial" panose="020B0604020202020204" pitchFamily="34" charset="0"/>
            </a:pPr>
            <a:r>
              <a:rPr lang="en-US" altLang="zh-CN" sz="18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∴</a:t>
            </a:r>
            <a:r>
              <a:rPr lang="zh-CN" altLang="en-US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∠</a:t>
            </a:r>
            <a:r>
              <a:rPr lang="en-US" altLang="zh-CN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＝</a:t>
            </a:r>
            <a:r>
              <a:rPr lang="en-US" altLang="zh-CN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180°</a:t>
            </a:r>
            <a:r>
              <a:rPr lang="zh-CN" altLang="en-US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－∠</a:t>
            </a:r>
            <a:r>
              <a:rPr lang="en-US" altLang="zh-CN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en-US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＝</a:t>
            </a:r>
            <a:r>
              <a:rPr lang="en-US" altLang="zh-CN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115°.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</a:pPr>
            <a:r>
              <a:rPr lang="zh-CN" altLang="en-US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又</a:t>
            </a:r>
            <a:r>
              <a:rPr lang="en-US" altLang="zh-CN" sz="18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∵</a:t>
            </a:r>
            <a:r>
              <a:rPr lang="en-US" altLang="zh-CN" sz="18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DF</a:t>
            </a:r>
            <a:r>
              <a:rPr lang="en-US" altLang="zh-CN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∥</a:t>
            </a:r>
            <a:r>
              <a:rPr lang="en-US" altLang="zh-CN" sz="18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lang="en-US" altLang="zh-CN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en-US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已知</a:t>
            </a:r>
            <a:r>
              <a:rPr lang="en-US" altLang="zh-CN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en-US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</a:pPr>
            <a:r>
              <a:rPr lang="en-US" altLang="zh-CN" sz="18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∴</a:t>
            </a:r>
            <a:r>
              <a:rPr lang="zh-CN" altLang="en-US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∠</a:t>
            </a:r>
            <a:r>
              <a:rPr lang="en-US" altLang="zh-CN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en-US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＝∠</a:t>
            </a:r>
            <a:r>
              <a:rPr lang="en-US" altLang="zh-CN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2(</a:t>
            </a:r>
            <a:r>
              <a:rPr lang="zh-CN" altLang="en-US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两直线平行，同位角相等</a:t>
            </a:r>
            <a:r>
              <a:rPr lang="en-US" altLang="zh-CN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en-US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</a:pPr>
            <a:r>
              <a:rPr lang="en-US" altLang="zh-CN" sz="18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∴</a:t>
            </a:r>
            <a:r>
              <a:rPr lang="zh-CN" altLang="en-US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∠</a:t>
            </a:r>
            <a:r>
              <a:rPr lang="en-US" altLang="zh-CN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en-US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＝</a:t>
            </a:r>
            <a:r>
              <a:rPr lang="en-US" altLang="zh-CN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115°(</a:t>
            </a:r>
            <a:r>
              <a:rPr lang="zh-CN" altLang="en-US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等量代换</a:t>
            </a:r>
            <a:r>
              <a:rPr lang="en-US" altLang="zh-CN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en-US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endParaRPr lang="zh-CN" altLang="en-US" sz="18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56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0" dur="500"/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5" dur="500"/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8" dur="500"/>
                                        <p:tgtEl>
                                          <p:spTgt spid="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3" dur="500"/>
                                        <p:tgtEl>
                                          <p:spTgt spid="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8" dur="500"/>
                                        <p:tgtEl>
                                          <p:spTgt spid="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3" dur="500"/>
                                        <p:tgtEl>
                                          <p:spTgt spid="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8" dur="500"/>
                                        <p:tgtEl>
                                          <p:spTgt spid="2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3" dur="500"/>
                                        <p:tgtEl>
                                          <p:spTgt spid="2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云形标注 34"/>
          <p:cNvSpPr/>
          <p:nvPr/>
        </p:nvSpPr>
        <p:spPr>
          <a:xfrm>
            <a:off x="5384007" y="3262789"/>
            <a:ext cx="2590324" cy="1310164"/>
          </a:xfrm>
          <a:prstGeom prst="cloudCallout">
            <a:avLst>
              <a:gd name="adj1" fmla="val -92465"/>
              <a:gd name="adj2" fmla="val -56361"/>
            </a:avLst>
          </a:prstGeom>
          <a:noFill/>
          <a:ln w="0" cmpd="sng">
            <a:solidFill>
              <a:srgbClr val="00B0F0">
                <a:alpha val="40000"/>
              </a:srgbClr>
            </a:solidFill>
            <a:prstDash val="solid"/>
          </a:ln>
          <a:effectLst>
            <a:outerShdw blurRad="63500" dist="114300" dir="2700000" algn="tl" rotWithShape="0">
              <a:srgbClr val="00B0F0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zh-CN" sz="2100" b="1">
                <a:solidFill>
                  <a:schemeClr val="tx1"/>
                </a:solidFill>
                <a:latin typeface="华文楷体" panose="02010600040101010101" charset="-122"/>
                <a:ea typeface="华文楷体" panose="02010600040101010101" charset="-122"/>
              </a:rPr>
              <a:t>准确的识别</a:t>
            </a:r>
            <a:r>
              <a:rPr lang="en-US" altLang="zh-CN" sz="2100" b="1">
                <a:solidFill>
                  <a:schemeClr val="tx1"/>
                </a:solidFill>
                <a:latin typeface="华文楷体" panose="02010600040101010101" charset="-122"/>
                <a:ea typeface="华文楷体" panose="02010600040101010101" charset="-122"/>
              </a:rPr>
              <a:t>“</a:t>
            </a:r>
            <a:r>
              <a:rPr lang="zh-CN" altLang="en-US" sz="2100" b="1">
                <a:solidFill>
                  <a:schemeClr val="tx1"/>
                </a:solidFill>
                <a:latin typeface="华文楷体" panose="02010600040101010101" charset="-122"/>
                <a:ea typeface="华文楷体" panose="02010600040101010101" charset="-122"/>
              </a:rPr>
              <a:t>三类角</a:t>
            </a:r>
            <a:r>
              <a:rPr lang="en-US" altLang="zh-CN" sz="2100" b="1">
                <a:solidFill>
                  <a:schemeClr val="tx1"/>
                </a:solidFill>
                <a:latin typeface="华文楷体" panose="02010600040101010101" charset="-122"/>
                <a:ea typeface="华文楷体" panose="02010600040101010101" charset="-122"/>
              </a:rPr>
              <a:t>”</a:t>
            </a:r>
            <a:r>
              <a:rPr lang="zh-CN" altLang="en-US" sz="2100" b="1">
                <a:solidFill>
                  <a:schemeClr val="tx1"/>
                </a:solidFill>
                <a:latin typeface="华文楷体" panose="02010600040101010101" charset="-122"/>
                <a:ea typeface="华文楷体" panose="02010600040101010101" charset="-122"/>
              </a:rPr>
              <a:t>并选择合适的性质说明</a:t>
            </a:r>
          </a:p>
        </p:txBody>
      </p:sp>
      <p:sp>
        <p:nvSpPr>
          <p:cNvPr id="59396" name="内容占位符 7"/>
          <p:cNvSpPr txBox="1"/>
          <p:nvPr/>
        </p:nvSpPr>
        <p:spPr>
          <a:xfrm>
            <a:off x="300038" y="229077"/>
            <a:ext cx="4570095" cy="1037749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en-US" altLang="zh-CN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</a:t>
            </a:r>
            <a:r>
              <a:rPr lang="zh-CN" altLang="en-US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如图所示，</a:t>
            </a:r>
            <a:r>
              <a:rPr lang="en-US" altLang="zh-CN" sz="2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lang="zh-CN" altLang="en-US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∥</a:t>
            </a:r>
            <a:r>
              <a:rPr lang="en-US" altLang="zh-CN" sz="2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CD</a:t>
            </a:r>
            <a:r>
              <a:rPr lang="zh-CN" altLang="en-US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CN" sz="2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</a:t>
            </a:r>
            <a:r>
              <a:rPr lang="zh-CN" altLang="en-US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∥</a:t>
            </a:r>
            <a:r>
              <a:rPr lang="en-US" altLang="zh-CN" sz="2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BD</a:t>
            </a:r>
            <a:r>
              <a:rPr lang="en-US" altLang="zh-CN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  </a:t>
            </a:r>
          </a:p>
          <a:p>
            <a:pPr eaLnBrk="0" hangingPunct="0">
              <a:lnSpc>
                <a:spcPct val="150000"/>
              </a:lnSpc>
            </a:pPr>
            <a:r>
              <a:rPr lang="zh-CN" altLang="en-US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分别找出与∠</a:t>
            </a:r>
            <a:r>
              <a:rPr lang="en-US" altLang="zh-CN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en-US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相等或互补的角</a:t>
            </a:r>
            <a:r>
              <a:rPr lang="en-US" altLang="zh-CN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zh-CN" sz="2100" b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内容占位符 7"/>
          <p:cNvSpPr txBox="1"/>
          <p:nvPr/>
        </p:nvSpPr>
        <p:spPr>
          <a:xfrm>
            <a:off x="348615" y="1362790"/>
            <a:ext cx="5035154" cy="2492216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1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解：如图，</a:t>
            </a:r>
          </a:p>
          <a:p>
            <a:pPr>
              <a:lnSpc>
                <a:spcPct val="150000"/>
              </a:lnSpc>
            </a:pPr>
            <a:r>
              <a:rPr lang="zh-CN" altLang="en-US" sz="21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与∠</a:t>
            </a:r>
            <a:r>
              <a:rPr lang="en-US" altLang="zh-CN" sz="21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en-US" sz="21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相等的角有∠</a:t>
            </a:r>
            <a:r>
              <a:rPr lang="en-US" altLang="zh-CN" sz="21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en-US" sz="21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，∠</a:t>
            </a:r>
            <a:r>
              <a:rPr lang="en-US" altLang="zh-CN" sz="21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zh-CN" altLang="en-US" sz="21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，∠</a:t>
            </a:r>
            <a:r>
              <a:rPr lang="en-US" altLang="zh-CN" sz="21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zh-CN" altLang="en-US" sz="21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，∠</a:t>
            </a:r>
            <a:r>
              <a:rPr lang="en-US" altLang="zh-CN" sz="21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zh-CN" altLang="en-US" sz="21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，∠</a:t>
            </a:r>
            <a:r>
              <a:rPr lang="en-US" altLang="zh-CN" sz="21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r>
              <a:rPr lang="zh-CN" altLang="en-US" sz="21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，∠</a:t>
            </a:r>
            <a:r>
              <a:rPr lang="en-US" altLang="zh-CN" sz="21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</a:t>
            </a:r>
            <a:r>
              <a:rPr lang="zh-CN" altLang="en-US" sz="21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，∠</a:t>
            </a:r>
            <a:r>
              <a:rPr lang="en-US" altLang="zh-CN" sz="21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r>
            <a:r>
              <a:rPr lang="zh-CN" altLang="en-US" sz="21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；</a:t>
            </a:r>
            <a:endParaRPr lang="en-US" altLang="zh-CN" sz="21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21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与∠</a:t>
            </a:r>
            <a:r>
              <a:rPr lang="en-US" altLang="zh-CN" sz="21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en-US" sz="21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互补的角有∠</a:t>
            </a:r>
            <a:r>
              <a:rPr lang="en-US" altLang="zh-CN" sz="21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21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，∠</a:t>
            </a:r>
            <a:r>
              <a:rPr lang="en-US" altLang="zh-CN" sz="21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zh-CN" altLang="en-US" sz="21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，∠</a:t>
            </a:r>
            <a:r>
              <a:rPr lang="en-US" altLang="zh-CN" sz="21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zh-CN" altLang="en-US" sz="21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，∠</a:t>
            </a:r>
            <a:r>
              <a:rPr lang="en-US" altLang="zh-CN" sz="21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zh-CN" altLang="en-US" sz="21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，∠</a:t>
            </a:r>
            <a:r>
              <a:rPr lang="en-US" altLang="zh-CN" sz="21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zh-CN" altLang="en-US" sz="21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，∠</a:t>
            </a:r>
            <a:r>
              <a:rPr lang="en-US" altLang="zh-CN" sz="21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r>
              <a:rPr lang="zh-CN" altLang="en-US" sz="21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，∠</a:t>
            </a:r>
            <a:r>
              <a:rPr lang="en-US" altLang="zh-CN" sz="21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</a:t>
            </a:r>
            <a:r>
              <a:rPr lang="zh-CN" altLang="en-US" sz="21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，∠</a:t>
            </a:r>
            <a:r>
              <a:rPr lang="en-US" altLang="zh-CN" sz="21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16.</a:t>
            </a:r>
            <a:endParaRPr lang="en-US" altLang="zh-CN" sz="21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9409" name="Picture 3" descr="DT231T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6157198" y="1221105"/>
            <a:ext cx="2318147" cy="134183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9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59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500"/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5939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257403" y="170233"/>
            <a:ext cx="875348" cy="391478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lvl="0" algn="just">
              <a:spcBef>
                <a:spcPct val="20000"/>
              </a:spcBef>
              <a:buClr>
                <a:srgbClr val="FF0000"/>
              </a:buClr>
              <a:buSzPct val="95000"/>
              <a:buFont typeface="Wingdings" panose="05000000000000000000" pitchFamily="2" charset="2"/>
              <a:buChar char="Ø"/>
            </a:pPr>
            <a:r>
              <a:rPr lang="zh-CN" altLang="en-US" sz="2100" b="1" dirty="0">
                <a:solidFill>
                  <a:srgbClr val="FF0000"/>
                </a:solidFill>
                <a:latin typeface="宋体" panose="02010600030101010101" pitchFamily="2" charset="-122"/>
              </a:rPr>
              <a:t>小结</a:t>
            </a:r>
          </a:p>
        </p:txBody>
      </p:sp>
      <p:sp>
        <p:nvSpPr>
          <p:cNvPr id="22529" name="Rectangle 2"/>
          <p:cNvSpPr/>
          <p:nvPr/>
        </p:nvSpPr>
        <p:spPr>
          <a:xfrm>
            <a:off x="1404224" y="945119"/>
            <a:ext cx="5372100" cy="3028950"/>
          </a:xfrm>
          <a:prstGeom prst="rect">
            <a:avLst/>
          </a:prstGeom>
          <a:noFill/>
          <a:ln w="12700">
            <a:noFill/>
          </a:ln>
        </p:spPr>
        <p:txBody>
          <a:bodyPr wrap="none" lIns="68580" tIns="34290" rIns="68580" bIns="34290" anchor="ctr"/>
          <a:lstStyle/>
          <a:p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</a:rPr>
              <a:t>同位角相等</a:t>
            </a:r>
          </a:p>
          <a:p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</a:rPr>
              <a:t>内错角相等</a:t>
            </a:r>
          </a:p>
          <a:p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</a:rPr>
              <a:t>同旁内角互补</a:t>
            </a:r>
          </a:p>
        </p:txBody>
      </p:sp>
      <p:sp>
        <p:nvSpPr>
          <p:cNvPr id="22530" name="AutoShape 3"/>
          <p:cNvSpPr/>
          <p:nvPr/>
        </p:nvSpPr>
        <p:spPr>
          <a:xfrm>
            <a:off x="3092768" y="2015729"/>
            <a:ext cx="171450" cy="914400"/>
          </a:xfrm>
          <a:prstGeom prst="rightBrace">
            <a:avLst>
              <a:gd name="adj1" fmla="val 44222"/>
              <a:gd name="adj2" fmla="val 50000"/>
            </a:avLst>
          </a:prstGeom>
          <a:noFill/>
          <a:ln w="50800" cap="sq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lIns="68580" tIns="34290" rIns="68580" bIns="34290" anchor="ctr"/>
          <a:lstStyle/>
          <a:p>
            <a:endParaRPr lang="zh-CN" altLang="en-US" sz="1800" dirty="0">
              <a:latin typeface="Arial" panose="020B0604020202020204" pitchFamily="34" charset="0"/>
              <a:ea typeface="黑体" panose="02010609060101010101" pitchFamily="49" charset="-122"/>
            </a:endParaRPr>
          </a:p>
        </p:txBody>
      </p:sp>
      <p:sp>
        <p:nvSpPr>
          <p:cNvPr id="22531" name="Oval 4"/>
          <p:cNvSpPr/>
          <p:nvPr/>
        </p:nvSpPr>
        <p:spPr>
          <a:xfrm>
            <a:off x="4665346" y="2162890"/>
            <a:ext cx="2057400" cy="594122"/>
          </a:xfrm>
          <a:prstGeom prst="ellipse">
            <a:avLst/>
          </a:prstGeom>
          <a:solidFill>
            <a:schemeClr val="accent1"/>
          </a:solidFill>
          <a:ln w="9525">
            <a:noFill/>
          </a:ln>
        </p:spPr>
        <p:txBody>
          <a:bodyPr wrap="none" lIns="68580" tIns="34290" rIns="68580" bIns="34290" anchor="ctr"/>
          <a:lstStyle/>
          <a:p>
            <a:r>
              <a:rPr lang="zh-CN" altLang="en-US" sz="2100" dirty="0">
                <a:solidFill>
                  <a:srgbClr val="3333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两直线平行</a:t>
            </a:r>
          </a:p>
        </p:txBody>
      </p:sp>
      <p:sp>
        <p:nvSpPr>
          <p:cNvPr id="23572" name="Oval 5"/>
          <p:cNvSpPr/>
          <p:nvPr/>
        </p:nvSpPr>
        <p:spPr>
          <a:xfrm>
            <a:off x="3520440" y="1587818"/>
            <a:ext cx="1218248" cy="520541"/>
          </a:xfrm>
          <a:prstGeom prst="ellipse">
            <a:avLst/>
          </a:prstGeom>
          <a:noFill/>
          <a:ln w="9525">
            <a:noFill/>
          </a:ln>
        </p:spPr>
        <p:txBody>
          <a:bodyPr wrap="none" lIns="68580" tIns="34290" rIns="68580" bIns="34290" anchor="ctr"/>
          <a:lstStyle/>
          <a:p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</a:rPr>
              <a:t>判定</a:t>
            </a:r>
          </a:p>
        </p:txBody>
      </p:sp>
      <p:sp>
        <p:nvSpPr>
          <p:cNvPr id="23573" name="Oval 6"/>
          <p:cNvSpPr/>
          <p:nvPr/>
        </p:nvSpPr>
        <p:spPr>
          <a:xfrm>
            <a:off x="3534252" y="2628900"/>
            <a:ext cx="1278255" cy="628650"/>
          </a:xfrm>
          <a:prstGeom prst="ellipse">
            <a:avLst/>
          </a:prstGeom>
          <a:noFill/>
          <a:ln w="9525">
            <a:noFill/>
          </a:ln>
        </p:spPr>
        <p:txBody>
          <a:bodyPr wrap="none" lIns="68580" tIns="34290" rIns="68580" bIns="34290" anchor="ctr"/>
          <a:lstStyle/>
          <a:p>
            <a:r>
              <a:rPr lang="zh-CN" altLang="en-US" sz="2100" dirty="0">
                <a:solidFill>
                  <a:srgbClr val="3333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性质</a:t>
            </a:r>
          </a:p>
        </p:txBody>
      </p:sp>
      <p:pic>
        <p:nvPicPr>
          <p:cNvPr id="23574" name="Picture 7" descr="0030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3564018" y="2084309"/>
            <a:ext cx="914400" cy="2286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3575" name="Picture 8" descr="004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04023" y="2501504"/>
            <a:ext cx="972740" cy="139303"/>
          </a:xfrm>
          <a:prstGeom prst="rect">
            <a:avLst/>
          </a:prstGeom>
          <a:noFill/>
          <a:ln w="9525">
            <a:noFill/>
          </a:ln>
        </p:spPr>
      </p:pic>
      <p:grpSp>
        <p:nvGrpSpPr>
          <p:cNvPr id="4" name="Group 9"/>
          <p:cNvGrpSpPr/>
          <p:nvPr/>
        </p:nvGrpSpPr>
        <p:grpSpPr>
          <a:xfrm>
            <a:off x="1994536" y="1101328"/>
            <a:ext cx="4336256" cy="871538"/>
            <a:chOff x="-6" y="0"/>
            <a:chExt cx="3642" cy="732"/>
          </a:xfrm>
        </p:grpSpPr>
        <p:sp>
          <p:nvSpPr>
            <p:cNvPr id="22537" name="Text Box 10"/>
            <p:cNvSpPr txBox="1"/>
            <p:nvPr/>
          </p:nvSpPr>
          <p:spPr>
            <a:xfrm>
              <a:off x="-6" y="0"/>
              <a:ext cx="821" cy="349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2100" dirty="0">
                  <a:solidFill>
                    <a:srgbClr val="CC0066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已知</a:t>
              </a:r>
            </a:p>
          </p:txBody>
        </p:sp>
        <p:sp>
          <p:nvSpPr>
            <p:cNvPr id="22538" name="Text Box 11"/>
            <p:cNvSpPr txBox="1"/>
            <p:nvPr/>
          </p:nvSpPr>
          <p:spPr>
            <a:xfrm>
              <a:off x="2829" y="55"/>
              <a:ext cx="807" cy="349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2100" dirty="0">
                  <a:solidFill>
                    <a:srgbClr val="CC0066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得到</a:t>
              </a:r>
            </a:p>
          </p:txBody>
        </p:sp>
        <p:sp>
          <p:nvSpPr>
            <p:cNvPr id="22539" name="AutoShape 12"/>
            <p:cNvSpPr/>
            <p:nvPr/>
          </p:nvSpPr>
          <p:spPr>
            <a:xfrm>
              <a:off x="133" y="291"/>
              <a:ext cx="182" cy="408"/>
            </a:xfrm>
            <a:prstGeom prst="downArrow">
              <a:avLst>
                <a:gd name="adj1" fmla="val 50000"/>
                <a:gd name="adj2" fmla="val 55950"/>
              </a:avLst>
            </a:prstGeom>
            <a:solidFill>
              <a:srgbClr val="FF00FF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vert="eaVert" wrap="none" anchor="ctr"/>
            <a:lstStyle/>
            <a:p>
              <a:endParaRPr lang="zh-CN" altLang="en-US" sz="1800" dirty="0">
                <a:latin typeface="Arial" panose="020B0604020202020204" pitchFamily="34" charset="0"/>
                <a:ea typeface="黑体" panose="02010609060101010101" pitchFamily="49" charset="-122"/>
              </a:endParaRPr>
            </a:p>
          </p:txBody>
        </p:sp>
        <p:sp>
          <p:nvSpPr>
            <p:cNvPr id="22540" name="AutoShape 13"/>
            <p:cNvSpPr/>
            <p:nvPr/>
          </p:nvSpPr>
          <p:spPr>
            <a:xfrm>
              <a:off x="3036" y="324"/>
              <a:ext cx="182" cy="408"/>
            </a:xfrm>
            <a:prstGeom prst="downArrow">
              <a:avLst>
                <a:gd name="adj1" fmla="val 50000"/>
                <a:gd name="adj2" fmla="val 55950"/>
              </a:avLst>
            </a:prstGeom>
            <a:solidFill>
              <a:srgbClr val="FF00FF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vert="eaVert" wrap="none" anchor="ctr"/>
            <a:lstStyle/>
            <a:p>
              <a:endParaRPr lang="zh-CN" altLang="en-US" sz="1800" dirty="0">
                <a:latin typeface="Arial" panose="020B0604020202020204" pitchFamily="34" charset="0"/>
                <a:ea typeface="黑体" panose="02010609060101010101" pitchFamily="49" charset="-122"/>
              </a:endParaRPr>
            </a:p>
          </p:txBody>
        </p:sp>
      </p:grpSp>
      <p:grpSp>
        <p:nvGrpSpPr>
          <p:cNvPr id="5" name="Group 14"/>
          <p:cNvGrpSpPr/>
          <p:nvPr/>
        </p:nvGrpSpPr>
        <p:grpSpPr>
          <a:xfrm>
            <a:off x="1782605" y="3005137"/>
            <a:ext cx="4469606" cy="907258"/>
            <a:chOff x="-45" y="0"/>
            <a:chExt cx="3754" cy="762"/>
          </a:xfrm>
        </p:grpSpPr>
        <p:sp>
          <p:nvSpPr>
            <p:cNvPr id="22542" name="Text Box 15"/>
            <p:cNvSpPr txBox="1"/>
            <p:nvPr/>
          </p:nvSpPr>
          <p:spPr>
            <a:xfrm>
              <a:off x="-45" y="413"/>
              <a:ext cx="870" cy="349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zh-CN" altLang="en-US" sz="2100" dirty="0">
                  <a:solidFill>
                    <a:srgbClr val="CC0066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得到</a:t>
              </a:r>
            </a:p>
          </p:txBody>
        </p:sp>
        <p:sp>
          <p:nvSpPr>
            <p:cNvPr id="22543" name="Text Box 16"/>
            <p:cNvSpPr txBox="1"/>
            <p:nvPr/>
          </p:nvSpPr>
          <p:spPr>
            <a:xfrm>
              <a:off x="2813" y="413"/>
              <a:ext cx="896" cy="349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zh-CN" altLang="en-US" sz="2100" dirty="0">
                  <a:solidFill>
                    <a:srgbClr val="CC0066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已知</a:t>
              </a:r>
            </a:p>
          </p:txBody>
        </p:sp>
        <p:sp>
          <p:nvSpPr>
            <p:cNvPr id="22544" name="AutoShape 17"/>
            <p:cNvSpPr/>
            <p:nvPr/>
          </p:nvSpPr>
          <p:spPr>
            <a:xfrm flipV="1">
              <a:off x="272" y="1"/>
              <a:ext cx="182" cy="408"/>
            </a:xfrm>
            <a:prstGeom prst="downArrow">
              <a:avLst>
                <a:gd name="adj1" fmla="val 50000"/>
                <a:gd name="adj2" fmla="val 55950"/>
              </a:avLst>
            </a:prstGeom>
            <a:solidFill>
              <a:srgbClr val="FFFF00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vert="eaVert" wrap="none" anchor="ctr"/>
            <a:lstStyle/>
            <a:p>
              <a:endParaRPr lang="zh-CN" altLang="en-US" sz="1800" dirty="0">
                <a:latin typeface="Arial" panose="020B0604020202020204" pitchFamily="34" charset="0"/>
                <a:ea typeface="黑体" panose="02010609060101010101" pitchFamily="49" charset="-122"/>
              </a:endParaRPr>
            </a:p>
          </p:txBody>
        </p:sp>
        <p:sp>
          <p:nvSpPr>
            <p:cNvPr id="22545" name="AutoShape 18"/>
            <p:cNvSpPr/>
            <p:nvPr/>
          </p:nvSpPr>
          <p:spPr>
            <a:xfrm flipV="1">
              <a:off x="3175" y="0"/>
              <a:ext cx="182" cy="408"/>
            </a:xfrm>
            <a:prstGeom prst="downArrow">
              <a:avLst>
                <a:gd name="adj1" fmla="val 50000"/>
                <a:gd name="adj2" fmla="val 55950"/>
              </a:avLst>
            </a:prstGeom>
            <a:solidFill>
              <a:srgbClr val="FFFF00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vert="eaVert" wrap="none" anchor="ctr"/>
            <a:lstStyle/>
            <a:p>
              <a:endParaRPr lang="zh-CN" altLang="en-US" sz="1800" dirty="0">
                <a:latin typeface="Arial" panose="020B0604020202020204" pitchFamily="34" charset="0"/>
                <a:ea typeface="黑体" panose="02010609060101010101" pitchFamily="49" charset="-122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25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22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235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35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35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1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33"/>
                                            </p:cond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36"/>
                                            </p:cond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000"/>
                            </p:stCondLst>
                            <p:childTnLst>
                              <p:par>
                                <p:cTn id="39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35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35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35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35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000"/>
                            </p:stCondLst>
                            <p:childTnLst>
                              <p:par>
                                <p:cTn id="5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35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35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500"/>
                            </p:stCondLst>
                            <p:childTnLst>
                              <p:par>
                                <p:cTn id="55" presetID="1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3500"/>
                            </p:stCondLst>
                            <p:childTnLst>
                              <p:par>
                                <p:cTn id="58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8"/>
                                            </p:cond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4000"/>
                            </p:stCondLst>
                            <p:childTnLst>
                              <p:par>
                                <p:cTn id="61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61"/>
                                            </p:cond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4500"/>
                            </p:stCondLst>
                            <p:childTnLst>
                              <p:par>
                                <p:cTn id="64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22529" grpId="0"/>
      <p:bldP spid="22530" grpId="0" animBg="1"/>
      <p:bldP spid="22531" grpId="0" animBg="1"/>
      <p:bldP spid="23572" grpId="0"/>
      <p:bldP spid="2357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/>
          <p:nvPr/>
        </p:nvSpPr>
        <p:spPr>
          <a:xfrm>
            <a:off x="933926" y="1145857"/>
            <a:ext cx="7741920" cy="214598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4500"/>
              <a:t>             </a:t>
            </a:r>
            <a:endParaRPr lang="zh-CN" altLang="en-US" sz="4500" b="1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>
              <a:lnSpc>
                <a:spcPct val="150000"/>
              </a:lnSpc>
            </a:pPr>
            <a:endParaRPr lang="zh-CN" altLang="en-US" sz="4500" b="1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13" name="Rectangle 5"/>
          <p:cNvSpPr/>
          <p:nvPr/>
        </p:nvSpPr>
        <p:spPr>
          <a:xfrm>
            <a:off x="711042" y="2135975"/>
            <a:ext cx="7909084" cy="838691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zh-CN" altLang="en-US" sz="5000" dirty="0">
                <a:latin typeface="微软雅黑" panose="020B0503020204020204" charset="-122"/>
                <a:ea typeface="微软雅黑" panose="020B0503020204020204" charset="-122"/>
              </a:rPr>
              <a:t>谢 谢 观 看！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3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3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云形标注 6"/>
          <p:cNvSpPr/>
          <p:nvPr/>
        </p:nvSpPr>
        <p:spPr>
          <a:xfrm>
            <a:off x="5120640" y="515779"/>
            <a:ext cx="2240756" cy="1310164"/>
          </a:xfrm>
          <a:prstGeom prst="cloudCallout">
            <a:avLst>
              <a:gd name="adj1" fmla="val -115441"/>
              <a:gd name="adj2" fmla="val 21246"/>
            </a:avLst>
          </a:prstGeom>
          <a:noFill/>
          <a:ln w="0" cmpd="sng">
            <a:solidFill>
              <a:srgbClr val="00B0F0">
                <a:alpha val="40000"/>
              </a:srgbClr>
            </a:solidFill>
            <a:prstDash val="solid"/>
          </a:ln>
          <a:effectLst>
            <a:outerShdw blurRad="63500" dist="114300" dir="2700000" algn="tl" rotWithShape="0">
              <a:srgbClr val="00B0F0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zh-CN" sz="2100" b="1">
                <a:solidFill>
                  <a:schemeClr val="tx1"/>
                </a:solidFill>
                <a:latin typeface="华文楷体" panose="02010600040101010101" charset="-122"/>
                <a:ea typeface="华文楷体" panose="02010600040101010101" charset="-122"/>
              </a:rPr>
              <a:t>根据已知灵活选择！</a:t>
            </a:r>
          </a:p>
        </p:txBody>
      </p:sp>
      <p:pic>
        <p:nvPicPr>
          <p:cNvPr id="2" name="图片 1" descr="1-6.2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86690" y="112395"/>
            <a:ext cx="1318260" cy="583883"/>
          </a:xfrm>
          <a:prstGeom prst="rect">
            <a:avLst/>
          </a:prstGeom>
        </p:spPr>
      </p:pic>
      <p:sp>
        <p:nvSpPr>
          <p:cNvPr id="7178" name="Text Box 2"/>
          <p:cNvSpPr txBox="1"/>
          <p:nvPr/>
        </p:nvSpPr>
        <p:spPr>
          <a:xfrm>
            <a:off x="530067" y="928688"/>
            <a:ext cx="3050381" cy="552926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判断两直线平行的方法</a:t>
            </a:r>
            <a:r>
              <a:rPr lang="en-US" altLang="zh-CN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altLang="zh-CN" sz="2100" b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Text Box 2"/>
          <p:cNvSpPr txBox="1"/>
          <p:nvPr/>
        </p:nvSpPr>
        <p:spPr>
          <a:xfrm>
            <a:off x="962025" y="1866900"/>
            <a:ext cx="731520" cy="391478"/>
          </a:xfrm>
          <a:prstGeom prst="rect">
            <a:avLst/>
          </a:prstGeom>
          <a:noFill/>
          <a:ln w="9525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</a:extLst>
        </p:spPr>
        <p:txBody>
          <a:bodyPr wrap="square" lIns="68580" tIns="34290" rIns="68580" bIns="34290">
            <a:spAutoFit/>
          </a:bodyPr>
          <a:lstStyle/>
          <a:p>
            <a:r>
              <a:rPr lang="zh-CN" altLang="en-US" sz="21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条件</a:t>
            </a:r>
          </a:p>
        </p:txBody>
      </p:sp>
      <p:sp>
        <p:nvSpPr>
          <p:cNvPr id="25" name="Text Box 3"/>
          <p:cNvSpPr txBox="1"/>
          <p:nvPr/>
        </p:nvSpPr>
        <p:spPr>
          <a:xfrm>
            <a:off x="3174207" y="1874043"/>
            <a:ext cx="700564" cy="391478"/>
          </a:xfrm>
          <a:prstGeom prst="rect">
            <a:avLst/>
          </a:prstGeom>
          <a:noFill/>
          <a:ln w="9525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00FF"/>
                </a:solidFill>
              </a14:hiddenFill>
            </a:ext>
          </a:extLst>
        </p:spPr>
        <p:txBody>
          <a:bodyPr wrap="square" lIns="68580" tIns="34290" rIns="68580" bIns="34290">
            <a:spAutoFit/>
          </a:bodyPr>
          <a:lstStyle/>
          <a:p>
            <a:r>
              <a:rPr lang="zh-CN" altLang="en-US" sz="21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结论</a:t>
            </a:r>
          </a:p>
        </p:txBody>
      </p:sp>
      <p:sp>
        <p:nvSpPr>
          <p:cNvPr id="29" name="Text Box 9"/>
          <p:cNvSpPr txBox="1">
            <a:spLocks noChangeArrowheads="1"/>
          </p:cNvSpPr>
          <p:nvPr/>
        </p:nvSpPr>
        <p:spPr bwMode="auto">
          <a:xfrm>
            <a:off x="342424" y="2352675"/>
            <a:ext cx="1560671" cy="391478"/>
          </a:xfrm>
          <a:prstGeom prst="rect">
            <a:avLst/>
          </a:prstGeom>
          <a:noFill/>
          <a:ln w="25400">
            <a:solidFill>
              <a:srgbClr val="FFFFFF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8580" tIns="34290" rIns="68580" bIns="34290">
            <a:spAutoFit/>
          </a:bodyPr>
          <a:lstStyle/>
          <a:p>
            <a:pPr>
              <a:defRPr/>
            </a:pPr>
            <a:r>
              <a:rPr lang="zh-CN" altLang="en-US" sz="2100" b="1" kern="0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同位角相等</a:t>
            </a:r>
          </a:p>
        </p:txBody>
      </p:sp>
      <p:sp>
        <p:nvSpPr>
          <p:cNvPr id="30" name="Text Box 10"/>
          <p:cNvSpPr txBox="1">
            <a:spLocks noChangeArrowheads="1"/>
          </p:cNvSpPr>
          <p:nvPr/>
        </p:nvSpPr>
        <p:spPr bwMode="auto">
          <a:xfrm>
            <a:off x="341948" y="2731294"/>
            <a:ext cx="1553051" cy="391478"/>
          </a:xfrm>
          <a:prstGeom prst="rect">
            <a:avLst/>
          </a:prstGeom>
          <a:noFill/>
          <a:ln w="25400">
            <a:solidFill>
              <a:srgbClr val="FFFFFF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8580" tIns="34290" rIns="68580" bIns="34290">
            <a:spAutoFit/>
          </a:bodyPr>
          <a:lstStyle/>
          <a:p>
            <a:pPr>
              <a:defRPr/>
            </a:pPr>
            <a:r>
              <a:rPr lang="zh-CN" altLang="en-US" sz="2100" b="1" kern="0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内错角相等</a:t>
            </a:r>
          </a:p>
        </p:txBody>
      </p:sp>
      <p:sp>
        <p:nvSpPr>
          <p:cNvPr id="31" name="Text Box 11"/>
          <p:cNvSpPr txBox="1">
            <a:spLocks noChangeArrowheads="1"/>
          </p:cNvSpPr>
          <p:nvPr/>
        </p:nvSpPr>
        <p:spPr bwMode="auto">
          <a:xfrm>
            <a:off x="341948" y="3108484"/>
            <a:ext cx="1788319" cy="391478"/>
          </a:xfrm>
          <a:prstGeom prst="rect">
            <a:avLst/>
          </a:prstGeom>
          <a:noFill/>
          <a:ln w="25400">
            <a:solidFill>
              <a:srgbClr val="FFFFFF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8580" tIns="34290" rIns="68580" bIns="34290">
            <a:spAutoFit/>
          </a:bodyPr>
          <a:lstStyle/>
          <a:p>
            <a:pPr>
              <a:defRPr/>
            </a:pPr>
            <a:r>
              <a:rPr lang="zh-CN" altLang="en-US" sz="2100" b="1" kern="0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同旁内角互补</a:t>
            </a:r>
          </a:p>
        </p:txBody>
      </p:sp>
      <p:sp>
        <p:nvSpPr>
          <p:cNvPr id="32" name="Text Box 12"/>
          <p:cNvSpPr txBox="1">
            <a:spLocks noChangeArrowheads="1"/>
          </p:cNvSpPr>
          <p:nvPr/>
        </p:nvSpPr>
        <p:spPr bwMode="auto">
          <a:xfrm>
            <a:off x="2906316" y="2784634"/>
            <a:ext cx="1675210" cy="391478"/>
          </a:xfrm>
          <a:prstGeom prst="rect">
            <a:avLst/>
          </a:prstGeom>
          <a:noFill/>
          <a:ln w="25400">
            <a:solidFill>
              <a:srgbClr val="FFFFFF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/>
          <a:p>
            <a:pPr>
              <a:defRPr/>
            </a:pPr>
            <a:r>
              <a:rPr lang="zh-CN" altLang="en-US" sz="2100" b="1" kern="0" dirty="0">
                <a:solidFill>
                  <a:srgbClr val="FF33CC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两直线平行</a:t>
            </a:r>
          </a:p>
        </p:txBody>
      </p:sp>
      <p:sp>
        <p:nvSpPr>
          <p:cNvPr id="33" name="Line 17"/>
          <p:cNvSpPr/>
          <p:nvPr/>
        </p:nvSpPr>
        <p:spPr>
          <a:xfrm>
            <a:off x="1876426" y="2616757"/>
            <a:ext cx="983456" cy="286940"/>
          </a:xfrm>
          <a:prstGeom prst="line">
            <a:avLst/>
          </a:prstGeom>
          <a:ln w="38100" cap="flat" cmpd="sng">
            <a:solidFill>
              <a:srgbClr val="00FF00"/>
            </a:solidFill>
            <a:prstDash val="solid"/>
            <a:headEnd type="none" w="med" len="med"/>
            <a:tailEnd type="stealth" w="lg" len="lg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4" name="Line 18"/>
          <p:cNvSpPr/>
          <p:nvPr/>
        </p:nvSpPr>
        <p:spPr>
          <a:xfrm>
            <a:off x="1771651" y="3000137"/>
            <a:ext cx="983456" cy="0"/>
          </a:xfrm>
          <a:prstGeom prst="line">
            <a:avLst/>
          </a:prstGeom>
          <a:ln w="38100" cap="flat" cmpd="sng">
            <a:solidFill>
              <a:srgbClr val="00FF00"/>
            </a:solidFill>
            <a:prstDash val="solid"/>
            <a:headEnd type="none" w="med" len="med"/>
            <a:tailEnd type="stealth" w="lg" len="lg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9" name="Line 19"/>
          <p:cNvSpPr/>
          <p:nvPr/>
        </p:nvSpPr>
        <p:spPr>
          <a:xfrm flipV="1">
            <a:off x="1933575" y="3108484"/>
            <a:ext cx="875110" cy="270272"/>
          </a:xfrm>
          <a:prstGeom prst="line">
            <a:avLst/>
          </a:prstGeom>
          <a:ln w="38100" cap="flat" cmpd="sng">
            <a:solidFill>
              <a:srgbClr val="00FF00"/>
            </a:solidFill>
            <a:prstDash val="solid"/>
            <a:headEnd type="none" w="med" len="med"/>
            <a:tailEnd type="stealth" w="lg" len="lg"/>
          </a:ln>
        </p:spPr>
        <p:txBody>
          <a:bodyPr/>
          <a:lstStyle/>
          <a:p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178" grpId="0"/>
      <p:bldP spid="24" grpId="0" bldLvl="0" animBg="1"/>
      <p:bldP spid="25" grpId="0" bldLvl="0" animBg="1"/>
      <p:bldP spid="30" grpId="0" bldLvl="0" animBg="1"/>
      <p:bldP spid="31" grpId="0" bldLvl="0" animBg="1"/>
      <p:bldP spid="32" grpId="0" bldLvl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 Box 4"/>
          <p:cNvSpPr txBox="1"/>
          <p:nvPr/>
        </p:nvSpPr>
        <p:spPr>
          <a:xfrm>
            <a:off x="846296" y="1680686"/>
            <a:ext cx="1752600" cy="391478"/>
          </a:xfrm>
          <a:prstGeom prst="rect">
            <a:avLst/>
          </a:prstGeom>
          <a:noFill/>
          <a:ln w="25400" cap="flat" cmpd="sng">
            <a:noFill/>
            <a:prstDash val="solid"/>
            <a:miter/>
            <a:headEnd type="none" w="med" len="med"/>
            <a:tailEnd type="none" w="med" len="med"/>
          </a:ln>
        </p:spPr>
        <p:txBody>
          <a:bodyPr wrap="square" lIns="68580" tIns="34290" rIns="68580" bIns="34290">
            <a:spAutoFit/>
          </a:bodyPr>
          <a:lstStyle/>
          <a:p>
            <a:r>
              <a:rPr lang="zh-CN" altLang="en-US" sz="21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两直线平行</a:t>
            </a:r>
          </a:p>
        </p:txBody>
      </p:sp>
      <p:sp>
        <p:nvSpPr>
          <p:cNvPr id="27" name="Text Box 5"/>
          <p:cNvSpPr txBox="1"/>
          <p:nvPr/>
        </p:nvSpPr>
        <p:spPr>
          <a:xfrm>
            <a:off x="3638074" y="1268254"/>
            <a:ext cx="1761649" cy="391478"/>
          </a:xfrm>
          <a:prstGeom prst="rect">
            <a:avLst/>
          </a:prstGeom>
          <a:noFill/>
          <a:ln w="25400" cap="flat" cmpd="sng">
            <a:noFill/>
            <a:prstDash val="solid"/>
            <a:miter/>
            <a:headEnd type="none" w="med" len="med"/>
            <a:tailEnd type="none" w="med" len="med"/>
          </a:ln>
        </p:spPr>
        <p:txBody>
          <a:bodyPr wrap="square" lIns="68580" tIns="34290" rIns="68580" bIns="34290">
            <a:spAutoFit/>
          </a:bodyPr>
          <a:lstStyle/>
          <a:p>
            <a:r>
              <a:rPr lang="zh-CN" altLang="en-US" sz="21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同位角相等</a:t>
            </a:r>
          </a:p>
        </p:txBody>
      </p:sp>
      <p:sp>
        <p:nvSpPr>
          <p:cNvPr id="28" name="Text Box 6"/>
          <p:cNvSpPr txBox="1"/>
          <p:nvPr/>
        </p:nvSpPr>
        <p:spPr>
          <a:xfrm>
            <a:off x="3638074" y="1699260"/>
            <a:ext cx="1762125" cy="391478"/>
          </a:xfrm>
          <a:prstGeom prst="rect">
            <a:avLst/>
          </a:prstGeom>
          <a:noFill/>
          <a:ln w="25400" cap="flat" cmpd="sng">
            <a:noFill/>
            <a:prstDash val="solid"/>
            <a:miter/>
            <a:headEnd type="none" w="med" len="med"/>
            <a:tailEnd type="none" w="med" len="med"/>
          </a:ln>
        </p:spPr>
        <p:txBody>
          <a:bodyPr wrap="square" lIns="68580" tIns="34290" rIns="68580" bIns="34290">
            <a:spAutoFit/>
          </a:bodyPr>
          <a:lstStyle/>
          <a:p>
            <a:r>
              <a:rPr lang="zh-CN" altLang="en-US" sz="21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内错角相等</a:t>
            </a:r>
          </a:p>
        </p:txBody>
      </p:sp>
      <p:sp>
        <p:nvSpPr>
          <p:cNvPr id="32" name="Text Box 7"/>
          <p:cNvSpPr txBox="1"/>
          <p:nvPr/>
        </p:nvSpPr>
        <p:spPr>
          <a:xfrm>
            <a:off x="3638074" y="2185035"/>
            <a:ext cx="2067878" cy="391478"/>
          </a:xfrm>
          <a:prstGeom prst="rect">
            <a:avLst/>
          </a:prstGeom>
          <a:noFill/>
          <a:ln w="25400" cap="flat" cmpd="sng">
            <a:noFill/>
            <a:prstDash val="solid"/>
            <a:miter/>
            <a:headEnd type="none" w="med" len="med"/>
            <a:tailEnd type="none" w="med" len="med"/>
          </a:ln>
        </p:spPr>
        <p:txBody>
          <a:bodyPr wrap="square" lIns="68580" tIns="34290" rIns="68580" bIns="34290">
            <a:spAutoFit/>
          </a:bodyPr>
          <a:lstStyle/>
          <a:p>
            <a:r>
              <a:rPr lang="zh-CN" altLang="en-US" sz="21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同旁内角互补</a:t>
            </a:r>
          </a:p>
        </p:txBody>
      </p:sp>
      <p:grpSp>
        <p:nvGrpSpPr>
          <p:cNvPr id="44" name="Group 13"/>
          <p:cNvGrpSpPr/>
          <p:nvPr/>
        </p:nvGrpSpPr>
        <p:grpSpPr>
          <a:xfrm>
            <a:off x="2503170" y="1483758"/>
            <a:ext cx="1058466" cy="859631"/>
            <a:chOff x="2318" y="2863"/>
            <a:chExt cx="889" cy="722"/>
          </a:xfrm>
        </p:grpSpPr>
        <p:sp>
          <p:nvSpPr>
            <p:cNvPr id="47" name="Line 14"/>
            <p:cNvSpPr/>
            <p:nvPr/>
          </p:nvSpPr>
          <p:spPr>
            <a:xfrm flipV="1">
              <a:off x="2336" y="2863"/>
              <a:ext cx="871" cy="291"/>
            </a:xfrm>
            <a:prstGeom prst="line">
              <a:avLst/>
            </a:prstGeom>
            <a:ln w="38100" cap="flat" cmpd="sng">
              <a:solidFill>
                <a:srgbClr val="00FF00"/>
              </a:solidFill>
              <a:prstDash val="solid"/>
              <a:headEnd type="none" w="med" len="med"/>
              <a:tailEnd type="stealth" w="lg" len="lg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" name="Line 15"/>
            <p:cNvSpPr/>
            <p:nvPr/>
          </p:nvSpPr>
          <p:spPr>
            <a:xfrm>
              <a:off x="2318" y="3226"/>
              <a:ext cx="889" cy="0"/>
            </a:xfrm>
            <a:prstGeom prst="line">
              <a:avLst/>
            </a:prstGeom>
            <a:ln w="38100" cap="flat" cmpd="sng">
              <a:solidFill>
                <a:srgbClr val="00FF00"/>
              </a:solidFill>
              <a:prstDash val="solid"/>
              <a:headEnd type="none" w="med" len="med"/>
              <a:tailEnd type="stealth" w="lg" len="lg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2" name="Line 16"/>
            <p:cNvSpPr/>
            <p:nvPr/>
          </p:nvSpPr>
          <p:spPr>
            <a:xfrm>
              <a:off x="2336" y="3290"/>
              <a:ext cx="871" cy="295"/>
            </a:xfrm>
            <a:prstGeom prst="line">
              <a:avLst/>
            </a:prstGeom>
            <a:ln w="38100" cap="flat" cmpd="sng">
              <a:solidFill>
                <a:srgbClr val="00FF00"/>
              </a:solidFill>
              <a:prstDash val="solid"/>
              <a:headEnd type="none" w="med" len="med"/>
              <a:tailEnd type="stealth" w="lg" len="lg"/>
            </a:ln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57" name="Text Box 20"/>
          <p:cNvSpPr txBox="1"/>
          <p:nvPr/>
        </p:nvSpPr>
        <p:spPr>
          <a:xfrm>
            <a:off x="413861" y="445770"/>
            <a:ext cx="5851208" cy="391478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1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猜想：交换它们的条件与结论，是否成立？</a:t>
            </a:r>
          </a:p>
        </p:txBody>
      </p:sp>
      <p:sp>
        <p:nvSpPr>
          <p:cNvPr id="82" name="矩形 81"/>
          <p:cNvSpPr/>
          <p:nvPr/>
        </p:nvSpPr>
        <p:spPr>
          <a:xfrm>
            <a:off x="2808922" y="1473994"/>
            <a:ext cx="825818" cy="899160"/>
          </a:xfrm>
          <a:prstGeom prst="rect">
            <a:avLst/>
          </a:prstGeom>
          <a:noFill/>
          <a:ln>
            <a:noFill/>
          </a:ln>
        </p:spPr>
        <p:txBody>
          <a:bodyPr wrap="none" lIns="68580" tIns="34290" rIns="68580" bIns="34290" rtlCol="0" anchor="t">
            <a:spAutoFit/>
          </a:bodyPr>
          <a:lstStyle/>
          <a:p>
            <a:pPr algn="ctr"/>
            <a:r>
              <a:rPr lang="zh-CN" altLang="en-US" sz="5400" b="1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bldLvl="0" animBg="1"/>
      <p:bldP spid="27" grpId="0" bldLvl="0" animBg="1"/>
      <p:bldP spid="28" grpId="0" bldLvl="0" animBg="1"/>
      <p:bldP spid="32" grpId="0" bldLvl="0" animBg="1"/>
      <p:bldP spid="5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云形标注 34"/>
          <p:cNvSpPr/>
          <p:nvPr/>
        </p:nvSpPr>
        <p:spPr>
          <a:xfrm>
            <a:off x="6375559" y="2372202"/>
            <a:ext cx="2411254" cy="1310164"/>
          </a:xfrm>
          <a:prstGeom prst="cloudCallout">
            <a:avLst>
              <a:gd name="adj1" fmla="val -102202"/>
              <a:gd name="adj2" fmla="val -63740"/>
            </a:avLst>
          </a:prstGeom>
          <a:noFill/>
          <a:ln w="0" cmpd="sng">
            <a:solidFill>
              <a:srgbClr val="00B0F0">
                <a:alpha val="40000"/>
              </a:srgbClr>
            </a:solidFill>
            <a:prstDash val="solid"/>
          </a:ln>
          <a:effectLst>
            <a:outerShdw blurRad="63500" dist="114300" dir="2700000" algn="tl" rotWithShape="0">
              <a:srgbClr val="00B0F0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zh-CN" sz="2100" b="1">
                <a:solidFill>
                  <a:schemeClr val="tx1"/>
                </a:solidFill>
                <a:latin typeface="华文楷体" panose="02010600040101010101" charset="-122"/>
                <a:ea typeface="华文楷体" panose="02010600040101010101" charset="-122"/>
              </a:rPr>
              <a:t>除了测量，你能用推理的方法得到结论吗？</a:t>
            </a:r>
          </a:p>
        </p:txBody>
      </p:sp>
      <p:sp>
        <p:nvSpPr>
          <p:cNvPr id="4099" name="Rectangle 3"/>
          <p:cNvSpPr>
            <a:spLocks noGrp="1"/>
          </p:cNvSpPr>
          <p:nvPr/>
        </p:nvSpPr>
        <p:spPr>
          <a:xfrm>
            <a:off x="203359" y="852012"/>
            <a:ext cx="6172200" cy="2830354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68580" tIns="34290" rIns="68580" bIns="34290" anchor="t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buNone/>
            </a:pP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如图，直线</a:t>
            </a:r>
            <a:r>
              <a:rPr lang="en-US" altLang="zh-CN" sz="2100" b="1" i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</a:t>
            </a: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与直线</a:t>
            </a:r>
            <a:r>
              <a:rPr lang="en-US" altLang="zh-CN" sz="2100" b="1" i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b</a:t>
            </a: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平行。</a:t>
            </a:r>
          </a:p>
          <a:p>
            <a:pPr eaLnBrk="1" hangingPunct="1">
              <a:buNone/>
            </a:pP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（</a:t>
            </a:r>
            <a:r>
              <a:rPr lang="en-US" altLang="zh-CN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1</a:t>
            </a: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）测量同位角∠</a:t>
            </a:r>
            <a:r>
              <a:rPr lang="en-US" altLang="zh-CN" sz="21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1</a:t>
            </a:r>
            <a:r>
              <a:rPr lang="en-US" altLang="zh-CN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和∠</a:t>
            </a:r>
            <a:r>
              <a:rPr lang="en-US" altLang="zh-CN" sz="21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5</a:t>
            </a:r>
            <a:r>
              <a:rPr lang="en-US" altLang="zh-CN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的大小，它们有什么关系？图中还有其他同位角吗？它们的大小有什么关系？ </a:t>
            </a:r>
          </a:p>
          <a:p>
            <a:pPr eaLnBrk="1" hangingPunct="1">
              <a:buNone/>
            </a:pP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（</a:t>
            </a:r>
            <a:r>
              <a:rPr lang="en-US" altLang="zh-CN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2</a:t>
            </a: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）图中有几对内错角？它们的大小有什么关系？为什么？ </a:t>
            </a:r>
          </a:p>
          <a:p>
            <a:pPr eaLnBrk="1" hangingPunct="1">
              <a:buNone/>
            </a:pP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（</a:t>
            </a:r>
            <a:r>
              <a:rPr lang="en-US" altLang="zh-CN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3</a:t>
            </a: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）图中有几对同旁内角？它们的大小有什么关系？为什么？ </a:t>
            </a:r>
          </a:p>
        </p:txBody>
      </p:sp>
      <p:pic>
        <p:nvPicPr>
          <p:cNvPr id="4100" name="Picture 8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6658690" y="728186"/>
            <a:ext cx="2014538" cy="1500188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" name="图片 1" descr="1-6.3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155734" y="164783"/>
            <a:ext cx="2160746" cy="69151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409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8" name="Rectangle 3"/>
          <p:cNvSpPr/>
          <p:nvPr/>
        </p:nvSpPr>
        <p:spPr>
          <a:xfrm>
            <a:off x="388620" y="405765"/>
            <a:ext cx="6372225" cy="540544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ctr"/>
          <a:lstStyle/>
          <a:p>
            <a:r>
              <a:rPr lang="en-US" altLang="zh-CN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如图，已知</a:t>
            </a:r>
            <a:r>
              <a:rPr lang="en-US" altLang="zh-CN" sz="2100" b="1" i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</a:t>
            </a:r>
            <a:r>
              <a:rPr lang="en-US" altLang="zh-CN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//</a:t>
            </a:r>
            <a:r>
              <a:rPr lang="en-US" altLang="zh-CN" sz="2100" b="1" i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b</a:t>
            </a:r>
            <a:r>
              <a:rPr lang="en-US" altLang="zh-CN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,</a:t>
            </a: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那么</a:t>
            </a: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Symbol" panose="05050102010706020507" pitchFamily="18" charset="2"/>
              </a:rPr>
              <a:t></a:t>
            </a:r>
            <a:r>
              <a:rPr lang="en-US" altLang="zh-CN" sz="21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Symbol" panose="05050102010706020507" pitchFamily="18" charset="2"/>
              </a:rPr>
              <a:t>4</a:t>
            </a: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与</a:t>
            </a: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Symbol" panose="05050102010706020507" pitchFamily="18" charset="2"/>
              </a:rPr>
              <a:t></a:t>
            </a:r>
            <a:r>
              <a:rPr lang="en-US" altLang="zh-CN" sz="21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Symbol" panose="05050102010706020507" pitchFamily="18" charset="2"/>
              </a:rPr>
              <a:t>5</a:t>
            </a: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相等吗？为什么</a:t>
            </a:r>
            <a:r>
              <a:rPr lang="en-US" altLang="zh-CN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?</a:t>
            </a:r>
          </a:p>
        </p:txBody>
      </p:sp>
      <p:pic>
        <p:nvPicPr>
          <p:cNvPr id="4100" name="Picture 8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5823823" y="1198721"/>
            <a:ext cx="2014538" cy="1500188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259" name="Text Box 4"/>
          <p:cNvSpPr txBox="1"/>
          <p:nvPr/>
        </p:nvSpPr>
        <p:spPr>
          <a:xfrm>
            <a:off x="670084" y="1198721"/>
            <a:ext cx="4564856" cy="2652713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t">
            <a:spAutoFit/>
          </a:bodyPr>
          <a:lstStyle/>
          <a:p>
            <a:pPr>
              <a:lnSpc>
                <a:spcPct val="120000"/>
              </a:lnSpc>
              <a:spcBef>
                <a:spcPct val="50000"/>
              </a:spcBef>
            </a:pPr>
            <a:r>
              <a:rPr lang="zh-CN" altLang="en-US" sz="21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解：相等</a:t>
            </a:r>
          </a:p>
          <a:p>
            <a:pPr>
              <a:lnSpc>
                <a:spcPct val="120000"/>
              </a:lnSpc>
              <a:spcBef>
                <a:spcPct val="50000"/>
              </a:spcBef>
            </a:pPr>
            <a:r>
              <a:rPr lang="zh-CN" altLang="en-US" sz="21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∵</a:t>
            </a:r>
            <a:r>
              <a:rPr lang="en-US" altLang="zh-CN" sz="2100" b="1" i="1" dirty="0" err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</a:t>
            </a:r>
            <a:r>
              <a:rPr lang="en-US" altLang="zh-CN" sz="2100" i="1" dirty="0" err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∥</a:t>
            </a:r>
            <a:r>
              <a:rPr lang="en-US" altLang="zh-CN" sz="2100" b="1" i="1" dirty="0" err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b</a:t>
            </a:r>
            <a:r>
              <a:rPr lang="en-US" altLang="zh-CN" sz="21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(</a:t>
            </a:r>
            <a:r>
              <a:rPr lang="zh-CN" altLang="en-US" sz="21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已知</a:t>
            </a:r>
            <a:r>
              <a:rPr lang="en-US" altLang="zh-CN" sz="21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),</a:t>
            </a:r>
          </a:p>
          <a:p>
            <a:pPr>
              <a:lnSpc>
                <a:spcPct val="120000"/>
              </a:lnSpc>
              <a:spcBef>
                <a:spcPct val="50000"/>
              </a:spcBef>
            </a:pPr>
            <a:r>
              <a:rPr lang="en-US" altLang="zh-CN" sz="21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∴∠</a:t>
            </a:r>
            <a:r>
              <a:rPr lang="en-US" altLang="zh-CN" sz="21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1</a:t>
            </a:r>
            <a:r>
              <a:rPr lang="en-US" altLang="zh-CN" sz="21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=∠</a:t>
            </a:r>
            <a:r>
              <a:rPr lang="en-US" altLang="zh-CN" sz="21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5</a:t>
            </a:r>
            <a:r>
              <a:rPr lang="en-US" altLang="zh-CN" sz="21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(</a:t>
            </a:r>
            <a:r>
              <a:rPr lang="zh-CN" altLang="en-US" sz="21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两直线平行</a:t>
            </a:r>
            <a:r>
              <a:rPr lang="en-US" altLang="zh-CN" sz="21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,</a:t>
            </a:r>
            <a:r>
              <a:rPr lang="zh-CN" altLang="en-US" sz="21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同位角相等</a:t>
            </a:r>
            <a:r>
              <a:rPr lang="en-US" altLang="zh-CN" sz="21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).</a:t>
            </a:r>
          </a:p>
          <a:p>
            <a:pPr>
              <a:lnSpc>
                <a:spcPct val="120000"/>
              </a:lnSpc>
              <a:spcBef>
                <a:spcPct val="50000"/>
              </a:spcBef>
            </a:pPr>
            <a:r>
              <a:rPr lang="zh-CN" altLang="en-US" sz="21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又∵∠</a:t>
            </a:r>
            <a:r>
              <a:rPr lang="en-US" altLang="zh-CN" sz="21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1</a:t>
            </a:r>
            <a:r>
              <a:rPr lang="en-US" altLang="zh-CN" sz="21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=∠</a:t>
            </a:r>
            <a:r>
              <a:rPr lang="en-US" altLang="zh-CN" sz="21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4</a:t>
            </a:r>
            <a:r>
              <a:rPr lang="en-US" altLang="zh-CN" sz="21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(</a:t>
            </a:r>
            <a:r>
              <a:rPr lang="zh-CN" altLang="en-US" sz="21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对顶角相等</a:t>
            </a:r>
            <a:r>
              <a:rPr lang="en-US" altLang="zh-CN" sz="21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),</a:t>
            </a:r>
          </a:p>
          <a:p>
            <a:pPr>
              <a:lnSpc>
                <a:spcPct val="120000"/>
              </a:lnSpc>
              <a:spcBef>
                <a:spcPct val="50000"/>
              </a:spcBef>
            </a:pPr>
            <a:r>
              <a:rPr lang="en-US" altLang="zh-CN" sz="21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∴ ∠</a:t>
            </a:r>
            <a:r>
              <a:rPr lang="en-US" altLang="zh-CN" sz="21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4</a:t>
            </a:r>
            <a:r>
              <a:rPr lang="en-US" altLang="zh-CN" sz="21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=∠</a:t>
            </a:r>
            <a:r>
              <a:rPr lang="en-US" altLang="zh-CN" sz="21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5</a:t>
            </a:r>
            <a:r>
              <a:rPr lang="en-US" altLang="zh-CN" sz="21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(</a:t>
            </a:r>
            <a:r>
              <a:rPr lang="zh-CN" altLang="en-US" sz="21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等量代换</a:t>
            </a:r>
            <a:r>
              <a:rPr lang="en-US" altLang="zh-CN" sz="21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).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9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0259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9">
                                            <p:txEl>
                                              <p:charRg st="13" end="3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259">
                                            <p:txEl>
                                              <p:charRg st="13" end="3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259">
                                            <p:txEl>
                                              <p:charRg st="13" end="3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9">
                                            <p:txEl>
                                              <p:charRg st="35" end="5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259">
                                            <p:txEl>
                                              <p:charRg st="35" end="5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259">
                                            <p:txEl>
                                              <p:charRg st="35" end="5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259">
                                            <p:txEl>
                                              <p:charRg st="35" end="5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9">
                                            <p:txEl>
                                              <p:charRg st="53" end="6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259">
                                            <p:txEl>
                                              <p:charRg st="53" end="6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259">
                                            <p:txEl>
                                              <p:charRg st="53" end="6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259">
                                            <p:txEl>
                                              <p:charRg st="53" end="6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对象 8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4229100" y="2496979"/>
          <a:ext cx="685800" cy="1490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r:id="rId3" imgW="914400" imgH="198755" progId="Equation.KSEE3">
                  <p:embed/>
                </p:oleObj>
              </mc:Choice>
              <mc:Fallback>
                <p:oleObj r:id="rId3" imgW="914400" imgH="198755" progId="Equation.KSEE3">
                  <p:embed/>
                  <p:pic>
                    <p:nvPicPr>
                      <p:cNvPr id="0" name="图片 1024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229100" y="2496979"/>
                        <a:ext cx="685800" cy="14906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100" name="Picture 8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5926693" y="1499235"/>
            <a:ext cx="2014538" cy="1500188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2306" name="Rectangle 4"/>
          <p:cNvSpPr/>
          <p:nvPr/>
        </p:nvSpPr>
        <p:spPr>
          <a:xfrm>
            <a:off x="268129" y="531257"/>
            <a:ext cx="6613922" cy="391478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t">
            <a:spAutoFit/>
          </a:bodyPr>
          <a:lstStyle/>
          <a:p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如图</a:t>
            </a:r>
            <a:r>
              <a:rPr lang="en-US" altLang="zh-CN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,</a:t>
            </a: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已知</a:t>
            </a:r>
            <a:r>
              <a:rPr lang="en-US" altLang="zh-CN" sz="2100" b="1" i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</a:t>
            </a:r>
            <a:r>
              <a:rPr lang="en-US" altLang="zh-CN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//</a:t>
            </a:r>
            <a:r>
              <a:rPr lang="en-US" altLang="zh-CN" sz="2100" b="1" i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b</a:t>
            </a:r>
            <a:r>
              <a:rPr lang="en-US" altLang="zh-CN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,</a:t>
            </a: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那么</a:t>
            </a: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Symbol" panose="05050102010706020507" pitchFamily="18" charset="2"/>
              </a:rPr>
              <a:t></a:t>
            </a:r>
            <a:r>
              <a:rPr lang="en-US" altLang="zh-CN" sz="21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Symbol" panose="05050102010706020507" pitchFamily="18" charset="2"/>
              </a:rPr>
              <a:t>3</a:t>
            </a: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与</a:t>
            </a: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Symbol" panose="05050102010706020507" pitchFamily="18" charset="2"/>
              </a:rPr>
              <a:t></a:t>
            </a:r>
            <a:r>
              <a:rPr lang="en-US" altLang="zh-CN" sz="21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Symbol" panose="05050102010706020507" pitchFamily="18" charset="2"/>
              </a:rPr>
              <a:t>5</a:t>
            </a: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有什么关系呢？为什么</a:t>
            </a:r>
            <a:r>
              <a:rPr lang="en-US" altLang="zh-CN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?</a:t>
            </a:r>
          </a:p>
        </p:txBody>
      </p:sp>
      <p:sp>
        <p:nvSpPr>
          <p:cNvPr id="12322" name="Rectangle 3"/>
          <p:cNvSpPr/>
          <p:nvPr/>
        </p:nvSpPr>
        <p:spPr>
          <a:xfrm>
            <a:off x="393383" y="1206818"/>
            <a:ext cx="5364004" cy="2084546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 anchor="t"/>
          <a:lstStyle/>
          <a:p>
            <a:r>
              <a:rPr lang="zh-CN" altLang="en-US" sz="21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解： 互补</a:t>
            </a:r>
          </a:p>
          <a:p>
            <a:r>
              <a:rPr lang="en-US" altLang="zh-CN" sz="21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∵</a:t>
            </a:r>
            <a:r>
              <a:rPr lang="zh-CN" altLang="en-US" sz="2100" b="1" i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</a:t>
            </a:r>
            <a:r>
              <a:rPr lang="zh-CN" altLang="en-US" sz="21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//</a:t>
            </a:r>
            <a:r>
              <a:rPr lang="zh-CN" altLang="en-US" sz="2100" b="1" i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b</a:t>
            </a:r>
            <a:r>
              <a:rPr lang="zh-CN" altLang="en-US" sz="21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（已知）,</a:t>
            </a:r>
          </a:p>
          <a:p>
            <a:pPr>
              <a:lnSpc>
                <a:spcPct val="130000"/>
              </a:lnSpc>
            </a:pPr>
            <a:r>
              <a:rPr lang="en-US" altLang="zh-CN" sz="21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∴</a:t>
            </a:r>
            <a:r>
              <a:rPr lang="en-US" altLang="zh-CN" sz="21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Symbol" panose="05050102010706020507" pitchFamily="18" charset="2"/>
              </a:rPr>
              <a:t></a:t>
            </a:r>
            <a:r>
              <a:rPr lang="en-US" altLang="zh-CN" sz="21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1</a:t>
            </a:r>
            <a:r>
              <a:rPr lang="en-US" altLang="zh-CN" sz="21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=</a:t>
            </a:r>
            <a:r>
              <a:rPr lang="en-US" altLang="zh-CN" sz="21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Symbol" panose="05050102010706020507" pitchFamily="18" charset="2"/>
              </a:rPr>
              <a:t></a:t>
            </a:r>
            <a:r>
              <a:rPr lang="en-US" altLang="zh-CN" sz="21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Symbol" panose="05050102010706020507" pitchFamily="18" charset="2"/>
              </a:rPr>
              <a:t>5</a:t>
            </a:r>
            <a:r>
              <a:rPr lang="zh-CN" altLang="en-US" sz="21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（两直线平行，同位角相等）</a:t>
            </a:r>
            <a:r>
              <a:rPr lang="en-US" altLang="zh-CN" sz="21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.</a:t>
            </a:r>
          </a:p>
          <a:p>
            <a:pPr>
              <a:lnSpc>
                <a:spcPct val="130000"/>
              </a:lnSpc>
            </a:pPr>
            <a:r>
              <a:rPr lang="en-US" altLang="zh-CN" sz="21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∵</a:t>
            </a:r>
            <a:r>
              <a:rPr lang="zh-CN" altLang="en-US" sz="21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Symbol" panose="05050102010706020507" pitchFamily="18" charset="2"/>
              </a:rPr>
              <a:t></a:t>
            </a:r>
            <a:r>
              <a:rPr lang="en-US" altLang="zh-CN" sz="21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1</a:t>
            </a:r>
            <a:r>
              <a:rPr lang="zh-CN" altLang="en-US" sz="21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+</a:t>
            </a:r>
            <a:r>
              <a:rPr lang="zh-CN" altLang="en-US" sz="21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Symbol" panose="05050102010706020507" pitchFamily="18" charset="2"/>
              </a:rPr>
              <a:t></a:t>
            </a:r>
            <a:r>
              <a:rPr lang="en-US" altLang="zh-CN" sz="21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3</a:t>
            </a:r>
            <a:r>
              <a:rPr lang="zh-CN" altLang="en-US" sz="21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=</a:t>
            </a:r>
            <a:r>
              <a:rPr lang="en-US" altLang="zh-CN" sz="21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180</a:t>
            </a:r>
            <a:r>
              <a:rPr lang="zh-CN" altLang="en-US" sz="21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°</a:t>
            </a:r>
            <a:r>
              <a:rPr lang="zh-CN" altLang="en-US" sz="21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（补角定义）,</a:t>
            </a:r>
            <a:endParaRPr lang="zh-CN" altLang="en-US" sz="2100" dirty="0"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>
              <a:lnSpc>
                <a:spcPct val="130000"/>
              </a:lnSpc>
            </a:pPr>
            <a:r>
              <a:rPr lang="en-US" altLang="zh-CN" sz="21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∴</a:t>
            </a:r>
            <a:r>
              <a:rPr lang="en-US" altLang="zh-CN" sz="21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Symbol" panose="05050102010706020507" pitchFamily="18" charset="2"/>
              </a:rPr>
              <a:t></a:t>
            </a:r>
            <a:r>
              <a:rPr lang="en-US" altLang="zh-CN" sz="21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3</a:t>
            </a:r>
            <a:r>
              <a:rPr lang="en-US" altLang="zh-CN" sz="21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+</a:t>
            </a:r>
            <a:r>
              <a:rPr lang="en-US" altLang="zh-CN" sz="21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Symbol" panose="05050102010706020507" pitchFamily="18" charset="2"/>
              </a:rPr>
              <a:t></a:t>
            </a:r>
            <a:r>
              <a:rPr lang="en-US" altLang="zh-CN" sz="21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5</a:t>
            </a:r>
            <a:r>
              <a:rPr lang="en-US" altLang="zh-CN" sz="21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=</a:t>
            </a:r>
            <a:r>
              <a:rPr lang="en-US" altLang="zh-CN" sz="21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180</a:t>
            </a:r>
            <a:r>
              <a:rPr lang="en-US" altLang="zh-CN" sz="21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°</a:t>
            </a:r>
            <a:r>
              <a:rPr lang="zh-CN" altLang="en-US" sz="21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（等量代换）</a:t>
            </a:r>
            <a:r>
              <a:rPr lang="en-US" altLang="zh-CN" sz="21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.</a:t>
            </a:r>
            <a:endParaRPr lang="en-US" altLang="zh-CN" sz="2100" dirty="0"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>
              <a:lnSpc>
                <a:spcPct val="130000"/>
              </a:lnSpc>
            </a:pPr>
            <a:endParaRPr lang="zh-CN" altLang="en-US" sz="2100" dirty="0"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3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3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2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06" grpId="0"/>
      <p:bldP spid="1232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4"/>
          <p:cNvGrpSpPr/>
          <p:nvPr/>
        </p:nvGrpSpPr>
        <p:grpSpPr>
          <a:xfrm>
            <a:off x="221442" y="296940"/>
            <a:ext cx="6900863" cy="3632588"/>
            <a:chOff x="282" y="2508"/>
            <a:chExt cx="5010" cy="1625"/>
          </a:xfrm>
        </p:grpSpPr>
        <p:sp>
          <p:nvSpPr>
            <p:cNvPr id="7" name="AutoShape 5"/>
            <p:cNvSpPr/>
            <p:nvPr/>
          </p:nvSpPr>
          <p:spPr>
            <a:xfrm>
              <a:off x="282" y="2865"/>
              <a:ext cx="5010" cy="1268"/>
            </a:xfrm>
            <a:prstGeom prst="foldedCorner">
              <a:avLst>
                <a:gd name="adj" fmla="val 19837"/>
              </a:avLst>
            </a:prstGeom>
            <a:solidFill>
              <a:srgbClr val="FFCC00"/>
            </a:solidFill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pPr algn="l"/>
              <a:endParaRPr lang="zh-CN" altLang="en-US" dirty="0">
                <a:latin typeface="Arial" panose="020B0604020202020204" pitchFamily="34" charset="0"/>
              </a:endParaRPr>
            </a:p>
            <a:p>
              <a:pPr algn="l"/>
              <a:endParaRPr lang="zh-CN" altLang="en-US" sz="2100" dirty="0">
                <a:solidFill>
                  <a:srgbClr val="FF0000"/>
                </a:solidFill>
                <a:latin typeface="Arial" panose="020B0604020202020204" pitchFamily="34" charset="0"/>
              </a:endParaRPr>
            </a:p>
            <a:p>
              <a:pPr algn="l"/>
              <a:endParaRPr lang="zh-CN" altLang="en-US" sz="2100" dirty="0">
                <a:solidFill>
                  <a:srgbClr val="FF0000"/>
                </a:solidFill>
                <a:latin typeface="Arial" panose="020B0604020202020204" pitchFamily="34" charset="0"/>
              </a:endParaRPr>
            </a:p>
            <a:p>
              <a:pPr algn="l"/>
              <a:r>
                <a:rPr lang="zh-CN" altLang="en-US" sz="2100" dirty="0">
                  <a:solidFill>
                    <a:srgbClr val="FF0000"/>
                  </a:solidFill>
                  <a:latin typeface="Arial" panose="020B0604020202020204" pitchFamily="34" charset="0"/>
                </a:rPr>
                <a:t>平行线的性质：</a:t>
              </a:r>
              <a:endParaRPr lang="zh-CN" altLang="en-US" sz="2100" dirty="0">
                <a:solidFill>
                  <a:srgbClr val="00B0F0"/>
                </a:solidFill>
                <a:latin typeface="Arial" panose="020B0604020202020204" pitchFamily="34" charset="0"/>
              </a:endParaRPr>
            </a:p>
            <a:p>
              <a:pPr algn="l"/>
              <a:r>
                <a:rPr lang="en-US" altLang="zh-CN" sz="21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1.</a:t>
              </a:r>
              <a:r>
                <a:rPr lang="zh-CN" altLang="en-US" sz="21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两条平行直线被第三条直线所截，同位角相等</a:t>
              </a:r>
            </a:p>
            <a:p>
              <a:pPr algn="l">
                <a:lnSpc>
                  <a:spcPct val="130000"/>
                </a:lnSpc>
              </a:pPr>
              <a:r>
                <a:rPr lang="zh-CN" altLang="en-US" sz="2100" dirty="0">
                  <a:latin typeface="Times New Roman" panose="02020603050405020304" pitchFamily="18" charset="0"/>
                  <a:cs typeface="Times New Roman" panose="02020603050405020304" pitchFamily="18" charset="0"/>
                  <a:sym typeface="+mn-ea"/>
                </a:rPr>
                <a:t>简称为：两直线平行，同位角相等</a:t>
              </a:r>
            </a:p>
            <a:p>
              <a:pPr algn="l"/>
              <a:r>
                <a:rPr lang="en-US" altLang="zh-CN" sz="2100" dirty="0">
                  <a:latin typeface="Times New Roman" panose="02020603050405020304" pitchFamily="18" charset="0"/>
                  <a:cs typeface="Times New Roman" panose="02020603050405020304" pitchFamily="18" charset="0"/>
                  <a:sym typeface="+mn-ea"/>
                </a:rPr>
                <a:t>2.</a:t>
              </a:r>
              <a:r>
                <a:rPr lang="zh-CN" altLang="en-US" sz="2100" dirty="0">
                  <a:latin typeface="Times New Roman" panose="02020603050405020304" pitchFamily="18" charset="0"/>
                  <a:cs typeface="Times New Roman" panose="02020603050405020304" pitchFamily="18" charset="0"/>
                  <a:sym typeface="+mn-ea"/>
                </a:rPr>
                <a:t>两条平行直线被第三条直线所截，内错角相等</a:t>
              </a:r>
              <a:endParaRPr lang="zh-CN" altLang="en-US" sz="21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l">
                <a:lnSpc>
                  <a:spcPct val="130000"/>
                </a:lnSpc>
              </a:pPr>
              <a:r>
                <a:rPr lang="zh-CN" altLang="en-US" sz="2100" dirty="0">
                  <a:latin typeface="Times New Roman" panose="02020603050405020304" pitchFamily="18" charset="0"/>
                  <a:cs typeface="Times New Roman" panose="02020603050405020304" pitchFamily="18" charset="0"/>
                  <a:sym typeface="+mn-ea"/>
                </a:rPr>
                <a:t>简称为：两直线平行，同位角相等</a:t>
              </a:r>
            </a:p>
            <a:p>
              <a:pPr algn="l"/>
              <a:r>
                <a:rPr lang="en-US" altLang="zh-CN" sz="2100" dirty="0">
                  <a:latin typeface="Times New Roman" panose="02020603050405020304" pitchFamily="18" charset="0"/>
                  <a:cs typeface="Times New Roman" panose="02020603050405020304" pitchFamily="18" charset="0"/>
                  <a:sym typeface="+mn-ea"/>
                </a:rPr>
                <a:t>3.</a:t>
              </a:r>
              <a:r>
                <a:rPr lang="zh-CN" altLang="en-US" sz="2100" dirty="0">
                  <a:latin typeface="Times New Roman" panose="02020603050405020304" pitchFamily="18" charset="0"/>
                  <a:cs typeface="Times New Roman" panose="02020603050405020304" pitchFamily="18" charset="0"/>
                  <a:sym typeface="+mn-ea"/>
                </a:rPr>
                <a:t>两条平行直线被第三条直线所截，同旁内角互补</a:t>
              </a:r>
              <a:endParaRPr lang="zh-CN" altLang="en-US" sz="21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l">
                <a:lnSpc>
                  <a:spcPct val="130000"/>
                </a:lnSpc>
              </a:pPr>
              <a:r>
                <a:rPr lang="zh-CN" altLang="en-US" sz="2100" dirty="0">
                  <a:latin typeface="Times New Roman" panose="02020603050405020304" pitchFamily="18" charset="0"/>
                  <a:cs typeface="Times New Roman" panose="02020603050405020304" pitchFamily="18" charset="0"/>
                  <a:sym typeface="+mn-ea"/>
                </a:rPr>
                <a:t>简称为：两直线平行，同旁内角互补</a:t>
              </a:r>
            </a:p>
          </p:txBody>
        </p:sp>
        <p:pic>
          <p:nvPicPr>
            <p:cNvPr id="5" name="Picture 6" descr="U_2202~1"/>
            <p:cNvPicPr>
              <a:picLocks noChangeAspect="1"/>
            </p:cNvPicPr>
            <p:nvPr/>
          </p:nvPicPr>
          <p:blipFill>
            <a:blip r:embed="rId2" cstate="email">
              <a:clrChange>
                <a:clrFrom>
                  <a:srgbClr val="FAFAFA"/>
                </a:clrFrom>
                <a:clrTo>
                  <a:srgbClr val="FAFAFA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>
            <a:xfrm>
              <a:off x="373" y="2508"/>
              <a:ext cx="341" cy="447"/>
            </a:xfrm>
            <a:prstGeom prst="rect">
              <a:avLst/>
            </a:prstGeom>
            <a:noFill/>
            <a:ln w="9525">
              <a:noFill/>
            </a:ln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51" name="Text Box 15"/>
          <p:cNvSpPr txBox="1"/>
          <p:nvPr/>
        </p:nvSpPr>
        <p:spPr>
          <a:xfrm>
            <a:off x="463867" y="411004"/>
            <a:ext cx="5510213" cy="1037749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t"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</a:rPr>
              <a:t>平行线三个性质的条件是什么？结论是什么？它与判定有什么区别？</a:t>
            </a:r>
          </a:p>
        </p:txBody>
      </p:sp>
      <p:sp>
        <p:nvSpPr>
          <p:cNvPr id="14370" name="Text Box 18"/>
          <p:cNvSpPr txBox="1"/>
          <p:nvPr/>
        </p:nvSpPr>
        <p:spPr>
          <a:xfrm>
            <a:off x="4348163" y="1807131"/>
            <a:ext cx="1222129" cy="392415"/>
          </a:xfrm>
          <a:prstGeom prst="rect">
            <a:avLst/>
          </a:prstGeom>
          <a:noFill/>
          <a:ln w="9525" cap="flat" cmpd="sng">
            <a:solidFill>
              <a:srgbClr val="FF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lIns="68580" tIns="34290" rIns="68580" bIns="34290" anchor="t">
            <a:spAutoFit/>
          </a:bodyPr>
          <a:lstStyle/>
          <a:p>
            <a:r>
              <a:rPr lang="zh-CN" altLang="en-US" sz="2100" b="1" dirty="0">
                <a:latin typeface="宋体" panose="02010600030101010101" pitchFamily="2" charset="-122"/>
                <a:ea typeface="宋体" panose="02010600030101010101" pitchFamily="2" charset="-122"/>
              </a:rPr>
              <a:t>角的关系</a:t>
            </a:r>
          </a:p>
        </p:txBody>
      </p:sp>
      <p:sp>
        <p:nvSpPr>
          <p:cNvPr id="14371" name="Text Box 19"/>
          <p:cNvSpPr txBox="1"/>
          <p:nvPr/>
        </p:nvSpPr>
        <p:spPr>
          <a:xfrm>
            <a:off x="862013" y="1779985"/>
            <a:ext cx="1222129" cy="392415"/>
          </a:xfrm>
          <a:prstGeom prst="rect">
            <a:avLst/>
          </a:prstGeom>
          <a:noFill/>
          <a:ln w="9525" cap="flat" cmpd="sng">
            <a:solidFill>
              <a:srgbClr val="FF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lIns="68580" tIns="34290" rIns="68580" bIns="34290" anchor="t">
            <a:spAutoFit/>
          </a:bodyPr>
          <a:lstStyle/>
          <a:p>
            <a:r>
              <a:rPr lang="zh-CN" altLang="en-US" sz="2100" b="1" dirty="0">
                <a:latin typeface="宋体" panose="02010600030101010101" pitchFamily="2" charset="-122"/>
                <a:ea typeface="宋体" panose="02010600030101010101" pitchFamily="2" charset="-122"/>
              </a:rPr>
              <a:t>线的关系</a:t>
            </a:r>
          </a:p>
        </p:txBody>
      </p:sp>
      <p:sp>
        <p:nvSpPr>
          <p:cNvPr id="14372" name="Line 20"/>
          <p:cNvSpPr/>
          <p:nvPr/>
        </p:nvSpPr>
        <p:spPr>
          <a:xfrm flipH="1" flipV="1">
            <a:off x="2462213" y="2008585"/>
            <a:ext cx="1600200" cy="0"/>
          </a:xfrm>
          <a:prstGeom prst="line">
            <a:avLst/>
          </a:prstGeom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4373" name="Rectangle 21"/>
          <p:cNvSpPr/>
          <p:nvPr/>
        </p:nvSpPr>
        <p:spPr>
          <a:xfrm>
            <a:off x="2976563" y="1612106"/>
            <a:ext cx="956072" cy="391478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100" b="1" dirty="0">
                <a:solidFill>
                  <a:srgbClr val="FF3399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判定</a:t>
            </a:r>
          </a:p>
        </p:txBody>
      </p:sp>
      <p:sp>
        <p:nvSpPr>
          <p:cNvPr id="3" name="Line 20"/>
          <p:cNvSpPr/>
          <p:nvPr/>
        </p:nvSpPr>
        <p:spPr>
          <a:xfrm flipH="1" flipV="1">
            <a:off x="2488883" y="2103835"/>
            <a:ext cx="1600200" cy="0"/>
          </a:xfrm>
          <a:prstGeom prst="line">
            <a:avLst/>
          </a:prstGeom>
          <a:ln w="38100" cap="flat" cmpd="sng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4" name="Rectangle 21"/>
          <p:cNvSpPr/>
          <p:nvPr/>
        </p:nvSpPr>
        <p:spPr>
          <a:xfrm>
            <a:off x="2973705" y="2101215"/>
            <a:ext cx="824865" cy="391478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zh-CN" sz="2100" b="1" dirty="0">
                <a:solidFill>
                  <a:srgbClr val="FF3399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性质</a:t>
            </a:r>
          </a:p>
        </p:txBody>
      </p:sp>
      <p:sp>
        <p:nvSpPr>
          <p:cNvPr id="14337" name="Text Box 2"/>
          <p:cNvSpPr txBox="1"/>
          <p:nvPr/>
        </p:nvSpPr>
        <p:spPr>
          <a:xfrm>
            <a:off x="674132" y="3017044"/>
            <a:ext cx="1666875" cy="391478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1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两直线平行</a:t>
            </a:r>
          </a:p>
        </p:txBody>
      </p:sp>
      <p:sp>
        <p:nvSpPr>
          <p:cNvPr id="14338" name="Text Box 3"/>
          <p:cNvSpPr txBox="1"/>
          <p:nvPr/>
        </p:nvSpPr>
        <p:spPr>
          <a:xfrm>
            <a:off x="4141233" y="2511028"/>
            <a:ext cx="2106215" cy="391478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1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同位角相等</a:t>
            </a:r>
          </a:p>
        </p:txBody>
      </p:sp>
      <p:sp>
        <p:nvSpPr>
          <p:cNvPr id="14339" name="Text Box 4"/>
          <p:cNvSpPr txBox="1"/>
          <p:nvPr/>
        </p:nvSpPr>
        <p:spPr>
          <a:xfrm>
            <a:off x="4199573" y="3002756"/>
            <a:ext cx="1994297" cy="391478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</a:rPr>
              <a:t>内错角相等</a:t>
            </a:r>
          </a:p>
        </p:txBody>
      </p:sp>
      <p:sp>
        <p:nvSpPr>
          <p:cNvPr id="14340" name="Text Box 5"/>
          <p:cNvSpPr txBox="1"/>
          <p:nvPr/>
        </p:nvSpPr>
        <p:spPr>
          <a:xfrm>
            <a:off x="4199573" y="3517106"/>
            <a:ext cx="2040731" cy="391478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</a:rPr>
              <a:t>同旁内角互补</a:t>
            </a:r>
          </a:p>
        </p:txBody>
      </p:sp>
      <p:sp>
        <p:nvSpPr>
          <p:cNvPr id="14361" name="Text Box 9"/>
          <p:cNvSpPr txBox="1"/>
          <p:nvPr/>
        </p:nvSpPr>
        <p:spPr>
          <a:xfrm>
            <a:off x="2401729" y="2800350"/>
            <a:ext cx="2019300" cy="391478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1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平行线的判定</a:t>
            </a:r>
          </a:p>
        </p:txBody>
      </p:sp>
      <p:sp>
        <p:nvSpPr>
          <p:cNvPr id="14365" name="Text Box 13"/>
          <p:cNvSpPr txBox="1"/>
          <p:nvPr/>
        </p:nvSpPr>
        <p:spPr>
          <a:xfrm>
            <a:off x="2401729" y="3287316"/>
            <a:ext cx="2084785" cy="391478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1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平行线的性质</a:t>
            </a:r>
          </a:p>
        </p:txBody>
      </p:sp>
      <p:sp>
        <p:nvSpPr>
          <p:cNvPr id="14352" name="左右箭头 15398"/>
          <p:cNvSpPr/>
          <p:nvPr/>
        </p:nvSpPr>
        <p:spPr>
          <a:xfrm>
            <a:off x="2070497" y="3148252"/>
            <a:ext cx="2052638" cy="107156"/>
          </a:xfrm>
          <a:prstGeom prst="leftRightArrow">
            <a:avLst>
              <a:gd name="adj1" fmla="val 50000"/>
              <a:gd name="adj2" fmla="val 382401"/>
            </a:avLst>
          </a:prstGeom>
          <a:noFill/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68580" tIns="34290" rIns="68580" bIns="34290" anchor="t"/>
          <a:lstStyle/>
          <a:p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5" name="左大括号 4"/>
          <p:cNvSpPr/>
          <p:nvPr/>
        </p:nvSpPr>
        <p:spPr>
          <a:xfrm>
            <a:off x="4163854" y="2609374"/>
            <a:ext cx="122873" cy="1164908"/>
          </a:xfrm>
          <a:prstGeom prst="leftBrace">
            <a:avLst>
              <a:gd name="adj1" fmla="val 67054"/>
              <a:gd name="adj2" fmla="val 50000"/>
            </a:avLst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4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14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4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4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3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43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4" dur="500"/>
                                        <p:tgtEl>
                                          <p:spTgt spid="1436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4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5" dur="500"/>
                                        <p:tgtEl>
                                          <p:spTgt spid="1436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14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51" grpId="0"/>
      <p:bldP spid="14370" grpId="0" bldLvl="0" animBg="1"/>
      <p:bldP spid="14371" grpId="0" bldLvl="0" animBg="1"/>
      <p:bldP spid="14373" grpId="0"/>
      <p:bldP spid="4" grpId="0"/>
      <p:bldP spid="14337" grpId="0"/>
      <p:bldP spid="14338" grpId="0"/>
      <p:bldP spid="14339" grpId="0"/>
      <p:bldP spid="14340" grpId="0"/>
      <p:bldP spid="14361" grpId="0"/>
      <p:bldP spid="14365" grpId="0"/>
      <p:bldP spid="14352" grpId="0" animBg="1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78" name="Text Box 5"/>
          <p:cNvSpPr txBox="1"/>
          <p:nvPr/>
        </p:nvSpPr>
        <p:spPr>
          <a:xfrm>
            <a:off x="429101" y="417672"/>
            <a:ext cx="6660833" cy="908209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t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例</a:t>
            </a:r>
            <a:r>
              <a:rPr lang="en-US" altLang="zh-CN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如图，是一块梯形铁片的残余部分，量∠</a:t>
            </a:r>
            <a:r>
              <a:rPr lang="en-US" altLang="zh-CN" sz="2100" b="1" i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</a:t>
            </a:r>
            <a:r>
              <a:rPr lang="en-US" altLang="zh-CN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=</a:t>
            </a:r>
            <a:r>
              <a:rPr lang="en-US" altLang="zh-CN" sz="21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100</a:t>
            </a:r>
            <a:r>
              <a:rPr lang="en-US" altLang="zh-CN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°</a:t>
            </a: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，∠</a:t>
            </a:r>
            <a:r>
              <a:rPr lang="en-US" altLang="zh-CN" sz="2100" b="1" i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B</a:t>
            </a:r>
            <a:r>
              <a:rPr lang="en-US" altLang="zh-CN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=</a:t>
            </a:r>
            <a:r>
              <a:rPr lang="en-US" altLang="zh-CN" sz="21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115</a:t>
            </a:r>
            <a:r>
              <a:rPr lang="en-US" altLang="zh-CN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°</a:t>
            </a: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，梯形的另外两个角分别是多少度？</a:t>
            </a:r>
          </a:p>
        </p:txBody>
      </p:sp>
      <p:grpSp>
        <p:nvGrpSpPr>
          <p:cNvPr id="2" name="组合 39"/>
          <p:cNvGrpSpPr/>
          <p:nvPr/>
        </p:nvGrpSpPr>
        <p:grpSpPr>
          <a:xfrm>
            <a:off x="5811202" y="1819514"/>
            <a:ext cx="2185988" cy="1437084"/>
            <a:chOff x="0" y="0"/>
            <a:chExt cx="3374602" cy="1987111"/>
          </a:xfrm>
        </p:grpSpPr>
        <p:grpSp>
          <p:nvGrpSpPr>
            <p:cNvPr id="15363" name="Group 6"/>
            <p:cNvGrpSpPr/>
            <p:nvPr/>
          </p:nvGrpSpPr>
          <p:grpSpPr>
            <a:xfrm>
              <a:off x="0" y="0"/>
              <a:ext cx="3374602" cy="1987111"/>
              <a:chOff x="0" y="0"/>
              <a:chExt cx="3935" cy="2393"/>
            </a:xfrm>
          </p:grpSpPr>
          <p:pic>
            <p:nvPicPr>
              <p:cNvPr id="15364" name="Picture 7"/>
              <p:cNvPicPr>
                <a:picLocks noChangeAspect="1"/>
              </p:cNvPicPr>
              <p:nvPr/>
            </p:nvPicPr>
            <p:blipFill>
              <a:blip r:embed="rId3" cstate="email"/>
              <a:stretch>
                <a:fillRect/>
              </a:stretch>
            </p:blipFill>
            <p:spPr>
              <a:xfrm rot="10800000">
                <a:off x="266" y="53"/>
                <a:ext cx="2656" cy="1963"/>
              </a:xfrm>
              <a:prstGeom prst="rect">
                <a:avLst/>
              </a:prstGeom>
              <a:noFill/>
              <a:ln w="9525">
                <a:noFill/>
              </a:ln>
            </p:spPr>
          </p:pic>
          <p:sp>
            <p:nvSpPr>
              <p:cNvPr id="15365" name="Text Box 8"/>
              <p:cNvSpPr txBox="1"/>
              <p:nvPr/>
            </p:nvSpPr>
            <p:spPr>
              <a:xfrm>
                <a:off x="626" y="1613"/>
                <a:ext cx="720" cy="62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/>
              <a:lstStyle/>
              <a:p>
                <a:pPr algn="just"/>
                <a:r>
                  <a:rPr lang="en-US" altLang="zh-CN" sz="1800" i="1">
                    <a:latin typeface="Times New Roman" panose="02020603050405020304" pitchFamily="18" charset="0"/>
                    <a:ea typeface="宋体" panose="02010600030101010101" pitchFamily="2" charset="-122"/>
                  </a:rPr>
                  <a:t>A</a:t>
                </a:r>
                <a:endParaRPr lang="en-US" altLang="zh-CN" sz="1800" i="1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15366" name="Text Box 9"/>
              <p:cNvSpPr txBox="1"/>
              <p:nvPr/>
            </p:nvSpPr>
            <p:spPr>
              <a:xfrm>
                <a:off x="2066" y="1613"/>
                <a:ext cx="1260" cy="780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/>
              <a:lstStyle/>
              <a:p>
                <a:pPr algn="just"/>
                <a:r>
                  <a:rPr lang="en-US" altLang="zh-CN" sz="1800" i="1">
                    <a:latin typeface="Times New Roman" panose="02020603050405020304" pitchFamily="18" charset="0"/>
                    <a:ea typeface="宋体" panose="02010600030101010101" pitchFamily="2" charset="-122"/>
                  </a:rPr>
                  <a:t>B</a:t>
                </a:r>
                <a:endParaRPr lang="en-US" altLang="zh-CN" sz="1800" i="1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15367" name="Text Box 10"/>
              <p:cNvSpPr txBox="1"/>
              <p:nvPr/>
            </p:nvSpPr>
            <p:spPr>
              <a:xfrm>
                <a:off x="2675" y="0"/>
                <a:ext cx="1260" cy="780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/>
              <a:lstStyle/>
              <a:p>
                <a:pPr algn="just"/>
                <a:r>
                  <a:rPr lang="en-US" altLang="zh-CN" sz="1800" i="1">
                    <a:latin typeface="Times New Roman" panose="02020603050405020304" pitchFamily="18" charset="0"/>
                    <a:ea typeface="宋体" panose="02010600030101010101" pitchFamily="2" charset="-122"/>
                  </a:rPr>
                  <a:t>C</a:t>
                </a:r>
                <a:endParaRPr lang="en-US" altLang="zh-CN" sz="1800" i="1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15368" name="Text Box 11"/>
              <p:cNvSpPr txBox="1"/>
              <p:nvPr/>
            </p:nvSpPr>
            <p:spPr>
              <a:xfrm>
                <a:off x="0" y="53"/>
                <a:ext cx="1260" cy="936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/>
              <a:lstStyle/>
              <a:p>
                <a:pPr algn="just"/>
                <a:r>
                  <a:rPr lang="en-US" altLang="zh-CN" sz="1800" i="1">
                    <a:latin typeface="Times New Roman" panose="02020603050405020304" pitchFamily="18" charset="0"/>
                    <a:ea typeface="宋体" panose="02010600030101010101" pitchFamily="2" charset="-122"/>
                  </a:rPr>
                  <a:t>D</a:t>
                </a:r>
                <a:endParaRPr lang="en-US" altLang="zh-CN" sz="1800" i="1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p:grpSp>
        <p:sp>
          <p:nvSpPr>
            <p:cNvPr id="15369" name="Line 12"/>
            <p:cNvSpPr/>
            <p:nvPr/>
          </p:nvSpPr>
          <p:spPr>
            <a:xfrm>
              <a:off x="327751" y="302773"/>
              <a:ext cx="2016125" cy="0"/>
            </a:xfrm>
            <a:prstGeom prst="line">
              <a:avLst/>
            </a:prstGeom>
            <a:ln w="381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370" name="Line 13"/>
            <p:cNvSpPr/>
            <p:nvPr/>
          </p:nvSpPr>
          <p:spPr>
            <a:xfrm>
              <a:off x="830989" y="1455298"/>
              <a:ext cx="1008062" cy="0"/>
            </a:xfrm>
            <a:prstGeom prst="line">
              <a:avLst/>
            </a:prstGeom>
            <a:ln w="381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371" name="Arc 14"/>
            <p:cNvSpPr/>
            <p:nvPr/>
          </p:nvSpPr>
          <p:spPr>
            <a:xfrm rot="-5104233" flipH="1" flipV="1">
              <a:off x="361883" y="441679"/>
              <a:ext cx="366712" cy="146050"/>
            </a:xfrm>
            <a:custGeom>
              <a:avLst/>
              <a:gdLst/>
              <a:ahLst/>
              <a:cxnLst>
                <a:cxn ang="0">
                  <a:pos x="0" y="2509"/>
                </a:cxn>
                <a:cxn ang="0">
                  <a:pos x="10105" y="0"/>
                </a:cxn>
                <a:cxn ang="0">
                  <a:pos x="27654" y="9008"/>
                </a:cxn>
                <a:cxn ang="0">
                  <a:pos x="0" y="2509"/>
                </a:cxn>
                <a:cxn ang="0">
                  <a:pos x="10105" y="0"/>
                </a:cxn>
                <a:cxn ang="0">
                  <a:pos x="27654" y="9008"/>
                </a:cxn>
                <a:cxn ang="0">
                  <a:pos x="10105" y="21600"/>
                </a:cxn>
              </a:cxnLst>
              <a:rect l="0" t="0" r="0" b="0"/>
              <a:pathLst>
                <a:path w="27655" h="21600" fill="none">
                  <a:moveTo>
                    <a:pt x="0" y="2509"/>
                  </a:moveTo>
                  <a:cubicBezTo>
                    <a:pt x="3113" y="861"/>
                    <a:pt x="6582" y="-1"/>
                    <a:pt x="10105" y="0"/>
                  </a:cubicBezTo>
                  <a:cubicBezTo>
                    <a:pt x="17064" y="0"/>
                    <a:pt x="23597" y="3353"/>
                    <a:pt x="27654" y="9008"/>
                  </a:cubicBezTo>
                </a:path>
                <a:path w="27655" h="21600" stroke="0">
                  <a:moveTo>
                    <a:pt x="0" y="2509"/>
                  </a:moveTo>
                  <a:cubicBezTo>
                    <a:pt x="3113" y="861"/>
                    <a:pt x="6582" y="-1"/>
                    <a:pt x="10105" y="0"/>
                  </a:cubicBezTo>
                  <a:cubicBezTo>
                    <a:pt x="17064" y="0"/>
                    <a:pt x="23597" y="3353"/>
                    <a:pt x="27654" y="9008"/>
                  </a:cubicBezTo>
                  <a:lnTo>
                    <a:pt x="10105" y="21600"/>
                  </a:lnTo>
                  <a:close/>
                </a:path>
              </a:pathLst>
            </a:custGeom>
            <a:noFill/>
            <a:ln w="38100" cap="flat" cmpd="sng">
              <a:solidFill>
                <a:srgbClr val="FF0000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372" name="Arc 15"/>
            <p:cNvSpPr/>
            <p:nvPr/>
          </p:nvSpPr>
          <p:spPr>
            <a:xfrm rot="-7948558" flipH="1" flipV="1">
              <a:off x="676208" y="1206854"/>
              <a:ext cx="455612" cy="146050"/>
            </a:xfrm>
            <a:custGeom>
              <a:avLst/>
              <a:gdLst/>
              <a:ahLst/>
              <a:cxnLst>
                <a:cxn ang="0">
                  <a:pos x="0" y="21548"/>
                </a:cxn>
                <a:cxn ang="0">
                  <a:pos x="21600" y="0"/>
                </a:cxn>
                <a:cxn ang="0">
                  <a:pos x="34280" y="4114"/>
                </a:cxn>
                <a:cxn ang="0">
                  <a:pos x="0" y="21548"/>
                </a:cxn>
                <a:cxn ang="0">
                  <a:pos x="21600" y="0"/>
                </a:cxn>
                <a:cxn ang="0">
                  <a:pos x="34280" y="4114"/>
                </a:cxn>
                <a:cxn ang="0">
                  <a:pos x="21600" y="21600"/>
                </a:cxn>
              </a:cxnLst>
              <a:rect l="0" t="0" r="0" b="0"/>
              <a:pathLst>
                <a:path w="34281" h="21600" fill="none">
                  <a:moveTo>
                    <a:pt x="0" y="21548"/>
                  </a:moveTo>
                  <a:cubicBezTo>
                    <a:pt x="28" y="9638"/>
                    <a:pt x="9690" y="-1"/>
                    <a:pt x="21600" y="0"/>
                  </a:cubicBezTo>
                  <a:cubicBezTo>
                    <a:pt x="26155" y="0"/>
                    <a:pt x="30593" y="1439"/>
                    <a:pt x="34280" y="4114"/>
                  </a:cubicBezTo>
                </a:path>
                <a:path w="34281" h="21600" stroke="0">
                  <a:moveTo>
                    <a:pt x="0" y="21548"/>
                  </a:moveTo>
                  <a:cubicBezTo>
                    <a:pt x="28" y="9638"/>
                    <a:pt x="9690" y="-1"/>
                    <a:pt x="21600" y="0"/>
                  </a:cubicBezTo>
                  <a:cubicBezTo>
                    <a:pt x="26155" y="0"/>
                    <a:pt x="30593" y="1439"/>
                    <a:pt x="34280" y="4114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38100" cap="flat" cmpd="sng">
              <a:solidFill>
                <a:srgbClr val="FF0000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373" name="Arc 16"/>
            <p:cNvSpPr/>
            <p:nvPr/>
          </p:nvSpPr>
          <p:spPr>
            <a:xfrm rot="3484233" flipH="1" flipV="1">
              <a:off x="1846989" y="425010"/>
              <a:ext cx="488950" cy="146050"/>
            </a:xfrm>
            <a:custGeom>
              <a:avLst/>
              <a:gdLst/>
              <a:ahLst/>
              <a:cxnLst>
                <a:cxn ang="0">
                  <a:pos x="0" y="12063"/>
                </a:cxn>
                <a:cxn ang="0">
                  <a:pos x="19381" y="0"/>
                </a:cxn>
                <a:cxn ang="0">
                  <a:pos x="36930" y="9008"/>
                </a:cxn>
                <a:cxn ang="0">
                  <a:pos x="0" y="12063"/>
                </a:cxn>
                <a:cxn ang="0">
                  <a:pos x="19381" y="0"/>
                </a:cxn>
                <a:cxn ang="0">
                  <a:pos x="36930" y="9008"/>
                </a:cxn>
                <a:cxn ang="0">
                  <a:pos x="19381" y="21600"/>
                </a:cxn>
              </a:cxnLst>
              <a:rect l="0" t="0" r="0" b="0"/>
              <a:pathLst>
                <a:path w="36931" h="21600" fill="none">
                  <a:moveTo>
                    <a:pt x="0" y="12063"/>
                  </a:moveTo>
                  <a:cubicBezTo>
                    <a:pt x="3634" y="4677"/>
                    <a:pt x="11150" y="-1"/>
                    <a:pt x="19381" y="0"/>
                  </a:cubicBezTo>
                  <a:cubicBezTo>
                    <a:pt x="26340" y="0"/>
                    <a:pt x="32873" y="3353"/>
                    <a:pt x="36930" y="9008"/>
                  </a:cubicBezTo>
                </a:path>
                <a:path w="36931" h="21600" stroke="0">
                  <a:moveTo>
                    <a:pt x="0" y="12063"/>
                  </a:moveTo>
                  <a:cubicBezTo>
                    <a:pt x="3634" y="4677"/>
                    <a:pt x="11150" y="-1"/>
                    <a:pt x="19381" y="0"/>
                  </a:cubicBezTo>
                  <a:cubicBezTo>
                    <a:pt x="26340" y="0"/>
                    <a:pt x="32873" y="3353"/>
                    <a:pt x="36930" y="9008"/>
                  </a:cubicBezTo>
                  <a:lnTo>
                    <a:pt x="19381" y="21600"/>
                  </a:lnTo>
                  <a:close/>
                </a:path>
              </a:pathLst>
            </a:custGeom>
            <a:noFill/>
            <a:ln w="38100" cap="flat" cmpd="sng">
              <a:solidFill>
                <a:schemeClr val="hlink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374" name="Arc 17"/>
            <p:cNvSpPr/>
            <p:nvPr/>
          </p:nvSpPr>
          <p:spPr>
            <a:xfrm rot="7472292" flipH="1" flipV="1">
              <a:off x="1657272" y="1233831"/>
              <a:ext cx="366713" cy="146050"/>
            </a:xfrm>
            <a:custGeom>
              <a:avLst/>
              <a:gdLst/>
              <a:ahLst/>
              <a:cxnLst>
                <a:cxn ang="0">
                  <a:pos x="0" y="2509"/>
                </a:cxn>
                <a:cxn ang="0">
                  <a:pos x="10105" y="0"/>
                </a:cxn>
                <a:cxn ang="0">
                  <a:pos x="27654" y="9008"/>
                </a:cxn>
                <a:cxn ang="0">
                  <a:pos x="0" y="2509"/>
                </a:cxn>
                <a:cxn ang="0">
                  <a:pos x="10105" y="0"/>
                </a:cxn>
                <a:cxn ang="0">
                  <a:pos x="27654" y="9008"/>
                </a:cxn>
                <a:cxn ang="0">
                  <a:pos x="10105" y="21600"/>
                </a:cxn>
              </a:cxnLst>
              <a:rect l="0" t="0" r="0" b="0"/>
              <a:pathLst>
                <a:path w="27655" h="21600" fill="none">
                  <a:moveTo>
                    <a:pt x="0" y="2509"/>
                  </a:moveTo>
                  <a:cubicBezTo>
                    <a:pt x="3113" y="861"/>
                    <a:pt x="6582" y="-1"/>
                    <a:pt x="10105" y="0"/>
                  </a:cubicBezTo>
                  <a:cubicBezTo>
                    <a:pt x="17064" y="0"/>
                    <a:pt x="23597" y="3353"/>
                    <a:pt x="27654" y="9008"/>
                  </a:cubicBezTo>
                </a:path>
                <a:path w="27655" h="21600" stroke="0">
                  <a:moveTo>
                    <a:pt x="0" y="2509"/>
                  </a:moveTo>
                  <a:cubicBezTo>
                    <a:pt x="3113" y="861"/>
                    <a:pt x="6582" y="-1"/>
                    <a:pt x="10105" y="0"/>
                  </a:cubicBezTo>
                  <a:cubicBezTo>
                    <a:pt x="17064" y="0"/>
                    <a:pt x="23597" y="3353"/>
                    <a:pt x="27654" y="9008"/>
                  </a:cubicBezTo>
                  <a:lnTo>
                    <a:pt x="10105" y="21600"/>
                  </a:lnTo>
                  <a:close/>
                </a:path>
              </a:pathLst>
            </a:custGeom>
            <a:noFill/>
            <a:ln w="38100" cap="flat" cmpd="sng">
              <a:solidFill>
                <a:schemeClr val="hlink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15392" name="Text Box 4"/>
          <p:cNvSpPr txBox="1"/>
          <p:nvPr/>
        </p:nvSpPr>
        <p:spPr>
          <a:xfrm>
            <a:off x="429102" y="1408272"/>
            <a:ext cx="4333399" cy="2587466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t">
            <a:spAutoFit/>
          </a:bodyPr>
          <a:lstStyle/>
          <a:p>
            <a:pPr algn="l">
              <a:lnSpc>
                <a:spcPct val="130000"/>
              </a:lnSpc>
            </a:pPr>
            <a:r>
              <a:rPr lang="zh-CN" altLang="en-US" sz="21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解：</a:t>
            </a:r>
            <a:r>
              <a:rPr lang="en-US" altLang="zh-CN" sz="210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∵</a:t>
            </a:r>
            <a:r>
              <a:rPr lang="zh-CN" altLang="en-US" sz="210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铁片是</a:t>
            </a:r>
            <a:r>
              <a:rPr lang="zh-CN" altLang="en-US" sz="21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梯形的，</a:t>
            </a:r>
          </a:p>
          <a:p>
            <a:pPr algn="l">
              <a:lnSpc>
                <a:spcPct val="130000"/>
              </a:lnSpc>
            </a:pPr>
            <a:r>
              <a:rPr lang="en-US" altLang="zh-CN" sz="210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∴</a:t>
            </a:r>
            <a:r>
              <a:rPr lang="en-US" altLang="zh-CN" sz="2100" b="1" i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AB</a:t>
            </a:r>
            <a:r>
              <a:rPr lang="en-US" altLang="zh-CN" sz="21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//</a:t>
            </a:r>
            <a:r>
              <a:rPr lang="en-US" altLang="zh-CN" sz="2100" b="1" i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CD</a:t>
            </a:r>
            <a:r>
              <a:rPr lang="en-US" altLang="zh-CN" sz="21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,</a:t>
            </a:r>
            <a:endParaRPr lang="zh-CN" altLang="en-US" sz="2100" dirty="0"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algn="l">
              <a:lnSpc>
                <a:spcPct val="130000"/>
              </a:lnSpc>
            </a:pPr>
            <a:r>
              <a:rPr lang="en-US" altLang="zh-CN" sz="210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∴</a:t>
            </a:r>
            <a:r>
              <a:rPr lang="zh-CN" altLang="en-US" sz="21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∠</a:t>
            </a:r>
            <a:r>
              <a:rPr lang="en-US" altLang="zh-CN" sz="2100" b="1" i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</a:t>
            </a:r>
            <a:r>
              <a:rPr lang="en-US" altLang="zh-CN" sz="210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+</a:t>
            </a:r>
            <a:r>
              <a:rPr lang="zh-CN" altLang="en-US" sz="21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∠</a:t>
            </a:r>
            <a:r>
              <a:rPr lang="en-US" altLang="zh-CN" sz="2100" b="1" i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D</a:t>
            </a:r>
            <a:r>
              <a:rPr lang="en-US" altLang="zh-CN" sz="210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=</a:t>
            </a:r>
            <a:r>
              <a:rPr lang="en-US" altLang="zh-CN" sz="21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180</a:t>
            </a:r>
            <a:r>
              <a:rPr lang="en-US" altLang="zh-CN" sz="2100" baseline="3000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o</a:t>
            </a:r>
            <a:r>
              <a:rPr lang="zh-CN" altLang="en-US" sz="21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，∠</a:t>
            </a:r>
            <a:r>
              <a:rPr lang="en-US" altLang="zh-CN" sz="2100" b="1" i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B</a:t>
            </a:r>
            <a:r>
              <a:rPr lang="en-US" altLang="zh-CN" sz="210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+</a:t>
            </a:r>
            <a:r>
              <a:rPr lang="zh-CN" altLang="en-US" sz="21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∠</a:t>
            </a:r>
            <a:r>
              <a:rPr lang="en-US" altLang="zh-CN" sz="2100" b="1" i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C</a:t>
            </a:r>
            <a:r>
              <a:rPr lang="en-US" altLang="zh-CN" sz="210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=</a:t>
            </a:r>
            <a:r>
              <a:rPr lang="en-US" altLang="zh-CN" sz="21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180</a:t>
            </a:r>
            <a:r>
              <a:rPr lang="en-US" altLang="zh-CN" sz="2100" baseline="3000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o</a:t>
            </a:r>
            <a:r>
              <a:rPr lang="zh-CN" altLang="en-US" sz="210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，</a:t>
            </a:r>
          </a:p>
          <a:p>
            <a:pPr algn="l">
              <a:lnSpc>
                <a:spcPct val="130000"/>
              </a:lnSpc>
            </a:pPr>
            <a:r>
              <a:rPr lang="en-US" altLang="zh-CN" sz="210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∵</a:t>
            </a: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∠</a:t>
            </a:r>
            <a:r>
              <a:rPr lang="en-US" altLang="zh-CN" sz="2100" b="1" i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A</a:t>
            </a:r>
            <a:r>
              <a:rPr lang="en-US" altLang="zh-CN" sz="21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=</a:t>
            </a:r>
            <a:r>
              <a:rPr lang="en-US" altLang="zh-CN" sz="21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100</a:t>
            </a:r>
            <a:r>
              <a:rPr lang="en-US" altLang="zh-CN" sz="2100" b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°</a:t>
            </a: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，∠</a:t>
            </a:r>
            <a:r>
              <a:rPr lang="en-US" altLang="zh-CN" sz="2100" b="1" i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B</a:t>
            </a:r>
            <a:r>
              <a:rPr lang="en-US" altLang="zh-CN" sz="21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=</a:t>
            </a:r>
            <a:r>
              <a:rPr lang="en-US" altLang="zh-CN" sz="21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115</a:t>
            </a:r>
            <a:r>
              <a:rPr lang="en-US" altLang="zh-CN" sz="2100" b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°</a:t>
            </a:r>
            <a:r>
              <a:rPr lang="zh-CN" altLang="en-US" sz="210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，</a:t>
            </a:r>
            <a:endParaRPr lang="zh-CN" altLang="en-US" sz="210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  <a:sym typeface="+mn-ea"/>
            </a:endParaRPr>
          </a:p>
          <a:p>
            <a:pPr>
              <a:lnSpc>
                <a:spcPct val="130000"/>
              </a:lnSpc>
            </a:pPr>
            <a:r>
              <a:rPr lang="en-US" altLang="zh-CN" sz="210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∴</a:t>
            </a:r>
            <a:r>
              <a:rPr lang="zh-CN" altLang="en-US" sz="21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∠</a:t>
            </a:r>
            <a:r>
              <a:rPr lang="en-US" altLang="zh-CN" sz="2100" b="1" i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D</a:t>
            </a:r>
            <a:r>
              <a:rPr lang="en-US" altLang="zh-CN" sz="210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=</a:t>
            </a:r>
            <a:r>
              <a:rPr lang="en-US" altLang="zh-CN" sz="21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180</a:t>
            </a:r>
            <a:r>
              <a:rPr lang="en-US" altLang="zh-CN" sz="2100" b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°</a:t>
            </a:r>
            <a:r>
              <a:rPr lang="en-US" altLang="zh-CN" sz="210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－</a:t>
            </a:r>
            <a:r>
              <a:rPr lang="zh-CN" altLang="en-US" sz="21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∠</a:t>
            </a:r>
            <a:r>
              <a:rPr lang="en-US" altLang="zh-CN" sz="2100" b="1" i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A</a:t>
            </a:r>
            <a:r>
              <a:rPr lang="en-US" altLang="zh-CN" sz="210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=</a:t>
            </a:r>
            <a:r>
              <a:rPr lang="en-US" altLang="zh-CN" sz="21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80</a:t>
            </a:r>
            <a:r>
              <a:rPr lang="en-US" altLang="zh-CN" sz="2100" b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°</a:t>
            </a:r>
            <a:r>
              <a:rPr lang="zh-CN" altLang="en-US" sz="210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，</a:t>
            </a:r>
          </a:p>
          <a:p>
            <a:pPr>
              <a:lnSpc>
                <a:spcPct val="130000"/>
              </a:lnSpc>
            </a:pPr>
            <a:r>
              <a:rPr lang="zh-CN" altLang="en-US" sz="21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   ∠</a:t>
            </a:r>
            <a:r>
              <a:rPr lang="en-US" altLang="zh-CN" sz="2100" b="1" i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C</a:t>
            </a:r>
            <a:r>
              <a:rPr lang="en-US" altLang="zh-CN" sz="210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=</a:t>
            </a:r>
            <a:r>
              <a:rPr lang="en-US" altLang="zh-CN" sz="21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180</a:t>
            </a:r>
            <a:r>
              <a:rPr lang="en-US" altLang="zh-CN" sz="2100" b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°</a:t>
            </a:r>
            <a:r>
              <a:rPr lang="en-US" altLang="zh-CN" sz="210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－</a:t>
            </a:r>
            <a:r>
              <a:rPr lang="zh-CN" altLang="en-US" sz="21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∠</a:t>
            </a:r>
            <a:r>
              <a:rPr lang="en-US" altLang="zh-CN" sz="2100" b="1" i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B</a:t>
            </a:r>
            <a:r>
              <a:rPr lang="en-US" altLang="zh-CN" sz="210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=</a:t>
            </a:r>
            <a:r>
              <a:rPr lang="en-US" altLang="zh-CN" sz="21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65</a:t>
            </a:r>
            <a:r>
              <a:rPr lang="en-US" altLang="zh-CN" sz="2100" b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°</a:t>
            </a:r>
          </a:p>
        </p:txBody>
      </p:sp>
      <p:sp>
        <p:nvSpPr>
          <p:cNvPr id="15393" name="Text Box 5"/>
          <p:cNvSpPr txBox="1"/>
          <p:nvPr/>
        </p:nvSpPr>
        <p:spPr>
          <a:xfrm>
            <a:off x="315754" y="4170521"/>
            <a:ext cx="5707856" cy="391478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t">
            <a:spAutoFit/>
          </a:bodyPr>
          <a:lstStyle/>
          <a:p>
            <a:r>
              <a:rPr lang="zh-CN" altLang="en-US" sz="21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所以梯形的另外两个角分别是</a:t>
            </a:r>
            <a:r>
              <a:rPr lang="en-US" altLang="zh-CN" sz="21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80</a:t>
            </a:r>
            <a:r>
              <a:rPr lang="en-US" altLang="zh-CN" sz="210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°</a:t>
            </a:r>
            <a:r>
              <a:rPr lang="zh-CN" altLang="en-US" sz="21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、</a:t>
            </a:r>
            <a:r>
              <a:rPr lang="en-US" altLang="zh-CN" sz="21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65</a:t>
            </a:r>
            <a:r>
              <a:rPr lang="en-US" altLang="zh-CN" sz="210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°.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5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5" dur="500"/>
                                        <p:tgtEl>
                                          <p:spTgt spid="153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0" dur="500"/>
                                        <p:tgtEl>
                                          <p:spTgt spid="153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5" dur="500"/>
                                        <p:tgtEl>
                                          <p:spTgt spid="153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0" dur="500"/>
                                        <p:tgtEl>
                                          <p:spTgt spid="153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5" dur="500"/>
                                        <p:tgtEl>
                                          <p:spTgt spid="153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0" dur="500"/>
                                        <p:tgtEl>
                                          <p:spTgt spid="153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53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153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153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153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153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68" dur="500"/>
                                        <p:tgtEl>
                                          <p:spTgt spid="153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78" grpId="0"/>
      <p:bldP spid="15392" grpId="0" uiExpand="1" build="p"/>
      <p:bldP spid="15393" grpId="0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187308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187308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HUMBS_INDEX" val="1"/>
  <p:tag name="KSO_WM_TEMPLATE_SUBCATEGORY" val="0"/>
  <p:tag name="KSO_WM_TAG_VERSION" val="1.0"/>
  <p:tag name="KSO_WM_BEAUTIFY_FLAG" val="#wm#"/>
  <p:tag name="KSO_WM_TEMPLATE_CATEGORY" val="custom"/>
  <p:tag name="KSO_WM_TEMPLATE_INDEX" val="20187308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1060</Words>
  <Application>Microsoft Office PowerPoint</Application>
  <PresentationFormat>全屏显示(16:9)</PresentationFormat>
  <Paragraphs>132</Paragraphs>
  <Slides>16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27" baseType="lpstr">
      <vt:lpstr>黑体</vt:lpstr>
      <vt:lpstr>华文楷体</vt:lpstr>
      <vt:lpstr>宋体</vt:lpstr>
      <vt:lpstr>微软雅黑</vt:lpstr>
      <vt:lpstr>Arial</vt:lpstr>
      <vt:lpstr>Calibri</vt:lpstr>
      <vt:lpstr>Symbol</vt:lpstr>
      <vt:lpstr>Times New Roman</vt:lpstr>
      <vt:lpstr>Wingdings</vt:lpstr>
      <vt:lpstr>WWW.2PPT.COM
</vt:lpstr>
      <vt:lpstr>Equation.KSEE3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2018-02-07T00:47:00Z</dcterms:created>
  <dcterms:modified xsi:type="dcterms:W3CDTF">2023-01-16T15:45:50Z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5B61F52E25374F1480E60ADE398EA936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