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323" r:id="rId2"/>
    <p:sldId id="319" r:id="rId3"/>
    <p:sldId id="457" r:id="rId4"/>
    <p:sldId id="484" r:id="rId5"/>
    <p:sldId id="485" r:id="rId6"/>
    <p:sldId id="486" r:id="rId7"/>
    <p:sldId id="477" r:id="rId8"/>
    <p:sldId id="329" r:id="rId9"/>
    <p:sldId id="458" r:id="rId10"/>
    <p:sldId id="487" r:id="rId11"/>
    <p:sldId id="488" r:id="rId12"/>
    <p:sldId id="325" r:id="rId13"/>
    <p:sldId id="333" r:id="rId14"/>
    <p:sldId id="489" r:id="rId15"/>
    <p:sldId id="419" r:id="rId16"/>
    <p:sldId id="503" r:id="rId17"/>
    <p:sldId id="413" r:id="rId18"/>
    <p:sldId id="474" r:id="rId19"/>
    <p:sldId id="504" r:id="rId20"/>
    <p:sldId id="490" r:id="rId21"/>
    <p:sldId id="491" r:id="rId22"/>
    <p:sldId id="492" r:id="rId23"/>
    <p:sldId id="493" r:id="rId24"/>
    <p:sldId id="494" r:id="rId25"/>
    <p:sldId id="495" r:id="rId26"/>
    <p:sldId id="496" r:id="rId27"/>
    <p:sldId id="497" r:id="rId28"/>
    <p:sldId id="498" r:id="rId29"/>
    <p:sldId id="499" r:id="rId30"/>
    <p:sldId id="500" r:id="rId31"/>
    <p:sldId id="501" r:id="rId32"/>
    <p:sldId id="505" r:id="rId33"/>
    <p:sldId id="377" r:id="rId34"/>
    <p:sldId id="443" r:id="rId35"/>
    <p:sldId id="456" r:id="rId36"/>
    <p:sldId id="454" r:id="rId37"/>
    <p:sldId id="479" r:id="rId38"/>
    <p:sldId id="480" r:id="rId39"/>
    <p:sldId id="506" r:id="rId40"/>
    <p:sldId id="481" r:id="rId41"/>
    <p:sldId id="483" r:id="rId42"/>
    <p:sldId id="502" r:id="rId43"/>
    <p:sldId id="327" r:id="rId44"/>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4" autoAdjust="0"/>
    <p:restoredTop sz="94660"/>
  </p:normalViewPr>
  <p:slideViewPr>
    <p:cSldViewPr snapToGrid="0">
      <p:cViewPr varScale="1">
        <p:scale>
          <a:sx n="114" d="100"/>
          <a:sy n="114" d="100"/>
        </p:scale>
        <p:origin x="-432" y="-90"/>
      </p:cViewPr>
      <p:guideLst>
        <p:guide orient="horz" pos="2243"/>
        <p:guide pos="3812"/>
      </p:guideLst>
    </p:cSldViewPr>
  </p:slideViewPr>
  <p:notesTextViewPr>
    <p:cViewPr>
      <p:scale>
        <a:sx n="1" d="1"/>
        <a:sy n="1" d="1"/>
      </p:scale>
      <p:origin x="0" y="0"/>
    </p:cViewPr>
  </p:notesTextViewPr>
  <p:notesViewPr>
    <p:cSldViewPr snapToGrid="0">
      <p:cViewPr varScale="1">
        <p:scale>
          <a:sx n="48" d="100"/>
          <a:sy n="48" d="100"/>
        </p:scale>
        <p:origin x="-3018" y="-90"/>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CEAA6423-82FB-4CC8-9DFC-A5DF60FBF365}" type="datetimeFigureOut">
              <a:rPr lang="zh-CN" altLang="en-US" smtClean="0"/>
              <a:t>2023-01-16</a:t>
            </a:fld>
            <a:endParaRPr lang="zh-CN" altLang="en-US"/>
          </a:p>
        </p:txBody>
      </p:sp>
      <p:sp>
        <p:nvSpPr>
          <p:cNvPr id="4" name="页脚占位符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45DFF693-687D-42C9-A904-87C5278BA30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2FBA1DF2-25BB-44C0-A167-41AF23979BBD}"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720DFF82-D2F0-4975-964C-89A38A51E72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slideMaster" Target="../slideMasters/slideMaster1.xml"/><Relationship Id="rId4" Type="http://schemas.openxmlformats.org/officeDocument/2006/relationships/tags" Target="../tags/tag56.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64.xml"/><Relationship Id="rId3" Type="http://schemas.openxmlformats.org/officeDocument/2006/relationships/tags" Target="../tags/tag59.xml"/><Relationship Id="rId7" Type="http://schemas.openxmlformats.org/officeDocument/2006/relationships/tags" Target="../tags/tag63.xml"/><Relationship Id="rId12" Type="http://schemas.openxmlformats.org/officeDocument/2006/relationships/image" Target="../media/image2.jpe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slideMaster" Target="../slideMasters/slideMaster1.xml"/><Relationship Id="rId5" Type="http://schemas.openxmlformats.org/officeDocument/2006/relationships/tags" Target="../tags/tag61.xml"/><Relationship Id="rId10" Type="http://schemas.openxmlformats.org/officeDocument/2006/relationships/tags" Target="../tags/tag66.xml"/><Relationship Id="rId4" Type="http://schemas.openxmlformats.org/officeDocument/2006/relationships/tags" Target="../tags/tag60.xml"/><Relationship Id="rId9" Type="http://schemas.openxmlformats.org/officeDocument/2006/relationships/tags" Target="../tags/tag6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19.xml"/><Relationship Id="rId3" Type="http://schemas.openxmlformats.org/officeDocument/2006/relationships/tags" Target="../tags/tag14.xml"/><Relationship Id="rId7" Type="http://schemas.openxmlformats.org/officeDocument/2006/relationships/tags" Target="../tags/tag18.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10" Type="http://schemas.openxmlformats.org/officeDocument/2006/relationships/slideMaster" Target="../slideMasters/slideMaster1.xml"/><Relationship Id="rId4" Type="http://schemas.openxmlformats.org/officeDocument/2006/relationships/tags" Target="../tags/tag15.xml"/><Relationship Id="rId9" Type="http://schemas.openxmlformats.org/officeDocument/2006/relationships/tags" Target="../tags/tag20.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Master" Target="../slideMasters/slideMaster1.xml"/><Relationship Id="rId5" Type="http://schemas.openxmlformats.org/officeDocument/2006/relationships/tags" Target="../tags/tag52.xml"/><Relationship Id="rId4" Type="http://schemas.openxmlformats.org/officeDocument/2006/relationships/tags" Target="../tags/tag5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1"/>
            </p:custDataLst>
          </p:nvPr>
        </p:nvSpPr>
        <p:spPr>
          <a:xfrm>
            <a:off x="669930" y="952508"/>
            <a:ext cx="10852237" cy="5388907"/>
          </a:xfrm>
        </p:spPr>
        <p:txBody>
          <a:bodyPr/>
          <a:lstStyle>
            <a:lvl1pPr>
              <a:defRPr/>
            </a:lvl1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4"/>
            </p:custDataLst>
          </p:nvPr>
        </p:nvSpPr>
        <p:spPr/>
        <p:txBody>
          <a:bodyPr/>
          <a:lstStyle>
            <a:lvl1pPr>
              <a:defRPr/>
            </a:lvl1pPr>
          </a:lstStyle>
          <a:p>
            <a:pPr>
              <a:defRPr/>
            </a:pPr>
            <a:fld id="{5E5EBB0C-5A13-436A-8D2C-3DC1B1265DA7}" type="slidenum">
              <a:rPr lang="zh-CN" altLang="en-US"/>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4825"/>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title" hasCustomPrompt="1"/>
            <p:custDataLst>
              <p:tags r:id="rId6"/>
            </p:custDataLst>
          </p:nvPr>
        </p:nvSpPr>
        <p:spPr>
          <a:xfrm>
            <a:off x="7429500" y="4290060"/>
            <a:ext cx="4425950" cy="1175385"/>
          </a:xfrm>
        </p:spPr>
        <p:txBody>
          <a:bodyPr rIns="25400" rtlCol="0" anchor="b">
            <a:noAutofit/>
          </a:bodyPr>
          <a:lstStyle>
            <a:lvl1pPr marL="0" marR="0" algn="r" defTabSz="914400" rtl="0" eaLnBrk="1" fontAlgn="auto" latinLnBrk="0" hangingPunct="1">
              <a:lnSpc>
                <a:spcPct val="100000"/>
              </a:lnSpc>
              <a:buNone/>
              <a:defRPr kumimoji="0" lang="zh-CN" altLang="en-US" sz="6600" b="1" i="0" u="none" strike="noStrike" kern="1200" cap="none" spc="6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编辑标题</a:t>
            </a:r>
            <a:endParaRPr noProof="1">
              <a:sym typeface="+mn-ea"/>
            </a:endParaRPr>
          </a:p>
        </p:txBody>
      </p:sp>
      <p:sp>
        <p:nvSpPr>
          <p:cNvPr id="14" name="文本占位符 13"/>
          <p:cNvSpPr>
            <a:spLocks noGrp="1"/>
          </p:cNvSpPr>
          <p:nvPr>
            <p:ph type="body" sz="quarter" idx="14" hasCustomPrompt="1"/>
            <p:custDataLst>
              <p:tags r:id="rId7"/>
            </p:custDataLst>
          </p:nvPr>
        </p:nvSpPr>
        <p:spPr>
          <a:xfrm>
            <a:off x="7429499" y="5540698"/>
            <a:ext cx="4425810" cy="691347"/>
          </a:xfrm>
        </p:spPr>
        <p:txBody>
          <a:bodyPr>
            <a:normAutofit/>
          </a:bodyPr>
          <a:lstStyle>
            <a:lvl1pPr marL="0" indent="0" algn="r">
              <a:buNone/>
              <a:defRPr sz="3200"/>
            </a:lvl1pPr>
            <a:lvl2pPr marL="457200" indent="0">
              <a:buNone/>
              <a:defRPr/>
            </a:lvl2pPr>
          </a:lstStyle>
          <a:p>
            <a:pPr lvl="0"/>
            <a:r>
              <a:rPr lang="zh-CN" altLang="en-US" noProof="1"/>
              <a:t>编辑文本</a:t>
            </a:r>
          </a:p>
        </p:txBody>
      </p:sp>
      <p:sp>
        <p:nvSpPr>
          <p:cNvPr id="9" name="日期占位符 2"/>
          <p:cNvSpPr>
            <a:spLocks noGrp="1"/>
          </p:cNvSpPr>
          <p:nvPr>
            <p:ph type="dt" sz="half" idx="15"/>
            <p:custDataLst>
              <p:tags r:id="rId8"/>
            </p:custDataLst>
          </p:nvPr>
        </p:nvSpPr>
        <p:spPr/>
        <p:txBody>
          <a:bodyPr/>
          <a:lstStyle>
            <a:lvl1pPr>
              <a:defRPr/>
            </a:lvl1pPr>
          </a:lstStyle>
          <a:p>
            <a:pPr>
              <a:defRPr/>
            </a:pPr>
            <a:endParaRPr lang="zh-CN" altLang="en-US"/>
          </a:p>
        </p:txBody>
      </p:sp>
      <p:sp>
        <p:nvSpPr>
          <p:cNvPr id="10" name="页脚占位符 3"/>
          <p:cNvSpPr>
            <a:spLocks noGrp="1"/>
          </p:cNvSpPr>
          <p:nvPr>
            <p:ph type="ftr" sz="quarter" idx="16"/>
            <p:custDataLst>
              <p:tags r:id="rId9"/>
            </p:custDataLst>
          </p:nvPr>
        </p:nvSpPr>
        <p:spPr/>
        <p:txBody>
          <a:bodyPr/>
          <a:lstStyle>
            <a:lvl1pPr>
              <a:defRPr/>
            </a:lvl1pPr>
          </a:lstStyle>
          <a:p>
            <a:pPr>
              <a:defRPr/>
            </a:pPr>
            <a:endParaRPr lang="zh-CN" altLang="en-US"/>
          </a:p>
        </p:txBody>
      </p:sp>
      <p:sp>
        <p:nvSpPr>
          <p:cNvPr id="11" name="灯片编号占位符 4"/>
          <p:cNvSpPr>
            <a:spLocks noGrp="1"/>
          </p:cNvSpPr>
          <p:nvPr>
            <p:ph type="sldNum" sz="quarter" idx="17"/>
            <p:custDataLst>
              <p:tags r:id="rId10"/>
            </p:custDataLst>
          </p:nvPr>
        </p:nvSpPr>
        <p:spPr/>
        <p:txBody>
          <a:bodyPr/>
          <a:lstStyle>
            <a:lvl1pPr>
              <a:defRPr/>
            </a:lvl1pPr>
          </a:lstStyle>
          <a:p>
            <a:pPr>
              <a:defRPr/>
            </a:pPr>
            <a:fld id="{4FC38A87-77AC-48C7-9F0B-A360E0E07000}" type="slidenum">
              <a:rPr lang="zh-CN" altLang="en-US"/>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custDataLst>
              <p:tags r:id="rId2"/>
            </p:custDataLst>
          </p:nvPr>
        </p:nvSpPr>
        <p:spPr>
          <a:xfrm>
            <a:off x="669882" y="952508"/>
            <a:ext cx="10852237"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74FEF436-D7EA-4EF9-B5EE-0F0508D00828}" type="slidenum">
              <a:rPr lang="zh-CN" altLang="en-US"/>
              <a:t>‹#›</a:t>
            </a:fld>
            <a:endParaRPr lang="zh-CN" alt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5" name="Freeform 6"/>
          <p:cNvSpPr>
            <a:spLocks noChangeArrowheads="1"/>
          </p:cNvSpPr>
          <p:nvPr>
            <p:custDataLst>
              <p:tags r:id="rId1"/>
            </p:custDataLst>
          </p:nvPr>
        </p:nvSpPr>
        <p:spPr bwMode="auto">
          <a:xfrm>
            <a:off x="0" y="3879850"/>
            <a:ext cx="4992688" cy="2978150"/>
          </a:xfrm>
          <a:custGeom>
            <a:avLst/>
            <a:gdLst>
              <a:gd name="T0" fmla="*/ 0 w 2348"/>
              <a:gd name="T1" fmla="*/ 0 h 1407"/>
              <a:gd name="T2" fmla="*/ 2348 w 2348"/>
              <a:gd name="T3" fmla="*/ 1407 h 1407"/>
              <a:gd name="T4" fmla="*/ 0 w 2348"/>
              <a:gd name="T5" fmla="*/ 1407 h 1407"/>
              <a:gd name="T6" fmla="*/ 0 w 2348"/>
              <a:gd name="T7" fmla="*/ 0 h 1407"/>
            </a:gdLst>
            <a:ahLst/>
            <a:cxnLst>
              <a:cxn ang="0">
                <a:pos x="T0" y="T1"/>
              </a:cxn>
              <a:cxn ang="0">
                <a:pos x="T2" y="T3"/>
              </a:cxn>
              <a:cxn ang="0">
                <a:pos x="T4" y="T5"/>
              </a:cxn>
              <a:cxn ang="0">
                <a:pos x="T6" y="T7"/>
              </a:cxn>
            </a:cxnLst>
            <a:rect l="0" t="0" r="r" b="b"/>
            <a:pathLst>
              <a:path w="2348" h="1407">
                <a:moveTo>
                  <a:pt x="0" y="0"/>
                </a:moveTo>
                <a:lnTo>
                  <a:pt x="2348" y="1407"/>
                </a:lnTo>
                <a:lnTo>
                  <a:pt x="0" y="1407"/>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6" name="Freeform 7"/>
          <p:cNvSpPr>
            <a:spLocks noChangeArrowheads="1"/>
          </p:cNvSpPr>
          <p:nvPr>
            <p:custDataLst>
              <p:tags r:id="rId2"/>
            </p:custDataLst>
          </p:nvPr>
        </p:nvSpPr>
        <p:spPr bwMode="auto">
          <a:xfrm>
            <a:off x="2830513" y="4400550"/>
            <a:ext cx="9361487" cy="2457450"/>
          </a:xfrm>
          <a:custGeom>
            <a:avLst/>
            <a:gdLst>
              <a:gd name="T0" fmla="*/ 4403 w 4403"/>
              <a:gd name="T1" fmla="*/ 0 h 1161"/>
              <a:gd name="T2" fmla="*/ 4403 w 4403"/>
              <a:gd name="T3" fmla="*/ 1161 h 1161"/>
              <a:gd name="T4" fmla="*/ 0 w 4403"/>
              <a:gd name="T5" fmla="*/ 1161 h 1161"/>
              <a:gd name="T6" fmla="*/ 4403 w 4403"/>
              <a:gd name="T7" fmla="*/ 0 h 1161"/>
            </a:gdLst>
            <a:ahLst/>
            <a:cxnLst>
              <a:cxn ang="0">
                <a:pos x="T0" y="T1"/>
              </a:cxn>
              <a:cxn ang="0">
                <a:pos x="T2" y="T3"/>
              </a:cxn>
              <a:cxn ang="0">
                <a:pos x="T4" y="T5"/>
              </a:cxn>
              <a:cxn ang="0">
                <a:pos x="T6" y="T7"/>
              </a:cxn>
            </a:cxnLst>
            <a:rect l="0" t="0" r="r" b="b"/>
            <a:pathLst>
              <a:path w="4403" h="1161">
                <a:moveTo>
                  <a:pt x="4403" y="0"/>
                </a:moveTo>
                <a:lnTo>
                  <a:pt x="4403" y="1161"/>
                </a:lnTo>
                <a:lnTo>
                  <a:pt x="0" y="1161"/>
                </a:lnTo>
                <a:lnTo>
                  <a:pt x="4403"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7" name="直接连接符 11"/>
          <p:cNvSpPr>
            <a:spLocks noChangeShapeType="1"/>
          </p:cNvSpPr>
          <p:nvPr>
            <p:custDataLst>
              <p:tags r:id="rId3"/>
            </p:custDataLst>
          </p:nvPr>
        </p:nvSpPr>
        <p:spPr bwMode="auto">
          <a:xfrm>
            <a:off x="1920875" y="2790825"/>
            <a:ext cx="5219700" cy="1588"/>
          </a:xfrm>
          <a:prstGeom prst="line">
            <a:avLst/>
          </a:prstGeom>
          <a:noFill/>
          <a:ln w="6350">
            <a:solidFill>
              <a:schemeClr val="accent1"/>
            </a:solidFill>
            <a:bevel/>
          </a:ln>
          <a:extLst>
            <a:ext uri="{909E8E84-426E-40DD-AFC4-6F175D3DCCD1}">
              <a14:hiddenFill xmlns:a14="http://schemas.microsoft.com/office/drawing/2010/main">
                <a:noFill/>
              </a14:hiddenFill>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sz="1900">
              <a:solidFill>
                <a:schemeClr val="accent1"/>
              </a:solidFill>
              <a:sym typeface="Arial" panose="020B0604020202020204" pitchFamily="34" charset="0"/>
            </a:endParaRPr>
          </a:p>
        </p:txBody>
      </p:sp>
      <p:sp>
        <p:nvSpPr>
          <p:cNvPr id="2" name="标题 1"/>
          <p:cNvSpPr>
            <a:spLocks noGrp="1"/>
          </p:cNvSpPr>
          <p:nvPr>
            <p:ph type="title" hasCustomPrompt="1"/>
            <p:custDataLst>
              <p:tags r:id="rId4"/>
            </p:custDataLst>
          </p:nvPr>
        </p:nvSpPr>
        <p:spPr>
          <a:xfrm>
            <a:off x="1675735" y="3503613"/>
            <a:ext cx="5464840" cy="1058408"/>
          </a:xfrm>
        </p:spPr>
        <p:txBody>
          <a:bodyPr rIns="63500">
            <a:noAutofit/>
          </a:bodyPr>
          <a:lstStyle>
            <a:lvl1pPr algn="r">
              <a:defRPr sz="4800" u="none" strike="noStrike" kern="1200" cap="none" spc="300" normalizeH="0">
                <a:solidFill>
                  <a:schemeClr val="tx1"/>
                </a:solidFill>
                <a:uFillTx/>
                <a:latin typeface="微软雅黑" panose="020B0503020204020204" charset="-122"/>
                <a:ea typeface="微软雅黑" panose="020B0503020204020204" charset="-122"/>
              </a:defRPr>
            </a:lvl1pPr>
          </a:lstStyle>
          <a:p>
            <a:r>
              <a:rPr lang="zh-CN" altLang="en-US" noProof="1"/>
              <a:t>单击此处编辑标题</a:t>
            </a:r>
          </a:p>
        </p:txBody>
      </p:sp>
      <p:sp>
        <p:nvSpPr>
          <p:cNvPr id="3" name="文本占位符 2"/>
          <p:cNvSpPr>
            <a:spLocks noGrp="1"/>
          </p:cNvSpPr>
          <p:nvPr>
            <p:ph type="body" idx="1" hasCustomPrompt="1"/>
            <p:custDataLst>
              <p:tags r:id="rId5"/>
            </p:custDataLst>
          </p:nvPr>
        </p:nvSpPr>
        <p:spPr>
          <a:xfrm>
            <a:off x="1675735" y="2856230"/>
            <a:ext cx="5464840" cy="586804"/>
          </a:xfrm>
        </p:spPr>
        <p:txBody>
          <a:bodyPr tIns="38100" rIns="76200" bIns="38100" anchor="ctr">
            <a:noAutofit/>
          </a:bodyPr>
          <a:lstStyle>
            <a:lvl1pPr marL="0" indent="0" algn="r" eaLnBrk="1" fontAlgn="base" latinLnBrk="0" hangingPunct="1">
              <a:buNone/>
              <a:defRPr kumimoji="0" lang="zh-CN" altLang="en-US" sz="3200" b="0" i="0" u="none" strike="noStrike" kern="1200" cap="none" spc="150" normalizeH="0" baseline="0" noProof="1">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编辑文本</a:t>
            </a:r>
          </a:p>
        </p:txBody>
      </p:sp>
      <p:sp>
        <p:nvSpPr>
          <p:cNvPr id="12" name="文本占位符 11"/>
          <p:cNvSpPr>
            <a:spLocks noGrp="1"/>
          </p:cNvSpPr>
          <p:nvPr>
            <p:ph type="body" sz="quarter" idx="13" hasCustomPrompt="1"/>
            <p:custDataLst>
              <p:tags r:id="rId6"/>
            </p:custDataLst>
          </p:nvPr>
        </p:nvSpPr>
        <p:spPr>
          <a:xfrm>
            <a:off x="1675775" y="2383625"/>
            <a:ext cx="5464800" cy="356400"/>
          </a:xfrm>
        </p:spPr>
        <p:txBody>
          <a:bodyPr anchor="b"/>
          <a:lstStyle>
            <a:lvl1pPr marL="0" indent="0" algn="r">
              <a:buNone/>
              <a:defRPr>
                <a:solidFill>
                  <a:schemeClr val="tx1"/>
                </a:solidFill>
              </a:defRPr>
            </a:lvl1pPr>
            <a:lvl2pPr marL="457200" indent="0">
              <a:buNone/>
              <a:defRPr/>
            </a:lvl2pPr>
          </a:lstStyle>
          <a:p>
            <a:pPr lvl="0"/>
            <a:r>
              <a:rPr lang="zh-CN" altLang="en-US" noProof="1"/>
              <a:t>编辑文本</a:t>
            </a:r>
          </a:p>
        </p:txBody>
      </p:sp>
      <p:sp>
        <p:nvSpPr>
          <p:cNvPr id="8" name="日期占位符 3"/>
          <p:cNvSpPr>
            <a:spLocks noGrp="1"/>
          </p:cNvSpPr>
          <p:nvPr>
            <p:ph type="dt" sz="half" idx="14"/>
            <p:custDataLst>
              <p:tags r:id="rId7"/>
            </p:custDataLst>
          </p:nvPr>
        </p:nvSpPr>
        <p:spPr/>
        <p:txBody>
          <a:bodyPr/>
          <a:lstStyle>
            <a:lvl1pPr>
              <a:defRPr/>
            </a:lvl1pPr>
          </a:lstStyle>
          <a:p>
            <a:pPr>
              <a:defRPr/>
            </a:pPr>
            <a:endParaRPr lang="zh-CN" altLang="en-US"/>
          </a:p>
        </p:txBody>
      </p:sp>
      <p:sp>
        <p:nvSpPr>
          <p:cNvPr id="9" name="页脚占位符 4"/>
          <p:cNvSpPr>
            <a:spLocks noGrp="1"/>
          </p:cNvSpPr>
          <p:nvPr>
            <p:ph type="ftr" sz="quarter" idx="15"/>
            <p:custDataLst>
              <p:tags r:id="rId8"/>
            </p:custDataLst>
          </p:nvPr>
        </p:nvSpPr>
        <p:spPr/>
        <p:txBody>
          <a:bodyPr/>
          <a:lstStyle>
            <a:lvl1pPr>
              <a:defRPr/>
            </a:lvl1pPr>
          </a:lstStyle>
          <a:p>
            <a:pPr>
              <a:defRPr/>
            </a:pPr>
            <a:endParaRPr lang="zh-CN" altLang="en-US"/>
          </a:p>
        </p:txBody>
      </p:sp>
      <p:sp>
        <p:nvSpPr>
          <p:cNvPr id="10" name="灯片编号占位符 5"/>
          <p:cNvSpPr>
            <a:spLocks noGrp="1"/>
          </p:cNvSpPr>
          <p:nvPr>
            <p:ph type="sldNum" sz="quarter" idx="16"/>
            <p:custDataLst>
              <p:tags r:id="rId9"/>
            </p:custDataLst>
          </p:nvPr>
        </p:nvSpPr>
        <p:spPr/>
        <p:txBody>
          <a:bodyPr/>
          <a:lstStyle>
            <a:lvl1pPr>
              <a:defRPr/>
            </a:lvl1pPr>
          </a:lstStyle>
          <a:p>
            <a:pPr>
              <a:defRPr/>
            </a:pPr>
            <a:fld id="{DD47DC10-9F80-47CA-9BB0-03FC4730FA43}" type="slidenum">
              <a:rPr lang="zh-CN" altLang="en-US"/>
              <a:t>‹#›</a:t>
            </a:fld>
            <a:endParaRPr lang="zh-C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2"/>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BDAEE2AC-368D-4ED2-A387-F07EC13D6107}" type="slidenum">
              <a:rPr lang="zh-CN" altLang="en-US"/>
              <a:t>‹#›</a:t>
            </a:fld>
            <a:endParaRPr lang="zh-C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2"/>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a:t>
            </a:r>
            <a:r>
              <a:rPr lang="zh-CN" altLang="en-US" noProof="1"/>
              <a:t>编辑母版文本样式</a:t>
            </a:r>
          </a:p>
        </p:txBody>
      </p:sp>
      <p:sp>
        <p:nvSpPr>
          <p:cNvPr id="4" name="内容占位符 3"/>
          <p:cNvSpPr>
            <a:spLocks noGrp="1"/>
          </p:cNvSpPr>
          <p:nvPr>
            <p:ph sz="half" idx="2"/>
            <p:custDataLst>
              <p:tags r:id="rId3"/>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4"/>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单击此处编辑母版文本样式</a:t>
            </a:r>
          </a:p>
        </p:txBody>
      </p:sp>
      <p:sp>
        <p:nvSpPr>
          <p:cNvPr id="6" name="内容占位符 5"/>
          <p:cNvSpPr>
            <a:spLocks noGrp="1"/>
          </p:cNvSpPr>
          <p:nvPr>
            <p:ph sz="quarter" idx="4"/>
            <p:custDataLst>
              <p:tags r:id="rId5"/>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6"/>
            </p:custDataLst>
          </p:nvPr>
        </p:nvSpPr>
        <p:spPr/>
        <p:txBody>
          <a:bodyPr/>
          <a:lstStyle>
            <a:lvl1pPr>
              <a:defRPr/>
            </a:lvl1pPr>
          </a:lstStyle>
          <a:p>
            <a:pPr>
              <a:defRPr/>
            </a:pPr>
            <a:endParaRPr lang="zh-CN" altLang="en-US"/>
          </a:p>
        </p:txBody>
      </p:sp>
      <p:sp>
        <p:nvSpPr>
          <p:cNvPr id="8" name="页脚占位符 4"/>
          <p:cNvSpPr>
            <a:spLocks noGrp="1"/>
          </p:cNvSpPr>
          <p:nvPr>
            <p:ph type="ftr" sz="quarter" idx="11"/>
            <p:custDataLst>
              <p:tags r:id="rId7"/>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8"/>
            </p:custDataLst>
          </p:nvPr>
        </p:nvSpPr>
        <p:spPr/>
        <p:txBody>
          <a:bodyPr/>
          <a:lstStyle>
            <a:lvl1pPr>
              <a:defRPr/>
            </a:lvl1pPr>
          </a:lstStyle>
          <a:p>
            <a:pPr>
              <a:defRPr/>
            </a:pPr>
            <a:fld id="{69B27451-B61D-4EBD-9E20-9C423E26C623}" type="slidenum">
              <a:rPr lang="zh-CN" altLang="en-US"/>
              <a:t>‹#›</a:t>
            </a:fld>
            <a:endParaRPr lang="zh-CN" altLang="en-US"/>
          </a:p>
        </p:txBody>
      </p:sp>
    </p:spTree>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4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4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4"/>
            </p:custDataLst>
          </p:nvPr>
        </p:nvSpPr>
        <p:spPr/>
        <p:txBody>
          <a:bodyPr/>
          <a:lstStyle>
            <a:lvl1pPr>
              <a:defRPr/>
            </a:lvl1pPr>
          </a:lstStyle>
          <a:p>
            <a:pPr>
              <a:defRPr/>
            </a:pPr>
            <a:fld id="{49BB12C0-236C-47D9-B21E-53704C811C44}" type="slidenum">
              <a:rPr lang="zh-CN" altLang="en-US"/>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82F288E0-7875-42C4-84C8-98DBBD3BF4D2}" type="datetimeFigureOut">
              <a:rPr lang="zh-CN" altLang="en-US" smtClean="0"/>
              <a:t>2023-01-16</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7D9BB5D0-35E4-459D-AEF3-FE4D7C45CC19}" type="slidenum">
              <a:rPr lang="zh-CN" altLang="en-US" smtClean="0"/>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2"/>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p>
        </p:txBody>
      </p:sp>
      <p:sp>
        <p:nvSpPr>
          <p:cNvPr id="4" name="文本占位符 3"/>
          <p:cNvSpPr>
            <a:spLocks noGrp="1"/>
          </p:cNvSpPr>
          <p:nvPr>
            <p:ph type="body" sz="half" idx="2"/>
            <p:custDataLst>
              <p:tags r:id="rId3"/>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lang="zh-CN" altLang="en-US" noProof="1">
                <a:sym typeface="+mn-ea"/>
              </a:rPr>
              <a:t>单击此处编辑母版文本样式</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C67445A4-C0BB-452B-A7F3-D7AA9591C7EA}" type="slidenum">
              <a:rPr lang="zh-CN" altLang="en-US"/>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19DE868F-D697-40DF-890C-3E7AE3034BAC}" type="slidenum">
              <a:rPr lang="zh-CN" altLang="en-US"/>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tags" Target="../tags/tag6.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ags" Target="../tags/tag1.xml"/><Relationship Id="rId5" Type="http://schemas.openxmlformats.org/officeDocument/2006/relationships/slideLayout" Target="../slideLayouts/slideLayout5.xml"/><Relationship Id="rId61" Type="http://schemas.openxmlformats.org/officeDocument/2006/relationships/tags" Target="../tags/tag4.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tags" Target="../tags/tag2.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58"/>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dirty="0"/>
              <a:t>单击此处编辑母版标题样式</a:t>
            </a:r>
          </a:p>
        </p:txBody>
      </p:sp>
      <p:sp>
        <p:nvSpPr>
          <p:cNvPr id="1027" name="文本占位符 2"/>
          <p:cNvSpPr>
            <a:spLocks noGrp="1" noChangeArrowheads="1"/>
          </p:cNvSpPr>
          <p:nvPr>
            <p:ph type="body" idx="9"/>
            <p:custDataLst>
              <p:tags r:id="rId59"/>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60"/>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a:solidFill>
                  <a:schemeClr val="tx1">
                    <a:tint val="75000"/>
                  </a:schemeClr>
                </a:solidFill>
                <a:ea typeface="微软雅黑" panose="020B0503020204020204" charset="-122"/>
              </a:defRPr>
            </a:lvl1pPr>
          </a:lstStyle>
          <a:p>
            <a:pPr>
              <a:defRPr/>
            </a:pPr>
            <a:endParaRPr lang="zh-CN" altLang="en-US"/>
          </a:p>
        </p:txBody>
      </p:sp>
      <p:sp>
        <p:nvSpPr>
          <p:cNvPr id="5" name="页脚占位符 4"/>
          <p:cNvSpPr>
            <a:spLocks noGrp="1"/>
          </p:cNvSpPr>
          <p:nvPr>
            <p:ph type="ftr" sz="quarter" idx="3"/>
            <p:custDataLst>
              <p:tags r:id="rId61"/>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custDataLst>
              <p:tags r:id="rId62"/>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a:solidFill>
                  <a:schemeClr val="tx1">
                    <a:tint val="75000"/>
                  </a:schemeClr>
                </a:solidFill>
                <a:ea typeface="微软雅黑" panose="020B0503020204020204" charset="-122"/>
              </a:defRPr>
            </a:lvl1pPr>
          </a:lstStyle>
          <a:p>
            <a:pPr>
              <a:defRPr/>
            </a:pPr>
            <a:fld id="{969892E7-8E64-435E-8CEB-BC9971460E94}" type="slidenum">
              <a:rPr lang="zh-CN" altLang="en-US"/>
              <a:t>‹#›</a:t>
            </a:fld>
            <a:endParaRPr lang="zh-CN" altLang="en-US"/>
          </a:p>
        </p:txBody>
      </p:sp>
      <p:sp>
        <p:nvSpPr>
          <p:cNvPr id="2" name="KSO_TEMPLATE" hidden="1"/>
          <p:cNvSpPr/>
          <p:nvPr>
            <p:custDataLst>
              <p:tags r:id="rId6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Lst>
  <p:hf sldNum="0" hdr="0" ftr="0" dt="0"/>
  <p:txStyles>
    <p:titleStyle>
      <a:lvl1pPr algn="l" rtl="0" eaLnBrk="1" fontAlgn="base" hangingPunct="1">
        <a:spcBef>
          <a:spcPct val="0"/>
        </a:spcBef>
        <a:spcAft>
          <a:spcPct val="0"/>
        </a:spcAft>
        <a:defRPr sz="2400" b="1" kern="1200" spc="200">
          <a:solidFill>
            <a:schemeClr val="tx1"/>
          </a:solidFill>
          <a:latin typeface="微软雅黑" panose="020B0503020204020204" charset="-122"/>
          <a:ea typeface="微软雅黑" panose="020B0503020204020204" charset="-122"/>
          <a:cs typeface="+mj-cs"/>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chemeClr val="tx1"/>
          </a:solidFill>
          <a:latin typeface="微软雅黑" panose="020B0503020204020204" charset="-122"/>
          <a:ea typeface="微软雅黑" panose="020B0503020204020204" charset="-122"/>
          <a:cs typeface="+mn-cs"/>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55.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028439" y="1859319"/>
            <a:ext cx="10222181" cy="1107996"/>
          </a:xfrm>
          <a:prstGeom prst="rect">
            <a:avLst/>
          </a:prstGeom>
          <a:noFill/>
        </p:spPr>
        <p:txBody>
          <a:bodyPr wrap="square" rtlCol="0">
            <a:spAutoFit/>
          </a:bodyPr>
          <a:lstStyle/>
          <a:p>
            <a:pPr algn="ctr"/>
            <a:r>
              <a:rPr lang="en-US" altLang="en-US" sz="66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charset="-122"/>
                <a:cs typeface="Times New Roman" panose="02020603050405020304" pitchFamily="18" charset="0"/>
              </a:rPr>
              <a:t>Unit 3</a:t>
            </a:r>
            <a:r>
              <a:rPr lang="zh-CN" altLang="en-US" sz="6600" b="1" dirty="0">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charset="-122"/>
                <a:cs typeface="Times New Roman" panose="02020603050405020304" pitchFamily="18" charset="0"/>
              </a:rPr>
              <a:t> </a:t>
            </a:r>
            <a:r>
              <a:rPr lang="zh-CN" altLang="en-US" sz="66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charset="-122"/>
                <a:cs typeface="Times New Roman" panose="02020603050405020304" pitchFamily="18" charset="0"/>
              </a:rPr>
              <a:t>  </a:t>
            </a:r>
            <a:r>
              <a:rPr lang="en-US" altLang="en-US" sz="66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charset="-122"/>
                <a:cs typeface="Times New Roman" panose="02020603050405020304" pitchFamily="18" charset="0"/>
              </a:rPr>
              <a:t>A day out</a:t>
            </a:r>
            <a:endParaRPr lang="zh-CN" altLang="en-US" sz="66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微软雅黑" panose="020B0503020204020204" charset="-122"/>
              <a:cs typeface="Times New Roman" panose="02020603050405020304" pitchFamily="18" charset="0"/>
            </a:endParaRPr>
          </a:p>
        </p:txBody>
      </p:sp>
      <p:sp>
        <p:nvSpPr>
          <p:cNvPr id="9" name="Rectangle 5"/>
          <p:cNvSpPr/>
          <p:nvPr/>
        </p:nvSpPr>
        <p:spPr>
          <a:xfrm>
            <a:off x="722734" y="4152002"/>
            <a:ext cx="10658901" cy="830997"/>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sz="4800" b="1" dirty="0" smtClean="0">
                <a:latin typeface="Times New Roman" panose="02020603050405020304" pitchFamily="18" charset="0"/>
                <a:cs typeface="Times New Roman" panose="02020603050405020304" pitchFamily="18" charset="0"/>
              </a:rPr>
              <a:t>Reading</a:t>
            </a:r>
            <a:endParaRPr lang="zh-CN" altLang="en-US" sz="4800" b="1" dirty="0" smtClean="0">
              <a:latin typeface="Times New Roman" panose="02020603050405020304" pitchFamily="18" charset="0"/>
              <a:cs typeface="Times New Roman" panose="02020603050405020304" pitchFamily="18" charset="0"/>
            </a:endParaRPr>
          </a:p>
        </p:txBody>
      </p:sp>
      <p:sp>
        <p:nvSpPr>
          <p:cNvPr id="7" name="矩形 6"/>
          <p:cNvSpPr/>
          <p:nvPr/>
        </p:nvSpPr>
        <p:spPr>
          <a:xfrm>
            <a:off x="0" y="5943796"/>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54395" y="1078175"/>
          <a:ext cx="10804843" cy="4114800"/>
        </p:xfrm>
        <a:graphic>
          <a:graphicData uri="http://schemas.openxmlformats.org/drawingml/2006/table">
            <a:tbl>
              <a:tblPr/>
              <a:tblGrid>
                <a:gridCol w="691059">
                  <a:extLst>
                    <a:ext uri="{9D8B030D-6E8A-4147-A177-3AD203B41FA5}">
                      <a16:colId xmlns:a16="http://schemas.microsoft.com/office/drawing/2014/main" val="20000"/>
                    </a:ext>
                  </a:extLst>
                </a:gridCol>
                <a:gridCol w="10113784">
                  <a:extLst>
                    <a:ext uri="{9D8B030D-6E8A-4147-A177-3AD203B41FA5}">
                      <a16:colId xmlns:a16="http://schemas.microsoft.com/office/drawing/2014/main" val="20001"/>
                    </a:ext>
                  </a:extLst>
                </a:gridCol>
              </a:tblGrid>
              <a:tr h="3804068">
                <a:tc>
                  <a:txBody>
                    <a:bodyPr/>
                    <a:lstStyle/>
                    <a:p>
                      <a:pPr algn="ctr">
                        <a:lnSpc>
                          <a:spcPct val="150000"/>
                        </a:lnSpc>
                        <a:spcAft>
                          <a:spcPts val="0"/>
                        </a:spcAft>
                      </a:pPr>
                      <a:r>
                        <a:rPr lang="zh-CN" sz="3000" b="1" kern="100" dirty="0">
                          <a:latin typeface="+mn-lt"/>
                          <a:ea typeface="楷体_GB2312"/>
                          <a:cs typeface="Times New Roman" panose="02020603050405020304"/>
                        </a:rPr>
                        <a:t>句型在线</a:t>
                      </a:r>
                      <a:endParaRPr lang="zh-CN" sz="3000" b="1" kern="100" dirty="0">
                        <a:latin typeface="+mn-lt"/>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smtClean="0">
                          <a:latin typeface="Times New Roman" panose="02020603050405020304"/>
                          <a:cs typeface="Courier New" panose="02070309020205020404"/>
                        </a:rPr>
                        <a:t>5</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这里</a:t>
                      </a:r>
                      <a:r>
                        <a:rPr lang="zh-CN" sz="3000" b="1" kern="100" dirty="0">
                          <a:latin typeface="Times New Roman" panose="02020603050405020304"/>
                          <a:cs typeface="Times New Roman" panose="02020603050405020304"/>
                        </a:rPr>
                        <a:t>有一百多个世界各地景点的模型。</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There are models of </a:t>
                      </a:r>
                      <a:r>
                        <a:rPr lang="en-US" sz="3000" b="1" kern="100" dirty="0" smtClean="0">
                          <a:latin typeface="Times New Roman" panose="02020603050405020304"/>
                          <a:cs typeface="Courier New" panose="02070309020205020404"/>
                        </a:rPr>
                        <a:t>__________________ a</a:t>
                      </a:r>
                      <a:r>
                        <a:rPr lang="en-US" sz="3000" b="1" kern="100" baseline="0" dirty="0" smtClean="0">
                          <a:latin typeface="宋体" panose="02010600030101010101" pitchFamily="2" charset="-122"/>
                          <a:cs typeface="Courier New" panose="02070309020205020404"/>
                        </a:rPr>
                        <a:t> </a:t>
                      </a:r>
                      <a:r>
                        <a:rPr lang="en-US" sz="3000" b="1" kern="100" dirty="0" smtClean="0">
                          <a:latin typeface="Times New Roman" panose="02020603050405020304"/>
                          <a:cs typeface="Courier New" panose="02070309020205020404"/>
                        </a:rPr>
                        <a:t>hundred _______________________ </a:t>
                      </a:r>
                      <a:r>
                        <a:rPr lang="en-US" sz="3000" b="1" kern="100" dirty="0">
                          <a:latin typeface="Times New Roman" panose="02020603050405020304"/>
                          <a:cs typeface="Courier New" panose="02070309020205020404"/>
                        </a:rPr>
                        <a:t>from all over the world.</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6</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我</a:t>
                      </a:r>
                      <a:r>
                        <a:rPr lang="zh-CN" sz="3000" b="1" kern="100" dirty="0">
                          <a:latin typeface="Times New Roman" panose="02020603050405020304"/>
                          <a:cs typeface="Times New Roman" panose="02020603050405020304"/>
                        </a:rPr>
                        <a:t>无法相信自己的眼睛。</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I couldn't </a:t>
                      </a:r>
                      <a:r>
                        <a:rPr lang="en-US" sz="3000" b="1" kern="100" dirty="0" smtClean="0">
                          <a:latin typeface="Times New Roman" panose="02020603050405020304"/>
                          <a:cs typeface="Courier New" panose="02070309020205020404"/>
                        </a:rPr>
                        <a:t>________________________________.</a:t>
                      </a:r>
                    </a:p>
                    <a:p>
                      <a:pPr algn="l">
                        <a:lnSpc>
                          <a:spcPct val="150000"/>
                        </a:lnSpc>
                        <a:spcAft>
                          <a:spcPts val="0"/>
                        </a:spcAft>
                      </a:pPr>
                      <a:endParaRPr lang="zh-CN" sz="3000" b="1" kern="100" dirty="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2268927" y="2549940"/>
            <a:ext cx="238321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places of interest</a:t>
            </a:r>
            <a:endParaRPr lang="zh-CN" altLang="en-US" sz="2400" b="1" dirty="0">
              <a:solidFill>
                <a:srgbClr val="57C6CF"/>
              </a:solidFill>
            </a:endParaRPr>
          </a:p>
        </p:txBody>
      </p:sp>
      <p:sp>
        <p:nvSpPr>
          <p:cNvPr id="4" name="Rectangle 1"/>
          <p:cNvSpPr>
            <a:spLocks noChangeArrowheads="1"/>
          </p:cNvSpPr>
          <p:nvPr/>
        </p:nvSpPr>
        <p:spPr bwMode="auto">
          <a:xfrm>
            <a:off x="5328301" y="1869827"/>
            <a:ext cx="153843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more than</a:t>
            </a:r>
            <a:endParaRPr lang="zh-CN" altLang="en-US" sz="2400" b="1" dirty="0">
              <a:solidFill>
                <a:srgbClr val="57C6CF"/>
              </a:solidFill>
            </a:endParaRPr>
          </a:p>
        </p:txBody>
      </p:sp>
      <p:sp>
        <p:nvSpPr>
          <p:cNvPr id="5" name="Rectangle 1"/>
          <p:cNvSpPr>
            <a:spLocks noChangeArrowheads="1"/>
          </p:cNvSpPr>
          <p:nvPr/>
        </p:nvSpPr>
        <p:spPr bwMode="auto">
          <a:xfrm>
            <a:off x="3513148" y="3916990"/>
            <a:ext cx="2199641"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believe my eyes</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01836" y="904671"/>
          <a:ext cx="10804843" cy="5642044"/>
        </p:xfrm>
        <a:graphic>
          <a:graphicData uri="http://schemas.openxmlformats.org/drawingml/2006/table">
            <a:tbl>
              <a:tblPr/>
              <a:tblGrid>
                <a:gridCol w="691059">
                  <a:extLst>
                    <a:ext uri="{9D8B030D-6E8A-4147-A177-3AD203B41FA5}">
                      <a16:colId xmlns:a16="http://schemas.microsoft.com/office/drawing/2014/main" val="20000"/>
                    </a:ext>
                  </a:extLst>
                </a:gridCol>
                <a:gridCol w="10113784">
                  <a:extLst>
                    <a:ext uri="{9D8B030D-6E8A-4147-A177-3AD203B41FA5}">
                      <a16:colId xmlns:a16="http://schemas.microsoft.com/office/drawing/2014/main" val="20001"/>
                    </a:ext>
                  </a:extLst>
                </a:gridCol>
              </a:tblGrid>
              <a:tr h="5642044">
                <a:tc>
                  <a:txBody>
                    <a:bodyPr/>
                    <a:lstStyle/>
                    <a:p>
                      <a:pPr algn="ctr">
                        <a:lnSpc>
                          <a:spcPct val="150000"/>
                        </a:lnSpc>
                        <a:spcAft>
                          <a:spcPts val="0"/>
                        </a:spcAft>
                      </a:pPr>
                      <a:r>
                        <a:rPr lang="zh-CN" altLang="en-US" sz="3000" b="1" kern="100" dirty="0" smtClean="0">
                          <a:latin typeface="+mn-lt"/>
                          <a:ea typeface="楷体_GB2312"/>
                          <a:cs typeface="Times New Roman" panose="02020603050405020304"/>
                        </a:rPr>
                        <a:t>课文初探</a:t>
                      </a:r>
                      <a:endParaRPr lang="zh-CN" sz="3000" b="1" kern="100" dirty="0">
                        <a:latin typeface="+mn-lt"/>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3000" b="1" kern="100" dirty="0">
                          <a:latin typeface="Times New Roman" panose="02020603050405020304"/>
                          <a:cs typeface="Times New Roman" panose="02020603050405020304"/>
                        </a:rPr>
                        <a:t>判断正</a:t>
                      </a:r>
                      <a:r>
                        <a:rPr lang="en-US" sz="3000" b="1" kern="100" dirty="0">
                          <a:latin typeface="Times New Roman" panose="02020603050405020304"/>
                          <a:cs typeface="Courier New" panose="02070309020205020404"/>
                        </a:rPr>
                        <a:t>(T)</a:t>
                      </a:r>
                      <a:r>
                        <a:rPr lang="zh-CN" sz="3000" b="1" kern="100" dirty="0">
                          <a:latin typeface="Times New Roman" panose="02020603050405020304"/>
                          <a:cs typeface="Times New Roman" panose="02020603050405020304"/>
                        </a:rPr>
                        <a:t>误</a:t>
                      </a:r>
                      <a:r>
                        <a:rPr lang="en-US" sz="3000" b="1" kern="100" dirty="0">
                          <a:latin typeface="Times New Roman" panose="02020603050405020304"/>
                          <a:cs typeface="Courier New" panose="02070309020205020404"/>
                        </a:rPr>
                        <a:t>(F)</a:t>
                      </a:r>
                      <a:r>
                        <a:rPr lang="zh-CN" sz="3000" b="1" kern="100" dirty="0" smtClean="0">
                          <a:latin typeface="Times New Roman" panose="02020603050405020304"/>
                          <a:cs typeface="Times New Roman" panose="02020603050405020304"/>
                        </a:rPr>
                        <a:t>：</a:t>
                      </a:r>
                      <a:r>
                        <a:rPr lang="en-US" sz="3000" b="1" kern="100" dirty="0" smtClean="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　　</a:t>
                      </a:r>
                      <a:r>
                        <a:rPr lang="en-US" sz="3000" b="1" kern="100" dirty="0">
                          <a:latin typeface="Times New Roman" panose="02020603050405020304"/>
                          <a:cs typeface="Courier New" panose="02070309020205020404"/>
                        </a:rPr>
                        <a:t>)1.Kitty's teacher </a:t>
                      </a:r>
                      <a:r>
                        <a:rPr lang="en-US" sz="3000" b="1" kern="100" dirty="0" err="1">
                          <a:latin typeface="Times New Roman" panose="02020603050405020304"/>
                          <a:cs typeface="Courier New" panose="02070309020205020404"/>
                        </a:rPr>
                        <a:t>Mr</a:t>
                      </a:r>
                      <a:r>
                        <a:rPr lang="en-US" sz="3000" b="1" kern="100" dirty="0">
                          <a:latin typeface="Times New Roman" panose="02020603050405020304"/>
                          <a:cs typeface="Courier New" panose="02070309020205020404"/>
                        </a:rPr>
                        <a:t> Wu invited Linda to join the school trip to the World Park.</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　　</a:t>
                      </a:r>
                      <a:r>
                        <a:rPr lang="en-US" sz="3000" b="1" kern="100" dirty="0">
                          <a:latin typeface="Times New Roman" panose="02020603050405020304"/>
                          <a:cs typeface="Courier New" panose="02070309020205020404"/>
                        </a:rPr>
                        <a:t>)2.It took them about one hour to get there by bus.</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　　</a:t>
                      </a:r>
                      <a:r>
                        <a:rPr lang="en-US" sz="3000" b="1" kern="100" dirty="0">
                          <a:latin typeface="Times New Roman" panose="02020603050405020304"/>
                          <a:cs typeface="Courier New" panose="02070309020205020404"/>
                        </a:rPr>
                        <a:t>)3.There are less than one hundred models of places of interest in the park.</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　　</a:t>
                      </a:r>
                      <a:r>
                        <a:rPr lang="en-US" sz="3000" b="1" kern="100" dirty="0">
                          <a:latin typeface="Times New Roman" panose="02020603050405020304"/>
                          <a:cs typeface="Courier New" panose="02070309020205020404"/>
                        </a:rPr>
                        <a:t>)4.The model Eiffel Tower is made of wood.</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　　</a:t>
                      </a:r>
                      <a:r>
                        <a:rPr lang="en-US" sz="3000" b="1" kern="100" dirty="0">
                          <a:latin typeface="Times New Roman" panose="02020603050405020304"/>
                          <a:cs typeface="Courier New" panose="02070309020205020404"/>
                        </a:rPr>
                        <a:t>)5.Because they saw the main sights of the world in just one day, it was an amazing day.</a:t>
                      </a:r>
                      <a:endParaRPr lang="zh-CN" sz="3000" b="1" kern="100" dirty="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1886788" y="5199217"/>
            <a:ext cx="38985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sz="2400" b="1" dirty="0" smtClean="0">
                <a:solidFill>
                  <a:srgbClr val="57C6CF"/>
                </a:solidFill>
              </a:rPr>
              <a:t>T</a:t>
            </a:r>
            <a:endParaRPr lang="zh-CN" altLang="en-US" sz="2400" b="1" dirty="0">
              <a:solidFill>
                <a:srgbClr val="57C6CF"/>
              </a:solidFill>
            </a:endParaRPr>
          </a:p>
        </p:txBody>
      </p:sp>
      <p:sp>
        <p:nvSpPr>
          <p:cNvPr id="4" name="Rectangle 1"/>
          <p:cNvSpPr>
            <a:spLocks noChangeArrowheads="1"/>
          </p:cNvSpPr>
          <p:nvPr/>
        </p:nvSpPr>
        <p:spPr bwMode="auto">
          <a:xfrm>
            <a:off x="1879191" y="4491518"/>
            <a:ext cx="37221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sz="2400" b="1" dirty="0" smtClean="0">
                <a:solidFill>
                  <a:srgbClr val="57C6CF"/>
                </a:solidFill>
              </a:rPr>
              <a:t>F</a:t>
            </a:r>
            <a:endParaRPr lang="zh-CN" altLang="en-US" sz="2400" b="1" dirty="0">
              <a:solidFill>
                <a:srgbClr val="57C6CF"/>
              </a:solidFill>
            </a:endParaRPr>
          </a:p>
        </p:txBody>
      </p:sp>
      <p:sp>
        <p:nvSpPr>
          <p:cNvPr id="5" name="Rectangle 1"/>
          <p:cNvSpPr>
            <a:spLocks noChangeArrowheads="1"/>
          </p:cNvSpPr>
          <p:nvPr/>
        </p:nvSpPr>
        <p:spPr bwMode="auto">
          <a:xfrm>
            <a:off x="4826816" y="1056346"/>
            <a:ext cx="38985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sz="2400" b="1" dirty="0" smtClean="0">
                <a:solidFill>
                  <a:srgbClr val="57C6CF"/>
                </a:solidFill>
              </a:rPr>
              <a:t>T</a:t>
            </a:r>
            <a:endParaRPr lang="zh-CN" altLang="en-US" sz="2400" b="1" dirty="0">
              <a:solidFill>
                <a:srgbClr val="57C6CF"/>
              </a:solidFill>
            </a:endParaRPr>
          </a:p>
        </p:txBody>
      </p:sp>
      <p:sp>
        <p:nvSpPr>
          <p:cNvPr id="6" name="Rectangle 1"/>
          <p:cNvSpPr>
            <a:spLocks noChangeArrowheads="1"/>
          </p:cNvSpPr>
          <p:nvPr/>
        </p:nvSpPr>
        <p:spPr bwMode="auto">
          <a:xfrm>
            <a:off x="1866075" y="2435012"/>
            <a:ext cx="37221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sz="2400" b="1" dirty="0" smtClean="0">
                <a:solidFill>
                  <a:srgbClr val="57C6CF"/>
                </a:solidFill>
              </a:rPr>
              <a:t>F</a:t>
            </a:r>
            <a:endParaRPr lang="zh-CN" altLang="en-US" sz="2400" b="1" dirty="0">
              <a:solidFill>
                <a:srgbClr val="57C6CF"/>
              </a:solidFill>
            </a:endParaRPr>
          </a:p>
        </p:txBody>
      </p:sp>
      <p:sp>
        <p:nvSpPr>
          <p:cNvPr id="7" name="Rectangle 1"/>
          <p:cNvSpPr>
            <a:spLocks noChangeArrowheads="1"/>
          </p:cNvSpPr>
          <p:nvPr/>
        </p:nvSpPr>
        <p:spPr bwMode="auto">
          <a:xfrm>
            <a:off x="1817583" y="3131049"/>
            <a:ext cx="37221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altLang="zh-CN" sz="2400" b="1" dirty="0" smtClean="0">
                <a:solidFill>
                  <a:srgbClr val="57C6CF"/>
                </a:solidFill>
              </a:rPr>
              <a:t>F</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组合 15"/>
          <p:cNvGrpSpPr/>
          <p:nvPr/>
        </p:nvGrpSpPr>
        <p:grpSpPr>
          <a:xfrm>
            <a:off x="586104" y="972820"/>
            <a:ext cx="3379186" cy="584835"/>
            <a:chOff x="923" y="1532"/>
            <a:chExt cx="3722" cy="921"/>
          </a:xfrm>
        </p:grpSpPr>
        <p:pic>
          <p:nvPicPr>
            <p:cNvPr id="17" name="图片 16" descr="00 图标-04"/>
            <p:cNvPicPr>
              <a:picLocks noChangeAspect="1"/>
            </p:cNvPicPr>
            <p:nvPr/>
          </p:nvPicPr>
          <p:blipFill>
            <a:blip r:embed="rId2" cstate="email"/>
            <a:stretch>
              <a:fillRect/>
            </a:stretch>
          </p:blipFill>
          <p:spPr>
            <a:xfrm>
              <a:off x="923" y="1552"/>
              <a:ext cx="369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课堂互动探究　　　　　　　　　　</a:t>
              </a:r>
            </a:p>
          </p:txBody>
        </p:sp>
      </p:grpSp>
      <p:sp>
        <p:nvSpPr>
          <p:cNvPr id="6" name="Rectangle 10"/>
          <p:cNvSpPr/>
          <p:nvPr/>
        </p:nvSpPr>
        <p:spPr>
          <a:xfrm>
            <a:off x="545455" y="1628193"/>
            <a:ext cx="1518364" cy="492443"/>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en-US" sz="2600" b="1" dirty="0" smtClean="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词汇点睛</a:t>
            </a:r>
          </a:p>
        </p:txBody>
      </p:sp>
      <p:sp>
        <p:nvSpPr>
          <p:cNvPr id="8" name="TextBox 7"/>
          <p:cNvSpPr txBox="1"/>
          <p:nvPr/>
        </p:nvSpPr>
        <p:spPr>
          <a:xfrm>
            <a:off x="573206" y="2169912"/>
            <a:ext cx="11618794" cy="553998"/>
          </a:xfrm>
          <a:prstGeom prst="rect">
            <a:avLst/>
          </a:prstGeom>
          <a:noFill/>
        </p:spPr>
        <p:txBody>
          <a:bodyPr wrap="square" rtlCol="0">
            <a:spAutoFit/>
          </a:bodyPr>
          <a:lstStyle/>
          <a:p>
            <a:r>
              <a:rPr lang="en-US" sz="3000" b="1" dirty="0" smtClean="0"/>
              <a:t>1</a:t>
            </a:r>
            <a:r>
              <a:rPr lang="zh-CN" altLang="en-US" sz="3000" b="1" dirty="0" smtClean="0"/>
              <a:t>　</a:t>
            </a:r>
            <a:r>
              <a:rPr lang="en-US" sz="3000" b="1" dirty="0" smtClean="0"/>
              <a:t>join </a:t>
            </a:r>
            <a:r>
              <a:rPr lang="en-US" sz="3000" b="1" i="1" dirty="0" err="1" smtClean="0"/>
              <a:t>vt</a:t>
            </a:r>
            <a:r>
              <a:rPr lang="en-US" sz="3000" b="1" dirty="0" smtClean="0"/>
              <a:t>.&amp; </a:t>
            </a:r>
            <a:r>
              <a:rPr lang="en-US" sz="3000" b="1" i="1" dirty="0" smtClean="0"/>
              <a:t>vi</a:t>
            </a:r>
            <a:r>
              <a:rPr lang="en-US" sz="3000" b="1" dirty="0" smtClean="0"/>
              <a:t>.</a:t>
            </a:r>
            <a:r>
              <a:rPr lang="zh-CN" altLang="en-US" sz="3000" b="1" dirty="0" smtClean="0"/>
              <a:t>加入，参加</a:t>
            </a:r>
            <a:endParaRPr lang="zh-CN" altLang="en-US" sz="3000" b="1" dirty="0"/>
          </a:p>
        </p:txBody>
      </p:sp>
      <p:sp>
        <p:nvSpPr>
          <p:cNvPr id="9" name="TextBox 8"/>
          <p:cNvSpPr txBox="1"/>
          <p:nvPr/>
        </p:nvSpPr>
        <p:spPr>
          <a:xfrm>
            <a:off x="573206" y="2562150"/>
            <a:ext cx="11259403" cy="4159665"/>
          </a:xfrm>
          <a:prstGeom prst="rect">
            <a:avLst/>
          </a:prstGeom>
          <a:noFill/>
        </p:spPr>
        <p:txBody>
          <a:bodyPr wrap="square" rtlCol="0">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观察</a:t>
            </a:r>
            <a:r>
              <a:rPr lang="en-US" sz="3000" b="1" dirty="0" smtClean="0">
                <a:solidFill>
                  <a:schemeClr val="accent2"/>
                </a:solidFill>
              </a:rPr>
              <a:t>] </a:t>
            </a:r>
            <a:r>
              <a:rPr lang="en-US" sz="3000" b="1" dirty="0" smtClean="0"/>
              <a:t>Yesterday Kitty's teacher </a:t>
            </a:r>
            <a:r>
              <a:rPr lang="en-US" sz="3000" b="1" dirty="0" err="1" smtClean="0"/>
              <a:t>Mr</a:t>
            </a:r>
            <a:r>
              <a:rPr lang="en-US" sz="3000" b="1" dirty="0" smtClean="0"/>
              <a:t> Wu invited me to </a:t>
            </a:r>
            <a:r>
              <a:rPr lang="en-US" sz="3000" b="1" i="1" dirty="0" smtClean="0"/>
              <a:t>join</a:t>
            </a:r>
            <a:r>
              <a:rPr lang="en-US" sz="3000" b="1" dirty="0" smtClean="0"/>
              <a:t> their school trip to the World Park. </a:t>
            </a:r>
            <a:endParaRPr lang="zh-CN" altLang="en-US" sz="3000" b="1" dirty="0" smtClean="0"/>
          </a:p>
          <a:p>
            <a:pPr>
              <a:lnSpc>
                <a:spcPct val="150000"/>
              </a:lnSpc>
            </a:pPr>
            <a:r>
              <a:rPr lang="zh-CN" altLang="en-US" sz="3000" b="1" dirty="0" smtClean="0"/>
              <a:t>昨天基蒂的老师吴老师邀请我参加他们学校组织的去世界公园的旅行。</a:t>
            </a:r>
          </a:p>
          <a:p>
            <a:pPr>
              <a:lnSpc>
                <a:spcPct val="150000"/>
              </a:lnSpc>
            </a:pPr>
            <a:r>
              <a:rPr lang="en-US" sz="3000" b="1" dirty="0" smtClean="0"/>
              <a:t> My brother </a:t>
            </a:r>
            <a:r>
              <a:rPr lang="en-US" sz="3000" b="1" i="1" dirty="0" smtClean="0"/>
              <a:t>joined</a:t>
            </a:r>
            <a:r>
              <a:rPr lang="en-US" sz="3000" b="1" dirty="0" smtClean="0"/>
              <a:t> the army last year. </a:t>
            </a:r>
            <a:endParaRPr lang="zh-CN" altLang="en-US" sz="3000" b="1" dirty="0" smtClean="0"/>
          </a:p>
          <a:p>
            <a:pPr>
              <a:lnSpc>
                <a:spcPct val="150000"/>
              </a:lnSpc>
            </a:pPr>
            <a:r>
              <a:rPr lang="zh-CN" altLang="en-US" sz="3000" b="1" dirty="0" smtClean="0"/>
              <a:t>去年我哥哥参军了。</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18" presetClass="entr" presetSubtype="1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500"/>
                                        <p:tgtEl>
                                          <p:spTgt spid="6"/>
                                        </p:tgtEl>
                                      </p:cBhvr>
                                    </p:animEffect>
                                  </p:childTnLst>
                                </p:cTn>
                              </p:par>
                            </p:childTnLst>
                          </p:cTn>
                        </p:par>
                        <p:par>
                          <p:cTn id="12" fill="hold">
                            <p:stCondLst>
                              <p:cond delay="1500"/>
                            </p:stCondLst>
                            <p:childTnLst>
                              <p:par>
                                <p:cTn id="13" presetID="4"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par>
                          <p:cTn id="16" fill="hold">
                            <p:stCondLst>
                              <p:cond delay="2000"/>
                            </p:stCondLst>
                            <p:childTnLst>
                              <p:par>
                                <p:cTn id="17" presetID="4"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ox(i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8683802" y="1173015"/>
            <a:ext cx="1107996"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不及物</a:t>
            </a:r>
            <a:endParaRPr lang="zh-CN" altLang="en-US" sz="2400" b="1" dirty="0">
              <a:solidFill>
                <a:srgbClr val="57C6CF"/>
              </a:solidFill>
            </a:endParaRPr>
          </a:p>
        </p:txBody>
      </p:sp>
      <p:sp>
        <p:nvSpPr>
          <p:cNvPr id="5" name="TextBox 4"/>
          <p:cNvSpPr txBox="1"/>
          <p:nvPr/>
        </p:nvSpPr>
        <p:spPr>
          <a:xfrm>
            <a:off x="905060" y="1011624"/>
            <a:ext cx="10861344" cy="2086853"/>
          </a:xfrm>
          <a:prstGeom prst="rect">
            <a:avLst/>
          </a:prstGeom>
          <a:noFill/>
        </p:spPr>
        <p:txBody>
          <a:bodyPr wrap="square" rtlCol="0">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 </a:t>
            </a:r>
            <a:r>
              <a:rPr lang="en-US" sz="3000" b="1" dirty="0" smtClean="0"/>
              <a:t>join</a:t>
            </a:r>
            <a:r>
              <a:rPr lang="zh-CN" altLang="en-US" sz="3000" b="1" dirty="0" smtClean="0"/>
              <a:t>既可以作</a:t>
            </a:r>
            <a:r>
              <a:rPr lang="en-US" sz="3000" b="1" dirty="0" smtClean="0"/>
              <a:t>________</a:t>
            </a:r>
            <a:r>
              <a:rPr lang="zh-CN" altLang="en-US" sz="3000" b="1" dirty="0" smtClean="0"/>
              <a:t>动词，也可以作</a:t>
            </a:r>
            <a:r>
              <a:rPr lang="en-US" sz="3000" b="1" dirty="0" smtClean="0"/>
              <a:t>________</a:t>
            </a:r>
            <a:r>
              <a:rPr lang="zh-CN" altLang="en-US" sz="3000" b="1" dirty="0" smtClean="0"/>
              <a:t>动词。</a:t>
            </a:r>
            <a:r>
              <a:rPr lang="en-US" sz="3000" b="1" dirty="0" smtClean="0"/>
              <a:t>join in </a:t>
            </a:r>
            <a:r>
              <a:rPr lang="en-US" sz="3000" b="1" dirty="0" err="1" smtClean="0"/>
              <a:t>sth</a:t>
            </a:r>
            <a:r>
              <a:rPr lang="zh-CN" altLang="en-US" sz="3000" b="1" dirty="0" smtClean="0"/>
              <a:t>意为</a:t>
            </a:r>
            <a:r>
              <a:rPr lang="en-US" sz="3000" b="1" dirty="0" smtClean="0"/>
              <a:t>“________________”</a:t>
            </a:r>
            <a:r>
              <a:rPr lang="zh-CN" altLang="en-US" sz="3000" b="1" dirty="0" smtClean="0"/>
              <a:t>。</a:t>
            </a:r>
          </a:p>
          <a:p>
            <a:pPr>
              <a:lnSpc>
                <a:spcPct val="150000"/>
              </a:lnSpc>
            </a:pPr>
            <a:endParaRPr lang="zh-CN" altLang="en-US" sz="3000" b="1" dirty="0"/>
          </a:p>
        </p:txBody>
      </p:sp>
      <p:sp>
        <p:nvSpPr>
          <p:cNvPr id="4" name="Rectangle 1"/>
          <p:cNvSpPr>
            <a:spLocks noChangeArrowheads="1"/>
          </p:cNvSpPr>
          <p:nvPr/>
        </p:nvSpPr>
        <p:spPr bwMode="auto">
          <a:xfrm>
            <a:off x="4605398" y="1188938"/>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及物</a:t>
            </a:r>
            <a:endParaRPr lang="zh-CN" altLang="en-US" sz="2400" b="1" dirty="0">
              <a:solidFill>
                <a:srgbClr val="57C6CF"/>
              </a:solidFill>
            </a:endParaRPr>
          </a:p>
        </p:txBody>
      </p:sp>
      <p:sp>
        <p:nvSpPr>
          <p:cNvPr id="6" name="Rectangle 1"/>
          <p:cNvSpPr>
            <a:spLocks noChangeArrowheads="1"/>
          </p:cNvSpPr>
          <p:nvPr/>
        </p:nvSpPr>
        <p:spPr bwMode="auto">
          <a:xfrm>
            <a:off x="4059487" y="1857677"/>
            <a:ext cx="203132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参加某项活动</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789650" y="5041718"/>
            <a:ext cx="1800493"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dirty="0" smtClean="0"/>
              <a:t> </a:t>
            </a:r>
            <a:r>
              <a:rPr lang="en-US" sz="2400" b="1" dirty="0" smtClean="0">
                <a:solidFill>
                  <a:srgbClr val="57C6CF"/>
                </a:solidFill>
              </a:rPr>
              <a:t>take part in</a:t>
            </a:r>
            <a:endParaRPr lang="zh-CN" altLang="en-US" sz="2400" b="1" dirty="0">
              <a:solidFill>
                <a:srgbClr val="57C6CF"/>
              </a:solidFill>
            </a:endParaRPr>
          </a:p>
        </p:txBody>
      </p:sp>
      <p:sp>
        <p:nvSpPr>
          <p:cNvPr id="9" name="矩形 8"/>
          <p:cNvSpPr/>
          <p:nvPr/>
        </p:nvSpPr>
        <p:spPr>
          <a:xfrm>
            <a:off x="837794" y="643742"/>
            <a:ext cx="10749886" cy="697179"/>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辨析</a:t>
            </a:r>
            <a:r>
              <a:rPr lang="en-US" sz="3000" b="1" dirty="0" smtClean="0">
                <a:solidFill>
                  <a:schemeClr val="accent2"/>
                </a:solidFill>
              </a:rPr>
              <a:t>] </a:t>
            </a:r>
            <a:r>
              <a:rPr lang="en-US" sz="3000" b="1" dirty="0" smtClean="0"/>
              <a:t>join, join in</a:t>
            </a:r>
            <a:r>
              <a:rPr lang="zh-CN" altLang="en-US" sz="3000" b="1" dirty="0" smtClean="0"/>
              <a:t>与</a:t>
            </a:r>
            <a:r>
              <a:rPr lang="en-US" sz="3000" b="1" dirty="0" smtClean="0"/>
              <a:t>take part in</a:t>
            </a:r>
            <a:endParaRPr lang="zh-CN" altLang="en-US" sz="3000" b="1" dirty="0" smtClean="0"/>
          </a:p>
        </p:txBody>
      </p:sp>
      <p:graphicFrame>
        <p:nvGraphicFramePr>
          <p:cNvPr id="6" name="表格 5"/>
          <p:cNvGraphicFramePr>
            <a:graphicFrameLocks noGrp="1"/>
          </p:cNvGraphicFramePr>
          <p:nvPr/>
        </p:nvGraphicFramePr>
        <p:xfrm>
          <a:off x="1002832" y="1557585"/>
          <a:ext cx="10515880" cy="4478764"/>
        </p:xfrm>
        <a:graphic>
          <a:graphicData uri="http://schemas.openxmlformats.org/drawingml/2006/table">
            <a:tbl>
              <a:tblPr/>
              <a:tblGrid>
                <a:gridCol w="3419044">
                  <a:extLst>
                    <a:ext uri="{9D8B030D-6E8A-4147-A177-3AD203B41FA5}">
                      <a16:colId xmlns:a16="http://schemas.microsoft.com/office/drawing/2014/main" val="20000"/>
                    </a:ext>
                  </a:extLst>
                </a:gridCol>
                <a:gridCol w="7096836">
                  <a:extLst>
                    <a:ext uri="{9D8B030D-6E8A-4147-A177-3AD203B41FA5}">
                      <a16:colId xmlns:a16="http://schemas.microsoft.com/office/drawing/2014/main" val="20001"/>
                    </a:ext>
                  </a:extLst>
                </a:gridCol>
              </a:tblGrid>
              <a:tr h="900752">
                <a:tc>
                  <a:txBody>
                    <a:bodyPr/>
                    <a:lstStyle/>
                    <a:p>
                      <a:pPr indent="266700" algn="just">
                        <a:spcAft>
                          <a:spcPts val="0"/>
                        </a:spcAft>
                      </a:pPr>
                      <a:r>
                        <a:rPr lang="zh-CN" sz="2800" b="1" kern="100" dirty="0">
                          <a:latin typeface="Times New Roman" panose="02020603050405020304"/>
                          <a:cs typeface="Times New Roman" panose="02020603050405020304"/>
                        </a:rPr>
                        <a:t>词条</a:t>
                      </a:r>
                      <a:r>
                        <a:rPr lang="zh-CN" sz="2800" b="1" kern="100" dirty="0">
                          <a:latin typeface="宋体" panose="02010600030101010101" pitchFamily="2" charset="-122"/>
                          <a:ea typeface="MingLiU_HKSCS" panose="02020500000000000000" charset="-120"/>
                          <a:cs typeface="MingLiU_HKSCS" panose="02020500000000000000" charset="-120"/>
                        </a:rPr>
                        <a:t> </a:t>
                      </a:r>
                      <a:endParaRPr lang="zh-CN" sz="2800" b="1" kern="100" dirty="0">
                        <a:latin typeface="宋体" panose="02010600030101010101" pitchFamily="2" charset="-122"/>
                        <a:cs typeface="Courier New" panose="020703090202050204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800" b="1" kern="100" dirty="0">
                          <a:latin typeface="Times New Roman" panose="02020603050405020304"/>
                          <a:ea typeface="宋体" panose="02010600030101010101" pitchFamily="2" charset="-122"/>
                          <a:cs typeface="Times New Roman" panose="02020603050405020304"/>
                        </a:rPr>
                        <a:t>用法</a:t>
                      </a:r>
                      <a:endParaRPr lang="zh-CN" sz="2800" b="1" kern="100" dirty="0">
                        <a:latin typeface="Calibri" panose="020F0502020204030204"/>
                        <a:ea typeface="宋体" panose="02010600030101010101" pitchFamily="2" charset="-122"/>
                        <a:cs typeface="Times New Roman" panose="020206030504050203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48926">
                <a:tc>
                  <a:txBody>
                    <a:bodyPr/>
                    <a:lstStyle/>
                    <a:p>
                      <a:pPr algn="just">
                        <a:spcAft>
                          <a:spcPts val="0"/>
                        </a:spcAft>
                      </a:pPr>
                      <a:r>
                        <a:rPr lang="en-US" sz="2800" b="1" kern="100" dirty="0">
                          <a:latin typeface="Times New Roman" panose="02020603050405020304"/>
                          <a:ea typeface="宋体" panose="02010600030101010101" pitchFamily="2" charset="-122"/>
                          <a:cs typeface="Times New Roman" panose="02020603050405020304"/>
                        </a:rPr>
                        <a:t>____________,</a:t>
                      </a:r>
                      <a:endParaRPr lang="zh-CN" sz="2800" b="1" kern="100" dirty="0">
                        <a:latin typeface="Calibri" panose="020F0502020204030204"/>
                        <a:ea typeface="宋体" panose="02010600030101010101" pitchFamily="2" charset="-122"/>
                        <a:cs typeface="Times New Roman" panose="020206030504050203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spcAft>
                          <a:spcPts val="0"/>
                        </a:spcAft>
                      </a:pPr>
                      <a:r>
                        <a:rPr lang="zh-CN" sz="2800" b="1" kern="100" dirty="0">
                          <a:latin typeface="Times New Roman" panose="02020603050405020304"/>
                          <a:cs typeface="Times New Roman" panose="02020603050405020304"/>
                        </a:rPr>
                        <a:t>指加入某个团体</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从而成为其中的一员。</a:t>
                      </a:r>
                      <a:endParaRPr lang="zh-CN" sz="2800" b="1" kern="100" dirty="0">
                        <a:latin typeface="宋体" panose="02010600030101010101" pitchFamily="2" charset="-122"/>
                        <a:cs typeface="Courier New" panose="020703090202050204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48926">
                <a:tc>
                  <a:txBody>
                    <a:bodyPr/>
                    <a:lstStyle/>
                    <a:p>
                      <a:pPr algn="just">
                        <a:spcAft>
                          <a:spcPts val="0"/>
                        </a:spcAft>
                      </a:pPr>
                      <a:r>
                        <a:rPr lang="en-US" sz="2800" b="1" kern="100">
                          <a:latin typeface="Times New Roman" panose="02020603050405020304"/>
                          <a:ea typeface="宋体" panose="02010600030101010101" pitchFamily="2" charset="-122"/>
                          <a:cs typeface="Times New Roman" panose="02020603050405020304"/>
                        </a:rPr>
                        <a:t>____________,</a:t>
                      </a:r>
                      <a:endParaRPr lang="zh-CN" sz="2800" b="1" kern="100">
                        <a:latin typeface="Calibri" panose="020F0502020204030204"/>
                        <a:ea typeface="宋体" panose="02010600030101010101" pitchFamily="2" charset="-122"/>
                        <a:cs typeface="Times New Roman" panose="020206030504050203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zh-CN" sz="2800" b="1" kern="100" dirty="0">
                          <a:latin typeface="Times New Roman" panose="02020603050405020304"/>
                          <a:cs typeface="Times New Roman" panose="02020603050405020304"/>
                        </a:rPr>
                        <a:t>指和其他人一起参加某项活动。</a:t>
                      </a:r>
                      <a:endParaRPr lang="zh-CN" sz="2800" b="1" kern="100" dirty="0">
                        <a:latin typeface="宋体" panose="02010600030101010101" pitchFamily="2" charset="-122"/>
                        <a:cs typeface="Courier New" panose="020703090202050204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05575">
                <a:tc>
                  <a:txBody>
                    <a:bodyPr/>
                    <a:lstStyle/>
                    <a:p>
                      <a:pPr algn="just">
                        <a:spcAft>
                          <a:spcPts val="0"/>
                        </a:spcAft>
                      </a:pPr>
                      <a:r>
                        <a:rPr lang="en-US" sz="2800" b="1" kern="100" dirty="0">
                          <a:latin typeface="Times New Roman" panose="02020603050405020304"/>
                          <a:ea typeface="宋体" panose="02010600030101010101" pitchFamily="2" charset="-122"/>
                          <a:cs typeface="Times New Roman" panose="02020603050405020304"/>
                        </a:rPr>
                        <a:t>____________,</a:t>
                      </a:r>
                      <a:endParaRPr lang="zh-CN" sz="2800" b="1" kern="100" dirty="0">
                        <a:latin typeface="Calibri" panose="020F0502020204030204"/>
                        <a:ea typeface="宋体" panose="02010600030101010101" pitchFamily="2" charset="-122"/>
                        <a:cs typeface="Times New Roman" panose="020206030504050203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800" b="1" kern="100" dirty="0">
                          <a:latin typeface="Times New Roman" panose="02020603050405020304"/>
                          <a:ea typeface="宋体" panose="02010600030101010101" pitchFamily="2" charset="-122"/>
                          <a:cs typeface="Times New Roman" panose="02020603050405020304"/>
                        </a:rPr>
                        <a:t>多指参加者持积极态度并在其中发挥作用</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ea typeface="宋体" panose="02010600030101010101" pitchFamily="2" charset="-122"/>
                          <a:cs typeface="Times New Roman" panose="02020603050405020304"/>
                        </a:rPr>
                        <a:t>有时可与</a:t>
                      </a:r>
                      <a:r>
                        <a:rPr lang="en-US" sz="2800" b="1" kern="100" dirty="0">
                          <a:latin typeface="Times New Roman" panose="02020603050405020304"/>
                          <a:ea typeface="宋体" panose="02010600030101010101" pitchFamily="2" charset="-122"/>
                          <a:cs typeface="Times New Roman" panose="02020603050405020304"/>
                        </a:rPr>
                        <a:t>join in</a:t>
                      </a:r>
                      <a:r>
                        <a:rPr lang="zh-CN" sz="2800" b="1" kern="100" dirty="0">
                          <a:latin typeface="Times New Roman" panose="02020603050405020304"/>
                          <a:ea typeface="宋体" panose="02010600030101010101" pitchFamily="2" charset="-122"/>
                          <a:cs typeface="Times New Roman" panose="02020603050405020304"/>
                        </a:rPr>
                        <a:t>互换。</a:t>
                      </a:r>
                      <a:endParaRPr lang="zh-CN" sz="2800" b="1" kern="100" dirty="0">
                        <a:latin typeface="Calibri" panose="020F0502020204030204"/>
                        <a:ea typeface="宋体" panose="02010600030101010101" pitchFamily="2" charset="-122"/>
                        <a:cs typeface="Times New Roman" panose="02020603050405020304"/>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Rectangle 1"/>
          <p:cNvSpPr>
            <a:spLocks noChangeArrowheads="1"/>
          </p:cNvSpPr>
          <p:nvPr/>
        </p:nvSpPr>
        <p:spPr bwMode="auto">
          <a:xfrm>
            <a:off x="2310540" y="2669283"/>
            <a:ext cx="69762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join</a:t>
            </a:r>
            <a:endParaRPr lang="zh-CN" altLang="en-US" sz="2400" b="1" dirty="0">
              <a:solidFill>
                <a:srgbClr val="57C6CF"/>
              </a:solidFill>
            </a:endParaRPr>
          </a:p>
        </p:txBody>
      </p:sp>
      <p:sp>
        <p:nvSpPr>
          <p:cNvPr id="10" name="Rectangle 1"/>
          <p:cNvSpPr>
            <a:spLocks noChangeArrowheads="1"/>
          </p:cNvSpPr>
          <p:nvPr/>
        </p:nvSpPr>
        <p:spPr bwMode="auto">
          <a:xfrm>
            <a:off x="2215006" y="3856638"/>
            <a:ext cx="1107996"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dirty="0" smtClean="0"/>
              <a:t> </a:t>
            </a:r>
            <a:r>
              <a:rPr lang="en-US" sz="2400" b="1" dirty="0" smtClean="0">
                <a:solidFill>
                  <a:srgbClr val="57C6CF"/>
                </a:solidFill>
              </a:rPr>
              <a:t>join in</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5" name="TextBox 4"/>
          <p:cNvSpPr txBox="1"/>
          <p:nvPr/>
        </p:nvSpPr>
        <p:spPr>
          <a:xfrm>
            <a:off x="777499" y="1313341"/>
            <a:ext cx="10683551" cy="1477328"/>
          </a:xfrm>
          <a:prstGeom prst="rect">
            <a:avLst/>
          </a:prstGeom>
          <a:noFill/>
        </p:spPr>
        <p:txBody>
          <a:bodyPr wrap="square" rtlCol="0">
            <a:spAutoFit/>
          </a:bodyPr>
          <a:lstStyle/>
          <a:p>
            <a:pPr>
              <a:lnSpc>
                <a:spcPct val="150000"/>
              </a:lnSpc>
            </a:pPr>
            <a:r>
              <a:rPr lang="en-US" sz="3000" b="1" dirty="0" smtClean="0"/>
              <a:t>1</a:t>
            </a:r>
            <a:r>
              <a:rPr lang="zh-CN" altLang="en-US" sz="3000" b="1" dirty="0" smtClean="0"/>
              <a:t>．</a:t>
            </a:r>
            <a:r>
              <a:rPr lang="en-US" sz="3000" b="1" dirty="0" smtClean="0"/>
              <a:t>(1)—Are you a basketball player in your school?</a:t>
            </a:r>
            <a:endParaRPr lang="zh-CN" altLang="en-US" sz="3000" b="1" dirty="0" smtClean="0"/>
          </a:p>
          <a:p>
            <a:pPr>
              <a:lnSpc>
                <a:spcPct val="150000"/>
              </a:lnSpc>
            </a:pPr>
            <a:r>
              <a:rPr lang="en-US" altLang="zh-CN" sz="3000" b="1" dirty="0" smtClean="0"/>
              <a:t>—</a:t>
            </a:r>
            <a:r>
              <a:rPr lang="en-US" sz="3000" b="1" dirty="0" smtClean="0"/>
              <a:t>Yes. I ________(</a:t>
            </a:r>
            <a:r>
              <a:rPr lang="zh-CN" altLang="en-US" sz="3000" b="1" dirty="0" smtClean="0"/>
              <a:t>加入</a:t>
            </a:r>
            <a:r>
              <a:rPr lang="en-US" sz="3000" b="1" dirty="0" smtClean="0"/>
              <a:t>)the team 3 years ago.</a:t>
            </a:r>
            <a:endParaRPr lang="zh-CN" altLang="en-US" sz="3000" b="1" dirty="0" smtClean="0"/>
          </a:p>
        </p:txBody>
      </p:sp>
      <p:sp>
        <p:nvSpPr>
          <p:cNvPr id="8" name="Rectangle 1"/>
          <p:cNvSpPr>
            <a:spLocks noChangeArrowheads="1"/>
          </p:cNvSpPr>
          <p:nvPr/>
        </p:nvSpPr>
        <p:spPr bwMode="auto">
          <a:xfrm>
            <a:off x="2503153" y="2163914"/>
            <a:ext cx="100540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joined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886680" y="788453"/>
            <a:ext cx="10683551" cy="2862322"/>
          </a:xfrm>
          <a:prstGeom prst="rect">
            <a:avLst/>
          </a:prstGeom>
          <a:noFill/>
        </p:spPr>
        <p:txBody>
          <a:bodyPr wrap="square" rtlCol="0">
            <a:spAutoFit/>
          </a:bodyPr>
          <a:lstStyle/>
          <a:p>
            <a:pPr>
              <a:lnSpc>
                <a:spcPct val="150000"/>
              </a:lnSpc>
            </a:pPr>
            <a:r>
              <a:rPr lang="en-US" sz="3000" b="1" dirty="0" smtClean="0"/>
              <a:t>(2) Anyone who is good at singing can ________ the activity in our school.</a:t>
            </a:r>
            <a:endParaRPr lang="zh-CN" altLang="en-US" sz="3000" b="1" dirty="0" smtClean="0"/>
          </a:p>
          <a:p>
            <a:pPr>
              <a:lnSpc>
                <a:spcPct val="150000"/>
              </a:lnSpc>
            </a:pPr>
            <a:r>
              <a:rPr lang="en-US" sz="3000" b="1" dirty="0" err="1" smtClean="0"/>
              <a:t>A.take</a:t>
            </a:r>
            <a:r>
              <a:rPr lang="en-US" sz="3000" b="1" dirty="0" smtClean="0"/>
              <a:t> part in  </a:t>
            </a:r>
            <a:r>
              <a:rPr lang="zh-CN" altLang="en-US" sz="3000" b="1" dirty="0" smtClean="0"/>
              <a:t>                     </a:t>
            </a:r>
            <a:r>
              <a:rPr lang="en-US" sz="3000" b="1" dirty="0" err="1" smtClean="0"/>
              <a:t>B</a:t>
            </a:r>
            <a:r>
              <a:rPr lang="en-US" altLang="zh-CN" sz="3000" b="1" dirty="0" err="1" smtClean="0"/>
              <a:t>.</a:t>
            </a:r>
            <a:r>
              <a:rPr lang="en-US" sz="3000" b="1" dirty="0" err="1" smtClean="0"/>
              <a:t>take</a:t>
            </a:r>
            <a:r>
              <a:rPr lang="en-US" sz="3000" b="1" dirty="0" smtClean="0"/>
              <a:t> off</a:t>
            </a:r>
            <a:endParaRPr lang="zh-CN" altLang="en-US" sz="3000" b="1" dirty="0" smtClean="0"/>
          </a:p>
          <a:p>
            <a:pPr>
              <a:lnSpc>
                <a:spcPct val="150000"/>
              </a:lnSpc>
            </a:pPr>
            <a:r>
              <a:rPr lang="en-US" sz="3000" b="1" dirty="0" err="1" smtClean="0"/>
              <a:t>C</a:t>
            </a:r>
            <a:r>
              <a:rPr lang="en-US" altLang="zh-CN" sz="3000" b="1" dirty="0" err="1" smtClean="0"/>
              <a:t>.</a:t>
            </a:r>
            <a:r>
              <a:rPr lang="en-US" sz="3000" b="1" dirty="0" err="1" smtClean="0"/>
              <a:t>take</a:t>
            </a:r>
            <a:r>
              <a:rPr lang="en-US" sz="3000" b="1" dirty="0" smtClean="0"/>
              <a:t> out  </a:t>
            </a:r>
            <a:r>
              <a:rPr lang="zh-CN" altLang="en-US" sz="3000" b="1" dirty="0" smtClean="0"/>
              <a:t>                           </a:t>
            </a:r>
            <a:r>
              <a:rPr lang="en-US" sz="3000" b="1" dirty="0" err="1" smtClean="0"/>
              <a:t>D</a:t>
            </a:r>
            <a:r>
              <a:rPr lang="en-US" altLang="zh-CN" sz="3000" b="1" dirty="0" err="1" smtClean="0"/>
              <a:t>.</a:t>
            </a:r>
            <a:r>
              <a:rPr lang="en-US" sz="3000" b="1" dirty="0" err="1" smtClean="0"/>
              <a:t>take</a:t>
            </a:r>
            <a:r>
              <a:rPr lang="en-US" sz="3000" b="1" dirty="0" smtClean="0"/>
              <a:t> care of</a:t>
            </a:r>
            <a:endParaRPr lang="zh-CN" altLang="en-US" sz="3000" b="1" dirty="0" smtClean="0"/>
          </a:p>
        </p:txBody>
      </p:sp>
      <p:sp>
        <p:nvSpPr>
          <p:cNvPr id="7" name="Rectangle 1"/>
          <p:cNvSpPr>
            <a:spLocks noChangeArrowheads="1"/>
          </p:cNvSpPr>
          <p:nvPr/>
        </p:nvSpPr>
        <p:spPr bwMode="auto">
          <a:xfrm>
            <a:off x="7650633" y="910593"/>
            <a:ext cx="40748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A</a:t>
            </a:r>
            <a:endParaRPr lang="zh-CN" altLang="en-US" sz="2400" b="1" dirty="0">
              <a:solidFill>
                <a:srgbClr val="57C6CF"/>
              </a:solidFill>
            </a:endParaRPr>
          </a:p>
        </p:txBody>
      </p:sp>
      <p:sp>
        <p:nvSpPr>
          <p:cNvPr id="9" name="TextBox 8"/>
          <p:cNvSpPr txBox="1"/>
          <p:nvPr/>
        </p:nvSpPr>
        <p:spPr>
          <a:xfrm>
            <a:off x="834364" y="3533928"/>
            <a:ext cx="10683551" cy="241707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考查动词短语辨析。</a:t>
            </a:r>
            <a:r>
              <a:rPr lang="en-US" sz="2600" b="1" dirty="0" smtClean="0">
                <a:latin typeface="仿宋" panose="02010609060101010101" pitchFamily="49" charset="-122"/>
                <a:ea typeface="仿宋" panose="02010609060101010101" pitchFamily="49" charset="-122"/>
              </a:rPr>
              <a:t>take part in</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参加</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take off</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起飞</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take out</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拿出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take care of</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照顾</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。句意：任何擅长唱歌的人都可以参加我们学校的这项活动。句子的宾语是</a:t>
            </a:r>
            <a:r>
              <a:rPr lang="en-US" sz="2600" b="1" dirty="0" smtClean="0">
                <a:latin typeface="仿宋" panose="02010609060101010101" pitchFamily="49" charset="-122"/>
                <a:ea typeface="仿宋" panose="02010609060101010101" pitchFamily="49" charset="-122"/>
              </a:rPr>
              <a:t>the activity</a:t>
            </a:r>
            <a:r>
              <a:rPr lang="zh-CN" altLang="en-US" sz="2600" b="1" dirty="0" smtClean="0">
                <a:latin typeface="仿宋" panose="02010609060101010101" pitchFamily="49" charset="-122"/>
                <a:ea typeface="仿宋" panose="02010609060101010101" pitchFamily="49" charset="-122"/>
              </a:rPr>
              <a:t>，故此处表示参加活动。故选</a:t>
            </a:r>
            <a:r>
              <a:rPr lang="en-US" sz="2600" b="1" dirty="0" smtClean="0">
                <a:latin typeface="仿宋" panose="02010609060101010101" pitchFamily="49" charset="-122"/>
                <a:ea typeface="仿宋" panose="02010609060101010101" pitchFamily="49" charset="-122"/>
              </a:rPr>
              <a:t>A</a:t>
            </a:r>
            <a:r>
              <a:rPr lang="zh-CN" altLang="en-US" sz="2600" b="1" dirty="0" smtClean="0">
                <a:latin typeface="仿宋" panose="02010609060101010101" pitchFamily="49" charset="-122"/>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553998"/>
          </a:xfrm>
          <a:prstGeom prst="rect">
            <a:avLst/>
          </a:prstGeom>
        </p:spPr>
        <p:txBody>
          <a:bodyPr wrap="square">
            <a:spAutoFit/>
          </a:bodyPr>
          <a:lstStyle/>
          <a:p>
            <a:pPr lvl="0"/>
            <a:r>
              <a:rPr lang="en-US" sz="3000" b="1" dirty="0" smtClean="0"/>
              <a:t>2</a:t>
            </a:r>
            <a:r>
              <a:rPr lang="zh-CN" altLang="en-US" sz="3000" b="1" dirty="0" smtClean="0"/>
              <a:t>　</a:t>
            </a:r>
            <a:r>
              <a:rPr lang="en-US" sz="3000" b="1" dirty="0" smtClean="0"/>
              <a:t>clear </a:t>
            </a:r>
            <a:r>
              <a:rPr lang="en-US" sz="3000" b="1" i="1" dirty="0" smtClean="0"/>
              <a:t>adj</a:t>
            </a:r>
            <a:r>
              <a:rPr lang="en-US" sz="3000" b="1" dirty="0" smtClean="0"/>
              <a:t>.</a:t>
            </a:r>
            <a:r>
              <a:rPr lang="zh-CN" altLang="en-US" sz="3000" b="1" dirty="0" smtClean="0"/>
              <a:t>晴朗的；清晰的</a:t>
            </a:r>
            <a:endParaRPr lang="zh-CN" altLang="en-US" sz="3000" b="1" dirty="0"/>
          </a:p>
        </p:txBody>
      </p:sp>
      <p:sp>
        <p:nvSpPr>
          <p:cNvPr id="5" name="矩形 4"/>
          <p:cNvSpPr/>
          <p:nvPr/>
        </p:nvSpPr>
        <p:spPr>
          <a:xfrm>
            <a:off x="645995" y="1323448"/>
            <a:ext cx="10749886" cy="2774670"/>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观察</a:t>
            </a:r>
            <a:r>
              <a:rPr lang="en-US" sz="3000" b="1" dirty="0" smtClean="0">
                <a:solidFill>
                  <a:schemeClr val="accent2"/>
                </a:solidFill>
              </a:rPr>
              <a:t>] </a:t>
            </a:r>
            <a:r>
              <a:rPr lang="en-US" sz="3000" b="1" dirty="0" smtClean="0"/>
              <a:t>The sun was shining in a </a:t>
            </a:r>
            <a:r>
              <a:rPr lang="en-US" sz="3000" b="1" i="1" dirty="0" smtClean="0"/>
              <a:t>clear</a:t>
            </a:r>
            <a:r>
              <a:rPr lang="en-US" sz="3000" b="1" dirty="0" smtClean="0"/>
              <a:t> blue sky.</a:t>
            </a:r>
            <a:endParaRPr lang="zh-CN" altLang="en-US" sz="3000" b="1" dirty="0" smtClean="0"/>
          </a:p>
          <a:p>
            <a:pPr>
              <a:lnSpc>
                <a:spcPct val="150000"/>
              </a:lnSpc>
            </a:pPr>
            <a:r>
              <a:rPr lang="zh-CN" altLang="en-US" sz="3000" b="1" dirty="0" smtClean="0"/>
              <a:t>太阳在晴朗、湛蓝的天空中照耀。</a:t>
            </a:r>
          </a:p>
          <a:p>
            <a:pPr>
              <a:lnSpc>
                <a:spcPct val="150000"/>
              </a:lnSpc>
            </a:pPr>
            <a:r>
              <a:rPr lang="en-US" sz="3000" b="1" dirty="0" smtClean="0"/>
              <a:t>He has a </a:t>
            </a:r>
            <a:r>
              <a:rPr lang="en-US" sz="3000" b="1" i="1" dirty="0" smtClean="0"/>
              <a:t>clear</a:t>
            </a:r>
            <a:r>
              <a:rPr lang="en-US" sz="3000" b="1" dirty="0" smtClean="0"/>
              <a:t> head.</a:t>
            </a:r>
            <a:endParaRPr lang="zh-CN" altLang="en-US" sz="3000" b="1" dirty="0" smtClean="0"/>
          </a:p>
          <a:p>
            <a:pPr>
              <a:lnSpc>
                <a:spcPct val="150000"/>
              </a:lnSpc>
            </a:pPr>
            <a:r>
              <a:rPr lang="zh-CN" altLang="en-US" sz="3000" b="1" dirty="0" smtClean="0"/>
              <a:t>他头脑清晰。</a:t>
            </a:r>
            <a:endParaRPr lang="zh-CN" altLang="en-US" sz="3000" b="1" dirty="0"/>
          </a:p>
        </p:txBody>
      </p:sp>
      <p:sp>
        <p:nvSpPr>
          <p:cNvPr id="6" name="矩形 5"/>
          <p:cNvSpPr/>
          <p:nvPr/>
        </p:nvSpPr>
        <p:spPr>
          <a:xfrm>
            <a:off x="771099" y="3918797"/>
            <a:ext cx="10749886" cy="2082173"/>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 </a:t>
            </a:r>
            <a:r>
              <a:rPr lang="en-US" sz="3000" b="1" dirty="0" smtClean="0"/>
              <a:t>clear</a:t>
            </a:r>
            <a:r>
              <a:rPr lang="zh-CN" altLang="en-US" sz="3000" b="1" dirty="0" smtClean="0"/>
              <a:t>既可以作表语，也可以作定语。其比较级为</a:t>
            </a:r>
            <a:r>
              <a:rPr lang="en-US" sz="3000" b="1" dirty="0" smtClean="0"/>
              <a:t>________</a:t>
            </a:r>
            <a:r>
              <a:rPr lang="zh-CN" altLang="en-US" sz="3000" b="1" dirty="0" smtClean="0"/>
              <a:t>，最高级为</a:t>
            </a:r>
            <a:r>
              <a:rPr lang="en-US" sz="3000" b="1" dirty="0" smtClean="0"/>
              <a:t>________</a:t>
            </a:r>
            <a:r>
              <a:rPr lang="zh-CN" altLang="en-US" sz="3000" b="1" dirty="0" smtClean="0"/>
              <a:t>。其副词形式为</a:t>
            </a:r>
            <a:r>
              <a:rPr lang="en-US" sz="3000" b="1" dirty="0" smtClean="0"/>
              <a:t>________</a:t>
            </a:r>
            <a:r>
              <a:rPr lang="zh-CN" altLang="en-US" sz="3000" b="1" dirty="0" smtClean="0"/>
              <a:t>，意为“</a:t>
            </a:r>
            <a:r>
              <a:rPr lang="en-US" sz="3000" b="1" dirty="0" smtClean="0"/>
              <a:t>____________”</a:t>
            </a:r>
            <a:r>
              <a:rPr lang="zh-CN" altLang="en-US" sz="3000" b="1" dirty="0" smtClean="0"/>
              <a:t>。</a:t>
            </a:r>
            <a:endParaRPr lang="zh-CN" altLang="en-US" sz="3000" b="1" dirty="0"/>
          </a:p>
        </p:txBody>
      </p:sp>
      <p:sp>
        <p:nvSpPr>
          <p:cNvPr id="7" name="Rectangle 1"/>
          <p:cNvSpPr>
            <a:spLocks noChangeArrowheads="1"/>
          </p:cNvSpPr>
          <p:nvPr/>
        </p:nvSpPr>
        <p:spPr bwMode="auto">
          <a:xfrm>
            <a:off x="1733265" y="5439375"/>
            <a:ext cx="1228299"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清晰地</a:t>
            </a:r>
            <a:endParaRPr lang="zh-CN" altLang="en-US" sz="2400" b="1" dirty="0">
              <a:solidFill>
                <a:srgbClr val="57C6CF"/>
              </a:solidFill>
            </a:endParaRPr>
          </a:p>
        </p:txBody>
      </p:sp>
      <p:sp>
        <p:nvSpPr>
          <p:cNvPr id="8" name="Rectangle 1"/>
          <p:cNvSpPr>
            <a:spLocks noChangeArrowheads="1"/>
          </p:cNvSpPr>
          <p:nvPr/>
        </p:nvSpPr>
        <p:spPr bwMode="auto">
          <a:xfrm>
            <a:off x="957617" y="4800204"/>
            <a:ext cx="1228299"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clearer</a:t>
            </a:r>
            <a:endParaRPr lang="zh-CN" altLang="en-US" sz="2400" b="1" dirty="0">
              <a:solidFill>
                <a:srgbClr val="57C6CF"/>
              </a:solidFill>
            </a:endParaRPr>
          </a:p>
        </p:txBody>
      </p:sp>
      <p:sp>
        <p:nvSpPr>
          <p:cNvPr id="9" name="Rectangle 1"/>
          <p:cNvSpPr>
            <a:spLocks noChangeArrowheads="1"/>
          </p:cNvSpPr>
          <p:nvPr/>
        </p:nvSpPr>
        <p:spPr bwMode="auto">
          <a:xfrm>
            <a:off x="4437795" y="4772909"/>
            <a:ext cx="1228299"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clearest</a:t>
            </a:r>
            <a:endParaRPr lang="zh-CN" altLang="en-US" sz="2400" b="1" dirty="0">
              <a:solidFill>
                <a:srgbClr val="57C6CF"/>
              </a:solidFill>
            </a:endParaRPr>
          </a:p>
        </p:txBody>
      </p:sp>
      <p:sp>
        <p:nvSpPr>
          <p:cNvPr id="10" name="Rectangle 1"/>
          <p:cNvSpPr>
            <a:spLocks noChangeArrowheads="1"/>
          </p:cNvSpPr>
          <p:nvPr/>
        </p:nvSpPr>
        <p:spPr bwMode="auto">
          <a:xfrm>
            <a:off x="8695897" y="4745614"/>
            <a:ext cx="1228299"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clearly</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4" name="TextBox 3"/>
          <p:cNvSpPr txBox="1"/>
          <p:nvPr/>
        </p:nvSpPr>
        <p:spPr>
          <a:xfrm>
            <a:off x="736556" y="1409350"/>
            <a:ext cx="11035314" cy="2169825"/>
          </a:xfrm>
          <a:prstGeom prst="rect">
            <a:avLst/>
          </a:prstGeom>
          <a:noFill/>
        </p:spPr>
        <p:txBody>
          <a:bodyPr wrap="square" rtlCol="0">
            <a:spAutoFit/>
          </a:bodyPr>
          <a:lstStyle/>
          <a:p>
            <a:pPr>
              <a:lnSpc>
                <a:spcPct val="150000"/>
              </a:lnSpc>
            </a:pPr>
            <a:r>
              <a:rPr lang="en-US" sz="3000" b="1" dirty="0" smtClean="0"/>
              <a:t>2</a:t>
            </a:r>
            <a:r>
              <a:rPr lang="zh-CN" altLang="en-US" sz="3000" b="1" dirty="0" smtClean="0"/>
              <a:t>．</a:t>
            </a:r>
            <a:r>
              <a:rPr lang="en-US" sz="3000" b="1" dirty="0" smtClean="0"/>
              <a:t>(1)[2018·</a:t>
            </a:r>
            <a:r>
              <a:rPr lang="zh-CN" altLang="en-US" sz="3000" b="1" dirty="0" smtClean="0"/>
              <a:t>温州</a:t>
            </a:r>
            <a:r>
              <a:rPr lang="en-US" altLang="zh-CN" sz="3000" b="1" dirty="0" smtClean="0"/>
              <a:t>]</a:t>
            </a:r>
            <a:r>
              <a:rPr lang="en-US" sz="3000" b="1" dirty="0" smtClean="0"/>
              <a:t>—Did you find the way to the new library?</a:t>
            </a:r>
            <a:endParaRPr lang="zh-CN" altLang="en-US" sz="3000" b="1" dirty="0" smtClean="0"/>
          </a:p>
          <a:p>
            <a:pPr>
              <a:lnSpc>
                <a:spcPct val="150000"/>
              </a:lnSpc>
            </a:pPr>
            <a:r>
              <a:rPr lang="en-US" altLang="zh-CN" sz="3000" b="1" dirty="0" smtClean="0"/>
              <a:t>—</a:t>
            </a:r>
            <a:r>
              <a:rPr lang="en-US" sz="3000" b="1" dirty="0" smtClean="0"/>
              <a:t>Sure. </a:t>
            </a:r>
            <a:r>
              <a:rPr lang="en-US" sz="3000" b="1" dirty="0" err="1" smtClean="0"/>
              <a:t>Mr</a:t>
            </a:r>
            <a:r>
              <a:rPr lang="en-US" sz="3000" b="1" dirty="0" smtClean="0"/>
              <a:t> White gave me very ________ directions.</a:t>
            </a:r>
            <a:endParaRPr lang="zh-CN" altLang="en-US" sz="3000" b="1" dirty="0" smtClean="0"/>
          </a:p>
          <a:p>
            <a:pPr>
              <a:lnSpc>
                <a:spcPct val="150000"/>
              </a:lnSpc>
            </a:pPr>
            <a:r>
              <a:rPr lang="en-US" sz="3000" b="1" dirty="0" err="1" smtClean="0"/>
              <a:t>A</a:t>
            </a:r>
            <a:r>
              <a:rPr lang="en-US" altLang="zh-CN" sz="3000" b="1" dirty="0" err="1" smtClean="0"/>
              <a:t>.</a:t>
            </a:r>
            <a:r>
              <a:rPr lang="en-US" sz="3000" b="1" dirty="0" err="1" smtClean="0"/>
              <a:t>clear</a:t>
            </a:r>
            <a:r>
              <a:rPr lang="zh-CN" altLang="en-US" sz="3000" b="1" dirty="0" smtClean="0"/>
              <a:t>　　</a:t>
            </a:r>
            <a:r>
              <a:rPr lang="en-US" sz="3000" b="1" dirty="0" err="1" smtClean="0"/>
              <a:t>B</a:t>
            </a:r>
            <a:r>
              <a:rPr lang="en-US" altLang="zh-CN" sz="3000" b="1" dirty="0" err="1" smtClean="0"/>
              <a:t>.</a:t>
            </a:r>
            <a:r>
              <a:rPr lang="en-US" sz="3000" b="1" dirty="0" err="1" smtClean="0"/>
              <a:t>private</a:t>
            </a:r>
            <a:r>
              <a:rPr lang="zh-CN" altLang="en-US" sz="3000" b="1" dirty="0" smtClean="0"/>
              <a:t>         </a:t>
            </a:r>
            <a:r>
              <a:rPr lang="en-US" sz="3000" b="1" dirty="0" err="1" smtClean="0"/>
              <a:t>C</a:t>
            </a:r>
            <a:r>
              <a:rPr lang="en-US" altLang="zh-CN" sz="3000" b="1" dirty="0" err="1" smtClean="0"/>
              <a:t>.</a:t>
            </a:r>
            <a:r>
              <a:rPr lang="en-US" sz="3000" b="1" dirty="0" err="1" smtClean="0"/>
              <a:t>creative</a:t>
            </a:r>
            <a:r>
              <a:rPr lang="en-US" sz="3000" b="1" dirty="0" smtClean="0"/>
              <a:t>         </a:t>
            </a:r>
            <a:r>
              <a:rPr lang="en-US" sz="3000" b="1" dirty="0" err="1" smtClean="0"/>
              <a:t>D</a:t>
            </a:r>
            <a:r>
              <a:rPr lang="en-US" altLang="zh-CN" sz="3000" b="1" dirty="0" err="1" smtClean="0"/>
              <a:t>.</a:t>
            </a:r>
            <a:r>
              <a:rPr lang="en-US" sz="3000" b="1" dirty="0" err="1" smtClean="0"/>
              <a:t>common</a:t>
            </a:r>
            <a:endParaRPr lang="zh-CN" altLang="en-US" sz="3000" b="1" dirty="0" smtClean="0"/>
          </a:p>
        </p:txBody>
      </p:sp>
      <p:sp>
        <p:nvSpPr>
          <p:cNvPr id="6" name="Rectangle 1"/>
          <p:cNvSpPr>
            <a:spLocks noChangeArrowheads="1"/>
          </p:cNvSpPr>
          <p:nvPr/>
        </p:nvSpPr>
        <p:spPr bwMode="auto">
          <a:xfrm>
            <a:off x="6555473" y="2273095"/>
            <a:ext cx="609601"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A</a:t>
            </a:r>
            <a:endParaRPr lang="zh-CN" altLang="en-US" sz="2400" b="1" dirty="0">
              <a:solidFill>
                <a:srgbClr val="57C6CF"/>
              </a:solidFill>
            </a:endParaRPr>
          </a:p>
        </p:txBody>
      </p:sp>
      <p:sp>
        <p:nvSpPr>
          <p:cNvPr id="7" name="TextBox 6"/>
          <p:cNvSpPr txBox="1"/>
          <p:nvPr/>
        </p:nvSpPr>
        <p:spPr>
          <a:xfrm>
            <a:off x="777499" y="3647584"/>
            <a:ext cx="10683551" cy="239918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考查形容词辨析。</a:t>
            </a:r>
            <a:r>
              <a:rPr lang="en-US" sz="2600" b="1" dirty="0" smtClean="0">
                <a:latin typeface="仿宋" panose="02010609060101010101" pitchFamily="49" charset="-122"/>
                <a:ea typeface="仿宋" panose="02010609060101010101" pitchFamily="49" charset="-122"/>
              </a:rPr>
              <a:t>clear</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清晰的</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private</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私人的</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creative</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创造性的</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common</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普通的，普遍的</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。句意：</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你找到去新图书馆的路了吗？</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当然。怀特老师给了我清晰的路线。</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故选</a:t>
            </a:r>
            <a:r>
              <a:rPr lang="en-US" sz="2600" b="1" dirty="0" smtClean="0">
                <a:latin typeface="仿宋" panose="02010609060101010101" pitchFamily="49" charset="-122"/>
                <a:ea typeface="仿宋" panose="02010609060101010101" pitchFamily="49" charset="-122"/>
              </a:rPr>
              <a:t>A</a:t>
            </a:r>
            <a:r>
              <a:rPr lang="zh-CN" altLang="en-US" sz="2600" b="1" dirty="0" smtClean="0">
                <a:latin typeface="仿宋" panose="02010609060101010101" pitchFamily="49" charset="-122"/>
                <a:ea typeface="仿宋" panose="02010609060101010101" pitchFamily="49" charset="-122"/>
              </a:rPr>
              <a:t>。</a:t>
            </a:r>
            <a:endParaRPr lang="zh-CN" altLang="en-US" sz="2600" b="1" dirty="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7645552" y="1550345"/>
            <a:ext cx="609601"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A</a:t>
            </a:r>
            <a:endParaRPr lang="zh-CN" altLang="en-US" sz="2400" b="1" dirty="0">
              <a:solidFill>
                <a:srgbClr val="57C6CF"/>
              </a:solidFill>
            </a:endParaRPr>
          </a:p>
        </p:txBody>
      </p:sp>
      <p:sp>
        <p:nvSpPr>
          <p:cNvPr id="7" name="TextBox 6"/>
          <p:cNvSpPr txBox="1"/>
          <p:nvPr/>
        </p:nvSpPr>
        <p:spPr>
          <a:xfrm>
            <a:off x="721166" y="1396284"/>
            <a:ext cx="10683551" cy="2169825"/>
          </a:xfrm>
          <a:prstGeom prst="rect">
            <a:avLst/>
          </a:prstGeom>
          <a:noFill/>
        </p:spPr>
        <p:txBody>
          <a:bodyPr wrap="square" rtlCol="0">
            <a:spAutoFit/>
          </a:bodyPr>
          <a:lstStyle/>
          <a:p>
            <a:pPr>
              <a:lnSpc>
                <a:spcPct val="150000"/>
              </a:lnSpc>
            </a:pPr>
            <a:r>
              <a:rPr lang="en-US" sz="3000" b="1" dirty="0" smtClean="0"/>
              <a:t>(2)[2018·</a:t>
            </a:r>
            <a:r>
              <a:rPr lang="zh-CN" altLang="en-US" sz="3000" b="1" dirty="0" smtClean="0"/>
              <a:t>重庆</a:t>
            </a:r>
            <a:r>
              <a:rPr lang="en-US" altLang="zh-CN" sz="3000" b="1" dirty="0" smtClean="0"/>
              <a:t>]</a:t>
            </a:r>
            <a:r>
              <a:rPr lang="en-US" sz="3000" b="1" dirty="0" smtClean="0"/>
              <a:t>AI can't hear the teacher ________ with so much noise outside.</a:t>
            </a:r>
            <a:endParaRPr lang="zh-CN" altLang="en-US" sz="3000" b="1" dirty="0" smtClean="0"/>
          </a:p>
          <a:p>
            <a:pPr>
              <a:lnSpc>
                <a:spcPct val="150000"/>
              </a:lnSpc>
            </a:pPr>
            <a:r>
              <a:rPr lang="en-US" sz="3000" b="1" dirty="0" err="1" smtClean="0"/>
              <a:t>A</a:t>
            </a:r>
            <a:r>
              <a:rPr lang="en-US" altLang="zh-CN" sz="3000" b="1" dirty="0" err="1" smtClean="0"/>
              <a:t>.</a:t>
            </a:r>
            <a:r>
              <a:rPr lang="en-US" sz="3000" b="1" dirty="0" err="1" smtClean="0"/>
              <a:t>clearly</a:t>
            </a:r>
            <a:r>
              <a:rPr lang="en-US" sz="3000" b="1" dirty="0" smtClean="0"/>
              <a:t>      </a:t>
            </a:r>
            <a:r>
              <a:rPr lang="en-US" sz="3000" b="1" dirty="0" err="1" smtClean="0"/>
              <a:t>B</a:t>
            </a:r>
            <a:r>
              <a:rPr lang="en-US" altLang="zh-CN" sz="3000" b="1" dirty="0" err="1" smtClean="0"/>
              <a:t>.</a:t>
            </a:r>
            <a:r>
              <a:rPr lang="en-US" sz="3000" b="1" dirty="0" err="1" smtClean="0"/>
              <a:t>slowly</a:t>
            </a:r>
            <a:r>
              <a:rPr lang="zh-CN" altLang="en-US" sz="3000" b="1" dirty="0" smtClean="0"/>
              <a:t>         </a:t>
            </a:r>
            <a:r>
              <a:rPr lang="en-US" sz="3000" b="1" dirty="0" err="1" smtClean="0"/>
              <a:t>C</a:t>
            </a:r>
            <a:r>
              <a:rPr lang="en-US" altLang="zh-CN" sz="3000" b="1" dirty="0" err="1" smtClean="0"/>
              <a:t>.</a:t>
            </a:r>
            <a:r>
              <a:rPr lang="en-US" sz="3000" b="1" dirty="0" err="1" smtClean="0"/>
              <a:t>warmly</a:t>
            </a:r>
            <a:r>
              <a:rPr lang="en-US" sz="3000" b="1" dirty="0" smtClean="0"/>
              <a:t>          </a:t>
            </a:r>
            <a:r>
              <a:rPr lang="en-US" sz="3000" b="1" dirty="0" err="1" smtClean="0"/>
              <a:t>D</a:t>
            </a:r>
            <a:r>
              <a:rPr lang="en-US" altLang="zh-CN" sz="3000" b="1" dirty="0" err="1" smtClean="0"/>
              <a:t>.</a:t>
            </a:r>
            <a:r>
              <a:rPr lang="en-US" sz="3000" b="1" dirty="0" err="1" smtClean="0"/>
              <a:t>bravely</a:t>
            </a:r>
            <a:endParaRPr lang="zh-CN" altLang="en-US" sz="3000" b="1" dirty="0"/>
          </a:p>
        </p:txBody>
      </p:sp>
      <p:sp>
        <p:nvSpPr>
          <p:cNvPr id="8" name="TextBox 7"/>
          <p:cNvSpPr txBox="1"/>
          <p:nvPr/>
        </p:nvSpPr>
        <p:spPr>
          <a:xfrm>
            <a:off x="789405" y="3620869"/>
            <a:ext cx="10683551"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 考查副词辨析。句意：外边那么吵我听不清老师讲课。</a:t>
            </a:r>
            <a:r>
              <a:rPr lang="en-US" altLang="en-US" sz="2600" b="1" dirty="0" smtClean="0">
                <a:latin typeface="仿宋" panose="02010609060101010101" pitchFamily="49" charset="-122"/>
                <a:ea typeface="仿宋" panose="02010609060101010101" pitchFamily="49" charset="-122"/>
              </a:rPr>
              <a:t>clearly</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清楚地</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 </a:t>
            </a:r>
            <a:r>
              <a:rPr lang="en-US" altLang="en-US" sz="2600" b="1" dirty="0" smtClean="0">
                <a:latin typeface="仿宋" panose="02010609060101010101" pitchFamily="49" charset="-122"/>
                <a:ea typeface="仿宋" panose="02010609060101010101" pitchFamily="49" charset="-122"/>
              </a:rPr>
              <a:t>slowly</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慢慢地</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warmly</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温暖地</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 </a:t>
            </a:r>
            <a:r>
              <a:rPr lang="en-US" altLang="en-US" sz="2600" b="1" dirty="0" smtClean="0">
                <a:latin typeface="仿宋" panose="02010609060101010101" pitchFamily="49" charset="-122"/>
                <a:ea typeface="仿宋" panose="02010609060101010101" pitchFamily="49" charset="-122"/>
              </a:rPr>
              <a:t>bravely</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勇敢地</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。故选</a:t>
            </a:r>
            <a:r>
              <a:rPr lang="en-US" altLang="en-US" sz="2600" b="1" dirty="0" smtClean="0">
                <a:latin typeface="仿宋" panose="02010609060101010101" pitchFamily="49" charset="-122"/>
                <a:ea typeface="仿宋" panose="02010609060101010101" pitchFamily="49" charset="-122"/>
              </a:rPr>
              <a:t>A</a:t>
            </a:r>
            <a:r>
              <a:rPr lang="zh-CN" altLang="en-US" sz="2600" b="1" dirty="0" smtClean="0">
                <a:latin typeface="仿宋" panose="02010609060101010101" pitchFamily="49" charset="-122"/>
                <a:ea typeface="仿宋" panose="02010609060101010101" pitchFamily="49" charset="-122"/>
              </a:rPr>
              <a:t>。</a:t>
            </a:r>
          </a:p>
        </p:txBody>
      </p:sp>
      <p:sp>
        <p:nvSpPr>
          <p:cNvPr id="5" name="TextBox 4"/>
          <p:cNvSpPr txBox="1"/>
          <p:nvPr/>
        </p:nvSpPr>
        <p:spPr>
          <a:xfrm>
            <a:off x="581674" y="956110"/>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ox(i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组合 9"/>
          <p:cNvGrpSpPr/>
          <p:nvPr/>
        </p:nvGrpSpPr>
        <p:grpSpPr>
          <a:xfrm>
            <a:off x="492794" y="972820"/>
            <a:ext cx="4583055" cy="584835"/>
            <a:chOff x="923" y="1532"/>
            <a:chExt cx="5048" cy="921"/>
          </a:xfrm>
        </p:grpSpPr>
        <p:pic>
          <p:nvPicPr>
            <p:cNvPr id="9" name="图片 8" descr="00 图标-04"/>
            <p:cNvPicPr>
              <a:picLocks noChangeAspect="1"/>
            </p:cNvPicPr>
            <p:nvPr/>
          </p:nvPicPr>
          <p:blipFill>
            <a:blip r:embed="rId2" cstate="email"/>
            <a:stretch>
              <a:fillRect/>
            </a:stretch>
          </p:blipFill>
          <p:spPr>
            <a:xfrm>
              <a:off x="923" y="1552"/>
              <a:ext cx="3695" cy="882"/>
            </a:xfrm>
            <a:prstGeom prst="rect">
              <a:avLst/>
            </a:prstGeom>
          </p:spPr>
        </p:pic>
        <p:sp>
          <p:nvSpPr>
            <p:cNvPr id="22" name="文本框 3"/>
            <p:cNvSpPr txBox="1"/>
            <p:nvPr/>
          </p:nvSpPr>
          <p:spPr>
            <a:xfrm>
              <a:off x="1156" y="1532"/>
              <a:ext cx="4815"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课前自主预习　</a:t>
              </a:r>
            </a:p>
          </p:txBody>
        </p:sp>
      </p:grpSp>
      <p:graphicFrame>
        <p:nvGraphicFramePr>
          <p:cNvPr id="6" name="表格 5"/>
          <p:cNvGraphicFramePr>
            <a:graphicFrameLocks noGrp="1"/>
          </p:cNvGraphicFramePr>
          <p:nvPr/>
        </p:nvGraphicFramePr>
        <p:xfrm>
          <a:off x="616519" y="1690129"/>
          <a:ext cx="10682852" cy="4800600"/>
        </p:xfrm>
        <a:graphic>
          <a:graphicData uri="http://schemas.openxmlformats.org/drawingml/2006/table">
            <a:tbl>
              <a:tblPr/>
              <a:tblGrid>
                <a:gridCol w="524050">
                  <a:extLst>
                    <a:ext uri="{9D8B030D-6E8A-4147-A177-3AD203B41FA5}">
                      <a16:colId xmlns:a16="http://schemas.microsoft.com/office/drawing/2014/main" val="20000"/>
                    </a:ext>
                  </a:extLst>
                </a:gridCol>
                <a:gridCol w="10158802">
                  <a:extLst>
                    <a:ext uri="{9D8B030D-6E8A-4147-A177-3AD203B41FA5}">
                      <a16:colId xmlns:a16="http://schemas.microsoft.com/office/drawing/2014/main" val="20001"/>
                    </a:ext>
                  </a:extLst>
                </a:gridCol>
              </a:tblGrid>
              <a:tr h="4775986">
                <a:tc>
                  <a:txBody>
                    <a:bodyPr/>
                    <a:lstStyle/>
                    <a:p>
                      <a:pPr algn="ctr">
                        <a:lnSpc>
                          <a:spcPct val="150000"/>
                        </a:lnSpc>
                        <a:spcAft>
                          <a:spcPts val="0"/>
                        </a:spcAft>
                      </a:pPr>
                      <a:r>
                        <a:rPr lang="zh-CN" sz="3000" b="1" kern="100" dirty="0">
                          <a:latin typeface="+mn-lt"/>
                          <a:ea typeface="楷体_GB2312"/>
                          <a:cs typeface="Times New Roman" panose="02020603050405020304"/>
                        </a:rPr>
                        <a:t>单词闯关</a:t>
                      </a:r>
                      <a:endParaRPr lang="zh-CN" sz="3000" b="1" kern="100" dirty="0">
                        <a:latin typeface="+mn-lt"/>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a:cs typeface="Courier New" panose="02070309020205020404"/>
                        </a:rPr>
                        <a:t>1.</a:t>
                      </a:r>
                      <a:r>
                        <a:rPr lang="zh-CN" sz="3000" b="1" kern="100" dirty="0">
                          <a:latin typeface="Times New Roman" panose="02020603050405020304"/>
                          <a:cs typeface="Times New Roman" panose="02020603050405020304"/>
                        </a:rPr>
                        <a:t>够好</a:t>
                      </a:r>
                      <a:r>
                        <a:rPr lang="zh-CN" sz="3000" b="1" kern="100" dirty="0">
                          <a:latin typeface="Times New Roman" panose="02020603050405020304"/>
                          <a:ea typeface="MingLiU_HKSCS" panose="02020500000000000000" charset="-120"/>
                          <a:cs typeface="Times New Roman" panose="02020603050405020304"/>
                        </a:rPr>
                        <a:t>，</a:t>
                      </a:r>
                      <a:r>
                        <a:rPr lang="zh-CN" sz="3000" b="1" kern="100" dirty="0">
                          <a:latin typeface="Times New Roman" panose="02020603050405020304"/>
                          <a:cs typeface="Times New Roman" panose="02020603050405020304"/>
                        </a:rPr>
                        <a:t>蛮不错</a:t>
                      </a:r>
                      <a:r>
                        <a:rPr lang="zh-CN" sz="3000" b="1" kern="100" dirty="0">
                          <a:latin typeface="宋体" panose="02010600030101010101" pitchFamily="2" charset="-122"/>
                          <a:ea typeface="Times New Roman" panose="02020603050405020304"/>
                          <a:cs typeface="Courier New" panose="02070309020205020404"/>
                        </a:rPr>
                        <a:t> </a:t>
                      </a:r>
                      <a:r>
                        <a:rPr lang="en-US" sz="3000" b="1" i="1" kern="100" dirty="0">
                          <a:latin typeface="宋体" panose="02010600030101010101" pitchFamily="2" charset="-122"/>
                          <a:ea typeface="Times New Roman" panose="02020603050405020304"/>
                          <a:cs typeface="Courier New" panose="02070309020205020404"/>
                        </a:rPr>
                        <a:t>ad</a:t>
                      </a:r>
                      <a:r>
                        <a:rPr lang="en-US" sz="3000" b="1" i="1" kern="100" dirty="0">
                          <a:latin typeface="Book Antiqua" panose="02040602050305030304"/>
                          <a:cs typeface="Times New Roman" panose="02020603050405020304"/>
                        </a:rPr>
                        <a:t>v</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2</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加入</a:t>
                      </a:r>
                      <a:r>
                        <a:rPr lang="zh-CN" sz="3000" b="1" kern="100" dirty="0">
                          <a:latin typeface="Times New Roman" panose="02020603050405020304"/>
                          <a:ea typeface="MingLiU_HKSCS" panose="02020500000000000000" charset="-120"/>
                          <a:cs typeface="Times New Roman" panose="02020603050405020304"/>
                        </a:rPr>
                        <a:t>，</a:t>
                      </a:r>
                      <a:r>
                        <a:rPr lang="zh-CN" sz="3000" b="1" kern="100" dirty="0">
                          <a:latin typeface="Times New Roman" panose="02020603050405020304"/>
                          <a:cs typeface="Times New Roman" panose="02020603050405020304"/>
                        </a:rPr>
                        <a:t>参加</a:t>
                      </a:r>
                      <a:r>
                        <a:rPr lang="en-US" sz="3000" b="1" i="1" kern="100" dirty="0" err="1">
                          <a:latin typeface="Book Antiqua" panose="02040602050305030304"/>
                          <a:cs typeface="Times New Roman" panose="02020603050405020304"/>
                        </a:rPr>
                        <a:t>v</a:t>
                      </a:r>
                      <a:r>
                        <a:rPr lang="en-US" sz="3000" b="1" i="1" kern="100" dirty="0" err="1">
                          <a:latin typeface="Times New Roman" panose="02020603050405020304"/>
                          <a:cs typeface="Courier New" panose="02070309020205020404"/>
                        </a:rPr>
                        <a:t>t</a:t>
                      </a:r>
                      <a:r>
                        <a:rPr lang="en-US" sz="3000" b="1" kern="100" dirty="0">
                          <a:latin typeface="Times New Roman" panose="02020603050405020304"/>
                          <a:cs typeface="Courier New" panose="02070309020205020404"/>
                        </a:rPr>
                        <a:t>.&amp; </a:t>
                      </a:r>
                      <a:r>
                        <a:rPr lang="en-US" sz="3000" b="1" i="1" kern="100" dirty="0">
                          <a:latin typeface="Book Antiqua" panose="02040602050305030304"/>
                          <a:cs typeface="Times New Roman" panose="02020603050405020304"/>
                        </a:rPr>
                        <a:t>v</a:t>
                      </a:r>
                      <a:r>
                        <a:rPr lang="en-US" sz="3000" b="1" i="1" kern="100" dirty="0">
                          <a:latin typeface="Times New Roman" panose="02020603050405020304"/>
                          <a:cs typeface="Courier New" panose="02070309020205020404"/>
                        </a:rPr>
                        <a:t>i</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3</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我</a:t>
                      </a:r>
                      <a:r>
                        <a:rPr lang="zh-CN" sz="3000" b="1" kern="100" dirty="0">
                          <a:latin typeface="Times New Roman" panose="02020603050405020304"/>
                          <a:cs typeface="Times New Roman" panose="02020603050405020304"/>
                        </a:rPr>
                        <a:t>自己</a:t>
                      </a:r>
                      <a:r>
                        <a:rPr lang="zh-CN" sz="3000" b="1" kern="100" dirty="0">
                          <a:latin typeface="宋体" panose="02010600030101010101" pitchFamily="2" charset="-122"/>
                          <a:ea typeface="Times New Roman" panose="02020603050405020304"/>
                          <a:cs typeface="Courier New" panose="02070309020205020404"/>
                        </a:rPr>
                        <a:t> </a:t>
                      </a:r>
                      <a:r>
                        <a:rPr lang="en-US" sz="3000" b="1" i="1" kern="100" dirty="0">
                          <a:latin typeface="宋体" panose="02010600030101010101" pitchFamily="2" charset="-122"/>
                          <a:ea typeface="Times New Roman" panose="02020603050405020304"/>
                          <a:cs typeface="Courier New" panose="02070309020205020404"/>
                        </a:rPr>
                        <a:t>pron</a:t>
                      </a:r>
                      <a:r>
                        <a:rPr lang="en-US" sz="3000" b="1" kern="100" dirty="0">
                          <a:latin typeface="宋体" panose="02010600030101010101" pitchFamily="2" charset="-122"/>
                          <a:ea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4</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shine </a:t>
                      </a:r>
                      <a:r>
                        <a:rPr lang="en-US" sz="3000" b="1" i="1" kern="100" dirty="0">
                          <a:latin typeface="Book Antiqua" panose="02040602050305030304"/>
                          <a:cs typeface="Times New Roman" panose="02020603050405020304"/>
                        </a:rPr>
                        <a:t>v</a:t>
                      </a:r>
                      <a:r>
                        <a:rPr lang="en-US" sz="3000" b="1" i="1" kern="100" dirty="0">
                          <a:latin typeface="Times New Roman" panose="02020603050405020304"/>
                          <a:cs typeface="Courier New" panose="02070309020205020404"/>
                        </a:rPr>
                        <a:t>i</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5</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天</a:t>
                      </a:r>
                      <a:r>
                        <a:rPr lang="zh-CN" sz="3000" b="1" kern="100" dirty="0">
                          <a:latin typeface="Times New Roman" panose="02020603050405020304"/>
                          <a:ea typeface="MingLiU_HKSCS" panose="02020500000000000000" charset="-120"/>
                          <a:cs typeface="Times New Roman" panose="02020603050405020304"/>
                        </a:rPr>
                        <a:t>，</a:t>
                      </a:r>
                      <a:r>
                        <a:rPr lang="zh-CN" sz="3000" b="1" kern="100" dirty="0">
                          <a:latin typeface="Times New Roman" panose="02020603050405020304"/>
                          <a:cs typeface="Times New Roman" panose="02020603050405020304"/>
                        </a:rPr>
                        <a:t>天空</a:t>
                      </a:r>
                      <a:r>
                        <a:rPr lang="zh-CN" sz="3000" b="1" kern="100" dirty="0">
                          <a:latin typeface="宋体" panose="02010600030101010101" pitchFamily="2" charset="-122"/>
                          <a:ea typeface="Times New Roman" panose="02020603050405020304"/>
                          <a:cs typeface="Courier New" panose="02070309020205020404"/>
                        </a:rPr>
                        <a:t> </a:t>
                      </a:r>
                      <a:r>
                        <a:rPr lang="en-US" sz="3000" b="1" i="1" kern="100" dirty="0">
                          <a:latin typeface="宋体" panose="02010600030101010101" pitchFamily="2" charset="-122"/>
                          <a:ea typeface="Times New Roman" panose="02020603050405020304"/>
                          <a:cs typeface="Courier New" panose="02070309020205020404"/>
                        </a:rPr>
                        <a:t>n</a:t>
                      </a:r>
                      <a:r>
                        <a:rPr lang="zh-CN" sz="3000" b="1" kern="100" dirty="0">
                          <a:latin typeface="Times New Roman" panose="02020603050405020304"/>
                          <a:cs typeface="Times New Roman" panose="02020603050405020304"/>
                        </a:rPr>
                        <a:t>．</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6</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arrive </a:t>
                      </a:r>
                      <a:r>
                        <a:rPr lang="en-US" sz="3000" b="1" i="1" kern="100" dirty="0">
                          <a:latin typeface="Book Antiqua" panose="02040602050305030304"/>
                          <a:cs typeface="Times New Roman" panose="02020603050405020304"/>
                        </a:rPr>
                        <a:t>v</a:t>
                      </a:r>
                      <a:r>
                        <a:rPr lang="en-US" sz="3000" b="1" i="1" kern="100" dirty="0">
                          <a:latin typeface="Times New Roman" panose="02020603050405020304"/>
                          <a:cs typeface="Courier New" panose="02070309020205020404"/>
                        </a:rPr>
                        <a:t>i</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7</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Internet </a:t>
                      </a:r>
                      <a:r>
                        <a:rPr lang="en-US" sz="3000" b="1" i="1" kern="100" dirty="0">
                          <a:latin typeface="Times New Roman" panose="02020603050405020304"/>
                          <a:cs typeface="Courier New" panose="02070309020205020404"/>
                        </a:rPr>
                        <a:t>n</a:t>
                      </a:r>
                      <a:r>
                        <a:rPr lang="zh-CN" sz="3000" b="1" kern="100" dirty="0">
                          <a:latin typeface="Times New Roman" panose="02020603050405020304"/>
                          <a:cs typeface="Times New Roman" panose="02020603050405020304"/>
                        </a:rPr>
                        <a:t>．</a:t>
                      </a:r>
                      <a:r>
                        <a:rPr lang="en-US" sz="3000" b="1" kern="100" dirty="0" smtClean="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7" name="矩形 26"/>
          <p:cNvSpPr/>
          <p:nvPr/>
        </p:nvSpPr>
        <p:spPr>
          <a:xfrm>
            <a:off x="4944992" y="1789505"/>
            <a:ext cx="679994" cy="461665"/>
          </a:xfrm>
          <a:prstGeom prst="rect">
            <a:avLst/>
          </a:prstGeom>
        </p:spPr>
        <p:txBody>
          <a:bodyPr wrap="none">
            <a:spAutoFit/>
          </a:bodyPr>
          <a:lstStyle/>
          <a:p>
            <a:r>
              <a:rPr lang="en-US" sz="2400" b="1" dirty="0" smtClean="0">
                <a:solidFill>
                  <a:srgbClr val="57C6CF"/>
                </a:solidFill>
              </a:rPr>
              <a:t>fine</a:t>
            </a:r>
            <a:endParaRPr lang="zh-CN" altLang="en-US" sz="2400" b="1" dirty="0">
              <a:solidFill>
                <a:srgbClr val="57C6CF"/>
              </a:solidFill>
            </a:endParaRPr>
          </a:p>
        </p:txBody>
      </p:sp>
      <p:sp>
        <p:nvSpPr>
          <p:cNvPr id="7" name="矩形 6"/>
          <p:cNvSpPr/>
          <p:nvPr/>
        </p:nvSpPr>
        <p:spPr>
          <a:xfrm>
            <a:off x="3732616" y="5913403"/>
            <a:ext cx="800219" cy="461665"/>
          </a:xfrm>
          <a:prstGeom prst="rect">
            <a:avLst/>
          </a:prstGeom>
        </p:spPr>
        <p:txBody>
          <a:bodyPr wrap="none">
            <a:spAutoFit/>
          </a:bodyPr>
          <a:lstStyle/>
          <a:p>
            <a:r>
              <a:rPr lang="zh-CN" altLang="en-US" sz="2400" b="1" dirty="0" smtClean="0">
                <a:solidFill>
                  <a:srgbClr val="57C6CF"/>
                </a:solidFill>
              </a:rPr>
              <a:t>网络</a:t>
            </a:r>
            <a:endParaRPr lang="zh-CN" altLang="en-US" sz="2400" b="1" dirty="0">
              <a:solidFill>
                <a:srgbClr val="57C6CF"/>
              </a:solidFill>
            </a:endParaRPr>
          </a:p>
        </p:txBody>
      </p:sp>
      <p:sp>
        <p:nvSpPr>
          <p:cNvPr id="8" name="矩形 7"/>
          <p:cNvSpPr/>
          <p:nvPr/>
        </p:nvSpPr>
        <p:spPr>
          <a:xfrm>
            <a:off x="5004132" y="2503738"/>
            <a:ext cx="697627" cy="461665"/>
          </a:xfrm>
          <a:prstGeom prst="rect">
            <a:avLst/>
          </a:prstGeom>
        </p:spPr>
        <p:txBody>
          <a:bodyPr wrap="none">
            <a:spAutoFit/>
          </a:bodyPr>
          <a:lstStyle/>
          <a:p>
            <a:r>
              <a:rPr lang="en-US" sz="2400" b="1" dirty="0" smtClean="0">
                <a:solidFill>
                  <a:srgbClr val="57C6CF"/>
                </a:solidFill>
              </a:rPr>
              <a:t>join</a:t>
            </a:r>
            <a:endParaRPr lang="zh-CN" altLang="en-US" sz="2400" b="1" dirty="0">
              <a:solidFill>
                <a:srgbClr val="57C6CF"/>
              </a:solidFill>
            </a:endParaRPr>
          </a:p>
        </p:txBody>
      </p:sp>
      <p:sp>
        <p:nvSpPr>
          <p:cNvPr id="11" name="矩形 10"/>
          <p:cNvSpPr/>
          <p:nvPr/>
        </p:nvSpPr>
        <p:spPr>
          <a:xfrm>
            <a:off x="4035142" y="3158830"/>
            <a:ext cx="1039067" cy="461665"/>
          </a:xfrm>
          <a:prstGeom prst="rect">
            <a:avLst/>
          </a:prstGeom>
        </p:spPr>
        <p:txBody>
          <a:bodyPr wrap="none">
            <a:spAutoFit/>
          </a:bodyPr>
          <a:lstStyle/>
          <a:p>
            <a:r>
              <a:rPr lang="en-US" sz="2400" b="1" dirty="0" smtClean="0">
                <a:solidFill>
                  <a:srgbClr val="57C6CF"/>
                </a:solidFill>
              </a:rPr>
              <a:t>myself</a:t>
            </a:r>
            <a:endParaRPr lang="zh-CN" altLang="en-US" sz="2400" b="1" dirty="0">
              <a:solidFill>
                <a:srgbClr val="57C6CF"/>
              </a:solidFill>
            </a:endParaRPr>
          </a:p>
        </p:txBody>
      </p:sp>
      <p:sp>
        <p:nvSpPr>
          <p:cNvPr id="12" name="矩形 11"/>
          <p:cNvSpPr/>
          <p:nvPr/>
        </p:nvSpPr>
        <p:spPr>
          <a:xfrm>
            <a:off x="2861434" y="3882162"/>
            <a:ext cx="1723549" cy="461665"/>
          </a:xfrm>
          <a:prstGeom prst="rect">
            <a:avLst/>
          </a:prstGeom>
        </p:spPr>
        <p:txBody>
          <a:bodyPr wrap="none">
            <a:spAutoFit/>
          </a:bodyPr>
          <a:lstStyle/>
          <a:p>
            <a:r>
              <a:rPr lang="zh-CN" altLang="en-US" sz="2400" b="1" dirty="0" smtClean="0">
                <a:solidFill>
                  <a:srgbClr val="57C6CF"/>
                </a:solidFill>
              </a:rPr>
              <a:t>照耀，发光</a:t>
            </a:r>
            <a:endParaRPr lang="zh-CN" altLang="en-US" sz="2400" b="1" dirty="0">
              <a:solidFill>
                <a:srgbClr val="57C6CF"/>
              </a:solidFill>
            </a:endParaRPr>
          </a:p>
        </p:txBody>
      </p:sp>
      <p:sp>
        <p:nvSpPr>
          <p:cNvPr id="13" name="矩形 12"/>
          <p:cNvSpPr/>
          <p:nvPr/>
        </p:nvSpPr>
        <p:spPr>
          <a:xfrm>
            <a:off x="4076084" y="4537254"/>
            <a:ext cx="630301" cy="461665"/>
          </a:xfrm>
          <a:prstGeom prst="rect">
            <a:avLst/>
          </a:prstGeom>
        </p:spPr>
        <p:txBody>
          <a:bodyPr wrap="none">
            <a:spAutoFit/>
          </a:bodyPr>
          <a:lstStyle/>
          <a:p>
            <a:r>
              <a:rPr lang="en-US" sz="2400" b="1" dirty="0" smtClean="0">
                <a:solidFill>
                  <a:srgbClr val="57C6CF"/>
                </a:solidFill>
              </a:rPr>
              <a:t>sky</a:t>
            </a:r>
            <a:endParaRPr lang="zh-CN" altLang="en-US" sz="2400" b="1" dirty="0">
              <a:solidFill>
                <a:srgbClr val="57C6CF"/>
              </a:solidFill>
            </a:endParaRPr>
          </a:p>
        </p:txBody>
      </p:sp>
      <p:sp>
        <p:nvSpPr>
          <p:cNvPr id="14" name="矩形 13"/>
          <p:cNvSpPr/>
          <p:nvPr/>
        </p:nvSpPr>
        <p:spPr>
          <a:xfrm>
            <a:off x="3284514" y="5246938"/>
            <a:ext cx="800219" cy="461665"/>
          </a:xfrm>
          <a:prstGeom prst="rect">
            <a:avLst/>
          </a:prstGeom>
        </p:spPr>
        <p:txBody>
          <a:bodyPr wrap="none">
            <a:spAutoFit/>
          </a:bodyPr>
          <a:lstStyle/>
          <a:p>
            <a:r>
              <a:rPr lang="zh-CN" altLang="en-US" sz="2400" b="1" dirty="0" smtClean="0">
                <a:solidFill>
                  <a:srgbClr val="57C6CF"/>
                </a:solidFill>
              </a:rPr>
              <a:t>到达</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additive="base">
                                        <p:cTn id="16" dur="500" fill="hold"/>
                                        <p:tgtEl>
                                          <p:spTgt spid="27"/>
                                        </p:tgtEl>
                                        <p:attrNameLst>
                                          <p:attrName>ppt_x</p:attrName>
                                        </p:attrNameLst>
                                      </p:cBhvr>
                                      <p:tavLst>
                                        <p:tav tm="0">
                                          <p:val>
                                            <p:strVal val="#ppt_x"/>
                                          </p:val>
                                        </p:tav>
                                        <p:tav tm="100000">
                                          <p:val>
                                            <p:strVal val="#ppt_x"/>
                                          </p:val>
                                        </p:tav>
                                      </p:tavLst>
                                    </p:anim>
                                    <p:anim calcmode="lin" valueType="num">
                                      <p:cBhvr additive="base">
                                        <p:cTn id="1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ppt_x"/>
                                          </p:val>
                                        </p:tav>
                                        <p:tav tm="100000">
                                          <p:val>
                                            <p:strVal val="#ppt_x"/>
                                          </p:val>
                                        </p:tav>
                                      </p:tavLst>
                                    </p:anim>
                                    <p:anim calcmode="lin" valueType="num">
                                      <p:cBhvr additive="base">
                                        <p:cTn id="4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additive="base">
                                        <p:cTn id="52" dur="500" fill="hold"/>
                                        <p:tgtEl>
                                          <p:spTgt spid="7"/>
                                        </p:tgtEl>
                                        <p:attrNameLst>
                                          <p:attrName>ppt_x</p:attrName>
                                        </p:attrNameLst>
                                      </p:cBhvr>
                                      <p:tavLst>
                                        <p:tav tm="0">
                                          <p:val>
                                            <p:strVal val="#ppt_x"/>
                                          </p:val>
                                        </p:tav>
                                        <p:tav tm="100000">
                                          <p:val>
                                            <p:strVal val="#ppt_x"/>
                                          </p:val>
                                        </p:tav>
                                      </p:tavLst>
                                    </p:anim>
                                    <p:anim calcmode="lin" valueType="num">
                                      <p:cBhvr additive="base">
                                        <p:cTn id="5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7" grpId="0"/>
      <p:bldP spid="8"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553998"/>
          </a:xfrm>
          <a:prstGeom prst="rect">
            <a:avLst/>
          </a:prstGeom>
        </p:spPr>
        <p:txBody>
          <a:bodyPr wrap="square">
            <a:spAutoFit/>
          </a:bodyPr>
          <a:lstStyle/>
          <a:p>
            <a:pPr lvl="0"/>
            <a:r>
              <a:rPr lang="en-US" sz="3000" b="1" dirty="0" smtClean="0"/>
              <a:t>3</a:t>
            </a:r>
            <a:r>
              <a:rPr lang="zh-CN" altLang="en-US" sz="3000" b="1" dirty="0" smtClean="0"/>
              <a:t>　</a:t>
            </a:r>
            <a:r>
              <a:rPr lang="en-US" sz="3000" b="1" dirty="0" smtClean="0"/>
              <a:t>boring </a:t>
            </a:r>
            <a:r>
              <a:rPr lang="en-US" sz="3000" b="1" i="1" dirty="0" smtClean="0"/>
              <a:t>adj</a:t>
            </a:r>
            <a:r>
              <a:rPr lang="en-US" sz="3000" b="1" dirty="0" smtClean="0"/>
              <a:t>.</a:t>
            </a:r>
            <a:r>
              <a:rPr lang="zh-CN" altLang="en-US" sz="3000" b="1" dirty="0" smtClean="0"/>
              <a:t>乏味的</a:t>
            </a:r>
            <a:endParaRPr lang="zh-CN" altLang="en-US" sz="3000" b="1" dirty="0"/>
          </a:p>
        </p:txBody>
      </p:sp>
      <p:sp>
        <p:nvSpPr>
          <p:cNvPr id="5" name="矩形 4"/>
          <p:cNvSpPr/>
          <p:nvPr/>
        </p:nvSpPr>
        <p:spPr>
          <a:xfrm>
            <a:off x="645995" y="1323448"/>
            <a:ext cx="10749886" cy="3467168"/>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观察</a:t>
            </a:r>
            <a:r>
              <a:rPr lang="en-US" sz="3000" b="1" dirty="0" smtClean="0">
                <a:solidFill>
                  <a:schemeClr val="accent2"/>
                </a:solidFill>
              </a:rPr>
              <a:t>] </a:t>
            </a:r>
            <a:r>
              <a:rPr lang="en-US" sz="3000" b="1" dirty="0" smtClean="0"/>
              <a:t>There was a lot of traffic on the way and the journey was a little </a:t>
            </a:r>
            <a:r>
              <a:rPr lang="en-US" sz="3000" b="1" i="1" dirty="0" smtClean="0"/>
              <a:t>boring</a:t>
            </a:r>
            <a:r>
              <a:rPr lang="en-US" sz="3000" b="1" dirty="0" smtClean="0"/>
              <a:t>.</a:t>
            </a:r>
            <a:endParaRPr lang="zh-CN" altLang="en-US" sz="3000" b="1" dirty="0" smtClean="0"/>
          </a:p>
          <a:p>
            <a:pPr>
              <a:lnSpc>
                <a:spcPct val="150000"/>
              </a:lnSpc>
            </a:pPr>
            <a:r>
              <a:rPr lang="zh-CN" altLang="en-US" sz="3000" b="1" dirty="0" smtClean="0"/>
              <a:t>路上交通拥挤，旅途有点乏味。</a:t>
            </a:r>
          </a:p>
          <a:p>
            <a:pPr>
              <a:lnSpc>
                <a:spcPct val="150000"/>
              </a:lnSpc>
            </a:pPr>
            <a:r>
              <a:rPr lang="en-US" sz="3000" b="1" dirty="0" smtClean="0"/>
              <a:t>Let's change the </a:t>
            </a:r>
            <a:r>
              <a:rPr lang="en-US" sz="3000" b="1" dirty="0" err="1" smtClean="0"/>
              <a:t>channel.This</a:t>
            </a:r>
            <a:r>
              <a:rPr lang="en-US" sz="3000" b="1" dirty="0" smtClean="0"/>
              <a:t> one is very </a:t>
            </a:r>
            <a:r>
              <a:rPr lang="en-US" sz="3000" b="1" i="1" dirty="0" smtClean="0"/>
              <a:t>boring</a:t>
            </a:r>
            <a:r>
              <a:rPr lang="en-US" sz="3000" b="1" dirty="0" smtClean="0"/>
              <a:t>. </a:t>
            </a:r>
            <a:endParaRPr lang="zh-CN" altLang="en-US" sz="3000" b="1" dirty="0" smtClean="0"/>
          </a:p>
          <a:p>
            <a:pPr>
              <a:lnSpc>
                <a:spcPct val="150000"/>
              </a:lnSpc>
            </a:pPr>
            <a:r>
              <a:rPr lang="zh-CN" altLang="en-US" sz="3000" b="1" dirty="0" smtClean="0"/>
              <a:t>我们换个频道吧，这个频道很无聊。</a:t>
            </a:r>
            <a:endParaRPr lang="zh-CN" altLang="en-US" sz="3000" b="1" dirty="0"/>
          </a:p>
        </p:txBody>
      </p:sp>
      <p:sp>
        <p:nvSpPr>
          <p:cNvPr id="6" name="矩形 5"/>
          <p:cNvSpPr/>
          <p:nvPr/>
        </p:nvSpPr>
        <p:spPr>
          <a:xfrm>
            <a:off x="757451" y="4775827"/>
            <a:ext cx="10749886" cy="1389676"/>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 </a:t>
            </a:r>
            <a:r>
              <a:rPr lang="en-US" sz="3000" b="1" dirty="0" smtClean="0"/>
              <a:t>________</a:t>
            </a:r>
            <a:r>
              <a:rPr lang="zh-CN" altLang="en-US" sz="3000" b="1" dirty="0" smtClean="0"/>
              <a:t>指事物使人感到乏味、无聊，通常用于修饰或描述</a:t>
            </a:r>
            <a:r>
              <a:rPr lang="en-US" sz="3000" b="1" dirty="0" smtClean="0"/>
              <a:t>________</a:t>
            </a:r>
            <a:r>
              <a:rPr lang="zh-CN" altLang="en-US" sz="3000" b="1" dirty="0" smtClean="0"/>
              <a:t>。</a:t>
            </a:r>
          </a:p>
        </p:txBody>
      </p:sp>
      <p:sp>
        <p:nvSpPr>
          <p:cNvPr id="7" name="Rectangle 1"/>
          <p:cNvSpPr>
            <a:spLocks noChangeArrowheads="1"/>
          </p:cNvSpPr>
          <p:nvPr/>
        </p:nvSpPr>
        <p:spPr bwMode="auto">
          <a:xfrm>
            <a:off x="1897038" y="5644092"/>
            <a:ext cx="1078174"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物</a:t>
            </a:r>
            <a:endParaRPr lang="zh-CN" altLang="en-US" sz="2400" b="1" dirty="0">
              <a:solidFill>
                <a:srgbClr val="57C6CF"/>
              </a:solidFill>
            </a:endParaRPr>
          </a:p>
        </p:txBody>
      </p:sp>
      <p:sp>
        <p:nvSpPr>
          <p:cNvPr id="8" name="Rectangle 1"/>
          <p:cNvSpPr>
            <a:spLocks noChangeArrowheads="1"/>
          </p:cNvSpPr>
          <p:nvPr/>
        </p:nvSpPr>
        <p:spPr bwMode="auto">
          <a:xfrm>
            <a:off x="2185915" y="4923034"/>
            <a:ext cx="1208073"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boring</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989463" y="858920"/>
            <a:ext cx="10749886" cy="1389676"/>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拓展</a:t>
            </a:r>
            <a:r>
              <a:rPr lang="en-US" sz="3000" b="1" dirty="0" smtClean="0">
                <a:solidFill>
                  <a:schemeClr val="accent2"/>
                </a:solidFill>
              </a:rPr>
              <a:t>] </a:t>
            </a:r>
            <a:r>
              <a:rPr lang="en-US" sz="3000" b="1" dirty="0" smtClean="0"/>
              <a:t>________</a:t>
            </a:r>
            <a:r>
              <a:rPr lang="zh-CN" altLang="en-US" sz="3000" b="1" dirty="0" smtClean="0"/>
              <a:t>是形容词，意为</a:t>
            </a:r>
            <a:r>
              <a:rPr lang="en-US" sz="3000" b="1" dirty="0" smtClean="0"/>
              <a:t>“</a:t>
            </a:r>
            <a:r>
              <a:rPr lang="zh-CN" altLang="en-US" sz="3000" b="1" dirty="0" smtClean="0"/>
              <a:t>厌烦的，厌倦的”，通常用于修饰或描述</a:t>
            </a:r>
            <a:r>
              <a:rPr lang="en-US" sz="3000" b="1" dirty="0" smtClean="0"/>
              <a:t>________</a:t>
            </a:r>
            <a:r>
              <a:rPr lang="zh-CN" altLang="en-US" sz="3000" b="1" dirty="0" smtClean="0"/>
              <a:t>。</a:t>
            </a:r>
          </a:p>
        </p:txBody>
      </p:sp>
      <p:sp>
        <p:nvSpPr>
          <p:cNvPr id="7" name="Rectangle 1"/>
          <p:cNvSpPr>
            <a:spLocks noChangeArrowheads="1"/>
          </p:cNvSpPr>
          <p:nvPr/>
        </p:nvSpPr>
        <p:spPr bwMode="auto">
          <a:xfrm>
            <a:off x="2374709" y="1044797"/>
            <a:ext cx="1091822"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bored</a:t>
            </a:r>
            <a:endParaRPr lang="zh-CN" altLang="en-US" sz="2400" b="1" dirty="0">
              <a:solidFill>
                <a:srgbClr val="57C6CF"/>
              </a:solidFill>
            </a:endParaRPr>
          </a:p>
        </p:txBody>
      </p:sp>
      <p:sp>
        <p:nvSpPr>
          <p:cNvPr id="4" name="Rectangle 1"/>
          <p:cNvSpPr>
            <a:spLocks noChangeArrowheads="1"/>
          </p:cNvSpPr>
          <p:nvPr/>
        </p:nvSpPr>
        <p:spPr bwMode="auto">
          <a:xfrm>
            <a:off x="3482452" y="1715812"/>
            <a:ext cx="584580"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人</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4" name="TextBox 3"/>
          <p:cNvSpPr txBox="1"/>
          <p:nvPr/>
        </p:nvSpPr>
        <p:spPr>
          <a:xfrm>
            <a:off x="736556" y="1409350"/>
            <a:ext cx="10683551" cy="2862322"/>
          </a:xfrm>
          <a:prstGeom prst="rect">
            <a:avLst/>
          </a:prstGeom>
          <a:noFill/>
        </p:spPr>
        <p:txBody>
          <a:bodyPr wrap="square" rtlCol="0">
            <a:spAutoFit/>
          </a:bodyPr>
          <a:lstStyle/>
          <a:p>
            <a:pPr>
              <a:lnSpc>
                <a:spcPct val="150000"/>
              </a:lnSpc>
            </a:pPr>
            <a:r>
              <a:rPr lang="en-US" sz="3000" b="1" dirty="0" smtClean="0"/>
              <a:t>3</a:t>
            </a:r>
            <a:r>
              <a:rPr lang="zh-CN" altLang="en-US" sz="3000" b="1" dirty="0" smtClean="0"/>
              <a:t>．</a:t>
            </a:r>
            <a:r>
              <a:rPr lang="en-US" sz="3000" b="1" dirty="0" smtClean="0"/>
              <a:t>(1)The lecture was so ________ that most of people felt ________ while listening.</a:t>
            </a:r>
            <a:endParaRPr lang="zh-CN" altLang="en-US" sz="3000" b="1" dirty="0" smtClean="0"/>
          </a:p>
          <a:p>
            <a:pPr>
              <a:lnSpc>
                <a:spcPct val="150000"/>
              </a:lnSpc>
            </a:pPr>
            <a:r>
              <a:rPr lang="en-US" sz="3000" b="1" dirty="0" err="1" smtClean="0"/>
              <a:t>A.bored</a:t>
            </a:r>
            <a:r>
              <a:rPr lang="en-US" sz="3000" b="1" dirty="0" smtClean="0"/>
              <a:t>; boring            </a:t>
            </a:r>
            <a:r>
              <a:rPr lang="en-US" sz="3000" b="1" dirty="0" err="1" smtClean="0"/>
              <a:t>B</a:t>
            </a:r>
            <a:r>
              <a:rPr lang="en-US" altLang="zh-CN" sz="3000" b="1" dirty="0" err="1" smtClean="0"/>
              <a:t>.</a:t>
            </a:r>
            <a:r>
              <a:rPr lang="en-US" sz="3000" b="1" dirty="0" err="1" smtClean="0"/>
              <a:t>boring</a:t>
            </a:r>
            <a:r>
              <a:rPr lang="en-US" sz="3000" b="1" dirty="0" smtClean="0"/>
              <a:t>; boring</a:t>
            </a:r>
            <a:endParaRPr lang="zh-CN" altLang="en-US" sz="3000" b="1" dirty="0" smtClean="0"/>
          </a:p>
          <a:p>
            <a:pPr>
              <a:lnSpc>
                <a:spcPct val="150000"/>
              </a:lnSpc>
            </a:pPr>
            <a:r>
              <a:rPr lang="en-US" sz="3000" b="1" dirty="0" err="1" smtClean="0"/>
              <a:t>C</a:t>
            </a:r>
            <a:r>
              <a:rPr lang="en-US" altLang="zh-CN" sz="3000" b="1" dirty="0" err="1" smtClean="0"/>
              <a:t>.</a:t>
            </a:r>
            <a:r>
              <a:rPr lang="en-US" sz="3000" b="1" dirty="0" err="1" smtClean="0"/>
              <a:t>boring</a:t>
            </a:r>
            <a:r>
              <a:rPr lang="en-US" sz="3000" b="1" dirty="0" smtClean="0"/>
              <a:t>; bored  </a:t>
            </a:r>
            <a:r>
              <a:rPr lang="zh-CN" altLang="en-US" sz="3000" b="1" dirty="0" smtClean="0"/>
              <a:t>          </a:t>
            </a:r>
            <a:r>
              <a:rPr lang="en-US" sz="3000" b="1" dirty="0" err="1" smtClean="0"/>
              <a:t>D</a:t>
            </a:r>
            <a:r>
              <a:rPr lang="en-US" altLang="zh-CN" sz="3000" b="1" dirty="0" err="1" smtClean="0"/>
              <a:t>.</a:t>
            </a:r>
            <a:r>
              <a:rPr lang="en-US" sz="3000" b="1" dirty="0" err="1" smtClean="0"/>
              <a:t>bored</a:t>
            </a:r>
            <a:r>
              <a:rPr lang="en-US" sz="3000" b="1" dirty="0" smtClean="0"/>
              <a:t>; bored</a:t>
            </a:r>
            <a:endParaRPr lang="zh-CN" altLang="en-US" sz="3000" b="1" dirty="0" smtClean="0"/>
          </a:p>
        </p:txBody>
      </p:sp>
      <p:sp>
        <p:nvSpPr>
          <p:cNvPr id="6" name="Rectangle 1"/>
          <p:cNvSpPr>
            <a:spLocks noChangeArrowheads="1"/>
          </p:cNvSpPr>
          <p:nvPr/>
        </p:nvSpPr>
        <p:spPr bwMode="auto">
          <a:xfrm>
            <a:off x="1110018" y="2273096"/>
            <a:ext cx="677839"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a:t>
            </a:r>
            <a:endParaRPr lang="zh-CN" altLang="en-US" sz="2400" b="1" dirty="0">
              <a:solidFill>
                <a:srgbClr val="57C6CF"/>
              </a:solidFill>
            </a:endParaRPr>
          </a:p>
        </p:txBody>
      </p:sp>
      <p:sp>
        <p:nvSpPr>
          <p:cNvPr id="8" name="TextBox 7"/>
          <p:cNvSpPr txBox="1"/>
          <p:nvPr/>
        </p:nvSpPr>
        <p:spPr>
          <a:xfrm>
            <a:off x="763852" y="4097959"/>
            <a:ext cx="10683551" cy="1477328"/>
          </a:xfrm>
          <a:prstGeom prst="rect">
            <a:avLst/>
          </a:prstGeom>
          <a:noFill/>
        </p:spPr>
        <p:txBody>
          <a:bodyPr wrap="square" rtlCol="0">
            <a:spAutoFit/>
          </a:bodyPr>
          <a:lstStyle/>
          <a:p>
            <a:pPr>
              <a:lnSpc>
                <a:spcPct val="150000"/>
              </a:lnSpc>
            </a:pPr>
            <a:r>
              <a:rPr lang="en-US" sz="3000" b="1" dirty="0" smtClean="0"/>
              <a:t>(2)My daughter is very lovely. I ________________________________(</a:t>
            </a:r>
            <a:r>
              <a:rPr lang="zh-CN" altLang="en-US" sz="3000" b="1" dirty="0" smtClean="0"/>
              <a:t>对</a:t>
            </a:r>
            <a:r>
              <a:rPr lang="en-US" sz="3000" b="1" dirty="0" smtClean="0"/>
              <a:t>……</a:t>
            </a:r>
            <a:r>
              <a:rPr lang="zh-CN" altLang="en-US" sz="3000" b="1" dirty="0" smtClean="0"/>
              <a:t>从不感到厌烦</a:t>
            </a:r>
            <a:r>
              <a:rPr lang="en-US" sz="3000" b="1" dirty="0" smtClean="0"/>
              <a:t>) her. </a:t>
            </a:r>
            <a:endParaRPr lang="zh-CN" altLang="en-US" sz="3000" b="1" dirty="0"/>
          </a:p>
        </p:txBody>
      </p:sp>
      <p:sp>
        <p:nvSpPr>
          <p:cNvPr id="7" name="Rectangle 1"/>
          <p:cNvSpPr>
            <a:spLocks noChangeArrowheads="1"/>
          </p:cNvSpPr>
          <p:nvPr/>
        </p:nvSpPr>
        <p:spPr bwMode="auto">
          <a:xfrm>
            <a:off x="1392072" y="4923036"/>
            <a:ext cx="3398293"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never feel bored with</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553998"/>
          </a:xfrm>
          <a:prstGeom prst="rect">
            <a:avLst/>
          </a:prstGeom>
        </p:spPr>
        <p:txBody>
          <a:bodyPr wrap="square">
            <a:spAutoFit/>
          </a:bodyPr>
          <a:lstStyle/>
          <a:p>
            <a:r>
              <a:rPr lang="en-US" sz="3000" b="1" dirty="0" smtClean="0"/>
              <a:t>4</a:t>
            </a:r>
            <a:r>
              <a:rPr lang="zh-CN" altLang="en-US" sz="3000" b="1" dirty="0" smtClean="0"/>
              <a:t>　</a:t>
            </a:r>
            <a:r>
              <a:rPr lang="en-US" sz="3000" b="1" dirty="0" smtClean="0"/>
              <a:t>finally </a:t>
            </a:r>
            <a:r>
              <a:rPr lang="en-US" sz="3000" b="1" i="1" dirty="0" smtClean="0"/>
              <a:t>adv</a:t>
            </a:r>
            <a:r>
              <a:rPr lang="en-US" sz="3000" b="1" dirty="0" smtClean="0"/>
              <a:t>.</a:t>
            </a:r>
            <a:r>
              <a:rPr lang="zh-CN" altLang="en-US" sz="3000" b="1" dirty="0" smtClean="0"/>
              <a:t>最后</a:t>
            </a:r>
            <a:endParaRPr lang="zh-CN" altLang="en-US" sz="3000" b="1" dirty="0"/>
          </a:p>
        </p:txBody>
      </p:sp>
      <p:sp>
        <p:nvSpPr>
          <p:cNvPr id="5" name="矩形 4"/>
          <p:cNvSpPr/>
          <p:nvPr/>
        </p:nvSpPr>
        <p:spPr>
          <a:xfrm>
            <a:off x="645995" y="1405335"/>
            <a:ext cx="11480102" cy="1477328"/>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观察</a:t>
            </a:r>
            <a:r>
              <a:rPr lang="en-US" sz="3000" b="1" dirty="0" smtClean="0">
                <a:solidFill>
                  <a:schemeClr val="accent2"/>
                </a:solidFill>
              </a:rPr>
              <a:t>] </a:t>
            </a:r>
            <a:r>
              <a:rPr lang="en-US" sz="3000" b="1" i="1" dirty="0" smtClean="0"/>
              <a:t>Finally, </a:t>
            </a:r>
            <a:r>
              <a:rPr lang="en-US" sz="3000" b="1" dirty="0" smtClean="0"/>
              <a:t>I will say a few words on the subject of politics.</a:t>
            </a:r>
            <a:endParaRPr lang="zh-CN" altLang="en-US" sz="3000" b="1" dirty="0" smtClean="0"/>
          </a:p>
          <a:p>
            <a:pPr>
              <a:lnSpc>
                <a:spcPct val="150000"/>
              </a:lnSpc>
            </a:pPr>
            <a:r>
              <a:rPr lang="zh-CN" altLang="en-US" sz="3000" b="1" dirty="0" smtClean="0"/>
              <a:t>最后，我要就政治主题讲几句话。</a:t>
            </a:r>
            <a:endParaRPr lang="zh-CN" altLang="en-US" sz="3000" b="1" dirty="0"/>
          </a:p>
        </p:txBody>
      </p:sp>
      <p:sp>
        <p:nvSpPr>
          <p:cNvPr id="6" name="矩形 5"/>
          <p:cNvSpPr/>
          <p:nvPr/>
        </p:nvSpPr>
        <p:spPr>
          <a:xfrm>
            <a:off x="648269" y="2701367"/>
            <a:ext cx="11205980" cy="1477328"/>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 </a:t>
            </a:r>
            <a:r>
              <a:rPr lang="en-US" sz="3000" b="1" dirty="0" smtClean="0"/>
              <a:t>finally</a:t>
            </a:r>
            <a:r>
              <a:rPr lang="zh-CN" altLang="en-US" sz="3000" b="1" dirty="0" smtClean="0"/>
              <a:t>为</a:t>
            </a:r>
            <a:r>
              <a:rPr lang="en-US" sz="3000" b="1" dirty="0" smtClean="0"/>
              <a:t>________</a:t>
            </a:r>
            <a:r>
              <a:rPr lang="zh-CN" altLang="en-US" sz="3000" b="1" dirty="0" smtClean="0"/>
              <a:t>，相当于</a:t>
            </a:r>
            <a:r>
              <a:rPr lang="en-US" sz="3000" b="1" dirty="0" smtClean="0"/>
              <a:t>____________/____________</a:t>
            </a:r>
            <a:r>
              <a:rPr lang="zh-CN" altLang="en-US" sz="3000" b="1" dirty="0" smtClean="0"/>
              <a:t>，其形容词形式为</a:t>
            </a:r>
            <a:r>
              <a:rPr lang="en-US" sz="3000" b="1" dirty="0" smtClean="0"/>
              <a:t>________</a:t>
            </a:r>
            <a:r>
              <a:rPr lang="zh-CN" altLang="en-US" sz="3000" b="1" dirty="0" smtClean="0"/>
              <a:t>。</a:t>
            </a:r>
          </a:p>
        </p:txBody>
      </p:sp>
      <p:sp>
        <p:nvSpPr>
          <p:cNvPr id="7" name="Rectangle 1"/>
          <p:cNvSpPr>
            <a:spLocks noChangeArrowheads="1"/>
          </p:cNvSpPr>
          <p:nvPr/>
        </p:nvSpPr>
        <p:spPr bwMode="auto">
          <a:xfrm>
            <a:off x="6509981" y="2859949"/>
            <a:ext cx="1733266"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in the end</a:t>
            </a:r>
            <a:endParaRPr lang="zh-CN" altLang="en-US" sz="2400" b="1" dirty="0">
              <a:solidFill>
                <a:srgbClr val="57C6CF"/>
              </a:solidFill>
            </a:endParaRPr>
          </a:p>
        </p:txBody>
      </p:sp>
      <p:sp>
        <p:nvSpPr>
          <p:cNvPr id="8" name="Rectangle 1"/>
          <p:cNvSpPr>
            <a:spLocks noChangeArrowheads="1"/>
          </p:cNvSpPr>
          <p:nvPr/>
        </p:nvSpPr>
        <p:spPr bwMode="auto">
          <a:xfrm>
            <a:off x="3577987" y="2862224"/>
            <a:ext cx="887104"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副词</a:t>
            </a:r>
            <a:endParaRPr lang="zh-CN" altLang="en-US" sz="2400" b="1" dirty="0">
              <a:solidFill>
                <a:srgbClr val="57C6CF"/>
              </a:solidFill>
            </a:endParaRPr>
          </a:p>
        </p:txBody>
      </p:sp>
      <p:sp>
        <p:nvSpPr>
          <p:cNvPr id="9" name="Rectangle 1"/>
          <p:cNvSpPr>
            <a:spLocks noChangeArrowheads="1"/>
          </p:cNvSpPr>
          <p:nvPr/>
        </p:nvSpPr>
        <p:spPr bwMode="auto">
          <a:xfrm>
            <a:off x="3755409" y="3530964"/>
            <a:ext cx="1089547"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final</a:t>
            </a:r>
            <a:endParaRPr lang="zh-CN" altLang="en-US" sz="2400" b="1" dirty="0">
              <a:solidFill>
                <a:srgbClr val="57C6CF"/>
              </a:solidFill>
            </a:endParaRPr>
          </a:p>
        </p:txBody>
      </p:sp>
      <p:sp>
        <p:nvSpPr>
          <p:cNvPr id="10" name="Rectangle 1"/>
          <p:cNvSpPr>
            <a:spLocks noChangeArrowheads="1"/>
          </p:cNvSpPr>
          <p:nvPr/>
        </p:nvSpPr>
        <p:spPr bwMode="auto">
          <a:xfrm>
            <a:off x="9476956" y="2837202"/>
            <a:ext cx="1733266"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at last</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6" name="Rectangle 1"/>
          <p:cNvSpPr>
            <a:spLocks noChangeArrowheads="1"/>
          </p:cNvSpPr>
          <p:nvPr/>
        </p:nvSpPr>
        <p:spPr bwMode="auto">
          <a:xfrm>
            <a:off x="7046793" y="1536116"/>
            <a:ext cx="1171434"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finally</a:t>
            </a:r>
            <a:endParaRPr lang="zh-CN" altLang="en-US" sz="2400" b="1" dirty="0">
              <a:solidFill>
                <a:srgbClr val="57C6CF"/>
              </a:solidFill>
            </a:endParaRPr>
          </a:p>
        </p:txBody>
      </p:sp>
      <p:sp>
        <p:nvSpPr>
          <p:cNvPr id="8" name="TextBox 7"/>
          <p:cNvSpPr txBox="1"/>
          <p:nvPr/>
        </p:nvSpPr>
        <p:spPr>
          <a:xfrm>
            <a:off x="777500" y="1368407"/>
            <a:ext cx="10683551" cy="1394356"/>
          </a:xfrm>
          <a:prstGeom prst="rect">
            <a:avLst/>
          </a:prstGeom>
          <a:noFill/>
        </p:spPr>
        <p:txBody>
          <a:bodyPr wrap="square" rtlCol="0">
            <a:spAutoFit/>
          </a:bodyPr>
          <a:lstStyle/>
          <a:p>
            <a:pPr>
              <a:lnSpc>
                <a:spcPct val="150000"/>
              </a:lnSpc>
            </a:pPr>
            <a:r>
              <a:rPr lang="en-US" sz="3000" b="1" dirty="0" smtClean="0"/>
              <a:t>4</a:t>
            </a:r>
            <a:r>
              <a:rPr lang="zh-CN" altLang="en-US" sz="3000" b="1" dirty="0" smtClean="0"/>
              <a:t>．</a:t>
            </a:r>
            <a:r>
              <a:rPr lang="en-US" sz="3000" b="1" dirty="0" smtClean="0"/>
              <a:t>After three years' hard work, he ________(final) caught up with his classmates.</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553998"/>
          </a:xfrm>
          <a:prstGeom prst="rect">
            <a:avLst/>
          </a:prstGeom>
        </p:spPr>
        <p:txBody>
          <a:bodyPr wrap="square">
            <a:spAutoFit/>
          </a:bodyPr>
          <a:lstStyle/>
          <a:p>
            <a:r>
              <a:rPr lang="en-US" sz="3000" b="1" dirty="0" smtClean="0"/>
              <a:t>5</a:t>
            </a:r>
            <a:r>
              <a:rPr lang="zh-CN" altLang="en-US" sz="3000" b="1" dirty="0" smtClean="0"/>
              <a:t>　</a:t>
            </a:r>
            <a:r>
              <a:rPr lang="en-US" sz="3000" b="1" dirty="0" smtClean="0"/>
              <a:t>arrive </a:t>
            </a:r>
            <a:r>
              <a:rPr lang="en-US" sz="3000" b="1" i="1" dirty="0" smtClean="0"/>
              <a:t>vi</a:t>
            </a:r>
            <a:r>
              <a:rPr lang="en-US" sz="3000" b="1" dirty="0" smtClean="0"/>
              <a:t>.</a:t>
            </a:r>
            <a:r>
              <a:rPr lang="zh-CN" altLang="en-US" sz="3000" b="1" dirty="0" smtClean="0"/>
              <a:t>到达</a:t>
            </a:r>
            <a:endParaRPr lang="zh-CN" altLang="en-US" sz="3000" b="1" dirty="0"/>
          </a:p>
        </p:txBody>
      </p:sp>
      <p:sp>
        <p:nvSpPr>
          <p:cNvPr id="5" name="矩形 4"/>
          <p:cNvSpPr/>
          <p:nvPr/>
        </p:nvSpPr>
        <p:spPr>
          <a:xfrm>
            <a:off x="645995" y="1405335"/>
            <a:ext cx="10749886" cy="2774670"/>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观察</a:t>
            </a:r>
            <a:r>
              <a:rPr lang="en-US" sz="3000" b="1" dirty="0" smtClean="0">
                <a:solidFill>
                  <a:schemeClr val="accent2"/>
                </a:solidFill>
              </a:rPr>
              <a:t>] </a:t>
            </a:r>
            <a:r>
              <a:rPr lang="en-US" sz="3000" b="1" dirty="0" smtClean="0"/>
              <a:t>We finally </a:t>
            </a:r>
            <a:r>
              <a:rPr lang="en-US" sz="3000" b="1" i="1" dirty="0" smtClean="0"/>
              <a:t>arrived</a:t>
            </a:r>
            <a:r>
              <a:rPr lang="en-US" sz="3000" b="1" dirty="0" smtClean="0"/>
              <a:t> at the park.</a:t>
            </a:r>
            <a:endParaRPr lang="zh-CN" altLang="en-US" sz="3000" b="1" dirty="0" smtClean="0"/>
          </a:p>
          <a:p>
            <a:pPr>
              <a:lnSpc>
                <a:spcPct val="150000"/>
              </a:lnSpc>
            </a:pPr>
            <a:r>
              <a:rPr lang="zh-CN" altLang="en-US" sz="3000" b="1" dirty="0" smtClean="0"/>
              <a:t>最后，我们到达了公园。</a:t>
            </a:r>
          </a:p>
          <a:p>
            <a:pPr>
              <a:lnSpc>
                <a:spcPct val="150000"/>
              </a:lnSpc>
            </a:pPr>
            <a:r>
              <a:rPr lang="en-US" sz="3000" b="1" dirty="0" smtClean="0"/>
              <a:t>Not until ten o'clock did we </a:t>
            </a:r>
            <a:r>
              <a:rPr lang="en-US" sz="3000" b="1" i="1" dirty="0" smtClean="0"/>
              <a:t>arrive</a:t>
            </a:r>
            <a:r>
              <a:rPr lang="en-US" sz="3000" b="1" dirty="0" smtClean="0"/>
              <a:t> in Nanjing.</a:t>
            </a:r>
            <a:endParaRPr lang="zh-CN" altLang="en-US" sz="3000" b="1" dirty="0" smtClean="0"/>
          </a:p>
          <a:p>
            <a:pPr>
              <a:lnSpc>
                <a:spcPct val="150000"/>
              </a:lnSpc>
            </a:pPr>
            <a:r>
              <a:rPr lang="zh-CN" altLang="en-US" sz="3000" b="1" dirty="0" smtClean="0"/>
              <a:t>我们直到十点才到达南京。</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743805" y="570283"/>
            <a:ext cx="10749886" cy="697179"/>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辨析</a:t>
            </a:r>
            <a:r>
              <a:rPr lang="en-US" sz="3000" b="1" dirty="0" smtClean="0">
                <a:solidFill>
                  <a:schemeClr val="accent2"/>
                </a:solidFill>
              </a:rPr>
              <a:t>] </a:t>
            </a:r>
            <a:r>
              <a:rPr lang="en-US" sz="3000" b="1" dirty="0" smtClean="0"/>
              <a:t>arrive, get</a:t>
            </a:r>
            <a:r>
              <a:rPr lang="zh-CN" altLang="en-US" sz="3000" b="1" dirty="0" smtClean="0"/>
              <a:t>与</a:t>
            </a:r>
            <a:r>
              <a:rPr lang="en-US" sz="3000" b="1" dirty="0" smtClean="0"/>
              <a:t>reach</a:t>
            </a:r>
            <a:endParaRPr lang="zh-CN" altLang="en-US" sz="3000" b="1" dirty="0" smtClean="0"/>
          </a:p>
        </p:txBody>
      </p:sp>
      <p:sp>
        <p:nvSpPr>
          <p:cNvPr id="7" name="Rectangle 1"/>
          <p:cNvSpPr>
            <a:spLocks noChangeArrowheads="1"/>
          </p:cNvSpPr>
          <p:nvPr/>
        </p:nvSpPr>
        <p:spPr bwMode="auto">
          <a:xfrm>
            <a:off x="2047162" y="4361202"/>
            <a:ext cx="1255595"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不及物</a:t>
            </a:r>
            <a:endParaRPr lang="zh-CN" altLang="en-US" sz="2400" b="1" dirty="0">
              <a:solidFill>
                <a:srgbClr val="57C6CF"/>
              </a:solidFill>
            </a:endParaRPr>
          </a:p>
        </p:txBody>
      </p:sp>
      <p:graphicFrame>
        <p:nvGraphicFramePr>
          <p:cNvPr id="8" name="表格 7"/>
          <p:cNvGraphicFramePr>
            <a:graphicFrameLocks noGrp="1"/>
          </p:cNvGraphicFramePr>
          <p:nvPr/>
        </p:nvGraphicFramePr>
        <p:xfrm>
          <a:off x="673715" y="1294875"/>
          <a:ext cx="11008769" cy="5263649"/>
        </p:xfrm>
        <a:graphic>
          <a:graphicData uri="http://schemas.openxmlformats.org/drawingml/2006/table">
            <a:tbl>
              <a:tblPr/>
              <a:tblGrid>
                <a:gridCol w="1132052">
                  <a:extLst>
                    <a:ext uri="{9D8B030D-6E8A-4147-A177-3AD203B41FA5}">
                      <a16:colId xmlns:a16="http://schemas.microsoft.com/office/drawing/2014/main" val="20000"/>
                    </a:ext>
                  </a:extLst>
                </a:gridCol>
                <a:gridCol w="9876717">
                  <a:extLst>
                    <a:ext uri="{9D8B030D-6E8A-4147-A177-3AD203B41FA5}">
                      <a16:colId xmlns:a16="http://schemas.microsoft.com/office/drawing/2014/main" val="20001"/>
                    </a:ext>
                  </a:extLst>
                </a:gridCol>
              </a:tblGrid>
              <a:tr h="650656">
                <a:tc>
                  <a:txBody>
                    <a:bodyPr/>
                    <a:lstStyle/>
                    <a:p>
                      <a:pPr algn="ctr">
                        <a:spcAft>
                          <a:spcPts val="0"/>
                        </a:spcAft>
                      </a:pPr>
                      <a:r>
                        <a:rPr lang="zh-CN" sz="2800" b="1" kern="100" dirty="0">
                          <a:latin typeface="Times New Roman" panose="02020603050405020304"/>
                          <a:cs typeface="Times New Roman" panose="02020603050405020304"/>
                        </a:rPr>
                        <a:t>词条</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800" b="1" kern="100" dirty="0">
                          <a:latin typeface="Times New Roman" panose="02020603050405020304"/>
                          <a:cs typeface="Times New Roman" panose="02020603050405020304"/>
                        </a:rPr>
                        <a:t>含义及用法</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02090">
                <a:tc>
                  <a:txBody>
                    <a:bodyPr/>
                    <a:lstStyle/>
                    <a:p>
                      <a:pPr algn="l">
                        <a:spcAft>
                          <a:spcPts val="0"/>
                        </a:spcAft>
                      </a:pPr>
                      <a:r>
                        <a:rPr lang="en-US" sz="2800" b="1" kern="100">
                          <a:latin typeface="Times New Roman" panose="02020603050405020304"/>
                          <a:cs typeface="Courier New" panose="02070309020205020404"/>
                        </a:rPr>
                        <a:t>arrive</a:t>
                      </a:r>
                      <a:endParaRPr lang="zh-CN" sz="2800" b="1" kern="10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2800" b="1" kern="100" dirty="0">
                          <a:latin typeface="Times New Roman" panose="02020603050405020304"/>
                          <a:cs typeface="Courier New" panose="02070309020205020404"/>
                        </a:rPr>
                        <a:t>________</a:t>
                      </a:r>
                      <a:r>
                        <a:rPr lang="zh-CN" sz="2800" b="1" kern="100" dirty="0">
                          <a:latin typeface="Times New Roman" panose="02020603050405020304"/>
                          <a:cs typeface="Times New Roman" panose="02020603050405020304"/>
                        </a:rPr>
                        <a:t>动词</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表示</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cs typeface="Times New Roman" panose="02020603050405020304"/>
                        </a:rPr>
                        <a:t>到达</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抵达</a:t>
                      </a:r>
                      <a:r>
                        <a:rPr lang="en-US" sz="2800" b="1" kern="100" dirty="0">
                          <a:latin typeface="Times New Roman" panose="02020603050405020304"/>
                          <a:cs typeface="Courier New" panose="02070309020205020404"/>
                        </a:rPr>
                        <a:t>(</a:t>
                      </a:r>
                      <a:r>
                        <a:rPr lang="zh-CN" sz="2800" b="1" kern="100" dirty="0">
                          <a:latin typeface="Times New Roman" panose="02020603050405020304"/>
                          <a:cs typeface="Times New Roman" panose="02020603050405020304"/>
                        </a:rPr>
                        <a:t>尤指行程的终点</a:t>
                      </a:r>
                      <a:r>
                        <a:rPr lang="en-US" sz="2800" b="1" kern="100" dirty="0">
                          <a:latin typeface="Times New Roman" panose="02020603050405020304"/>
                          <a:cs typeface="Courier New" panose="02070309020205020404"/>
                        </a:rPr>
                        <a:t>)</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接宾语时</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后常接介词</a:t>
                      </a:r>
                      <a:r>
                        <a:rPr lang="en-US" sz="2800" b="1" kern="100" dirty="0">
                          <a:latin typeface="Times New Roman" panose="02020603050405020304"/>
                          <a:cs typeface="Courier New" panose="02070309020205020404"/>
                        </a:rPr>
                        <a:t>at </a:t>
                      </a:r>
                      <a:r>
                        <a:rPr lang="zh-CN" sz="2800" b="1" kern="100" dirty="0">
                          <a:latin typeface="Times New Roman" panose="02020603050405020304"/>
                          <a:cs typeface="Times New Roman" panose="02020603050405020304"/>
                        </a:rPr>
                        <a:t>或</a:t>
                      </a:r>
                      <a:r>
                        <a:rPr lang="en-US" sz="2800" b="1" kern="100" dirty="0">
                          <a:latin typeface="Times New Roman" panose="02020603050405020304"/>
                          <a:cs typeface="Courier New" panose="02070309020205020404"/>
                        </a:rPr>
                        <a:t>in</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一般</a:t>
                      </a:r>
                      <a:r>
                        <a:rPr lang="en-US" sz="2800" b="1" kern="100" dirty="0">
                          <a:latin typeface="Times New Roman" panose="02020603050405020304"/>
                          <a:cs typeface="Courier New" panose="02070309020205020404"/>
                        </a:rPr>
                        <a:t>in</a:t>
                      </a:r>
                      <a:r>
                        <a:rPr lang="zh-CN" sz="2800" b="1" kern="100" dirty="0">
                          <a:latin typeface="Times New Roman" panose="02020603050405020304"/>
                          <a:cs typeface="Times New Roman" panose="02020603050405020304"/>
                        </a:rPr>
                        <a:t>接</a:t>
                      </a:r>
                      <a:r>
                        <a:rPr lang="en-US" sz="2800" b="1" kern="100" dirty="0">
                          <a:latin typeface="Times New Roman" panose="02020603050405020304"/>
                          <a:cs typeface="Courier New" panose="02070309020205020404"/>
                        </a:rPr>
                        <a:t>________</a:t>
                      </a:r>
                      <a:r>
                        <a:rPr lang="zh-CN" sz="2800" b="1" kern="100" dirty="0">
                          <a:latin typeface="Times New Roman" panose="02020603050405020304"/>
                          <a:ea typeface="MingLiU_HKSCS" panose="02020500000000000000" charset="-120"/>
                          <a:cs typeface="Times New Roman" panose="02020603050405020304"/>
                        </a:rPr>
                        <a:t>，</a:t>
                      </a:r>
                      <a:r>
                        <a:rPr lang="en-US" sz="2800" b="1" kern="100" dirty="0">
                          <a:latin typeface="Times New Roman" panose="02020603050405020304"/>
                          <a:cs typeface="Courier New" panose="02070309020205020404"/>
                        </a:rPr>
                        <a:t>at</a:t>
                      </a:r>
                      <a:r>
                        <a:rPr lang="zh-CN" sz="2800" b="1" kern="100" dirty="0">
                          <a:latin typeface="Times New Roman" panose="02020603050405020304"/>
                          <a:cs typeface="Times New Roman" panose="02020603050405020304"/>
                        </a:rPr>
                        <a:t>接</a:t>
                      </a:r>
                      <a:r>
                        <a:rPr lang="en-US" sz="2800" b="1" kern="100" dirty="0">
                          <a:latin typeface="Times New Roman" panose="02020603050405020304"/>
                          <a:cs typeface="Courier New" panose="02070309020205020404"/>
                        </a:rPr>
                        <a:t>________</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若接地点副词</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则不需用介词</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如</a:t>
                      </a:r>
                      <a:r>
                        <a:rPr lang="en-US" sz="2800" b="1" kern="100" dirty="0">
                          <a:latin typeface="Times New Roman" panose="02020603050405020304"/>
                          <a:cs typeface="Courier New" panose="02070309020205020404"/>
                        </a:rPr>
                        <a:t>arrive home</a:t>
                      </a:r>
                      <a:r>
                        <a:rPr lang="zh-CN" sz="2800" b="1" kern="100" dirty="0">
                          <a:latin typeface="Times New Roman" panose="02020603050405020304"/>
                          <a:cs typeface="Times New Roman" panose="02020603050405020304"/>
                        </a:rPr>
                        <a:t>。</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68059">
                <a:tc>
                  <a:txBody>
                    <a:bodyPr/>
                    <a:lstStyle/>
                    <a:p>
                      <a:pPr algn="ctr">
                        <a:spcAft>
                          <a:spcPts val="0"/>
                        </a:spcAft>
                      </a:pPr>
                      <a:r>
                        <a:rPr lang="en-US" sz="2800" b="1" kern="100" dirty="0">
                          <a:latin typeface="Times New Roman" panose="02020603050405020304"/>
                          <a:cs typeface="Courier New" panose="02070309020205020404"/>
                        </a:rPr>
                        <a:t>get</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2800" b="1" kern="100" dirty="0">
                          <a:latin typeface="Times New Roman" panose="02020603050405020304"/>
                          <a:cs typeface="Courier New" panose="02070309020205020404"/>
                        </a:rPr>
                        <a:t>________</a:t>
                      </a:r>
                      <a:r>
                        <a:rPr lang="zh-CN" sz="2800" b="1" kern="100" dirty="0">
                          <a:latin typeface="Times New Roman" panose="02020603050405020304"/>
                          <a:cs typeface="Times New Roman" panose="02020603050405020304"/>
                        </a:rPr>
                        <a:t>动词</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表示</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cs typeface="Times New Roman" panose="02020603050405020304"/>
                        </a:rPr>
                        <a:t>到达</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抵达</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多用于口语</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接宾语时</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后常接介词</a:t>
                      </a:r>
                      <a:r>
                        <a:rPr lang="en-US" sz="2800" b="1" kern="100" dirty="0" smtClean="0">
                          <a:latin typeface="Times New Roman" panose="02020603050405020304"/>
                          <a:cs typeface="Courier New" panose="02070309020205020404"/>
                        </a:rPr>
                        <a:t>____</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若接</a:t>
                      </a:r>
                      <a:r>
                        <a:rPr lang="en-US" sz="2800" b="1" kern="100" dirty="0" smtClean="0">
                          <a:latin typeface="Times New Roman" panose="02020603050405020304"/>
                          <a:cs typeface="Courier New" panose="02070309020205020404"/>
                        </a:rPr>
                        <a:t>_____</a:t>
                      </a:r>
                      <a:r>
                        <a:rPr lang="zh-CN" sz="2800" b="1" kern="100" dirty="0">
                          <a:latin typeface="Times New Roman" panose="02020603050405020304"/>
                          <a:cs typeface="Times New Roman" panose="02020603050405020304"/>
                        </a:rPr>
                        <a:t>副词</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则不用介词</a:t>
                      </a:r>
                      <a:r>
                        <a:rPr lang="en-US" sz="2800" b="1" kern="100" dirty="0">
                          <a:latin typeface="Times New Roman" panose="02020603050405020304"/>
                          <a:cs typeface="Courier New" panose="02070309020205020404"/>
                        </a:rPr>
                        <a:t>to</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如</a:t>
                      </a:r>
                      <a:r>
                        <a:rPr lang="en-US" sz="2800" b="1" kern="100" dirty="0">
                          <a:latin typeface="Times New Roman" panose="02020603050405020304"/>
                          <a:cs typeface="Courier New" panose="02070309020205020404"/>
                        </a:rPr>
                        <a:t>get home</a:t>
                      </a:r>
                      <a:r>
                        <a:rPr lang="zh-CN" sz="2800" b="1" kern="100" dirty="0">
                          <a:latin typeface="Times New Roman" panose="02020603050405020304"/>
                          <a:cs typeface="Times New Roman" panose="02020603050405020304"/>
                        </a:rPr>
                        <a:t>。</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2844">
                <a:tc>
                  <a:txBody>
                    <a:bodyPr/>
                    <a:lstStyle/>
                    <a:p>
                      <a:pPr algn="l">
                        <a:spcAft>
                          <a:spcPts val="0"/>
                        </a:spcAft>
                      </a:pPr>
                      <a:r>
                        <a:rPr lang="en-US" sz="2800" b="1" kern="100">
                          <a:latin typeface="Times New Roman" panose="02020603050405020304"/>
                          <a:cs typeface="Courier New" panose="02070309020205020404"/>
                        </a:rPr>
                        <a:t>reach</a:t>
                      </a:r>
                      <a:endParaRPr lang="zh-CN" sz="2800" b="1" kern="10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2800" b="1" kern="100" dirty="0">
                          <a:latin typeface="Times New Roman" panose="02020603050405020304"/>
                          <a:cs typeface="Courier New" panose="02070309020205020404"/>
                        </a:rPr>
                        <a:t>________</a:t>
                      </a:r>
                      <a:r>
                        <a:rPr lang="zh-CN" sz="2800" b="1" kern="100" dirty="0">
                          <a:latin typeface="Times New Roman" panose="02020603050405020304"/>
                          <a:cs typeface="Times New Roman" panose="02020603050405020304"/>
                        </a:rPr>
                        <a:t>动词</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表示</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cs typeface="Times New Roman" panose="02020603050405020304"/>
                        </a:rPr>
                        <a:t>到达</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抵达</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直接接</a:t>
                      </a:r>
                      <a:r>
                        <a:rPr lang="en-US" sz="2800" b="1" kern="100" dirty="0">
                          <a:latin typeface="Times New Roman" panose="02020603050405020304"/>
                          <a:cs typeface="Courier New" panose="02070309020205020404"/>
                        </a:rPr>
                        <a:t>________</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无需加介词。</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2063084" y="2104079"/>
            <a:ext cx="1255595"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不及物</a:t>
            </a:r>
            <a:endParaRPr lang="zh-CN" altLang="en-US" sz="2400" b="1" dirty="0">
              <a:solidFill>
                <a:srgbClr val="57C6CF"/>
              </a:solidFill>
            </a:endParaRPr>
          </a:p>
        </p:txBody>
      </p:sp>
      <p:sp>
        <p:nvSpPr>
          <p:cNvPr id="9" name="Rectangle 1"/>
          <p:cNvSpPr>
            <a:spLocks noChangeArrowheads="1"/>
          </p:cNvSpPr>
          <p:nvPr/>
        </p:nvSpPr>
        <p:spPr bwMode="auto">
          <a:xfrm>
            <a:off x="7604076" y="2769011"/>
            <a:ext cx="1255595"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大地点</a:t>
            </a:r>
            <a:endParaRPr lang="zh-CN" altLang="en-US" sz="2400" b="1" dirty="0">
              <a:solidFill>
                <a:srgbClr val="57C6CF"/>
              </a:solidFill>
            </a:endParaRPr>
          </a:p>
        </p:txBody>
      </p:sp>
      <p:sp>
        <p:nvSpPr>
          <p:cNvPr id="10" name="Rectangle 1"/>
          <p:cNvSpPr>
            <a:spLocks noChangeArrowheads="1"/>
          </p:cNvSpPr>
          <p:nvPr/>
        </p:nvSpPr>
        <p:spPr bwMode="auto">
          <a:xfrm>
            <a:off x="10019728" y="2848865"/>
            <a:ext cx="1255595"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小地点</a:t>
            </a:r>
            <a:endParaRPr lang="zh-CN" altLang="en-US" sz="2400" b="1" dirty="0">
              <a:solidFill>
                <a:srgbClr val="57C6CF"/>
              </a:solidFill>
            </a:endParaRPr>
          </a:p>
        </p:txBody>
      </p:sp>
      <p:sp>
        <p:nvSpPr>
          <p:cNvPr id="11" name="Rectangle 1"/>
          <p:cNvSpPr>
            <a:spLocks noChangeArrowheads="1"/>
          </p:cNvSpPr>
          <p:nvPr/>
        </p:nvSpPr>
        <p:spPr bwMode="auto">
          <a:xfrm>
            <a:off x="9290592" y="5686439"/>
            <a:ext cx="925774"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宾语</a:t>
            </a:r>
            <a:endParaRPr lang="zh-CN" altLang="en-US" sz="2400" b="1" dirty="0">
              <a:solidFill>
                <a:srgbClr val="57C6CF"/>
              </a:solidFill>
            </a:endParaRPr>
          </a:p>
        </p:txBody>
      </p:sp>
      <p:sp>
        <p:nvSpPr>
          <p:cNvPr id="12" name="Rectangle 1"/>
          <p:cNvSpPr>
            <a:spLocks noChangeArrowheads="1"/>
          </p:cNvSpPr>
          <p:nvPr/>
        </p:nvSpPr>
        <p:spPr bwMode="auto">
          <a:xfrm>
            <a:off x="3931619" y="4972060"/>
            <a:ext cx="5299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to</a:t>
            </a:r>
            <a:endParaRPr lang="zh-CN" altLang="en-US" sz="2400" b="1" dirty="0">
              <a:solidFill>
                <a:srgbClr val="57C6CF"/>
              </a:solidFill>
            </a:endParaRPr>
          </a:p>
        </p:txBody>
      </p:sp>
      <p:sp>
        <p:nvSpPr>
          <p:cNvPr id="13" name="Rectangle 1"/>
          <p:cNvSpPr>
            <a:spLocks noChangeArrowheads="1"/>
          </p:cNvSpPr>
          <p:nvPr/>
        </p:nvSpPr>
        <p:spPr bwMode="auto">
          <a:xfrm>
            <a:off x="5436648" y="5010971"/>
            <a:ext cx="925774"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地点</a:t>
            </a:r>
            <a:endParaRPr lang="zh-CN" altLang="en-US" sz="2400" b="1" dirty="0">
              <a:solidFill>
                <a:srgbClr val="57C6CF"/>
              </a:solidFill>
            </a:endParaRPr>
          </a:p>
        </p:txBody>
      </p:sp>
      <p:sp>
        <p:nvSpPr>
          <p:cNvPr id="14" name="Rectangle 1"/>
          <p:cNvSpPr>
            <a:spLocks noChangeArrowheads="1"/>
          </p:cNvSpPr>
          <p:nvPr/>
        </p:nvSpPr>
        <p:spPr bwMode="auto">
          <a:xfrm>
            <a:off x="2153052" y="5630347"/>
            <a:ext cx="925774"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及物</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additive="base">
                                        <p:cTn id="58" dur="500" fill="hold"/>
                                        <p:tgtEl>
                                          <p:spTgt spid="11"/>
                                        </p:tgtEl>
                                        <p:attrNameLst>
                                          <p:attrName>ppt_x</p:attrName>
                                        </p:attrNameLst>
                                      </p:cBhvr>
                                      <p:tavLst>
                                        <p:tav tm="0">
                                          <p:val>
                                            <p:strVal val="#ppt_x"/>
                                          </p:val>
                                        </p:tav>
                                        <p:tav tm="100000">
                                          <p:val>
                                            <p:strVal val="#ppt_x"/>
                                          </p:val>
                                        </p:tav>
                                      </p:tavLst>
                                    </p:anim>
                                    <p:anim calcmode="lin" valueType="num">
                                      <p:cBhvr additive="base">
                                        <p:cTn id="5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9" grpId="0"/>
      <p:bldP spid="10" grpId="0"/>
      <p:bldP spid="11" grpId="0"/>
      <p:bldP spid="12" grpId="0"/>
      <p:bldP spid="13"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6" name="Rectangle 1"/>
          <p:cNvSpPr>
            <a:spLocks noChangeArrowheads="1"/>
          </p:cNvSpPr>
          <p:nvPr/>
        </p:nvSpPr>
        <p:spPr bwMode="auto">
          <a:xfrm>
            <a:off x="8588991" y="2232153"/>
            <a:ext cx="759726"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8" name="TextBox 7"/>
          <p:cNvSpPr txBox="1"/>
          <p:nvPr/>
        </p:nvSpPr>
        <p:spPr>
          <a:xfrm>
            <a:off x="791148" y="1395703"/>
            <a:ext cx="10683551" cy="2862322"/>
          </a:xfrm>
          <a:prstGeom prst="rect">
            <a:avLst/>
          </a:prstGeom>
          <a:noFill/>
        </p:spPr>
        <p:txBody>
          <a:bodyPr wrap="square" rtlCol="0">
            <a:spAutoFit/>
          </a:bodyPr>
          <a:lstStyle/>
          <a:p>
            <a:pPr>
              <a:lnSpc>
                <a:spcPct val="150000"/>
              </a:lnSpc>
            </a:pPr>
            <a:r>
              <a:rPr lang="en-US" sz="3000" b="1" dirty="0" smtClean="0"/>
              <a:t>5</a:t>
            </a:r>
            <a:r>
              <a:rPr lang="zh-CN" altLang="en-US" sz="3000" b="1" dirty="0" smtClean="0"/>
              <a:t>．</a:t>
            </a:r>
            <a:r>
              <a:rPr lang="en-US" sz="3000" b="1" dirty="0" smtClean="0"/>
              <a:t>(1)—Where is Mary flying? </a:t>
            </a:r>
            <a:endParaRPr lang="zh-CN" altLang="en-US" sz="3000" b="1" dirty="0" smtClean="0"/>
          </a:p>
          <a:p>
            <a:pPr>
              <a:lnSpc>
                <a:spcPct val="150000"/>
              </a:lnSpc>
            </a:pPr>
            <a:r>
              <a:rPr lang="en-US" altLang="zh-CN" sz="3000" b="1" dirty="0" smtClean="0"/>
              <a:t>—</a:t>
            </a:r>
            <a:r>
              <a:rPr lang="en-US" sz="3000" b="1" dirty="0" smtClean="0"/>
              <a:t>She is flying to France soon. She will arrive ________ Paris ________ the morning of July 1. </a:t>
            </a:r>
            <a:endParaRPr lang="zh-CN" altLang="en-US" sz="3000" b="1" dirty="0" smtClean="0"/>
          </a:p>
          <a:p>
            <a:pPr>
              <a:lnSpc>
                <a:spcPct val="150000"/>
              </a:lnSpc>
            </a:pPr>
            <a:r>
              <a:rPr lang="en-US" sz="3000" b="1" dirty="0" err="1" smtClean="0"/>
              <a:t>A.at</a:t>
            </a:r>
            <a:r>
              <a:rPr lang="en-US" sz="3000" b="1" dirty="0" smtClean="0"/>
              <a:t>; in</a:t>
            </a:r>
            <a:r>
              <a:rPr lang="zh-CN" altLang="en-US" sz="3000" b="1" dirty="0" smtClean="0"/>
              <a:t>　　</a:t>
            </a:r>
            <a:r>
              <a:rPr lang="en-US" sz="3000" b="1" dirty="0" err="1" smtClean="0"/>
              <a:t>B</a:t>
            </a:r>
            <a:r>
              <a:rPr lang="en-US" altLang="zh-CN" sz="3000" b="1" dirty="0" err="1" smtClean="0"/>
              <a:t>.</a:t>
            </a:r>
            <a:r>
              <a:rPr lang="en-US" sz="3000" b="1" dirty="0" err="1" smtClean="0"/>
              <a:t>on</a:t>
            </a:r>
            <a:r>
              <a:rPr lang="en-US" sz="3000" b="1" dirty="0" smtClean="0"/>
              <a:t>; at</a:t>
            </a:r>
            <a:r>
              <a:rPr lang="zh-CN" altLang="en-US" sz="3000" b="1" dirty="0" smtClean="0"/>
              <a:t>          </a:t>
            </a:r>
            <a:r>
              <a:rPr lang="en-US" sz="3000" b="1" dirty="0" err="1" smtClean="0"/>
              <a:t>C</a:t>
            </a:r>
            <a:r>
              <a:rPr lang="en-US" altLang="zh-CN" sz="3000" b="1" dirty="0" err="1" smtClean="0"/>
              <a:t>.</a:t>
            </a:r>
            <a:r>
              <a:rPr lang="en-US" sz="3000" b="1" dirty="0" err="1" smtClean="0"/>
              <a:t>in</a:t>
            </a:r>
            <a:r>
              <a:rPr lang="en-US" sz="3000" b="1" dirty="0" smtClean="0"/>
              <a:t>; on          </a:t>
            </a:r>
            <a:r>
              <a:rPr lang="en-US" sz="3000" b="1" dirty="0" err="1" smtClean="0"/>
              <a:t>D</a:t>
            </a:r>
            <a:r>
              <a:rPr lang="en-US" altLang="zh-CN" sz="3000" b="1" dirty="0" err="1" smtClean="0"/>
              <a:t>.</a:t>
            </a:r>
            <a:r>
              <a:rPr lang="en-US" sz="3000" b="1" dirty="0" err="1" smtClean="0"/>
              <a:t>of</a:t>
            </a:r>
            <a:r>
              <a:rPr lang="en-US" sz="3000" b="1" dirty="0" smtClean="0"/>
              <a:t>; at</a:t>
            </a:r>
            <a:endParaRPr lang="zh-CN" altLang="en-US" sz="3000" b="1" dirty="0"/>
          </a:p>
        </p:txBody>
      </p:sp>
      <p:sp>
        <p:nvSpPr>
          <p:cNvPr id="5" name="TextBox 4"/>
          <p:cNvSpPr txBox="1"/>
          <p:nvPr/>
        </p:nvSpPr>
        <p:spPr>
          <a:xfrm>
            <a:off x="886681" y="4179846"/>
            <a:ext cx="10683551"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 考查介词的用法。句意：“玛丽要坐飞机去哪里？”“她不久要飞往法国。她将在七月一日的早上到达巴黎。”</a:t>
            </a:r>
            <a:r>
              <a:rPr lang="en-US" altLang="en-US" sz="2600" b="1" dirty="0" smtClean="0">
                <a:latin typeface="仿宋" panose="02010609060101010101" pitchFamily="49" charset="-122"/>
                <a:ea typeface="仿宋" panose="02010609060101010101" pitchFamily="49" charset="-122"/>
              </a:rPr>
              <a:t>arrive in</a:t>
            </a:r>
            <a:r>
              <a:rPr lang="zh-CN" altLang="en-US" sz="2600" b="1" dirty="0" smtClean="0">
                <a:latin typeface="仿宋" panose="02010609060101010101" pitchFamily="49" charset="-122"/>
                <a:ea typeface="仿宋" panose="02010609060101010101" pitchFamily="49" charset="-122"/>
              </a:rPr>
              <a:t>后接大地点；</a:t>
            </a:r>
            <a:r>
              <a:rPr lang="en-US" altLang="en-US" sz="2600" b="1" dirty="0" smtClean="0">
                <a:latin typeface="仿宋" panose="02010609060101010101" pitchFamily="49" charset="-122"/>
                <a:ea typeface="仿宋" panose="02010609060101010101" pitchFamily="49" charset="-122"/>
              </a:rPr>
              <a:t>arrive at</a:t>
            </a:r>
            <a:r>
              <a:rPr lang="zh-CN" altLang="en-US" sz="2600" b="1" dirty="0" smtClean="0">
                <a:latin typeface="仿宋" panose="02010609060101010101" pitchFamily="49" charset="-122"/>
                <a:ea typeface="仿宋" panose="02010609060101010101" pitchFamily="49" charset="-122"/>
              </a:rPr>
              <a:t>后接小地点；表示在具体某一天的早上用介词</a:t>
            </a:r>
            <a:r>
              <a:rPr lang="en-US" altLang="en-US" sz="2600" b="1" dirty="0" smtClean="0">
                <a:latin typeface="仿宋" panose="02010609060101010101" pitchFamily="49" charset="-122"/>
                <a:ea typeface="仿宋" panose="02010609060101010101" pitchFamily="49" charset="-122"/>
              </a:rPr>
              <a:t>on</a:t>
            </a:r>
            <a:r>
              <a:rPr lang="zh-CN" altLang="en-US" sz="2600" b="1" dirty="0" smtClean="0">
                <a:latin typeface="仿宋" panose="02010609060101010101" pitchFamily="49" charset="-122"/>
                <a:ea typeface="仿宋" panose="02010609060101010101" pitchFamily="49" charset="-122"/>
              </a:rPr>
              <a:t>。故选</a:t>
            </a:r>
            <a:r>
              <a:rPr lang="en-US" altLang="en-US" sz="2600" b="1" dirty="0" smtClean="0">
                <a:latin typeface="仿宋" panose="02010609060101010101" pitchFamily="49" charset="-122"/>
                <a:ea typeface="仿宋" panose="02010609060101010101" pitchFamily="49" charset="-122"/>
              </a:rPr>
              <a:t>C</a:t>
            </a:r>
            <a:r>
              <a:rPr lang="zh-CN" altLang="en-US" sz="2600" b="1" dirty="0" smtClean="0">
                <a:latin typeface="仿宋" panose="02010609060101010101" pitchFamily="49" charset="-122"/>
                <a:ea typeface="仿宋" panose="02010609060101010101" pitchFamily="49" charset="-122"/>
              </a:rPr>
              <a:t>。</a:t>
            </a:r>
          </a:p>
          <a:p>
            <a:pPr>
              <a:lnSpc>
                <a:spcPct val="150000"/>
              </a:lnSpc>
            </a:pPr>
            <a:endParaRPr lang="zh-CN" altLang="en-US" sz="26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0799929" y="1509965"/>
            <a:ext cx="623248"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A</a:t>
            </a:r>
            <a:endParaRPr lang="zh-CN" altLang="en-US" sz="2400" b="1" dirty="0">
              <a:solidFill>
                <a:srgbClr val="57C6CF"/>
              </a:solidFill>
            </a:endParaRPr>
          </a:p>
        </p:txBody>
      </p:sp>
      <p:sp>
        <p:nvSpPr>
          <p:cNvPr id="8" name="TextBox 7"/>
          <p:cNvSpPr txBox="1"/>
          <p:nvPr/>
        </p:nvSpPr>
        <p:spPr>
          <a:xfrm>
            <a:off x="709262" y="1336176"/>
            <a:ext cx="10683551" cy="2862322"/>
          </a:xfrm>
          <a:prstGeom prst="rect">
            <a:avLst/>
          </a:prstGeom>
          <a:noFill/>
        </p:spPr>
        <p:txBody>
          <a:bodyPr wrap="square" rtlCol="0">
            <a:spAutoFit/>
          </a:bodyPr>
          <a:lstStyle/>
          <a:p>
            <a:pPr>
              <a:lnSpc>
                <a:spcPct val="150000"/>
              </a:lnSpc>
            </a:pPr>
            <a:r>
              <a:rPr lang="en-US" sz="3000" b="1" dirty="0" smtClean="0"/>
              <a:t>(2)[2018·</a:t>
            </a:r>
            <a:r>
              <a:rPr lang="zh-CN" altLang="en-US" sz="3000" b="1" dirty="0" smtClean="0"/>
              <a:t>黔南</a:t>
            </a:r>
            <a:r>
              <a:rPr lang="en-US" altLang="zh-CN" sz="3000" b="1" dirty="0" smtClean="0"/>
              <a:t>]</a:t>
            </a:r>
            <a:r>
              <a:rPr lang="en-US" sz="3000" b="1" dirty="0" smtClean="0"/>
              <a:t>It is raining hard. I am afraid that we can't </a:t>
            </a:r>
            <a:r>
              <a:rPr lang="en-US" sz="3000" b="1" u="sng" dirty="0" smtClean="0"/>
              <a:t>get</a:t>
            </a:r>
            <a:r>
              <a:rPr lang="en-US" sz="3000" b="1" dirty="0" smtClean="0"/>
              <a:t>__  </a:t>
            </a:r>
            <a:r>
              <a:rPr lang="en-US" sz="3000" b="1" u="sng" dirty="0" smtClean="0"/>
              <a:t>to</a:t>
            </a:r>
            <a:r>
              <a:rPr lang="en-US" sz="3000" b="1" dirty="0" smtClean="0"/>
              <a:t> the airport on time.(</a:t>
            </a:r>
            <a:r>
              <a:rPr lang="zh-CN" altLang="en-US" sz="3000" b="1" dirty="0" smtClean="0"/>
              <a:t>词语释义</a:t>
            </a:r>
            <a:r>
              <a:rPr lang="en-US" sz="3000" b="1" dirty="0" smtClean="0"/>
              <a:t>)</a:t>
            </a:r>
            <a:endParaRPr lang="zh-CN" altLang="en-US" sz="3000" b="1" dirty="0" smtClean="0"/>
          </a:p>
          <a:p>
            <a:pPr>
              <a:lnSpc>
                <a:spcPct val="150000"/>
              </a:lnSpc>
            </a:pPr>
            <a:r>
              <a:rPr lang="en-US" sz="3000" b="1" dirty="0" smtClean="0"/>
              <a:t> </a:t>
            </a:r>
            <a:r>
              <a:rPr lang="en-US" sz="3000" b="1" dirty="0" err="1" smtClean="0"/>
              <a:t>A</a:t>
            </a:r>
            <a:r>
              <a:rPr lang="en-US" altLang="zh-CN" sz="3000" b="1" dirty="0" err="1" smtClean="0"/>
              <a:t>.</a:t>
            </a:r>
            <a:r>
              <a:rPr lang="en-US" sz="3000" b="1" dirty="0" err="1" smtClean="0"/>
              <a:t>arrive</a:t>
            </a:r>
            <a:r>
              <a:rPr lang="en-US" sz="3000" b="1" dirty="0" smtClean="0"/>
              <a:t> at  </a:t>
            </a:r>
            <a:r>
              <a:rPr lang="zh-CN" altLang="en-US" sz="3000" b="1" dirty="0" smtClean="0"/>
              <a:t>                                    </a:t>
            </a:r>
            <a:r>
              <a:rPr lang="en-US" sz="3000" b="1" dirty="0" err="1" smtClean="0"/>
              <a:t>B</a:t>
            </a:r>
            <a:r>
              <a:rPr lang="en-US" altLang="zh-CN" sz="3000" b="1" dirty="0" err="1" smtClean="0"/>
              <a:t>.</a:t>
            </a:r>
            <a:r>
              <a:rPr lang="en-US" sz="3000" b="1" dirty="0" err="1" smtClean="0"/>
              <a:t>get</a:t>
            </a:r>
            <a:r>
              <a:rPr lang="en-US" sz="3000" b="1" dirty="0" smtClean="0"/>
              <a:t> along with</a:t>
            </a:r>
            <a:endParaRPr lang="zh-CN" altLang="en-US" sz="3000" b="1" dirty="0" smtClean="0"/>
          </a:p>
          <a:p>
            <a:pPr>
              <a:lnSpc>
                <a:spcPct val="150000"/>
              </a:lnSpc>
            </a:pPr>
            <a:r>
              <a:rPr lang="en-US" sz="3000" b="1" dirty="0" err="1" smtClean="0"/>
              <a:t>C</a:t>
            </a:r>
            <a:r>
              <a:rPr lang="en-US" altLang="zh-CN" sz="3000" b="1" dirty="0" err="1" smtClean="0"/>
              <a:t>.</a:t>
            </a:r>
            <a:r>
              <a:rPr lang="en-US" sz="3000" b="1" dirty="0" err="1" smtClean="0"/>
              <a:t>take</a:t>
            </a:r>
            <a:r>
              <a:rPr lang="en-US" sz="3000" b="1" dirty="0" smtClean="0"/>
              <a:t> part in</a:t>
            </a:r>
            <a:r>
              <a:rPr lang="zh-CN" altLang="en-US" sz="3000" b="1" dirty="0" smtClean="0"/>
              <a:t>                                 </a:t>
            </a:r>
            <a:r>
              <a:rPr lang="en-US" sz="3000" b="1" dirty="0" err="1" smtClean="0"/>
              <a:t>D</a:t>
            </a:r>
            <a:r>
              <a:rPr lang="en-US" altLang="zh-CN" sz="3000" b="1" dirty="0" err="1" smtClean="0"/>
              <a:t>.</a:t>
            </a:r>
            <a:r>
              <a:rPr lang="en-US" sz="3000" b="1" dirty="0" err="1" smtClean="0"/>
              <a:t>go</a:t>
            </a:r>
            <a:r>
              <a:rPr lang="en-US" sz="3000" b="1" dirty="0" smtClean="0"/>
              <a:t> to</a:t>
            </a:r>
            <a:endParaRPr lang="zh-CN" altLang="en-US" sz="3000" b="1" dirty="0"/>
          </a:p>
        </p:txBody>
      </p:sp>
      <p:sp>
        <p:nvSpPr>
          <p:cNvPr id="4" name="TextBox 3"/>
          <p:cNvSpPr txBox="1"/>
          <p:nvPr/>
        </p:nvSpPr>
        <p:spPr>
          <a:xfrm>
            <a:off x="763851" y="4079375"/>
            <a:ext cx="10683551"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 考查动词短语辨析。句意：雨下得很大，恐怕我们不能准时到达机场了。</a:t>
            </a:r>
            <a:r>
              <a:rPr lang="en-US" altLang="en-US" sz="2600" b="1" dirty="0" smtClean="0">
                <a:latin typeface="仿宋" panose="02010609060101010101" pitchFamily="49" charset="-122"/>
                <a:ea typeface="仿宋" panose="02010609060101010101" pitchFamily="49" charset="-122"/>
              </a:rPr>
              <a:t>get to </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到达</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，相当于</a:t>
            </a:r>
            <a:r>
              <a:rPr lang="en-US" altLang="en-US" sz="2600" b="1" dirty="0" smtClean="0">
                <a:latin typeface="仿宋" panose="02010609060101010101" pitchFamily="49" charset="-122"/>
                <a:ea typeface="仿宋" panose="02010609060101010101" pitchFamily="49" charset="-122"/>
              </a:rPr>
              <a:t>arrive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get along with </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和</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相处</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take part in </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参加</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go to </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去</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。故选</a:t>
            </a:r>
            <a:r>
              <a:rPr lang="en-US" altLang="en-US" sz="2600" b="1" dirty="0" smtClean="0">
                <a:latin typeface="仿宋" panose="02010609060101010101" pitchFamily="49" charset="-122"/>
                <a:ea typeface="仿宋" panose="02010609060101010101" pitchFamily="49" charset="-122"/>
              </a:rPr>
              <a:t>A</a:t>
            </a:r>
            <a:r>
              <a:rPr lang="zh-CN" altLang="en-US" sz="2600" b="1" dirty="0" smtClean="0">
                <a:latin typeface="仿宋" panose="02010609060101010101" pitchFamily="49" charset="-122"/>
                <a:ea typeface="仿宋" panose="02010609060101010101" pitchFamily="49" charset="-122"/>
              </a:rPr>
              <a:t>。</a:t>
            </a:r>
          </a:p>
        </p:txBody>
      </p:sp>
      <p:sp>
        <p:nvSpPr>
          <p:cNvPr id="5" name="TextBox 4"/>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553998"/>
          </a:xfrm>
          <a:prstGeom prst="rect">
            <a:avLst/>
          </a:prstGeom>
        </p:spPr>
        <p:txBody>
          <a:bodyPr wrap="square">
            <a:spAutoFit/>
          </a:bodyPr>
          <a:lstStyle/>
          <a:p>
            <a:r>
              <a:rPr lang="en-US" sz="3000" b="1" dirty="0" smtClean="0"/>
              <a:t>6</a:t>
            </a:r>
            <a:r>
              <a:rPr lang="zh-CN" altLang="en-US" sz="3000" b="1" dirty="0" smtClean="0"/>
              <a:t>　</a:t>
            </a:r>
            <a:r>
              <a:rPr lang="en-US" sz="3000" b="1" dirty="0" smtClean="0"/>
              <a:t>interest </a:t>
            </a:r>
            <a:r>
              <a:rPr lang="en-US" sz="3000" b="1" i="1" dirty="0" smtClean="0"/>
              <a:t>n</a:t>
            </a:r>
            <a:r>
              <a:rPr lang="zh-CN" altLang="en-US" sz="3000" b="1" dirty="0" smtClean="0"/>
              <a:t>．令人感兴趣的事</a:t>
            </a:r>
            <a:r>
              <a:rPr lang="en-US" sz="3000" b="1" dirty="0" smtClean="0"/>
              <a:t>(</a:t>
            </a:r>
            <a:r>
              <a:rPr lang="zh-CN" altLang="en-US" sz="3000" b="1" dirty="0" smtClean="0"/>
              <a:t>或人</a:t>
            </a:r>
            <a:r>
              <a:rPr lang="en-US" sz="3000" b="1" dirty="0" smtClean="0"/>
              <a:t>)</a:t>
            </a:r>
            <a:r>
              <a:rPr lang="zh-CN" altLang="en-US" sz="3000" b="1" dirty="0" smtClean="0"/>
              <a:t>；兴趣</a:t>
            </a:r>
            <a:endParaRPr lang="zh-CN" altLang="en-US" sz="3000" b="1" dirty="0"/>
          </a:p>
        </p:txBody>
      </p:sp>
      <p:sp>
        <p:nvSpPr>
          <p:cNvPr id="5" name="矩形 4"/>
          <p:cNvSpPr/>
          <p:nvPr/>
        </p:nvSpPr>
        <p:spPr>
          <a:xfrm>
            <a:off x="645995" y="1405335"/>
            <a:ext cx="10749886" cy="3467168"/>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观察</a:t>
            </a:r>
            <a:r>
              <a:rPr lang="en-US" sz="3000" b="1" dirty="0" smtClean="0">
                <a:solidFill>
                  <a:schemeClr val="accent2"/>
                </a:solidFill>
              </a:rPr>
              <a:t>] </a:t>
            </a:r>
            <a:r>
              <a:rPr lang="en-US" sz="3000" b="1" dirty="0" smtClean="0"/>
              <a:t>There are models of more than a hundred places of </a:t>
            </a:r>
            <a:r>
              <a:rPr lang="en-US" sz="3000" b="1" i="1" dirty="0" smtClean="0"/>
              <a:t>interest</a:t>
            </a:r>
            <a:r>
              <a:rPr lang="en-US" sz="3000" b="1" dirty="0" smtClean="0"/>
              <a:t> from all over the world.</a:t>
            </a:r>
            <a:endParaRPr lang="zh-CN" altLang="en-US" sz="3000" b="1" dirty="0" smtClean="0"/>
          </a:p>
          <a:p>
            <a:pPr>
              <a:lnSpc>
                <a:spcPct val="150000"/>
              </a:lnSpc>
            </a:pPr>
            <a:r>
              <a:rPr lang="zh-CN" altLang="en-US" sz="3000" b="1" dirty="0" smtClean="0"/>
              <a:t>这里有一百多个世界各地景点的模型。</a:t>
            </a:r>
          </a:p>
          <a:p>
            <a:pPr>
              <a:lnSpc>
                <a:spcPct val="150000"/>
              </a:lnSpc>
            </a:pPr>
            <a:r>
              <a:rPr lang="en-US" sz="3000" b="1" dirty="0" smtClean="0"/>
              <a:t>She shows great </a:t>
            </a:r>
            <a:r>
              <a:rPr lang="en-US" sz="3000" b="1" i="1" dirty="0" smtClean="0"/>
              <a:t>interest</a:t>
            </a:r>
            <a:r>
              <a:rPr lang="en-US" sz="3000" b="1" dirty="0" smtClean="0"/>
              <a:t> in the work.</a:t>
            </a:r>
            <a:endParaRPr lang="zh-CN" altLang="en-US" sz="3000" b="1" dirty="0" smtClean="0"/>
          </a:p>
          <a:p>
            <a:pPr>
              <a:lnSpc>
                <a:spcPct val="150000"/>
              </a:lnSpc>
            </a:pPr>
            <a:r>
              <a:rPr lang="zh-CN" altLang="en-US" sz="3000" b="1" dirty="0" smtClean="0"/>
              <a:t>她对这项工作很感兴趣。</a:t>
            </a:r>
            <a:endParaRPr lang="zh-CN" altLang="en-US" sz="3000" b="1" dirty="0"/>
          </a:p>
        </p:txBody>
      </p:sp>
      <p:sp>
        <p:nvSpPr>
          <p:cNvPr id="6" name="矩形 5"/>
          <p:cNvSpPr/>
          <p:nvPr/>
        </p:nvSpPr>
        <p:spPr>
          <a:xfrm>
            <a:off x="634621" y="4928732"/>
            <a:ext cx="10749886" cy="1389676"/>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 </a:t>
            </a:r>
            <a:r>
              <a:rPr lang="en-US" sz="3000" b="1" dirty="0" smtClean="0"/>
              <a:t>interest</a:t>
            </a:r>
            <a:r>
              <a:rPr lang="zh-CN" altLang="en-US" sz="3000" b="1" dirty="0" smtClean="0"/>
              <a:t>作</a:t>
            </a:r>
            <a:r>
              <a:rPr lang="en-US" sz="3000" b="1" dirty="0" smtClean="0"/>
              <a:t>“</a:t>
            </a:r>
            <a:r>
              <a:rPr lang="zh-CN" altLang="en-US" sz="3000" b="1" dirty="0" smtClean="0"/>
              <a:t>兴趣</a:t>
            </a:r>
            <a:r>
              <a:rPr lang="en-US" sz="3000" b="1" dirty="0" smtClean="0"/>
              <a:t>”</a:t>
            </a:r>
            <a:r>
              <a:rPr lang="zh-CN" altLang="en-US" sz="3000" b="1" dirty="0" smtClean="0"/>
              <a:t>讲时，为</a:t>
            </a:r>
            <a:r>
              <a:rPr lang="en-US" sz="3000" b="1" dirty="0" smtClean="0"/>
              <a:t>________</a:t>
            </a:r>
            <a:r>
              <a:rPr lang="zh-CN" altLang="en-US" sz="3000" b="1" dirty="0" smtClean="0"/>
              <a:t>名词；作</a:t>
            </a:r>
            <a:r>
              <a:rPr lang="en-US" sz="3000" b="1" dirty="0" smtClean="0"/>
              <a:t>“</a:t>
            </a:r>
            <a:r>
              <a:rPr lang="zh-CN" altLang="en-US" sz="3000" b="1" dirty="0" smtClean="0"/>
              <a:t>令人感兴趣的事</a:t>
            </a:r>
            <a:r>
              <a:rPr lang="en-US" sz="3000" b="1" dirty="0" smtClean="0"/>
              <a:t>(</a:t>
            </a:r>
            <a:r>
              <a:rPr lang="zh-CN" altLang="en-US" sz="3000" b="1" dirty="0" smtClean="0"/>
              <a:t>或人</a:t>
            </a:r>
            <a:r>
              <a:rPr lang="en-US" sz="3000" b="1" dirty="0" smtClean="0"/>
              <a:t>)”</a:t>
            </a:r>
            <a:r>
              <a:rPr lang="zh-CN" altLang="en-US" sz="3000" b="1" dirty="0" smtClean="0"/>
              <a:t>讲时，为</a:t>
            </a:r>
            <a:r>
              <a:rPr lang="en-US" sz="3000" b="1" dirty="0" smtClean="0"/>
              <a:t>________</a:t>
            </a:r>
            <a:r>
              <a:rPr lang="zh-CN" altLang="en-US" sz="3000" b="1" dirty="0" smtClean="0"/>
              <a:t>名词。</a:t>
            </a:r>
            <a:endParaRPr lang="zh-CN" altLang="en-US" sz="3000" b="1" dirty="0"/>
          </a:p>
        </p:txBody>
      </p:sp>
      <p:sp>
        <p:nvSpPr>
          <p:cNvPr id="8" name="Rectangle 1"/>
          <p:cNvSpPr>
            <a:spLocks noChangeArrowheads="1"/>
          </p:cNvSpPr>
          <p:nvPr/>
        </p:nvSpPr>
        <p:spPr bwMode="auto">
          <a:xfrm>
            <a:off x="6307540" y="5086808"/>
            <a:ext cx="1173708"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不可数</a:t>
            </a:r>
            <a:endParaRPr lang="zh-CN" altLang="en-US" sz="2400" b="1" dirty="0">
              <a:solidFill>
                <a:srgbClr val="57C6CF"/>
              </a:solidFill>
            </a:endParaRPr>
          </a:p>
        </p:txBody>
      </p:sp>
      <p:sp>
        <p:nvSpPr>
          <p:cNvPr id="9" name="Rectangle 1"/>
          <p:cNvSpPr>
            <a:spLocks noChangeArrowheads="1"/>
          </p:cNvSpPr>
          <p:nvPr/>
        </p:nvSpPr>
        <p:spPr bwMode="auto">
          <a:xfrm>
            <a:off x="4519682" y="5755548"/>
            <a:ext cx="1173708"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可数</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969007" y="1160059"/>
          <a:ext cx="10412963" cy="5486400"/>
        </p:xfrm>
        <a:graphic>
          <a:graphicData uri="http://schemas.openxmlformats.org/drawingml/2006/table">
            <a:tbl>
              <a:tblPr/>
              <a:tblGrid>
                <a:gridCol w="800732">
                  <a:extLst>
                    <a:ext uri="{9D8B030D-6E8A-4147-A177-3AD203B41FA5}">
                      <a16:colId xmlns:a16="http://schemas.microsoft.com/office/drawing/2014/main" val="20000"/>
                    </a:ext>
                  </a:extLst>
                </a:gridCol>
                <a:gridCol w="9612231">
                  <a:extLst>
                    <a:ext uri="{9D8B030D-6E8A-4147-A177-3AD203B41FA5}">
                      <a16:colId xmlns:a16="http://schemas.microsoft.com/office/drawing/2014/main" val="20001"/>
                    </a:ext>
                  </a:extLst>
                </a:gridCol>
              </a:tblGrid>
              <a:tr h="2715903">
                <a:tc>
                  <a:txBody>
                    <a:bodyPr/>
                    <a:lstStyle/>
                    <a:p>
                      <a:pPr algn="ctr">
                        <a:lnSpc>
                          <a:spcPct val="150000"/>
                        </a:lnSpc>
                        <a:spcAft>
                          <a:spcPts val="0"/>
                        </a:spcAft>
                      </a:pPr>
                      <a:r>
                        <a:rPr lang="zh-CN" altLang="en-US" sz="3000" b="1" kern="100" dirty="0" smtClean="0">
                          <a:latin typeface="Times New Roman" panose="02020603050405020304"/>
                          <a:ea typeface="楷体_GB2312"/>
                          <a:cs typeface="Times New Roman" panose="02020603050405020304"/>
                        </a:rPr>
                        <a:t>单词闯关</a:t>
                      </a:r>
                      <a:endParaRPr lang="zh-CN" sz="30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smtClean="0">
                          <a:latin typeface="+mn-lt"/>
                          <a:cs typeface="Courier New" panose="02070309020205020404"/>
                        </a:rPr>
                        <a:t>8.page </a:t>
                      </a:r>
                      <a:r>
                        <a:rPr lang="en-US" sz="3000" b="1" i="1" kern="100" dirty="0" smtClean="0">
                          <a:latin typeface="+mn-lt"/>
                          <a:cs typeface="Courier New" panose="02070309020205020404"/>
                        </a:rPr>
                        <a:t>n</a:t>
                      </a:r>
                      <a:r>
                        <a:rPr lang="zh-CN" altLang="en-US" sz="3000" b="1" kern="100" dirty="0" smtClean="0">
                          <a:latin typeface="+mn-lt"/>
                          <a:cs typeface="Times New Roman" panose="02020603050405020304"/>
                        </a:rPr>
                        <a:t>．</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9</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你们自己</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pron</a:t>
                      </a:r>
                      <a:r>
                        <a:rPr lang="en-US" sz="3000" b="1" kern="100" dirty="0" smtClean="0">
                          <a:latin typeface="宋体" panose="02010600030101010101" pitchFamily="2" charset="-122"/>
                          <a:ea typeface="Times New Roman" panose="02020603050405020304"/>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你自己</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pron</a:t>
                      </a:r>
                      <a:r>
                        <a:rPr lang="en-US" sz="3000" b="1" kern="100" dirty="0" smtClean="0">
                          <a:latin typeface="宋体" panose="02010600030101010101" pitchFamily="2" charset="-122"/>
                          <a:ea typeface="Times New Roman" panose="02020603050405020304"/>
                          <a:cs typeface="Courier New" panose="02070309020205020404"/>
                        </a:rPr>
                        <a:t>.________</a:t>
                      </a:r>
                    </a:p>
                    <a:p>
                      <a:pPr algn="l">
                        <a:lnSpc>
                          <a:spcPct val="150000"/>
                        </a:lnSpc>
                        <a:spcAft>
                          <a:spcPts val="0"/>
                        </a:spcAft>
                      </a:pPr>
                      <a:r>
                        <a:rPr lang="en-US" sz="3000" b="1" kern="100" dirty="0" smtClean="0">
                          <a:latin typeface="+mn-lt"/>
                          <a:cs typeface="Courier New" panose="02070309020205020404"/>
                        </a:rPr>
                        <a:t>10</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他们自己</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pron</a:t>
                      </a:r>
                      <a:r>
                        <a:rPr lang="en-US" sz="3000" b="1" kern="100" dirty="0" smtClean="0">
                          <a:latin typeface="宋体" panose="02010600030101010101" pitchFamily="2" charset="-122"/>
                          <a:ea typeface="Times New Roman" panose="02020603050405020304"/>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他自己</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pron</a:t>
                      </a:r>
                      <a:r>
                        <a:rPr lang="en-US" sz="3000" b="1" kern="100" dirty="0" smtClean="0">
                          <a:latin typeface="宋体" panose="02010600030101010101" pitchFamily="2" charset="-122"/>
                          <a:ea typeface="Times New Roman" panose="02020603050405020304"/>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她自己</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pron</a:t>
                      </a:r>
                      <a:r>
                        <a:rPr lang="en-US" sz="3000" b="1" kern="100" dirty="0" smtClean="0">
                          <a:latin typeface="宋体" panose="02010600030101010101" pitchFamily="2" charset="-122"/>
                          <a:ea typeface="Times New Roman" panose="02020603050405020304"/>
                          <a:cs typeface="Courier New" panose="02070309020205020404"/>
                        </a:rPr>
                        <a:t>.________</a:t>
                      </a: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它自己</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pron</a:t>
                      </a:r>
                      <a:r>
                        <a:rPr lang="en-US" sz="3000" b="1" kern="100" dirty="0" smtClean="0">
                          <a:latin typeface="宋体" panose="02010600030101010101" pitchFamily="2" charset="-122"/>
                          <a:ea typeface="Times New Roman" panose="02020603050405020304"/>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11</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旅行</a:t>
                      </a:r>
                      <a:r>
                        <a:rPr lang="zh-CN" altLang="en-US"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旅程</a:t>
                      </a:r>
                      <a:r>
                        <a:rPr lang="en-US" sz="3000" b="1" i="1" kern="100" dirty="0" smtClean="0">
                          <a:latin typeface="+mn-lt"/>
                          <a:cs typeface="Courier New" panose="02070309020205020404"/>
                        </a:rPr>
                        <a:t>n</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Rectangle 1"/>
          <p:cNvSpPr>
            <a:spLocks noChangeArrowheads="1"/>
          </p:cNvSpPr>
          <p:nvPr/>
        </p:nvSpPr>
        <p:spPr bwMode="auto">
          <a:xfrm>
            <a:off x="4804010" y="4708195"/>
            <a:ext cx="1201005"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herself</a:t>
            </a:r>
            <a:endParaRPr lang="zh-CN" altLang="en-US" sz="2400" b="1" dirty="0">
              <a:solidFill>
                <a:srgbClr val="57C6CF"/>
              </a:solidFill>
            </a:endParaRPr>
          </a:p>
        </p:txBody>
      </p:sp>
      <p:sp>
        <p:nvSpPr>
          <p:cNvPr id="4" name="Rectangle 1"/>
          <p:cNvSpPr>
            <a:spLocks noChangeArrowheads="1"/>
          </p:cNvSpPr>
          <p:nvPr/>
        </p:nvSpPr>
        <p:spPr bwMode="auto">
          <a:xfrm>
            <a:off x="3509748" y="1298530"/>
            <a:ext cx="2388359"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页，页面，页码</a:t>
            </a:r>
            <a:endParaRPr lang="zh-CN" altLang="en-US" sz="2400" b="1" dirty="0">
              <a:solidFill>
                <a:srgbClr val="57C6CF"/>
              </a:solidFill>
            </a:endParaRPr>
          </a:p>
        </p:txBody>
      </p:sp>
      <p:sp>
        <p:nvSpPr>
          <p:cNvPr id="5" name="Rectangle 1"/>
          <p:cNvSpPr>
            <a:spLocks noChangeArrowheads="1"/>
          </p:cNvSpPr>
          <p:nvPr/>
        </p:nvSpPr>
        <p:spPr bwMode="auto">
          <a:xfrm>
            <a:off x="4806285" y="1953622"/>
            <a:ext cx="2388359"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yourselves</a:t>
            </a:r>
            <a:endParaRPr lang="zh-CN" altLang="en-US" sz="2400" b="1" dirty="0">
              <a:solidFill>
                <a:srgbClr val="57C6CF"/>
              </a:solidFill>
            </a:endParaRPr>
          </a:p>
        </p:txBody>
      </p:sp>
      <p:sp>
        <p:nvSpPr>
          <p:cNvPr id="6" name="Rectangle 1"/>
          <p:cNvSpPr>
            <a:spLocks noChangeArrowheads="1"/>
          </p:cNvSpPr>
          <p:nvPr/>
        </p:nvSpPr>
        <p:spPr bwMode="auto">
          <a:xfrm>
            <a:off x="4560625" y="2622363"/>
            <a:ext cx="2388359"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yourself</a:t>
            </a:r>
            <a:endParaRPr lang="zh-CN" altLang="en-US" sz="2400" b="1" dirty="0">
              <a:solidFill>
                <a:srgbClr val="57C6CF"/>
              </a:solidFill>
            </a:endParaRPr>
          </a:p>
        </p:txBody>
      </p:sp>
      <p:sp>
        <p:nvSpPr>
          <p:cNvPr id="8" name="Rectangle 1"/>
          <p:cNvSpPr>
            <a:spLocks noChangeArrowheads="1"/>
          </p:cNvSpPr>
          <p:nvPr/>
        </p:nvSpPr>
        <p:spPr bwMode="auto">
          <a:xfrm>
            <a:off x="5079240" y="3318398"/>
            <a:ext cx="1774211"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themselves</a:t>
            </a:r>
            <a:endParaRPr lang="zh-CN" altLang="en-US" sz="2400" b="1" dirty="0">
              <a:solidFill>
                <a:srgbClr val="57C6CF"/>
              </a:solidFill>
            </a:endParaRPr>
          </a:p>
        </p:txBody>
      </p:sp>
      <p:sp>
        <p:nvSpPr>
          <p:cNvPr id="9" name="Rectangle 1"/>
          <p:cNvSpPr>
            <a:spLocks noChangeArrowheads="1"/>
          </p:cNvSpPr>
          <p:nvPr/>
        </p:nvSpPr>
        <p:spPr bwMode="auto">
          <a:xfrm>
            <a:off x="4656159" y="4055378"/>
            <a:ext cx="1774211"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himself</a:t>
            </a:r>
            <a:endParaRPr lang="zh-CN" altLang="en-US" sz="2400" b="1" dirty="0">
              <a:solidFill>
                <a:srgbClr val="57C6CF"/>
              </a:solidFill>
            </a:endParaRPr>
          </a:p>
        </p:txBody>
      </p:sp>
      <p:sp>
        <p:nvSpPr>
          <p:cNvPr id="10" name="Rectangle 1"/>
          <p:cNvSpPr>
            <a:spLocks noChangeArrowheads="1"/>
          </p:cNvSpPr>
          <p:nvPr/>
        </p:nvSpPr>
        <p:spPr bwMode="auto">
          <a:xfrm>
            <a:off x="4765341" y="6102541"/>
            <a:ext cx="1503654"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journey</a:t>
            </a:r>
            <a:endParaRPr lang="zh-CN" altLang="en-US" sz="2400" b="1" dirty="0">
              <a:solidFill>
                <a:srgbClr val="57C6CF"/>
              </a:solidFill>
            </a:endParaRPr>
          </a:p>
        </p:txBody>
      </p:sp>
      <p:sp>
        <p:nvSpPr>
          <p:cNvPr id="11" name="Rectangle 1"/>
          <p:cNvSpPr>
            <a:spLocks noChangeArrowheads="1"/>
          </p:cNvSpPr>
          <p:nvPr/>
        </p:nvSpPr>
        <p:spPr bwMode="auto">
          <a:xfrm>
            <a:off x="4808559" y="5367837"/>
            <a:ext cx="1201005"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itself</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6" grpId="0"/>
      <p:bldP spid="8" grpId="0"/>
      <p:bldP spid="9" grpId="0"/>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659643" y="791186"/>
            <a:ext cx="10749886" cy="742447"/>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辨析</a:t>
            </a:r>
            <a:r>
              <a:rPr lang="en-US" sz="3000" b="1" dirty="0" smtClean="0">
                <a:solidFill>
                  <a:schemeClr val="accent2"/>
                </a:solidFill>
              </a:rPr>
              <a:t>]</a:t>
            </a:r>
            <a:r>
              <a:rPr lang="en-US" sz="3200" dirty="0" smtClean="0"/>
              <a:t> </a:t>
            </a:r>
            <a:r>
              <a:rPr lang="en-US" sz="3000" b="1" dirty="0" smtClean="0"/>
              <a:t>interested</a:t>
            </a:r>
            <a:r>
              <a:rPr lang="zh-CN" altLang="en-US" sz="3000" b="1" dirty="0" smtClean="0"/>
              <a:t>与</a:t>
            </a:r>
            <a:r>
              <a:rPr lang="en-US" sz="3000" b="1" dirty="0" smtClean="0"/>
              <a:t>interesting</a:t>
            </a:r>
            <a:endParaRPr lang="zh-CN" altLang="en-US" sz="3000" b="1" dirty="0"/>
          </a:p>
        </p:txBody>
      </p:sp>
      <p:sp>
        <p:nvSpPr>
          <p:cNvPr id="7" name="Rectangle 1"/>
          <p:cNvSpPr>
            <a:spLocks noChangeArrowheads="1"/>
          </p:cNvSpPr>
          <p:nvPr/>
        </p:nvSpPr>
        <p:spPr bwMode="auto">
          <a:xfrm>
            <a:off x="10153935" y="4661452"/>
            <a:ext cx="1187355"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dirty="0" smtClean="0"/>
              <a:t> </a:t>
            </a:r>
            <a:r>
              <a:rPr lang="zh-CN" altLang="en-US" sz="2400" b="1" dirty="0" smtClean="0">
                <a:solidFill>
                  <a:srgbClr val="57C6CF"/>
                </a:solidFill>
              </a:rPr>
              <a:t>物</a:t>
            </a:r>
            <a:endParaRPr lang="zh-CN" altLang="en-US" sz="2400" b="1" dirty="0">
              <a:solidFill>
                <a:srgbClr val="57C6CF"/>
              </a:solidFill>
            </a:endParaRPr>
          </a:p>
        </p:txBody>
      </p:sp>
      <p:graphicFrame>
        <p:nvGraphicFramePr>
          <p:cNvPr id="6" name="表格 5"/>
          <p:cNvGraphicFramePr>
            <a:graphicFrameLocks noGrp="1"/>
          </p:cNvGraphicFramePr>
          <p:nvPr/>
        </p:nvGraphicFramePr>
        <p:xfrm>
          <a:off x="1026652" y="1882537"/>
          <a:ext cx="10614887" cy="4163420"/>
        </p:xfrm>
        <a:graphic>
          <a:graphicData uri="http://schemas.openxmlformats.org/drawingml/2006/table">
            <a:tbl>
              <a:tblPr/>
              <a:tblGrid>
                <a:gridCol w="1839378">
                  <a:extLst>
                    <a:ext uri="{9D8B030D-6E8A-4147-A177-3AD203B41FA5}">
                      <a16:colId xmlns:a16="http://schemas.microsoft.com/office/drawing/2014/main" val="20000"/>
                    </a:ext>
                  </a:extLst>
                </a:gridCol>
                <a:gridCol w="8775509">
                  <a:extLst>
                    <a:ext uri="{9D8B030D-6E8A-4147-A177-3AD203B41FA5}">
                      <a16:colId xmlns:a16="http://schemas.microsoft.com/office/drawing/2014/main" val="20001"/>
                    </a:ext>
                  </a:extLst>
                </a:gridCol>
              </a:tblGrid>
              <a:tr h="832684">
                <a:tc>
                  <a:txBody>
                    <a:bodyPr/>
                    <a:lstStyle/>
                    <a:p>
                      <a:pPr algn="ctr">
                        <a:spcAft>
                          <a:spcPts val="0"/>
                        </a:spcAft>
                      </a:pPr>
                      <a:r>
                        <a:rPr lang="zh-CN" sz="2800" b="1" kern="100" dirty="0">
                          <a:latin typeface="Times New Roman" panose="02020603050405020304"/>
                          <a:cs typeface="Times New Roman" panose="02020603050405020304"/>
                        </a:rPr>
                        <a:t>词条</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800" b="1" kern="100" dirty="0">
                          <a:latin typeface="Times New Roman" panose="02020603050405020304"/>
                          <a:cs typeface="Times New Roman" panose="02020603050405020304"/>
                        </a:rPr>
                        <a:t>含义及用法</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65368">
                <a:tc>
                  <a:txBody>
                    <a:bodyPr/>
                    <a:lstStyle/>
                    <a:p>
                      <a:pPr algn="ctr">
                        <a:spcAft>
                          <a:spcPts val="0"/>
                        </a:spcAft>
                      </a:pPr>
                      <a:r>
                        <a:rPr lang="en-US" sz="2800" b="1" kern="100">
                          <a:latin typeface="Times New Roman" panose="02020603050405020304"/>
                          <a:cs typeface="Courier New" panose="02070309020205020404"/>
                        </a:rPr>
                        <a:t>interested</a:t>
                      </a:r>
                      <a:endParaRPr lang="zh-CN" sz="2800" b="1" kern="10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2800" b="1" kern="100" dirty="0">
                          <a:latin typeface="Times New Roman" panose="02020603050405020304"/>
                          <a:cs typeface="Times New Roman" panose="02020603050405020304"/>
                        </a:rPr>
                        <a:t>意为</a:t>
                      </a:r>
                      <a:r>
                        <a:rPr lang="en-US" sz="2800" b="1" kern="100" dirty="0">
                          <a:latin typeface="Times New Roman" panose="02020603050405020304"/>
                          <a:cs typeface="Courier New" panose="02070309020205020404"/>
                        </a:rPr>
                        <a:t>“____________”</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常用来修饰</a:t>
                      </a:r>
                      <a:r>
                        <a:rPr lang="en-US" sz="2800" b="1" kern="100" dirty="0">
                          <a:latin typeface="Times New Roman" panose="02020603050405020304"/>
                          <a:cs typeface="Courier New" panose="02070309020205020404"/>
                        </a:rPr>
                        <a:t>________</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常用短语</a:t>
                      </a:r>
                      <a:r>
                        <a:rPr lang="en-US" sz="2800" b="1" kern="100" dirty="0">
                          <a:latin typeface="Times New Roman" panose="02020603050405020304"/>
                          <a:cs typeface="Courier New" panose="02070309020205020404"/>
                        </a:rPr>
                        <a:t>be/become interested in</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cs typeface="Times New Roman" panose="02020603050405020304"/>
                        </a:rPr>
                        <a:t>意为</a:t>
                      </a:r>
                      <a:r>
                        <a:rPr lang="en-US" sz="2800" b="1" kern="100" dirty="0">
                          <a:latin typeface="Times New Roman" panose="02020603050405020304"/>
                          <a:cs typeface="Courier New" panose="02070309020205020404"/>
                        </a:rPr>
                        <a:t>“____________”</a:t>
                      </a:r>
                      <a:r>
                        <a:rPr lang="zh-CN" sz="2800" b="1" kern="100" dirty="0">
                          <a:latin typeface="Times New Roman" panose="02020603050405020304"/>
                          <a:cs typeface="Times New Roman" panose="02020603050405020304"/>
                        </a:rPr>
                        <a:t>。</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65368">
                <a:tc>
                  <a:txBody>
                    <a:bodyPr/>
                    <a:lstStyle/>
                    <a:p>
                      <a:pPr algn="ctr">
                        <a:spcAft>
                          <a:spcPts val="0"/>
                        </a:spcAft>
                      </a:pPr>
                      <a:r>
                        <a:rPr lang="en-US" sz="2800" b="1" kern="100">
                          <a:latin typeface="Times New Roman" panose="02020603050405020304"/>
                          <a:cs typeface="Courier New" panose="02070309020205020404"/>
                        </a:rPr>
                        <a:t>interesting</a:t>
                      </a:r>
                      <a:endParaRPr lang="zh-CN" sz="2800" b="1" kern="10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zh-CN" sz="2800" b="1" kern="100" dirty="0">
                          <a:latin typeface="Times New Roman" panose="02020603050405020304"/>
                          <a:cs typeface="Times New Roman" panose="02020603050405020304"/>
                        </a:rPr>
                        <a:t>意为</a:t>
                      </a:r>
                      <a:r>
                        <a:rPr lang="en-US" sz="2800" b="1" kern="100" dirty="0">
                          <a:latin typeface="宋体" panose="02010600030101010101" pitchFamily="2" charset="-122"/>
                          <a:cs typeface="Times New Roman" panose="02020603050405020304"/>
                        </a:rPr>
                        <a:t>“</a:t>
                      </a:r>
                      <a:r>
                        <a:rPr lang="en-US" sz="2800" b="1" kern="100" dirty="0">
                          <a:latin typeface="Times New Roman" panose="02020603050405020304"/>
                          <a:cs typeface="Courier New" panose="02070309020205020404"/>
                        </a:rPr>
                        <a:t>____________</a:t>
                      </a:r>
                      <a:r>
                        <a:rPr lang="zh-CN" sz="2800" b="1" kern="100" dirty="0">
                          <a:latin typeface="Times New Roman" panose="02020603050405020304"/>
                          <a:cs typeface="Times New Roman" panose="02020603050405020304"/>
                        </a:rPr>
                        <a:t>；有趣的</a:t>
                      </a:r>
                      <a:r>
                        <a:rPr lang="en-US" sz="2800" b="1" kern="100" dirty="0">
                          <a:latin typeface="宋体" panose="02010600030101010101" pitchFamily="2" charset="-122"/>
                          <a:cs typeface="Times New Roman" panose="02020603050405020304"/>
                        </a:rPr>
                        <a:t>”</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常用来修饰</a:t>
                      </a:r>
                      <a:r>
                        <a:rPr lang="en-US" sz="2800" b="1" kern="100" dirty="0">
                          <a:latin typeface="Times New Roman" panose="02020603050405020304"/>
                          <a:cs typeface="Courier New" panose="02070309020205020404"/>
                        </a:rPr>
                        <a:t>________</a:t>
                      </a:r>
                      <a:r>
                        <a:rPr lang="zh-CN" sz="2800" b="1" kern="100" dirty="0">
                          <a:latin typeface="Times New Roman" panose="02020603050405020304"/>
                          <a:ea typeface="MingLiU_HKSCS" panose="02020500000000000000" charset="-120"/>
                          <a:cs typeface="Times New Roman" panose="02020603050405020304"/>
                        </a:rPr>
                        <a:t>，</a:t>
                      </a:r>
                      <a:r>
                        <a:rPr lang="zh-CN" sz="2800" b="1" kern="100" dirty="0">
                          <a:latin typeface="Times New Roman" panose="02020603050405020304"/>
                          <a:cs typeface="Times New Roman" panose="02020603050405020304"/>
                        </a:rPr>
                        <a:t>通常指事物本身所具有的属性。</a:t>
                      </a:r>
                      <a:endParaRPr lang="zh-CN" sz="28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Rectangle 1"/>
          <p:cNvSpPr>
            <a:spLocks noChangeArrowheads="1"/>
          </p:cNvSpPr>
          <p:nvPr/>
        </p:nvSpPr>
        <p:spPr bwMode="auto">
          <a:xfrm>
            <a:off x="4026088" y="2996426"/>
            <a:ext cx="1924336"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感兴趣的</a:t>
            </a:r>
            <a:endParaRPr lang="zh-CN" altLang="en-US" sz="2400" b="1" dirty="0">
              <a:solidFill>
                <a:srgbClr val="57C6CF"/>
              </a:solidFill>
            </a:endParaRPr>
          </a:p>
        </p:txBody>
      </p:sp>
      <p:sp>
        <p:nvSpPr>
          <p:cNvPr id="9" name="Rectangle 1"/>
          <p:cNvSpPr>
            <a:spLocks noChangeArrowheads="1"/>
          </p:cNvSpPr>
          <p:nvPr/>
        </p:nvSpPr>
        <p:spPr bwMode="auto">
          <a:xfrm>
            <a:off x="8614011" y="2971405"/>
            <a:ext cx="887104"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人</a:t>
            </a:r>
            <a:endParaRPr lang="zh-CN" altLang="en-US" sz="2400" b="1" dirty="0">
              <a:solidFill>
                <a:srgbClr val="57C6CF"/>
              </a:solidFill>
            </a:endParaRPr>
          </a:p>
        </p:txBody>
      </p:sp>
      <p:sp>
        <p:nvSpPr>
          <p:cNvPr id="10" name="Rectangle 1"/>
          <p:cNvSpPr>
            <a:spLocks noChangeArrowheads="1"/>
          </p:cNvSpPr>
          <p:nvPr/>
        </p:nvSpPr>
        <p:spPr bwMode="auto">
          <a:xfrm>
            <a:off x="7781499" y="3653793"/>
            <a:ext cx="2934268"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对</a:t>
            </a:r>
            <a:r>
              <a:rPr lang="en-US" sz="2400" b="1" dirty="0" smtClean="0">
                <a:solidFill>
                  <a:srgbClr val="57C6CF"/>
                </a:solidFill>
              </a:rPr>
              <a:t>……</a:t>
            </a:r>
            <a:r>
              <a:rPr lang="zh-CN" altLang="en-US" sz="2400" b="1" dirty="0" smtClean="0">
                <a:solidFill>
                  <a:srgbClr val="57C6CF"/>
                </a:solidFill>
              </a:rPr>
              <a:t>感兴趣</a:t>
            </a:r>
            <a:endParaRPr lang="zh-CN" altLang="en-US" sz="2400" b="1" dirty="0">
              <a:solidFill>
                <a:srgbClr val="57C6CF"/>
              </a:solidFill>
            </a:endParaRPr>
          </a:p>
        </p:txBody>
      </p:sp>
      <p:sp>
        <p:nvSpPr>
          <p:cNvPr id="11" name="Rectangle 1"/>
          <p:cNvSpPr>
            <a:spLocks noChangeArrowheads="1"/>
          </p:cNvSpPr>
          <p:nvPr/>
        </p:nvSpPr>
        <p:spPr bwMode="auto">
          <a:xfrm>
            <a:off x="3987421" y="4622784"/>
            <a:ext cx="2934268" cy="461665"/>
          </a:xfrm>
          <a:prstGeom prst="rect">
            <a:avLst/>
          </a:prstGeom>
          <a:noFill/>
          <a:ln w="9525">
            <a:noFill/>
            <a:miter lim="800000"/>
          </a:ln>
          <a:effectLst/>
        </p:spPr>
        <p:txBody>
          <a:bodyPr vert="horz" wrap="square" lIns="91440" tIns="45720" rIns="91440" bIns="45720" numCol="1" anchor="ctr" anchorCtr="0" compatLnSpc="1">
            <a:spAutoFit/>
          </a:bodyPr>
          <a:lstStyle/>
          <a:p>
            <a:r>
              <a:rPr lang="zh-CN" altLang="en-US" sz="2400" b="1" dirty="0" smtClean="0">
                <a:solidFill>
                  <a:srgbClr val="57C6CF"/>
                </a:solidFill>
              </a:rPr>
              <a:t>令人感兴趣的</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fill="hold"/>
                                        <p:tgtEl>
                                          <p:spTgt spid="7"/>
                                        </p:tgtEl>
                                        <p:attrNameLst>
                                          <p:attrName>ppt_x</p:attrName>
                                        </p:attrNameLst>
                                      </p:cBhvr>
                                      <p:tavLst>
                                        <p:tav tm="0">
                                          <p:val>
                                            <p:strVal val="#ppt_x"/>
                                          </p:val>
                                        </p:tav>
                                        <p:tav tm="100000">
                                          <p:val>
                                            <p:strVal val="#ppt_x"/>
                                          </p:val>
                                        </p:tav>
                                      </p:tavLst>
                                    </p:anim>
                                    <p:anim calcmode="lin" valueType="num">
                                      <p:cBhvr additive="base">
                                        <p:cTn id="4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67674" y="742112"/>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6" name="Rectangle 1"/>
          <p:cNvSpPr>
            <a:spLocks noChangeArrowheads="1"/>
          </p:cNvSpPr>
          <p:nvPr/>
        </p:nvSpPr>
        <p:spPr bwMode="auto">
          <a:xfrm>
            <a:off x="1077205" y="2616902"/>
            <a:ext cx="664192"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a:t>
            </a:r>
            <a:endParaRPr lang="zh-CN" altLang="en-US" sz="2400" b="1" dirty="0">
              <a:solidFill>
                <a:srgbClr val="57C6CF"/>
              </a:solidFill>
            </a:endParaRPr>
          </a:p>
        </p:txBody>
      </p:sp>
      <p:sp>
        <p:nvSpPr>
          <p:cNvPr id="8" name="TextBox 7"/>
          <p:cNvSpPr txBox="1"/>
          <p:nvPr/>
        </p:nvSpPr>
        <p:spPr>
          <a:xfrm>
            <a:off x="594049" y="982789"/>
            <a:ext cx="10683551" cy="2862322"/>
          </a:xfrm>
          <a:prstGeom prst="rect">
            <a:avLst/>
          </a:prstGeom>
          <a:noFill/>
        </p:spPr>
        <p:txBody>
          <a:bodyPr wrap="square" rtlCol="0">
            <a:spAutoFit/>
          </a:bodyPr>
          <a:lstStyle/>
          <a:p>
            <a:pPr>
              <a:lnSpc>
                <a:spcPct val="150000"/>
              </a:lnSpc>
            </a:pPr>
            <a:r>
              <a:rPr lang="en-US" sz="3000" b="1" dirty="0" smtClean="0"/>
              <a:t>6</a:t>
            </a:r>
            <a:r>
              <a:rPr lang="zh-CN" altLang="en-US" sz="3000" b="1" dirty="0" smtClean="0"/>
              <a:t>．</a:t>
            </a:r>
            <a:r>
              <a:rPr lang="en-US" sz="3000" b="1" dirty="0" smtClean="0"/>
              <a:t>(1)[2018·</a:t>
            </a:r>
            <a:r>
              <a:rPr lang="zh-CN" altLang="en-US" sz="3000" b="1" dirty="0" smtClean="0"/>
              <a:t>东营</a:t>
            </a:r>
            <a:r>
              <a:rPr lang="en-US" altLang="zh-CN" sz="3000" b="1" dirty="0" smtClean="0"/>
              <a:t>]</a:t>
            </a:r>
            <a:r>
              <a:rPr lang="en-US" sz="3000" b="1" dirty="0" smtClean="0"/>
              <a:t>—Hi, Li Mei. How is your new school?</a:t>
            </a:r>
            <a:endParaRPr lang="zh-CN" altLang="en-US" sz="3000" b="1" dirty="0" smtClean="0"/>
          </a:p>
          <a:p>
            <a:pPr>
              <a:lnSpc>
                <a:spcPct val="150000"/>
              </a:lnSpc>
            </a:pPr>
            <a:r>
              <a:rPr lang="en-US" altLang="zh-CN" sz="3000" b="1" dirty="0" smtClean="0"/>
              <a:t>—</a:t>
            </a:r>
            <a:r>
              <a:rPr lang="en-US" sz="3000" b="1" dirty="0" smtClean="0"/>
              <a:t>Fantastic. We can choose the courses according to our _______. I love operas, so I took the Beijing Opera class.</a:t>
            </a:r>
            <a:endParaRPr lang="zh-CN" altLang="en-US" sz="3000" b="1" dirty="0" smtClean="0"/>
          </a:p>
          <a:p>
            <a:pPr>
              <a:lnSpc>
                <a:spcPct val="150000"/>
              </a:lnSpc>
            </a:pPr>
            <a:r>
              <a:rPr lang="en-US" sz="3000" b="1" dirty="0" err="1" smtClean="0"/>
              <a:t>A.grades</a:t>
            </a:r>
            <a:r>
              <a:rPr lang="zh-CN" altLang="en-US" sz="3000" b="1" dirty="0" smtClean="0"/>
              <a:t>　    </a:t>
            </a:r>
            <a:r>
              <a:rPr lang="en-US" sz="3000" b="1" dirty="0" err="1" smtClean="0"/>
              <a:t>B</a:t>
            </a:r>
            <a:r>
              <a:rPr lang="en-US" altLang="zh-CN" sz="3000" b="1" dirty="0" err="1" smtClean="0"/>
              <a:t>.</a:t>
            </a:r>
            <a:r>
              <a:rPr lang="en-US" sz="3000" b="1" dirty="0" err="1" smtClean="0"/>
              <a:t>talents</a:t>
            </a:r>
            <a:r>
              <a:rPr lang="zh-CN" altLang="en-US" sz="3000" b="1" dirty="0" smtClean="0"/>
              <a:t>         </a:t>
            </a:r>
            <a:r>
              <a:rPr lang="en-US" sz="3000" b="1" dirty="0" err="1" smtClean="0"/>
              <a:t>C</a:t>
            </a:r>
            <a:r>
              <a:rPr lang="en-US" altLang="zh-CN" sz="3000" b="1" dirty="0" err="1" smtClean="0"/>
              <a:t>.</a:t>
            </a:r>
            <a:r>
              <a:rPr lang="en-US" sz="3000" b="1" dirty="0" err="1" smtClean="0"/>
              <a:t>interest</a:t>
            </a:r>
            <a:r>
              <a:rPr lang="en-US" sz="3000" b="1" dirty="0" smtClean="0"/>
              <a:t>         </a:t>
            </a:r>
            <a:r>
              <a:rPr lang="en-US" sz="3000" b="1" dirty="0" err="1" smtClean="0"/>
              <a:t>D</a:t>
            </a:r>
            <a:r>
              <a:rPr lang="en-US" altLang="zh-CN" sz="3000" b="1" dirty="0" err="1" smtClean="0"/>
              <a:t>.</a:t>
            </a:r>
            <a:r>
              <a:rPr lang="en-US" sz="3000" b="1" dirty="0" err="1" smtClean="0"/>
              <a:t>experiences</a:t>
            </a:r>
            <a:endParaRPr lang="zh-CN" altLang="en-US" sz="3000" b="1" dirty="0" smtClean="0"/>
          </a:p>
        </p:txBody>
      </p:sp>
      <p:sp>
        <p:nvSpPr>
          <p:cNvPr id="7" name="TextBox 6"/>
          <p:cNvSpPr txBox="1"/>
          <p:nvPr/>
        </p:nvSpPr>
        <p:spPr>
          <a:xfrm>
            <a:off x="444438" y="3696659"/>
            <a:ext cx="11177940" cy="369331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 考查动词短语辨析。考查名词辨析。句意：</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你好，李梅。你的新学校怎么样？</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太好了。我们可以根据自己的兴趣选择课程。我喜欢戏曲，因此我选修了京剧课。</a:t>
            </a:r>
            <a:r>
              <a:rPr lang="en-US" altLang="en-US" sz="2600" b="1" dirty="0" smtClean="0">
                <a:latin typeface="仿宋" panose="02010609060101010101" pitchFamily="49" charset="-122"/>
                <a:ea typeface="仿宋" panose="02010609060101010101" pitchFamily="49" charset="-122"/>
              </a:rPr>
              <a:t>”grade</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分数，等级</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talent</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才能</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interest</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爱好，兴趣</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experience</a:t>
            </a:r>
            <a:r>
              <a:rPr lang="zh-CN" altLang="en-US" sz="2600" b="1" dirty="0" smtClean="0">
                <a:latin typeface="仿宋" panose="02010609060101010101" pitchFamily="49" charset="-122"/>
                <a:ea typeface="仿宋" panose="02010609060101010101" pitchFamily="49" charset="-122"/>
              </a:rPr>
              <a:t>意为“经历”。由答语中的“</a:t>
            </a:r>
            <a:r>
              <a:rPr lang="en-US" altLang="en-US" sz="2600" b="1" dirty="0" smtClean="0">
                <a:latin typeface="仿宋" panose="02010609060101010101" pitchFamily="49" charset="-122"/>
                <a:ea typeface="仿宋" panose="02010609060101010101" pitchFamily="49" charset="-122"/>
              </a:rPr>
              <a:t>I love operas”</a:t>
            </a:r>
            <a:r>
              <a:rPr lang="zh-CN" altLang="en-US" sz="2600" b="1" dirty="0" smtClean="0">
                <a:latin typeface="仿宋" panose="02010609060101010101" pitchFamily="49" charset="-122"/>
                <a:ea typeface="仿宋" panose="02010609060101010101" pitchFamily="49" charset="-122"/>
              </a:rPr>
              <a:t>可知，可以根据自己的</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兴趣</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选择课程。故选</a:t>
            </a:r>
            <a:r>
              <a:rPr lang="en-US" altLang="en-US" sz="2600" b="1" dirty="0" smtClean="0">
                <a:latin typeface="仿宋" panose="02010609060101010101" pitchFamily="49" charset="-122"/>
                <a:ea typeface="仿宋" panose="02010609060101010101" pitchFamily="49" charset="-122"/>
              </a:rPr>
              <a:t>C</a:t>
            </a:r>
            <a:r>
              <a:rPr lang="zh-CN" altLang="en-US" sz="2600" b="1" dirty="0" smtClean="0">
                <a:latin typeface="仿宋" panose="02010609060101010101" pitchFamily="49" charset="-122"/>
                <a:ea typeface="仿宋" panose="02010609060101010101" pitchFamily="49" charset="-122"/>
              </a:rPr>
              <a:t>。</a:t>
            </a:r>
          </a:p>
          <a:p>
            <a:pPr>
              <a:lnSpc>
                <a:spcPct val="150000"/>
              </a:lnSpc>
            </a:pPr>
            <a:endParaRPr lang="zh-CN" altLang="en-US" sz="26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03853" y="858834"/>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6" name="Rectangle 1"/>
          <p:cNvSpPr>
            <a:spLocks noChangeArrowheads="1"/>
          </p:cNvSpPr>
          <p:nvPr/>
        </p:nvSpPr>
        <p:spPr bwMode="auto">
          <a:xfrm>
            <a:off x="2925168" y="2273095"/>
            <a:ext cx="1933435"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interested in</a:t>
            </a:r>
            <a:endParaRPr lang="zh-CN" altLang="en-US" sz="2400" b="1" dirty="0">
              <a:solidFill>
                <a:srgbClr val="57C6CF"/>
              </a:solidFill>
            </a:endParaRPr>
          </a:p>
        </p:txBody>
      </p:sp>
      <p:sp>
        <p:nvSpPr>
          <p:cNvPr id="5" name="TextBox 4"/>
          <p:cNvSpPr txBox="1"/>
          <p:nvPr/>
        </p:nvSpPr>
        <p:spPr>
          <a:xfrm>
            <a:off x="763852" y="1395702"/>
            <a:ext cx="10683551" cy="2169825"/>
          </a:xfrm>
          <a:prstGeom prst="rect">
            <a:avLst/>
          </a:prstGeom>
          <a:noFill/>
        </p:spPr>
        <p:txBody>
          <a:bodyPr wrap="square" rtlCol="0">
            <a:spAutoFit/>
          </a:bodyPr>
          <a:lstStyle/>
          <a:p>
            <a:pPr>
              <a:lnSpc>
                <a:spcPct val="150000"/>
              </a:lnSpc>
            </a:pPr>
            <a:r>
              <a:rPr lang="en-US" sz="3000" b="1" dirty="0" smtClean="0"/>
              <a:t>(2)</a:t>
            </a:r>
            <a:r>
              <a:rPr lang="zh-CN" altLang="en-US" sz="3000" b="1" dirty="0" smtClean="0"/>
              <a:t>你对即将到来的世界杯感兴趣吗？</a:t>
            </a:r>
          </a:p>
          <a:p>
            <a:pPr>
              <a:lnSpc>
                <a:spcPct val="150000"/>
              </a:lnSpc>
            </a:pPr>
            <a:r>
              <a:rPr lang="en-US" sz="3000" b="1" dirty="0" smtClean="0"/>
              <a:t>Are you __________________ the World Cup which is coming soon?</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10"/>
          <p:cNvSpPr/>
          <p:nvPr/>
        </p:nvSpPr>
        <p:spPr>
          <a:xfrm>
            <a:off x="616131" y="950200"/>
            <a:ext cx="1518364" cy="492443"/>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en-US" sz="2600" b="1" dirty="0" smtClean="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句型透视</a:t>
            </a:r>
          </a:p>
        </p:txBody>
      </p:sp>
      <p:sp>
        <p:nvSpPr>
          <p:cNvPr id="5" name="TextBox 4"/>
          <p:cNvSpPr txBox="1"/>
          <p:nvPr/>
        </p:nvSpPr>
        <p:spPr>
          <a:xfrm>
            <a:off x="573206" y="1437463"/>
            <a:ext cx="11354937" cy="3647152"/>
          </a:xfrm>
          <a:prstGeom prst="rect">
            <a:avLst/>
          </a:prstGeom>
          <a:noFill/>
        </p:spPr>
        <p:txBody>
          <a:bodyPr wrap="square" rtlCol="0">
            <a:spAutoFit/>
          </a:bodyPr>
          <a:lstStyle/>
          <a:p>
            <a:pPr>
              <a:lnSpc>
                <a:spcPct val="150000"/>
              </a:lnSpc>
            </a:pPr>
            <a:r>
              <a:rPr lang="zh-CN" altLang="en-US" sz="3200" b="1" dirty="0" smtClean="0"/>
              <a:t> </a:t>
            </a:r>
            <a:r>
              <a:rPr lang="en-US" sz="3000" b="1" dirty="0" smtClean="0"/>
              <a:t>1</a:t>
            </a:r>
            <a:r>
              <a:rPr lang="zh-CN" altLang="en-US" sz="3000" b="1" dirty="0" smtClean="0"/>
              <a:t>　</a:t>
            </a:r>
            <a:r>
              <a:rPr lang="en-US" sz="3000" b="1" dirty="0" smtClean="0"/>
              <a:t>All of us couldn't wait to get off the bus.</a:t>
            </a:r>
            <a:endParaRPr lang="zh-CN" altLang="en-US" sz="3000" b="1" dirty="0" smtClean="0"/>
          </a:p>
          <a:p>
            <a:pPr>
              <a:lnSpc>
                <a:spcPct val="150000"/>
              </a:lnSpc>
            </a:pPr>
            <a:r>
              <a:rPr lang="zh-CN" altLang="en-US" sz="3000" b="1" dirty="0" smtClean="0"/>
              <a:t>我们所有人都迫不及待地要下车。</a:t>
            </a:r>
          </a:p>
          <a:p>
            <a:pPr>
              <a:lnSpc>
                <a:spcPct val="150000"/>
              </a:lnSpc>
            </a:pPr>
            <a:endParaRPr lang="zh-CN" altLang="en-US" sz="3000" b="1" dirty="0" smtClean="0"/>
          </a:p>
          <a:p>
            <a:pPr>
              <a:lnSpc>
                <a:spcPct val="150000"/>
              </a:lnSpc>
            </a:pPr>
            <a:endParaRPr lang="zh-CN" altLang="en-US" sz="3200" b="1" dirty="0" smtClean="0"/>
          </a:p>
          <a:p>
            <a:pPr>
              <a:lnSpc>
                <a:spcPct val="150000"/>
              </a:lnSpc>
            </a:pPr>
            <a:endParaRPr lang="zh-CN" altLang="en-US" sz="3000" b="1" dirty="0"/>
          </a:p>
        </p:txBody>
      </p:sp>
      <p:sp>
        <p:nvSpPr>
          <p:cNvPr id="10" name="TextBox 9"/>
          <p:cNvSpPr txBox="1"/>
          <p:nvPr/>
        </p:nvSpPr>
        <p:spPr>
          <a:xfrm>
            <a:off x="614149" y="2811863"/>
            <a:ext cx="10841892" cy="1435842"/>
          </a:xfrm>
          <a:prstGeom prst="rect">
            <a:avLst/>
          </a:prstGeom>
          <a:noFill/>
        </p:spPr>
        <p:txBody>
          <a:bodyPr wrap="square" rtlCol="0">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a:t>
            </a:r>
            <a:r>
              <a:rPr lang="en-US" sz="3200" dirty="0" smtClean="0"/>
              <a:t> </a:t>
            </a:r>
            <a:r>
              <a:rPr lang="en-US" sz="3000" b="1" dirty="0" smtClean="0"/>
              <a:t>(1)can't wait</a:t>
            </a:r>
            <a:r>
              <a:rPr lang="zh-CN" altLang="en-US" sz="3000" b="1" dirty="0" smtClean="0"/>
              <a:t>意为</a:t>
            </a:r>
            <a:r>
              <a:rPr lang="en-US" sz="3000" b="1" dirty="0" smtClean="0"/>
              <a:t>“____________”</a:t>
            </a:r>
            <a:r>
              <a:rPr lang="zh-CN" altLang="en-US" sz="3000" b="1" dirty="0" smtClean="0"/>
              <a:t>，其后常接</a:t>
            </a:r>
            <a:r>
              <a:rPr lang="en-US" sz="3000" b="1" dirty="0" smtClean="0"/>
              <a:t>____________</a:t>
            </a:r>
            <a:r>
              <a:rPr lang="zh-CN" altLang="en-US" sz="3000" b="1" dirty="0" smtClean="0"/>
              <a:t>。</a:t>
            </a:r>
          </a:p>
        </p:txBody>
      </p:sp>
      <p:sp>
        <p:nvSpPr>
          <p:cNvPr id="6" name="矩形 5"/>
          <p:cNvSpPr/>
          <p:nvPr/>
        </p:nvSpPr>
        <p:spPr>
          <a:xfrm>
            <a:off x="5134192" y="3009332"/>
            <a:ext cx="1580506" cy="461665"/>
          </a:xfrm>
          <a:prstGeom prst="rect">
            <a:avLst/>
          </a:prstGeom>
        </p:spPr>
        <p:txBody>
          <a:bodyPr wrap="square">
            <a:spAutoFit/>
          </a:bodyPr>
          <a:lstStyle/>
          <a:p>
            <a:r>
              <a:rPr lang="zh-CN" altLang="en-US" sz="2400" b="1" dirty="0" smtClean="0">
                <a:solidFill>
                  <a:srgbClr val="57C6CF"/>
                </a:solidFill>
              </a:rPr>
              <a:t>迫不及待</a:t>
            </a:r>
            <a:endParaRPr lang="zh-CN" altLang="en-US" sz="2400" b="1" dirty="0">
              <a:solidFill>
                <a:srgbClr val="57C6CF"/>
              </a:solidFill>
            </a:endParaRPr>
          </a:p>
        </p:txBody>
      </p:sp>
      <p:sp>
        <p:nvSpPr>
          <p:cNvPr id="8" name="TextBox 7"/>
          <p:cNvSpPr txBox="1"/>
          <p:nvPr/>
        </p:nvSpPr>
        <p:spPr>
          <a:xfrm>
            <a:off x="573205" y="4190286"/>
            <a:ext cx="10841892" cy="1394934"/>
          </a:xfrm>
          <a:prstGeom prst="rect">
            <a:avLst/>
          </a:prstGeom>
          <a:noFill/>
        </p:spPr>
        <p:txBody>
          <a:bodyPr wrap="square" rtlCol="0">
            <a:spAutoFit/>
          </a:bodyPr>
          <a:lstStyle/>
          <a:p>
            <a:pPr>
              <a:lnSpc>
                <a:spcPct val="150000"/>
              </a:lnSpc>
            </a:pPr>
            <a:r>
              <a:rPr lang="en-US" sz="3000" b="1" dirty="0" smtClean="0"/>
              <a:t>(2)get off</a:t>
            </a:r>
            <a:r>
              <a:rPr lang="zh-CN" altLang="en-US" sz="3000" b="1" dirty="0" smtClean="0"/>
              <a:t>意为</a:t>
            </a:r>
            <a:r>
              <a:rPr lang="en-US" sz="3000" b="1" dirty="0" smtClean="0"/>
              <a:t>“________”</a:t>
            </a:r>
            <a:r>
              <a:rPr lang="zh-CN" altLang="en-US" sz="3000" b="1" dirty="0" smtClean="0"/>
              <a:t>，其反义短语为</a:t>
            </a:r>
            <a:r>
              <a:rPr lang="en-US" sz="3000" b="1" dirty="0" smtClean="0"/>
              <a:t>________</a:t>
            </a:r>
            <a:r>
              <a:rPr lang="zh-CN" altLang="en-US" sz="3000" b="1" dirty="0" smtClean="0"/>
              <a:t>，意为</a:t>
            </a:r>
            <a:r>
              <a:rPr lang="en-US" sz="3000" b="1" dirty="0" smtClean="0"/>
              <a:t>“________”</a:t>
            </a:r>
            <a:r>
              <a:rPr lang="zh-CN" altLang="en-US" sz="3000" b="1" dirty="0" smtClean="0"/>
              <a:t>。</a:t>
            </a:r>
          </a:p>
        </p:txBody>
      </p:sp>
      <p:sp>
        <p:nvSpPr>
          <p:cNvPr id="7" name="矩形 6"/>
          <p:cNvSpPr/>
          <p:nvPr/>
        </p:nvSpPr>
        <p:spPr>
          <a:xfrm>
            <a:off x="1096730" y="5058771"/>
            <a:ext cx="1114207" cy="461665"/>
          </a:xfrm>
          <a:prstGeom prst="rect">
            <a:avLst/>
          </a:prstGeom>
        </p:spPr>
        <p:txBody>
          <a:bodyPr wrap="square">
            <a:spAutoFit/>
          </a:bodyPr>
          <a:lstStyle/>
          <a:p>
            <a:r>
              <a:rPr lang="zh-CN" altLang="en-US" sz="2400" b="1" dirty="0" smtClean="0">
                <a:solidFill>
                  <a:srgbClr val="57C6CF"/>
                </a:solidFill>
              </a:rPr>
              <a:t>上车</a:t>
            </a:r>
            <a:endParaRPr lang="zh-CN" altLang="en-US" sz="2400" b="1" dirty="0">
              <a:solidFill>
                <a:srgbClr val="57C6CF"/>
              </a:solidFill>
            </a:endParaRPr>
          </a:p>
        </p:txBody>
      </p:sp>
      <p:sp>
        <p:nvSpPr>
          <p:cNvPr id="9" name="矩形 8"/>
          <p:cNvSpPr/>
          <p:nvPr/>
        </p:nvSpPr>
        <p:spPr>
          <a:xfrm>
            <a:off x="894288" y="3682621"/>
            <a:ext cx="1960368" cy="461665"/>
          </a:xfrm>
          <a:prstGeom prst="rect">
            <a:avLst/>
          </a:prstGeom>
        </p:spPr>
        <p:txBody>
          <a:bodyPr wrap="square">
            <a:spAutoFit/>
          </a:bodyPr>
          <a:lstStyle/>
          <a:p>
            <a:r>
              <a:rPr lang="zh-CN" altLang="en-US" sz="2400" b="1" dirty="0" smtClean="0">
                <a:solidFill>
                  <a:srgbClr val="57C6CF"/>
                </a:solidFill>
              </a:rPr>
              <a:t>动词不定式</a:t>
            </a:r>
            <a:endParaRPr lang="zh-CN" altLang="en-US" sz="2400" b="1" dirty="0">
              <a:solidFill>
                <a:srgbClr val="57C6CF"/>
              </a:solidFill>
            </a:endParaRPr>
          </a:p>
        </p:txBody>
      </p:sp>
      <p:sp>
        <p:nvSpPr>
          <p:cNvPr id="11" name="矩形 10"/>
          <p:cNvSpPr/>
          <p:nvPr/>
        </p:nvSpPr>
        <p:spPr>
          <a:xfrm>
            <a:off x="3255351" y="4324067"/>
            <a:ext cx="1114207" cy="461665"/>
          </a:xfrm>
          <a:prstGeom prst="rect">
            <a:avLst/>
          </a:prstGeom>
        </p:spPr>
        <p:txBody>
          <a:bodyPr wrap="square">
            <a:spAutoFit/>
          </a:bodyPr>
          <a:lstStyle/>
          <a:p>
            <a:r>
              <a:rPr lang="zh-CN" altLang="en-US" sz="2400" b="1" dirty="0" smtClean="0">
                <a:solidFill>
                  <a:srgbClr val="57C6CF"/>
                </a:solidFill>
              </a:rPr>
              <a:t>下车</a:t>
            </a:r>
            <a:endParaRPr lang="zh-CN" altLang="en-US" sz="2400" b="1" dirty="0">
              <a:solidFill>
                <a:srgbClr val="57C6CF"/>
              </a:solidFill>
            </a:endParaRPr>
          </a:p>
        </p:txBody>
      </p:sp>
      <p:sp>
        <p:nvSpPr>
          <p:cNvPr id="12" name="矩形 11"/>
          <p:cNvSpPr/>
          <p:nvPr/>
        </p:nvSpPr>
        <p:spPr>
          <a:xfrm>
            <a:off x="7921040" y="4255144"/>
            <a:ext cx="1114207" cy="461665"/>
          </a:xfrm>
          <a:prstGeom prst="rect">
            <a:avLst/>
          </a:prstGeom>
        </p:spPr>
        <p:txBody>
          <a:bodyPr wrap="square">
            <a:spAutoFit/>
          </a:bodyPr>
          <a:lstStyle/>
          <a:p>
            <a:r>
              <a:rPr lang="en-US" sz="2400" b="1" dirty="0" smtClean="0">
                <a:solidFill>
                  <a:srgbClr val="57C6CF"/>
                </a:solidFill>
              </a:rPr>
              <a:t>get on</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6" grpId="0"/>
      <p:bldP spid="8" grpId="0"/>
      <p:bldP spid="7" grpId="0"/>
      <p:bldP spid="9" grpId="0"/>
      <p:bldP spid="11"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27179" y="1052013"/>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5" name="TextBox 4"/>
          <p:cNvSpPr txBox="1"/>
          <p:nvPr/>
        </p:nvSpPr>
        <p:spPr>
          <a:xfrm>
            <a:off x="585142" y="1545012"/>
            <a:ext cx="11255509" cy="1477328"/>
          </a:xfrm>
          <a:prstGeom prst="rect">
            <a:avLst/>
          </a:prstGeom>
          <a:noFill/>
        </p:spPr>
        <p:txBody>
          <a:bodyPr wrap="square" rtlCol="0">
            <a:spAutoFit/>
          </a:bodyPr>
          <a:lstStyle/>
          <a:p>
            <a:pPr>
              <a:lnSpc>
                <a:spcPct val="150000"/>
              </a:lnSpc>
            </a:pPr>
            <a:r>
              <a:rPr lang="en-US" sz="3000" b="1" dirty="0" smtClean="0"/>
              <a:t>1</a:t>
            </a:r>
            <a:r>
              <a:rPr lang="zh-CN" altLang="en-US" sz="3000" b="1" dirty="0" smtClean="0"/>
              <a:t>．</a:t>
            </a:r>
            <a:r>
              <a:rPr lang="en-US" sz="3000" b="1" dirty="0" smtClean="0"/>
              <a:t>I took the subway and ________ at the downtown station.</a:t>
            </a:r>
            <a:endParaRPr lang="zh-CN" altLang="en-US" sz="3000" b="1" dirty="0" smtClean="0"/>
          </a:p>
          <a:p>
            <a:pPr>
              <a:lnSpc>
                <a:spcPct val="150000"/>
              </a:lnSpc>
            </a:pPr>
            <a:r>
              <a:rPr lang="en-US" sz="3000" b="1" dirty="0" err="1" smtClean="0"/>
              <a:t>A</a:t>
            </a:r>
            <a:r>
              <a:rPr lang="en-US" altLang="zh-CN" sz="3000" b="1" dirty="0" err="1" smtClean="0"/>
              <a:t>.</a:t>
            </a:r>
            <a:r>
              <a:rPr lang="en-US" sz="3000" b="1" dirty="0" err="1" smtClean="0"/>
              <a:t>got</a:t>
            </a:r>
            <a:r>
              <a:rPr lang="en-US" sz="3000" b="1" dirty="0" smtClean="0"/>
              <a:t>           </a:t>
            </a:r>
            <a:r>
              <a:rPr lang="en-US" sz="3000" b="1" dirty="0" err="1" smtClean="0"/>
              <a:t>B</a:t>
            </a:r>
            <a:r>
              <a:rPr lang="en-US" altLang="zh-CN" sz="3000" b="1" dirty="0" err="1" smtClean="0"/>
              <a:t>.</a:t>
            </a:r>
            <a:r>
              <a:rPr lang="en-US" sz="3000" b="1" dirty="0" err="1" smtClean="0"/>
              <a:t>got</a:t>
            </a:r>
            <a:r>
              <a:rPr lang="en-US" sz="3000" b="1" dirty="0" smtClean="0"/>
              <a:t> over</a:t>
            </a:r>
            <a:r>
              <a:rPr lang="zh-CN" altLang="en-US" sz="3000" b="1" dirty="0" smtClean="0"/>
              <a:t>          </a:t>
            </a:r>
            <a:r>
              <a:rPr lang="en-US" sz="3000" b="1" dirty="0" err="1" smtClean="0"/>
              <a:t>C</a:t>
            </a:r>
            <a:r>
              <a:rPr lang="en-US" altLang="zh-CN" sz="3000" b="1" dirty="0" err="1" smtClean="0"/>
              <a:t>.</a:t>
            </a:r>
            <a:r>
              <a:rPr lang="en-US" sz="3000" b="1" dirty="0" err="1" smtClean="0"/>
              <a:t>got</a:t>
            </a:r>
            <a:r>
              <a:rPr lang="en-US" sz="3000" b="1" dirty="0" smtClean="0"/>
              <a:t> on          </a:t>
            </a:r>
            <a:r>
              <a:rPr lang="en-US" sz="3000" b="1" dirty="0" err="1" smtClean="0"/>
              <a:t>D</a:t>
            </a:r>
            <a:r>
              <a:rPr lang="en-US" altLang="zh-CN" sz="3000" b="1" dirty="0" err="1" smtClean="0"/>
              <a:t>.</a:t>
            </a:r>
            <a:r>
              <a:rPr lang="en-US" sz="3000" b="1" dirty="0" err="1" smtClean="0"/>
              <a:t>got</a:t>
            </a:r>
            <a:r>
              <a:rPr lang="en-US" sz="3000" b="1" dirty="0" smtClean="0"/>
              <a:t> off</a:t>
            </a:r>
            <a:endParaRPr lang="zh-CN" altLang="en-US" sz="3000" b="1" dirty="0"/>
          </a:p>
        </p:txBody>
      </p:sp>
      <p:sp>
        <p:nvSpPr>
          <p:cNvPr id="4" name="矩形 3"/>
          <p:cNvSpPr/>
          <p:nvPr/>
        </p:nvSpPr>
        <p:spPr>
          <a:xfrm>
            <a:off x="5177412" y="1701422"/>
            <a:ext cx="595592" cy="461665"/>
          </a:xfrm>
          <a:prstGeom prst="rect">
            <a:avLst/>
          </a:prstGeom>
        </p:spPr>
        <p:txBody>
          <a:bodyPr wrap="square">
            <a:spAutoFit/>
          </a:bodyPr>
          <a:lstStyle/>
          <a:p>
            <a:r>
              <a:rPr lang="en-US" altLang="zh-CN" sz="2400" b="1" dirty="0" smtClean="0">
                <a:solidFill>
                  <a:srgbClr val="57C6CF"/>
                </a:solidFill>
              </a:rPr>
              <a:t>D</a:t>
            </a:r>
            <a:endParaRPr lang="zh-CN" altLang="en-US" sz="2400" b="1" dirty="0">
              <a:solidFill>
                <a:srgbClr val="57C6CF"/>
              </a:solidFill>
            </a:endParaRPr>
          </a:p>
        </p:txBody>
      </p:sp>
      <p:sp>
        <p:nvSpPr>
          <p:cNvPr id="6" name="TextBox 5"/>
          <p:cNvSpPr txBox="1"/>
          <p:nvPr/>
        </p:nvSpPr>
        <p:spPr>
          <a:xfrm>
            <a:off x="627374" y="2910604"/>
            <a:ext cx="11177940" cy="24929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 考查动词短语辨析。句意：我乘坐地铁在市中心站下车。</a:t>
            </a:r>
            <a:r>
              <a:rPr lang="en-US" altLang="en-US" sz="2600" b="1" dirty="0" smtClean="0">
                <a:latin typeface="仿宋" panose="02010609060101010101" pitchFamily="49" charset="-122"/>
                <a:ea typeface="仿宋" panose="02010609060101010101" pitchFamily="49" charset="-122"/>
              </a:rPr>
              <a:t>get to</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到达</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get over</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克服困难</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 </a:t>
            </a:r>
            <a:r>
              <a:rPr lang="en-US" altLang="en-US" sz="2600" b="1" dirty="0" smtClean="0">
                <a:latin typeface="仿宋" panose="02010609060101010101" pitchFamily="49" charset="-122"/>
                <a:ea typeface="仿宋" panose="02010609060101010101" pitchFamily="49" charset="-122"/>
              </a:rPr>
              <a:t>get on</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上车</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altLang="en-US" sz="2600" b="1" dirty="0" smtClean="0">
                <a:latin typeface="仿宋" panose="02010609060101010101" pitchFamily="49" charset="-122"/>
                <a:ea typeface="仿宋" panose="02010609060101010101" pitchFamily="49" charset="-122"/>
              </a:rPr>
              <a:t>get off</a:t>
            </a:r>
            <a:r>
              <a:rPr lang="zh-CN" altLang="en-US" sz="2600" b="1" dirty="0" smtClean="0">
                <a:latin typeface="仿宋" panose="02010609060101010101" pitchFamily="49" charset="-122"/>
                <a:ea typeface="仿宋" panose="02010609060101010101" pitchFamily="49" charset="-122"/>
              </a:rPr>
              <a:t>意为</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下车</a:t>
            </a:r>
            <a:r>
              <a:rPr lang="en-US" alt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。根据句意可知选</a:t>
            </a:r>
            <a:r>
              <a:rPr lang="en-US" altLang="en-US" sz="2600" b="1" dirty="0" smtClean="0">
                <a:latin typeface="仿宋" panose="02010609060101010101" pitchFamily="49" charset="-122"/>
                <a:ea typeface="仿宋" panose="02010609060101010101" pitchFamily="49" charset="-122"/>
              </a:rPr>
              <a:t>D</a:t>
            </a:r>
            <a:r>
              <a:rPr lang="zh-CN" altLang="en-US" sz="2600" b="1" dirty="0" smtClean="0">
                <a:latin typeface="仿宋" panose="02010609060101010101" pitchFamily="49" charset="-122"/>
                <a:ea typeface="仿宋" panose="02010609060101010101" pitchFamily="49" charset="-122"/>
              </a:rPr>
              <a:t>。</a:t>
            </a:r>
          </a:p>
          <a:p>
            <a:pPr>
              <a:lnSpc>
                <a:spcPct val="150000"/>
              </a:lnSpc>
            </a:pPr>
            <a:endParaRPr lang="zh-CN" altLang="en-US" sz="26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1389676"/>
          </a:xfrm>
          <a:prstGeom prst="rect">
            <a:avLst/>
          </a:prstGeom>
        </p:spPr>
        <p:txBody>
          <a:bodyPr wrap="square">
            <a:spAutoFit/>
          </a:bodyPr>
          <a:lstStyle/>
          <a:p>
            <a:pPr>
              <a:lnSpc>
                <a:spcPct val="150000"/>
              </a:lnSpc>
            </a:pPr>
            <a:r>
              <a:rPr lang="en-US" sz="3000" b="1" dirty="0" smtClean="0"/>
              <a:t>2</a:t>
            </a:r>
            <a:r>
              <a:rPr lang="zh-CN" altLang="en-US" sz="3000" b="1" dirty="0" smtClean="0"/>
              <a:t>　</a:t>
            </a:r>
            <a:r>
              <a:rPr lang="en-US" sz="3000" b="1" dirty="0" smtClean="0"/>
              <a:t>Soon the whole world was there in front of us! </a:t>
            </a:r>
            <a:endParaRPr lang="zh-CN" altLang="en-US" sz="3000" b="1" dirty="0" smtClean="0"/>
          </a:p>
          <a:p>
            <a:pPr>
              <a:lnSpc>
                <a:spcPct val="150000"/>
              </a:lnSpc>
            </a:pPr>
            <a:r>
              <a:rPr lang="zh-CN" altLang="en-US" sz="3000" b="1" dirty="0" smtClean="0"/>
              <a:t>很快，整个世界都呈现在我们眼前了！</a:t>
            </a:r>
            <a:endParaRPr lang="zh-CN" altLang="en-US" sz="3000" b="1" dirty="0"/>
          </a:p>
        </p:txBody>
      </p:sp>
      <p:sp>
        <p:nvSpPr>
          <p:cNvPr id="6" name="矩形 5"/>
          <p:cNvSpPr/>
          <p:nvPr/>
        </p:nvSpPr>
        <p:spPr>
          <a:xfrm>
            <a:off x="825691" y="2226475"/>
            <a:ext cx="10749886" cy="2215991"/>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a:t>
            </a:r>
            <a:r>
              <a:rPr lang="en-US" sz="3200" dirty="0" smtClean="0"/>
              <a:t> </a:t>
            </a:r>
            <a:r>
              <a:rPr lang="en-US" sz="3000" b="1" dirty="0" smtClean="0"/>
              <a:t>(1)whole</a:t>
            </a:r>
            <a:r>
              <a:rPr lang="zh-CN" altLang="en-US" sz="3000" b="1" dirty="0" smtClean="0"/>
              <a:t>常用在</a:t>
            </a:r>
            <a:r>
              <a:rPr lang="en-US" sz="3000" b="1" dirty="0" smtClean="0"/>
              <a:t>“the whole</a:t>
            </a:r>
            <a:r>
              <a:rPr lang="zh-CN" altLang="en-US" sz="3000" b="1" dirty="0" smtClean="0"/>
              <a:t>＋</a:t>
            </a:r>
            <a:r>
              <a:rPr lang="en-US" sz="3000" b="1" dirty="0" smtClean="0"/>
              <a:t>________</a:t>
            </a:r>
            <a:r>
              <a:rPr lang="zh-CN" altLang="en-US" sz="3000" b="1" dirty="0" smtClean="0"/>
              <a:t>可数名词</a:t>
            </a:r>
            <a:r>
              <a:rPr lang="en-US" sz="3000" b="1" dirty="0" smtClean="0"/>
              <a:t>”</a:t>
            </a:r>
            <a:r>
              <a:rPr lang="zh-CN" altLang="en-US" sz="3000" b="1" dirty="0" smtClean="0"/>
              <a:t>结构中。</a:t>
            </a:r>
          </a:p>
          <a:p>
            <a:pPr>
              <a:lnSpc>
                <a:spcPct val="150000"/>
              </a:lnSpc>
            </a:pPr>
            <a:r>
              <a:rPr lang="en-US" sz="3000" b="1" dirty="0" smtClean="0"/>
              <a:t>(2)in front of </a:t>
            </a:r>
            <a:r>
              <a:rPr lang="zh-CN" altLang="en-US" sz="3000" b="1" dirty="0" smtClean="0"/>
              <a:t>通常表示方位上的“在</a:t>
            </a:r>
            <a:r>
              <a:rPr lang="en-US" sz="3000" b="1" dirty="0" smtClean="0"/>
              <a:t>……</a:t>
            </a:r>
            <a:r>
              <a:rPr lang="zh-CN" altLang="en-US" sz="3000" b="1" dirty="0" smtClean="0"/>
              <a:t>的前面</a:t>
            </a:r>
            <a:r>
              <a:rPr lang="en-US" sz="3000" b="1" dirty="0" smtClean="0"/>
              <a:t>”</a:t>
            </a:r>
            <a:r>
              <a:rPr lang="zh-CN" altLang="en-US" sz="3000" b="1" dirty="0" smtClean="0"/>
              <a:t>，相当于</a:t>
            </a:r>
            <a:r>
              <a:rPr lang="en-US" sz="3000" b="1" dirty="0" smtClean="0"/>
              <a:t>________</a:t>
            </a:r>
            <a:r>
              <a:rPr lang="zh-CN" altLang="en-US" sz="3000" b="1" dirty="0" smtClean="0"/>
              <a:t>；其反义词为</a:t>
            </a:r>
            <a:r>
              <a:rPr lang="en-US" sz="3000" b="1" dirty="0" smtClean="0"/>
              <a:t>________</a:t>
            </a:r>
            <a:r>
              <a:rPr lang="zh-CN" altLang="en-US" sz="3000" b="1" dirty="0" smtClean="0"/>
              <a:t>，意为</a:t>
            </a:r>
            <a:r>
              <a:rPr lang="en-US" sz="3000" b="1" dirty="0" smtClean="0"/>
              <a:t>“</a:t>
            </a:r>
            <a:r>
              <a:rPr lang="zh-CN" altLang="en-US" sz="3000" b="1" dirty="0" smtClean="0"/>
              <a:t>在</a:t>
            </a:r>
            <a:r>
              <a:rPr lang="en-US" sz="3000" b="1" dirty="0" smtClean="0"/>
              <a:t>……</a:t>
            </a:r>
            <a:r>
              <a:rPr lang="zh-CN" altLang="en-US" sz="3000" b="1" dirty="0" smtClean="0"/>
              <a:t>的后面</a:t>
            </a:r>
            <a:r>
              <a:rPr lang="en-US" sz="3000" b="1" dirty="0" smtClean="0"/>
              <a:t>”</a:t>
            </a:r>
            <a:r>
              <a:rPr lang="zh-CN" altLang="en-US" sz="3000" b="1" dirty="0" smtClean="0"/>
              <a:t>。</a:t>
            </a:r>
            <a:endParaRPr lang="zh-CN" altLang="en-US" sz="3000" b="1" dirty="0"/>
          </a:p>
        </p:txBody>
      </p:sp>
      <p:sp>
        <p:nvSpPr>
          <p:cNvPr id="8" name="矩形 7"/>
          <p:cNvSpPr/>
          <p:nvPr/>
        </p:nvSpPr>
        <p:spPr>
          <a:xfrm>
            <a:off x="1146773" y="3807405"/>
            <a:ext cx="1015856" cy="461665"/>
          </a:xfrm>
          <a:prstGeom prst="rect">
            <a:avLst/>
          </a:prstGeom>
        </p:spPr>
        <p:txBody>
          <a:bodyPr wrap="none">
            <a:spAutoFit/>
          </a:bodyPr>
          <a:lstStyle/>
          <a:p>
            <a:r>
              <a:rPr lang="en-US" sz="2400" b="1" dirty="0" smtClean="0">
                <a:solidFill>
                  <a:srgbClr val="57C6CF"/>
                </a:solidFill>
              </a:rPr>
              <a:t>before</a:t>
            </a:r>
            <a:endParaRPr lang="zh-CN" altLang="en-US" sz="2400" b="1" dirty="0">
              <a:solidFill>
                <a:srgbClr val="57C6CF"/>
              </a:solidFill>
            </a:endParaRPr>
          </a:p>
        </p:txBody>
      </p:sp>
      <p:sp>
        <p:nvSpPr>
          <p:cNvPr id="5" name="矩形 4"/>
          <p:cNvSpPr/>
          <p:nvPr/>
        </p:nvSpPr>
        <p:spPr>
          <a:xfrm>
            <a:off x="6962994" y="2417608"/>
            <a:ext cx="800219" cy="461665"/>
          </a:xfrm>
          <a:prstGeom prst="rect">
            <a:avLst/>
          </a:prstGeom>
        </p:spPr>
        <p:txBody>
          <a:bodyPr wrap="none">
            <a:spAutoFit/>
          </a:bodyPr>
          <a:lstStyle/>
          <a:p>
            <a:r>
              <a:rPr lang="zh-CN" altLang="en-US" sz="2400" b="1" dirty="0" smtClean="0">
                <a:solidFill>
                  <a:srgbClr val="57C6CF"/>
                </a:solidFill>
              </a:rPr>
              <a:t>单数</a:t>
            </a:r>
            <a:endParaRPr lang="zh-CN" altLang="en-US" sz="2400" b="1" dirty="0">
              <a:solidFill>
                <a:srgbClr val="57C6CF"/>
              </a:solidFill>
            </a:endParaRPr>
          </a:p>
        </p:txBody>
      </p:sp>
      <p:sp>
        <p:nvSpPr>
          <p:cNvPr id="7" name="矩形 6"/>
          <p:cNvSpPr/>
          <p:nvPr/>
        </p:nvSpPr>
        <p:spPr>
          <a:xfrm>
            <a:off x="4956773" y="3836976"/>
            <a:ext cx="1091966" cy="461665"/>
          </a:xfrm>
          <a:prstGeom prst="rect">
            <a:avLst/>
          </a:prstGeom>
        </p:spPr>
        <p:txBody>
          <a:bodyPr wrap="none">
            <a:spAutoFit/>
          </a:bodyPr>
          <a:lstStyle/>
          <a:p>
            <a:r>
              <a:rPr lang="en-US" sz="2400" b="1" dirty="0" smtClean="0">
                <a:solidFill>
                  <a:srgbClr val="57C6CF"/>
                </a:solidFill>
              </a:rPr>
              <a:t>behind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5"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94522" y="905055"/>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5" name="TextBox 4"/>
          <p:cNvSpPr txBox="1"/>
          <p:nvPr/>
        </p:nvSpPr>
        <p:spPr>
          <a:xfrm>
            <a:off x="536156" y="1332741"/>
            <a:ext cx="11255509" cy="1394356"/>
          </a:xfrm>
          <a:prstGeom prst="rect">
            <a:avLst/>
          </a:prstGeom>
          <a:noFill/>
        </p:spPr>
        <p:txBody>
          <a:bodyPr wrap="square" rtlCol="0">
            <a:spAutoFit/>
          </a:bodyPr>
          <a:lstStyle/>
          <a:p>
            <a:pPr>
              <a:lnSpc>
                <a:spcPct val="150000"/>
              </a:lnSpc>
            </a:pPr>
            <a:r>
              <a:rPr lang="en-US" sz="3000" b="1" dirty="0" smtClean="0"/>
              <a:t>2</a:t>
            </a:r>
            <a:r>
              <a:rPr lang="zh-CN" altLang="en-US" sz="3000" b="1" dirty="0" smtClean="0"/>
              <a:t>．</a:t>
            </a:r>
            <a:r>
              <a:rPr lang="en-US" sz="3000" b="1" dirty="0" smtClean="0"/>
              <a:t>All the students went to see the interesting film during the ________(whole) night.</a:t>
            </a:r>
            <a:endParaRPr lang="zh-CN" altLang="en-US" sz="3000" b="1" dirty="0"/>
          </a:p>
        </p:txBody>
      </p:sp>
      <p:sp>
        <p:nvSpPr>
          <p:cNvPr id="4" name="矩形 3"/>
          <p:cNvSpPr/>
          <p:nvPr/>
        </p:nvSpPr>
        <p:spPr>
          <a:xfrm>
            <a:off x="944331" y="2158301"/>
            <a:ext cx="954107" cy="461665"/>
          </a:xfrm>
          <a:prstGeom prst="rect">
            <a:avLst/>
          </a:prstGeom>
        </p:spPr>
        <p:txBody>
          <a:bodyPr wrap="none">
            <a:spAutoFit/>
          </a:bodyPr>
          <a:lstStyle/>
          <a:p>
            <a:r>
              <a:rPr lang="en-US" sz="2400" b="1" dirty="0" smtClean="0">
                <a:solidFill>
                  <a:srgbClr val="57C6CF"/>
                </a:solidFill>
              </a:rPr>
              <a:t>whole</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2082173"/>
          </a:xfrm>
          <a:prstGeom prst="rect">
            <a:avLst/>
          </a:prstGeom>
        </p:spPr>
        <p:txBody>
          <a:bodyPr wrap="square">
            <a:spAutoFit/>
          </a:bodyPr>
          <a:lstStyle/>
          <a:p>
            <a:pPr>
              <a:lnSpc>
                <a:spcPct val="150000"/>
              </a:lnSpc>
            </a:pPr>
            <a:r>
              <a:rPr lang="en-US" sz="3000" b="1" dirty="0" smtClean="0"/>
              <a:t>3</a:t>
            </a:r>
            <a:r>
              <a:rPr lang="zh-CN" altLang="en-US" sz="3000" b="1" dirty="0" smtClean="0"/>
              <a:t>　</a:t>
            </a:r>
            <a:r>
              <a:rPr lang="en-US" sz="3000" b="1" dirty="0" smtClean="0"/>
              <a:t>There are models of more than a hundred places of interest from all over the world.</a:t>
            </a:r>
            <a:endParaRPr lang="zh-CN" altLang="en-US" sz="3000" b="1" dirty="0" smtClean="0"/>
          </a:p>
          <a:p>
            <a:pPr>
              <a:lnSpc>
                <a:spcPct val="150000"/>
              </a:lnSpc>
            </a:pPr>
            <a:r>
              <a:rPr lang="zh-CN" altLang="en-US" sz="3000" b="1" dirty="0" smtClean="0"/>
              <a:t>这里有一百多个世界各地景点的模型。</a:t>
            </a:r>
            <a:endParaRPr lang="zh-CN" altLang="en-US" sz="3000" b="1" dirty="0"/>
          </a:p>
        </p:txBody>
      </p:sp>
      <p:sp>
        <p:nvSpPr>
          <p:cNvPr id="6" name="矩形 5"/>
          <p:cNvSpPr/>
          <p:nvPr/>
        </p:nvSpPr>
        <p:spPr>
          <a:xfrm>
            <a:off x="784747" y="2840625"/>
            <a:ext cx="10749886" cy="2128340"/>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a:t>
            </a:r>
            <a:r>
              <a:rPr lang="en-US" sz="3200" dirty="0" smtClean="0"/>
              <a:t> </a:t>
            </a:r>
            <a:r>
              <a:rPr lang="en-US" sz="3000" b="1" dirty="0" smtClean="0"/>
              <a:t>(1)more than</a:t>
            </a:r>
            <a:r>
              <a:rPr lang="zh-CN" altLang="en-US" sz="3000" b="1" dirty="0" smtClean="0"/>
              <a:t>意为</a:t>
            </a:r>
            <a:r>
              <a:rPr lang="en-US" sz="3000" b="1" dirty="0" smtClean="0"/>
              <a:t>“</a:t>
            </a:r>
            <a:r>
              <a:rPr lang="zh-CN" altLang="en-US" sz="3000" b="1" dirty="0" smtClean="0"/>
              <a:t>多于，超过</a:t>
            </a:r>
            <a:r>
              <a:rPr lang="en-US" sz="3000" b="1" dirty="0" smtClean="0"/>
              <a:t>”</a:t>
            </a:r>
            <a:r>
              <a:rPr lang="zh-CN" altLang="en-US" sz="3000" b="1" dirty="0" smtClean="0"/>
              <a:t>，相当于</a:t>
            </a:r>
            <a:r>
              <a:rPr lang="en-US" sz="3000" b="1" dirty="0" smtClean="0"/>
              <a:t>________</a:t>
            </a:r>
            <a:r>
              <a:rPr lang="zh-CN" altLang="en-US" sz="3000" b="1" dirty="0" smtClean="0"/>
              <a:t>， 其反义词组为</a:t>
            </a:r>
            <a:r>
              <a:rPr lang="en-US" sz="3000" b="1" dirty="0" smtClean="0"/>
              <a:t>____________</a:t>
            </a:r>
            <a:r>
              <a:rPr lang="zh-CN" altLang="en-US" sz="3000" b="1" dirty="0" smtClean="0"/>
              <a:t>。</a:t>
            </a:r>
          </a:p>
          <a:p>
            <a:pPr>
              <a:lnSpc>
                <a:spcPct val="150000"/>
              </a:lnSpc>
            </a:pPr>
            <a:r>
              <a:rPr lang="en-US" sz="3000" b="1" dirty="0" smtClean="0"/>
              <a:t>(2)place of interest</a:t>
            </a:r>
            <a:r>
              <a:rPr lang="zh-CN" altLang="en-US" sz="3000" b="1" dirty="0" smtClean="0"/>
              <a:t>意为</a:t>
            </a:r>
            <a:r>
              <a:rPr lang="en-US" sz="3000" b="1" dirty="0" smtClean="0"/>
              <a:t>“</a:t>
            </a:r>
            <a:r>
              <a:rPr lang="zh-CN" altLang="en-US" sz="3000" b="1" dirty="0" smtClean="0"/>
              <a:t>景点， 风景名胜</a:t>
            </a:r>
            <a:r>
              <a:rPr lang="en-US" sz="3000" b="1" dirty="0" smtClean="0"/>
              <a:t>”</a:t>
            </a:r>
            <a:r>
              <a:rPr lang="zh-CN" altLang="en-US" sz="3000" b="1" dirty="0" smtClean="0"/>
              <a:t>。</a:t>
            </a:r>
            <a:endParaRPr lang="zh-CN" altLang="en-US" sz="3000" b="1" dirty="0"/>
          </a:p>
        </p:txBody>
      </p:sp>
      <p:sp>
        <p:nvSpPr>
          <p:cNvPr id="8" name="矩形 7"/>
          <p:cNvSpPr/>
          <p:nvPr/>
        </p:nvSpPr>
        <p:spPr>
          <a:xfrm>
            <a:off x="3207586" y="3780108"/>
            <a:ext cx="1322798" cy="461665"/>
          </a:xfrm>
          <a:prstGeom prst="rect">
            <a:avLst/>
          </a:prstGeom>
        </p:spPr>
        <p:txBody>
          <a:bodyPr wrap="none">
            <a:spAutoFit/>
          </a:bodyPr>
          <a:lstStyle/>
          <a:p>
            <a:r>
              <a:rPr lang="en-US" sz="2400" b="1" dirty="0" smtClean="0">
                <a:solidFill>
                  <a:srgbClr val="57C6CF"/>
                </a:solidFill>
              </a:rPr>
              <a:t>less than</a:t>
            </a:r>
            <a:endParaRPr lang="zh-CN" altLang="en-US" sz="2400" b="1" dirty="0">
              <a:solidFill>
                <a:srgbClr val="57C6CF"/>
              </a:solidFill>
            </a:endParaRPr>
          </a:p>
        </p:txBody>
      </p:sp>
      <p:sp>
        <p:nvSpPr>
          <p:cNvPr id="5" name="矩形 4"/>
          <p:cNvSpPr/>
          <p:nvPr/>
        </p:nvSpPr>
        <p:spPr>
          <a:xfrm>
            <a:off x="8982864" y="3018108"/>
            <a:ext cx="764953" cy="461665"/>
          </a:xfrm>
          <a:prstGeom prst="rect">
            <a:avLst/>
          </a:prstGeom>
        </p:spPr>
        <p:txBody>
          <a:bodyPr wrap="none">
            <a:spAutoFit/>
          </a:bodyPr>
          <a:lstStyle/>
          <a:p>
            <a:r>
              <a:rPr lang="en-US" sz="2400" b="1" dirty="0" smtClean="0">
                <a:solidFill>
                  <a:srgbClr val="57C6CF"/>
                </a:solidFill>
              </a:rPr>
              <a:t>over</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94522" y="905055"/>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5" name="TextBox 4"/>
          <p:cNvSpPr txBox="1"/>
          <p:nvPr/>
        </p:nvSpPr>
        <p:spPr>
          <a:xfrm>
            <a:off x="379636" y="1332741"/>
            <a:ext cx="11812363" cy="2862322"/>
          </a:xfrm>
          <a:prstGeom prst="rect">
            <a:avLst/>
          </a:prstGeom>
          <a:noFill/>
        </p:spPr>
        <p:txBody>
          <a:bodyPr wrap="square" rtlCol="0">
            <a:spAutoFit/>
          </a:bodyPr>
          <a:lstStyle/>
          <a:p>
            <a:pPr>
              <a:lnSpc>
                <a:spcPct val="150000"/>
              </a:lnSpc>
            </a:pPr>
            <a:r>
              <a:rPr lang="en-US" sz="3000" b="1" dirty="0" smtClean="0"/>
              <a:t>3</a:t>
            </a:r>
            <a:r>
              <a:rPr lang="zh-CN" altLang="en-US" sz="3000" b="1" dirty="0" smtClean="0"/>
              <a:t>．</a:t>
            </a:r>
            <a:r>
              <a:rPr lang="en-US" sz="3000" b="1" dirty="0" smtClean="0"/>
              <a:t>(1)—</a:t>
            </a:r>
            <a:r>
              <a:rPr lang="en-US" sz="3000" b="1" u="sng" dirty="0" err="1" smtClean="0"/>
              <a:t>More</a:t>
            </a:r>
            <a:r>
              <a:rPr lang="en-US" sz="3000" b="1" dirty="0" err="1" smtClean="0"/>
              <a:t>_</a:t>
            </a:r>
            <a:r>
              <a:rPr lang="en-US" sz="3000" b="1" u="sng" dirty="0" err="1" smtClean="0"/>
              <a:t>than</a:t>
            </a:r>
            <a:r>
              <a:rPr lang="en-US" sz="3000" b="1" dirty="0" smtClean="0"/>
              <a:t> 400 street gardens will be built in Shenzhen.</a:t>
            </a:r>
          </a:p>
          <a:p>
            <a:pPr>
              <a:lnSpc>
                <a:spcPct val="150000"/>
              </a:lnSpc>
            </a:pPr>
            <a:r>
              <a:rPr lang="en-US" sz="3000" b="1" dirty="0" smtClean="0"/>
              <a:t>(</a:t>
            </a:r>
            <a:r>
              <a:rPr lang="zh-CN" altLang="en-US" sz="3000" b="1" dirty="0" smtClean="0"/>
              <a:t>词语释义</a:t>
            </a:r>
            <a:r>
              <a:rPr lang="en-US" sz="3000" b="1" dirty="0" smtClean="0"/>
              <a:t>)</a:t>
            </a:r>
            <a:endParaRPr lang="zh-CN" altLang="en-US" sz="3000" b="1" dirty="0" smtClean="0"/>
          </a:p>
          <a:p>
            <a:pPr>
              <a:lnSpc>
                <a:spcPct val="150000"/>
              </a:lnSpc>
            </a:pPr>
            <a:r>
              <a:rPr lang="en-US" altLang="zh-CN" sz="3000" b="1" dirty="0" smtClean="0"/>
              <a:t>—</a:t>
            </a:r>
            <a:r>
              <a:rPr lang="en-US" sz="3000" b="1" dirty="0" smtClean="0"/>
              <a:t>Good news! Our city will become more and more beautiful.</a:t>
            </a:r>
            <a:endParaRPr lang="zh-CN" altLang="en-US" sz="3000" b="1" dirty="0" smtClean="0"/>
          </a:p>
          <a:p>
            <a:pPr>
              <a:lnSpc>
                <a:spcPct val="150000"/>
              </a:lnSpc>
            </a:pPr>
            <a:r>
              <a:rPr lang="en-US" sz="3000" b="1" dirty="0" err="1" smtClean="0"/>
              <a:t>A.Over</a:t>
            </a:r>
            <a:r>
              <a:rPr lang="zh-CN" altLang="en-US" sz="3000" b="1" dirty="0" smtClean="0"/>
              <a:t>　　 </a:t>
            </a:r>
            <a:r>
              <a:rPr lang="en-US" sz="3000" b="1" dirty="0" err="1" smtClean="0"/>
              <a:t>B</a:t>
            </a:r>
            <a:r>
              <a:rPr lang="en-US" altLang="zh-CN" sz="3000" b="1" dirty="0" err="1" smtClean="0"/>
              <a:t>.</a:t>
            </a:r>
            <a:r>
              <a:rPr lang="en-US" sz="3000" b="1" dirty="0" err="1" smtClean="0"/>
              <a:t>Around</a:t>
            </a:r>
            <a:r>
              <a:rPr lang="zh-CN" altLang="en-US" sz="3000" b="1" dirty="0" smtClean="0"/>
              <a:t>         </a:t>
            </a:r>
            <a:r>
              <a:rPr lang="en-US" sz="3000" b="1" dirty="0" err="1" smtClean="0"/>
              <a:t>C</a:t>
            </a:r>
            <a:r>
              <a:rPr lang="en-US" altLang="zh-CN" sz="3000" b="1" dirty="0" err="1" smtClean="0"/>
              <a:t>.</a:t>
            </a:r>
            <a:r>
              <a:rPr lang="en-US" sz="3000" b="1" dirty="0" err="1" smtClean="0"/>
              <a:t>Nearly</a:t>
            </a:r>
            <a:r>
              <a:rPr lang="en-US" sz="3000" b="1" dirty="0" smtClean="0"/>
              <a:t>         </a:t>
            </a:r>
            <a:r>
              <a:rPr lang="en-US" sz="3000" b="1" dirty="0" err="1" smtClean="0"/>
              <a:t>D</a:t>
            </a:r>
            <a:r>
              <a:rPr lang="en-US" altLang="zh-CN" sz="3000" b="1" dirty="0" err="1" smtClean="0"/>
              <a:t>.</a:t>
            </a:r>
            <a:r>
              <a:rPr lang="en-US" sz="3000" b="1" dirty="0" err="1" smtClean="0"/>
              <a:t>Exactly</a:t>
            </a:r>
            <a:endParaRPr lang="zh-CN" altLang="en-US" sz="3000" b="1" dirty="0" smtClean="0"/>
          </a:p>
        </p:txBody>
      </p:sp>
      <p:sp>
        <p:nvSpPr>
          <p:cNvPr id="7" name="矩形 6"/>
          <p:cNvSpPr/>
          <p:nvPr/>
        </p:nvSpPr>
        <p:spPr>
          <a:xfrm>
            <a:off x="2661965" y="2289308"/>
            <a:ext cx="407484" cy="461665"/>
          </a:xfrm>
          <a:prstGeom prst="rect">
            <a:avLst/>
          </a:prstGeom>
        </p:spPr>
        <p:txBody>
          <a:bodyPr wrap="none">
            <a:spAutoFit/>
          </a:bodyPr>
          <a:lstStyle/>
          <a:p>
            <a:r>
              <a:rPr lang="en-US" sz="2400" b="1" dirty="0" smtClean="0">
                <a:solidFill>
                  <a:srgbClr val="57C6CF"/>
                </a:solidFill>
              </a:rPr>
              <a:t>A</a:t>
            </a:r>
            <a:endParaRPr lang="zh-CN" altLang="en-US" sz="2400" b="1" dirty="0">
              <a:solidFill>
                <a:srgbClr val="57C6CF"/>
              </a:solidFill>
            </a:endParaRPr>
          </a:p>
        </p:txBody>
      </p:sp>
      <p:sp>
        <p:nvSpPr>
          <p:cNvPr id="8" name="TextBox 7"/>
          <p:cNvSpPr txBox="1"/>
          <p:nvPr/>
        </p:nvSpPr>
        <p:spPr>
          <a:xfrm>
            <a:off x="531840" y="4119350"/>
            <a:ext cx="11177940" cy="369331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仿宋" panose="02010609060101010101" pitchFamily="49" charset="-122"/>
                <a:ea typeface="仿宋" panose="02010609060101010101" pitchFamily="49" charset="-122"/>
              </a:rPr>
              <a:t>句意：</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深圳将建造</a:t>
            </a:r>
            <a:r>
              <a:rPr lang="en-US" sz="2600" b="1" dirty="0" smtClean="0">
                <a:latin typeface="仿宋" panose="02010609060101010101" pitchFamily="49" charset="-122"/>
                <a:ea typeface="仿宋" panose="02010609060101010101" pitchFamily="49" charset="-122"/>
              </a:rPr>
              <a:t>400</a:t>
            </a:r>
            <a:r>
              <a:rPr lang="zh-CN" altLang="en-US" sz="2600" b="1" dirty="0" smtClean="0">
                <a:latin typeface="仿宋" panose="02010609060101010101" pitchFamily="49" charset="-122"/>
                <a:ea typeface="仿宋" panose="02010609060101010101" pitchFamily="49" charset="-122"/>
              </a:rPr>
              <a:t>多个街道花园。</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好消息！我们的城市将变得越来越漂亮。</a:t>
            </a:r>
            <a:r>
              <a:rPr lang="en-US" sz="2600" b="1" dirty="0" smtClean="0">
                <a:latin typeface="仿宋" panose="02010609060101010101" pitchFamily="49" charset="-122"/>
                <a:ea typeface="仿宋" panose="02010609060101010101" pitchFamily="49" charset="-122"/>
              </a:rPr>
              <a:t>”more than</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超过，多于</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  over</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大于，多于</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，同</a:t>
            </a:r>
            <a:r>
              <a:rPr lang="en-US" sz="2600" b="1" dirty="0" smtClean="0">
                <a:latin typeface="仿宋" panose="02010609060101010101" pitchFamily="49" charset="-122"/>
                <a:ea typeface="仿宋" panose="02010609060101010101" pitchFamily="49" charset="-122"/>
              </a:rPr>
              <a:t>more than; around</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大约</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 </a:t>
            </a:r>
            <a:r>
              <a:rPr lang="en-US" sz="2600" b="1" dirty="0" smtClean="0">
                <a:latin typeface="仿宋" panose="02010609060101010101" pitchFamily="49" charset="-122"/>
                <a:ea typeface="仿宋" panose="02010609060101010101" pitchFamily="49" charset="-122"/>
              </a:rPr>
              <a:t>nearly</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几乎，差不多</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a:t>
            </a:r>
            <a:r>
              <a:rPr lang="en-US" sz="2600" b="1" dirty="0" smtClean="0">
                <a:latin typeface="仿宋" panose="02010609060101010101" pitchFamily="49" charset="-122"/>
                <a:ea typeface="仿宋" panose="02010609060101010101" pitchFamily="49" charset="-122"/>
              </a:rPr>
              <a:t>exactly</a:t>
            </a:r>
            <a:r>
              <a:rPr lang="zh-CN" altLang="en-US" sz="2600" b="1" dirty="0" smtClean="0">
                <a:latin typeface="仿宋" panose="02010609060101010101" pitchFamily="49" charset="-122"/>
                <a:ea typeface="仿宋" panose="02010609060101010101" pitchFamily="49" charset="-122"/>
              </a:rPr>
              <a:t>意为</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确切地</a:t>
            </a:r>
            <a:r>
              <a:rPr lang="en-US" sz="2600" b="1" dirty="0" smtClean="0">
                <a:latin typeface="仿宋" panose="02010609060101010101" pitchFamily="49" charset="-122"/>
                <a:ea typeface="仿宋" panose="02010609060101010101" pitchFamily="49" charset="-122"/>
              </a:rPr>
              <a:t>”</a:t>
            </a:r>
            <a:r>
              <a:rPr lang="zh-CN" altLang="en-US" sz="2600" b="1" dirty="0" smtClean="0">
                <a:latin typeface="仿宋" panose="02010609060101010101" pitchFamily="49" charset="-122"/>
                <a:ea typeface="仿宋" panose="02010609060101010101" pitchFamily="49" charset="-122"/>
              </a:rPr>
              <a:t>。故选</a:t>
            </a:r>
            <a:r>
              <a:rPr lang="en-US" sz="2600" b="1" dirty="0" smtClean="0">
                <a:latin typeface="仿宋" panose="02010609060101010101" pitchFamily="49" charset="-122"/>
                <a:ea typeface="仿宋" panose="02010609060101010101" pitchFamily="49" charset="-122"/>
              </a:rPr>
              <a:t>A</a:t>
            </a:r>
            <a:r>
              <a:rPr lang="zh-CN" altLang="en-US" sz="2600" b="1" dirty="0" smtClean="0">
                <a:latin typeface="仿宋" panose="02010609060101010101" pitchFamily="49" charset="-122"/>
                <a:ea typeface="仿宋" panose="02010609060101010101" pitchFamily="49" charset="-122"/>
              </a:rPr>
              <a:t>。</a:t>
            </a:r>
          </a:p>
          <a:p>
            <a:pPr>
              <a:lnSpc>
                <a:spcPct val="150000"/>
              </a:lnSpc>
            </a:pPr>
            <a:endParaRPr lang="zh-CN" altLang="en-US" sz="2600" b="1" dirty="0" smtClean="0">
              <a:latin typeface="仿宋" panose="02010609060101010101" pitchFamily="49" charset="-122"/>
              <a:ea typeface="仿宋" panose="02010609060101010101" pitchFamily="49" charset="-122"/>
            </a:endParaRPr>
          </a:p>
          <a:p>
            <a:pPr>
              <a:lnSpc>
                <a:spcPct val="150000"/>
              </a:lnSpc>
            </a:pPr>
            <a:endParaRPr lang="zh-CN" altLang="en-US" sz="2600" b="1"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94522" y="905055"/>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6" name="TextBox 5"/>
          <p:cNvSpPr txBox="1"/>
          <p:nvPr/>
        </p:nvSpPr>
        <p:spPr>
          <a:xfrm>
            <a:off x="645338" y="1455571"/>
            <a:ext cx="11255509" cy="2169825"/>
          </a:xfrm>
          <a:prstGeom prst="rect">
            <a:avLst/>
          </a:prstGeom>
          <a:noFill/>
        </p:spPr>
        <p:txBody>
          <a:bodyPr wrap="square" rtlCol="0">
            <a:spAutoFit/>
          </a:bodyPr>
          <a:lstStyle/>
          <a:p>
            <a:pPr>
              <a:lnSpc>
                <a:spcPct val="150000"/>
              </a:lnSpc>
            </a:pPr>
            <a:r>
              <a:rPr lang="en-US" sz="3000" b="1" dirty="0" smtClean="0"/>
              <a:t>(2)</a:t>
            </a:r>
            <a:r>
              <a:rPr lang="zh-CN" altLang="en-US" sz="3000" b="1" dirty="0" smtClean="0"/>
              <a:t>结婚以来，他们已经去过很多景点了。</a:t>
            </a:r>
          </a:p>
          <a:p>
            <a:pPr>
              <a:lnSpc>
                <a:spcPct val="150000"/>
              </a:lnSpc>
            </a:pPr>
            <a:r>
              <a:rPr lang="en-US" sz="3000" b="1" dirty="0" smtClean="0"/>
              <a:t>They have been to ________ ________________ since they __________________</a:t>
            </a:r>
            <a:r>
              <a:rPr lang="zh-CN" altLang="en-US" sz="3000" b="1" dirty="0" smtClean="0"/>
              <a:t>．</a:t>
            </a:r>
            <a:endParaRPr lang="zh-CN" altLang="en-US" sz="3000" b="1" dirty="0"/>
          </a:p>
        </p:txBody>
      </p:sp>
      <p:sp>
        <p:nvSpPr>
          <p:cNvPr id="7" name="矩形 6"/>
          <p:cNvSpPr/>
          <p:nvPr/>
        </p:nvSpPr>
        <p:spPr>
          <a:xfrm>
            <a:off x="1556206" y="2988537"/>
            <a:ext cx="1747594" cy="461665"/>
          </a:xfrm>
          <a:prstGeom prst="rect">
            <a:avLst/>
          </a:prstGeom>
        </p:spPr>
        <p:txBody>
          <a:bodyPr wrap="none">
            <a:spAutoFit/>
          </a:bodyPr>
          <a:lstStyle/>
          <a:p>
            <a:r>
              <a:rPr lang="en-US" sz="2400" b="1" dirty="0" smtClean="0">
                <a:solidFill>
                  <a:srgbClr val="57C6CF"/>
                </a:solidFill>
              </a:rPr>
              <a:t>got married</a:t>
            </a:r>
            <a:endParaRPr lang="zh-CN" altLang="en-US" sz="2400" b="1" dirty="0">
              <a:solidFill>
                <a:srgbClr val="57C6CF"/>
              </a:solidFill>
            </a:endParaRPr>
          </a:p>
        </p:txBody>
      </p:sp>
      <p:sp>
        <p:nvSpPr>
          <p:cNvPr id="8" name="矩形 7"/>
          <p:cNvSpPr/>
          <p:nvPr/>
        </p:nvSpPr>
        <p:spPr>
          <a:xfrm>
            <a:off x="4069669" y="2294776"/>
            <a:ext cx="3195940" cy="461665"/>
          </a:xfrm>
          <a:prstGeom prst="rect">
            <a:avLst/>
          </a:prstGeom>
        </p:spPr>
        <p:txBody>
          <a:bodyPr wrap="none">
            <a:spAutoFit/>
          </a:bodyPr>
          <a:lstStyle/>
          <a:p>
            <a:r>
              <a:rPr lang="en-US" sz="2400" b="1" dirty="0" smtClean="0">
                <a:solidFill>
                  <a:srgbClr val="57C6CF"/>
                </a:solidFill>
              </a:rPr>
              <a:t>many places of interest</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969007" y="1160059"/>
          <a:ext cx="10412963" cy="5486400"/>
        </p:xfrm>
        <a:graphic>
          <a:graphicData uri="http://schemas.openxmlformats.org/drawingml/2006/table">
            <a:tbl>
              <a:tblPr/>
              <a:tblGrid>
                <a:gridCol w="800732">
                  <a:extLst>
                    <a:ext uri="{9D8B030D-6E8A-4147-A177-3AD203B41FA5}">
                      <a16:colId xmlns:a16="http://schemas.microsoft.com/office/drawing/2014/main" val="20000"/>
                    </a:ext>
                  </a:extLst>
                </a:gridCol>
                <a:gridCol w="9612231">
                  <a:extLst>
                    <a:ext uri="{9D8B030D-6E8A-4147-A177-3AD203B41FA5}">
                      <a16:colId xmlns:a16="http://schemas.microsoft.com/office/drawing/2014/main" val="20001"/>
                    </a:ext>
                  </a:extLst>
                </a:gridCol>
              </a:tblGrid>
              <a:tr h="2715903">
                <a:tc>
                  <a:txBody>
                    <a:bodyPr/>
                    <a:lstStyle/>
                    <a:p>
                      <a:pPr algn="ctr">
                        <a:lnSpc>
                          <a:spcPct val="150000"/>
                        </a:lnSpc>
                        <a:spcAft>
                          <a:spcPts val="0"/>
                        </a:spcAft>
                      </a:pPr>
                      <a:r>
                        <a:rPr lang="zh-CN" altLang="en-US" sz="3000" b="1" kern="100" dirty="0" smtClean="0">
                          <a:latin typeface="Times New Roman" panose="02020603050405020304"/>
                          <a:ea typeface="楷体_GB2312"/>
                          <a:cs typeface="Times New Roman" panose="02020603050405020304"/>
                        </a:rPr>
                        <a:t>单词闯关</a:t>
                      </a:r>
                      <a:endParaRPr lang="zh-CN" sz="30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smtClean="0">
                          <a:latin typeface="+mn-lt"/>
                          <a:cs typeface="Courier New" panose="02070309020205020404"/>
                        </a:rPr>
                        <a:t>12.</a:t>
                      </a:r>
                      <a:r>
                        <a:rPr lang="zh-CN" altLang="en-US" sz="3000" b="1" kern="100" dirty="0" smtClean="0">
                          <a:latin typeface="+mn-lt"/>
                          <a:cs typeface="Times New Roman" panose="02020603050405020304"/>
                        </a:rPr>
                        <a:t>晴朗的；清晰的</a:t>
                      </a:r>
                      <a:r>
                        <a:rPr lang="en-US" sz="3000" b="1" i="1" kern="100" dirty="0" smtClean="0">
                          <a:latin typeface="+mn-lt"/>
                          <a:cs typeface="Courier New" panose="02070309020205020404"/>
                        </a:rPr>
                        <a:t>adj</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清楚地；清晰地</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ad</a:t>
                      </a:r>
                      <a:r>
                        <a:rPr lang="en-US" sz="3000" b="1" i="1" kern="100" dirty="0" smtClean="0">
                          <a:latin typeface="Book Antiqua" panose="02040602050305030304"/>
                          <a:cs typeface="Times New Roman" panose="02020603050405020304"/>
                        </a:rPr>
                        <a:t>v</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13</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乏味的</a:t>
                      </a:r>
                      <a:r>
                        <a:rPr lang="en-US" sz="3000" b="1" i="1" kern="100" dirty="0" smtClean="0">
                          <a:latin typeface="+mn-lt"/>
                          <a:cs typeface="Courier New" panose="02070309020205020404"/>
                        </a:rPr>
                        <a:t>adj</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感到乏味的</a:t>
                      </a:r>
                      <a:r>
                        <a:rPr lang="en-US" sz="3000" b="1" i="1" kern="100" dirty="0" smtClean="0">
                          <a:latin typeface="+mn-lt"/>
                          <a:cs typeface="Courier New" panose="02070309020205020404"/>
                        </a:rPr>
                        <a:t>adj</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14</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最后</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ad</a:t>
                      </a:r>
                      <a:r>
                        <a:rPr lang="en-US" sz="3000" b="1" i="1" kern="100" dirty="0" smtClean="0">
                          <a:latin typeface="Book Antiqua" panose="02040602050305030304"/>
                          <a:cs typeface="Times New Roman" panose="02020603050405020304"/>
                        </a:rPr>
                        <a:t>v</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zh-CN" alt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最后的</a:t>
                      </a:r>
                      <a:r>
                        <a:rPr lang="en-US" sz="3000" b="1" i="1" kern="100" dirty="0" smtClean="0">
                          <a:latin typeface="+mn-lt"/>
                          <a:cs typeface="Courier New" panose="02070309020205020404"/>
                        </a:rPr>
                        <a:t>adj</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15</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主要的</a:t>
                      </a:r>
                      <a:r>
                        <a:rPr lang="zh-CN" altLang="en-US" sz="3000" b="1" kern="100" dirty="0" smtClean="0">
                          <a:latin typeface="宋体" panose="02010600030101010101" pitchFamily="2" charset="-122"/>
                          <a:ea typeface="Times New Roman" panose="02020603050405020304"/>
                          <a:cs typeface="Courier New" panose="02070309020205020404"/>
                        </a:rPr>
                        <a:t> </a:t>
                      </a:r>
                      <a:r>
                        <a:rPr lang="en-US" sz="3000" b="1" i="1" kern="100" dirty="0" smtClean="0">
                          <a:latin typeface="宋体" panose="02010600030101010101" pitchFamily="2" charset="-122"/>
                          <a:ea typeface="Times New Roman" panose="02020603050405020304"/>
                          <a:cs typeface="Courier New" panose="02070309020205020404"/>
                        </a:rPr>
                        <a:t>adj</a:t>
                      </a:r>
                      <a:r>
                        <a:rPr lang="en-US" sz="3000" b="1" kern="100" dirty="0" smtClean="0">
                          <a:latin typeface="宋体" panose="02010600030101010101" pitchFamily="2" charset="-122"/>
                          <a:ea typeface="Times New Roman" panose="02020603050405020304"/>
                          <a:cs typeface="Courier New" panose="02070309020205020404"/>
                        </a:rPr>
                        <a:t>.________</a:t>
                      </a:r>
                    </a:p>
                    <a:p>
                      <a:pPr algn="l">
                        <a:lnSpc>
                          <a:spcPct val="150000"/>
                        </a:lnSpc>
                        <a:spcAft>
                          <a:spcPts val="0"/>
                        </a:spcAft>
                      </a:pPr>
                      <a:r>
                        <a:rPr lang="en-US" sz="3000" b="1" kern="100" dirty="0" smtClean="0">
                          <a:latin typeface="宋体" panose="02010600030101010101" pitchFamily="2" charset="-122"/>
                          <a:cs typeface="Times New Roman" panose="02020603050405020304"/>
                        </a:rPr>
                        <a:t>→</a:t>
                      </a:r>
                      <a:r>
                        <a:rPr lang="zh-CN" altLang="en-US" sz="3000" b="1" kern="100" dirty="0" smtClean="0">
                          <a:latin typeface="+mn-lt"/>
                          <a:cs typeface="Times New Roman" panose="02020603050405020304"/>
                        </a:rPr>
                        <a:t>主要地</a:t>
                      </a:r>
                      <a:r>
                        <a:rPr lang="en-US" sz="3000" b="1" i="1" kern="100" dirty="0" smtClean="0">
                          <a:latin typeface="+mn-lt"/>
                          <a:cs typeface="Courier New" panose="02070309020205020404"/>
                        </a:rPr>
                        <a:t>ad</a:t>
                      </a:r>
                      <a:r>
                        <a:rPr lang="en-US" sz="3000" b="1" i="1" kern="100" dirty="0" smtClean="0">
                          <a:latin typeface="Book Antiqua" panose="02040602050305030304"/>
                          <a:cs typeface="Times New Roman" panose="02020603050405020304"/>
                        </a:rPr>
                        <a:t>v</a:t>
                      </a:r>
                      <a:r>
                        <a:rPr lang="en-US" sz="3000" b="1" kern="100" dirty="0" smtClean="0">
                          <a:latin typeface="+mn-lt"/>
                          <a:cs typeface="Courier New" panose="02070309020205020404"/>
                        </a:rPr>
                        <a:t>.________</a:t>
                      </a:r>
                      <a:endParaRPr lang="zh-CN" altLang="en-US" sz="3000" b="1" kern="100" dirty="0" smtClean="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Rectangle 1"/>
          <p:cNvSpPr>
            <a:spLocks noChangeArrowheads="1"/>
          </p:cNvSpPr>
          <p:nvPr/>
        </p:nvSpPr>
        <p:spPr bwMode="auto">
          <a:xfrm>
            <a:off x="4356950" y="6072972"/>
            <a:ext cx="109036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mainly</a:t>
            </a:r>
            <a:endParaRPr lang="zh-CN" altLang="en-US" sz="2400" b="1" dirty="0">
              <a:solidFill>
                <a:srgbClr val="57C6CF"/>
              </a:solidFill>
            </a:endParaRPr>
          </a:p>
        </p:txBody>
      </p:sp>
      <p:sp>
        <p:nvSpPr>
          <p:cNvPr id="4" name="Rectangle 1"/>
          <p:cNvSpPr>
            <a:spLocks noChangeArrowheads="1"/>
          </p:cNvSpPr>
          <p:nvPr/>
        </p:nvSpPr>
        <p:spPr bwMode="auto">
          <a:xfrm>
            <a:off x="5928717" y="1284882"/>
            <a:ext cx="832279"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clear</a:t>
            </a:r>
            <a:endParaRPr lang="zh-CN" altLang="en-US" sz="2400" b="1" dirty="0">
              <a:solidFill>
                <a:srgbClr val="57C6CF"/>
              </a:solidFill>
            </a:endParaRPr>
          </a:p>
        </p:txBody>
      </p:sp>
      <p:sp>
        <p:nvSpPr>
          <p:cNvPr id="5" name="Rectangle 1"/>
          <p:cNvSpPr>
            <a:spLocks noChangeArrowheads="1"/>
          </p:cNvSpPr>
          <p:nvPr/>
        </p:nvSpPr>
        <p:spPr bwMode="auto">
          <a:xfrm>
            <a:off x="6024252" y="1939975"/>
            <a:ext cx="107112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clearly</a:t>
            </a:r>
            <a:endParaRPr lang="zh-CN" altLang="en-US" sz="2400" b="1" dirty="0">
              <a:solidFill>
                <a:srgbClr val="57C6CF"/>
              </a:solidFill>
            </a:endParaRPr>
          </a:p>
        </p:txBody>
      </p:sp>
      <p:sp>
        <p:nvSpPr>
          <p:cNvPr id="6" name="Rectangle 1"/>
          <p:cNvSpPr>
            <a:spLocks noChangeArrowheads="1"/>
          </p:cNvSpPr>
          <p:nvPr/>
        </p:nvSpPr>
        <p:spPr bwMode="auto">
          <a:xfrm>
            <a:off x="4250042" y="2636010"/>
            <a:ext cx="105670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boring</a:t>
            </a:r>
            <a:endParaRPr lang="zh-CN" altLang="en-US" sz="2400" b="1" dirty="0">
              <a:solidFill>
                <a:srgbClr val="57C6CF"/>
              </a:solidFill>
            </a:endParaRPr>
          </a:p>
        </p:txBody>
      </p:sp>
      <p:sp>
        <p:nvSpPr>
          <p:cNvPr id="8" name="Rectangle 1"/>
          <p:cNvSpPr>
            <a:spLocks noChangeArrowheads="1"/>
          </p:cNvSpPr>
          <p:nvPr/>
        </p:nvSpPr>
        <p:spPr bwMode="auto">
          <a:xfrm>
            <a:off x="5055261" y="3359341"/>
            <a:ext cx="948529"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bored</a:t>
            </a:r>
            <a:endParaRPr lang="zh-CN" altLang="en-US" sz="2400" b="1" dirty="0">
              <a:solidFill>
                <a:srgbClr val="57C6CF"/>
              </a:solidFill>
            </a:endParaRPr>
          </a:p>
        </p:txBody>
      </p:sp>
      <p:sp>
        <p:nvSpPr>
          <p:cNvPr id="9" name="Rectangle 1"/>
          <p:cNvSpPr>
            <a:spLocks noChangeArrowheads="1"/>
          </p:cNvSpPr>
          <p:nvPr/>
        </p:nvSpPr>
        <p:spPr bwMode="auto">
          <a:xfrm>
            <a:off x="4318281" y="4014434"/>
            <a:ext cx="102143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finally</a:t>
            </a:r>
            <a:endParaRPr lang="zh-CN" altLang="en-US" sz="2400" b="1" dirty="0">
              <a:solidFill>
                <a:srgbClr val="57C6CF"/>
              </a:solidFill>
            </a:endParaRPr>
          </a:p>
        </p:txBody>
      </p:sp>
      <p:sp>
        <p:nvSpPr>
          <p:cNvPr id="10" name="Rectangle 1"/>
          <p:cNvSpPr>
            <a:spLocks noChangeArrowheads="1"/>
          </p:cNvSpPr>
          <p:nvPr/>
        </p:nvSpPr>
        <p:spPr bwMode="auto">
          <a:xfrm>
            <a:off x="4413815" y="4737766"/>
            <a:ext cx="78258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final</a:t>
            </a:r>
            <a:endParaRPr lang="zh-CN" altLang="en-US" sz="2400" b="1" dirty="0">
              <a:solidFill>
                <a:srgbClr val="57C6CF"/>
              </a:solidFill>
            </a:endParaRPr>
          </a:p>
        </p:txBody>
      </p:sp>
      <p:sp>
        <p:nvSpPr>
          <p:cNvPr id="11" name="Rectangle 1"/>
          <p:cNvSpPr>
            <a:spLocks noChangeArrowheads="1"/>
          </p:cNvSpPr>
          <p:nvPr/>
        </p:nvSpPr>
        <p:spPr bwMode="auto">
          <a:xfrm>
            <a:off x="4645828" y="5365563"/>
            <a:ext cx="851515"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main</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6" grpId="0"/>
      <p:bldP spid="8" grpId="0"/>
      <p:bldP spid="9" grpId="0"/>
      <p:bldP spid="10" grpId="0"/>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796120" y="886721"/>
            <a:ext cx="10749886" cy="584775"/>
          </a:xfrm>
          <a:prstGeom prst="rect">
            <a:avLst/>
          </a:prstGeom>
        </p:spPr>
        <p:txBody>
          <a:bodyPr wrap="square">
            <a:spAutoFit/>
          </a:bodyPr>
          <a:lstStyle/>
          <a:p>
            <a:r>
              <a:rPr lang="en-US" sz="3000" b="1" dirty="0" smtClean="0"/>
              <a:t>4</a:t>
            </a:r>
            <a:r>
              <a:rPr lang="zh-CN" altLang="en-US" sz="3000" b="1" dirty="0" smtClean="0"/>
              <a:t>　</a:t>
            </a:r>
            <a:r>
              <a:rPr lang="en-US" sz="3200" dirty="0" smtClean="0"/>
              <a:t> </a:t>
            </a:r>
            <a:r>
              <a:rPr lang="en-US" sz="3000" b="1" dirty="0" smtClean="0"/>
              <a:t>I couldn't believe my eyes. </a:t>
            </a:r>
            <a:r>
              <a:rPr lang="zh-CN" altLang="en-US" sz="3000" b="1" dirty="0" smtClean="0"/>
              <a:t>我无法相信自己的眼睛。</a:t>
            </a:r>
            <a:endParaRPr lang="zh-CN" altLang="en-US" sz="3000" b="1" dirty="0"/>
          </a:p>
        </p:txBody>
      </p:sp>
      <p:sp>
        <p:nvSpPr>
          <p:cNvPr id="6" name="矩形 5"/>
          <p:cNvSpPr/>
          <p:nvPr/>
        </p:nvSpPr>
        <p:spPr>
          <a:xfrm>
            <a:off x="757451" y="1448553"/>
            <a:ext cx="10749886" cy="1476173"/>
          </a:xfrm>
          <a:prstGeom prst="rect">
            <a:avLst/>
          </a:prstGeom>
        </p:spPr>
        <p:txBody>
          <a:bodyPr wrap="square">
            <a:spAutoFit/>
          </a:bodyPr>
          <a:lstStyle/>
          <a:p>
            <a:pPr>
              <a:lnSpc>
                <a:spcPct val="150000"/>
              </a:lnSpc>
            </a:pPr>
            <a:r>
              <a:rPr lang="en-US" sz="3000" b="1" dirty="0" smtClean="0">
                <a:solidFill>
                  <a:schemeClr val="accent2"/>
                </a:solidFill>
              </a:rPr>
              <a:t>[</a:t>
            </a:r>
            <a:r>
              <a:rPr lang="zh-CN" altLang="en-US" sz="3000" b="1" dirty="0" smtClean="0">
                <a:solidFill>
                  <a:schemeClr val="accent2"/>
                </a:solidFill>
              </a:rPr>
              <a:t>探究</a:t>
            </a:r>
            <a:r>
              <a:rPr lang="en-US" sz="3000" b="1" dirty="0" smtClean="0">
                <a:solidFill>
                  <a:schemeClr val="accent2"/>
                </a:solidFill>
              </a:rPr>
              <a:t>]</a:t>
            </a:r>
            <a:r>
              <a:rPr lang="en-US" sz="3200" dirty="0" smtClean="0"/>
              <a:t> </a:t>
            </a:r>
            <a:r>
              <a:rPr lang="en-US" sz="3000" b="1" dirty="0" smtClean="0"/>
              <a:t>________________ </a:t>
            </a:r>
            <a:r>
              <a:rPr lang="zh-CN" altLang="en-US" sz="3000" b="1" dirty="0" smtClean="0"/>
              <a:t>意为</a:t>
            </a:r>
            <a:r>
              <a:rPr lang="en-US" sz="3000" b="1" dirty="0" smtClean="0"/>
              <a:t>“</a:t>
            </a:r>
            <a:r>
              <a:rPr lang="zh-CN" altLang="en-US" sz="3000" b="1" dirty="0" smtClean="0"/>
              <a:t>相信某人的眼睛</a:t>
            </a:r>
            <a:r>
              <a:rPr lang="en-US" sz="3000" b="1" dirty="0" smtClean="0"/>
              <a:t>”</a:t>
            </a:r>
            <a:r>
              <a:rPr lang="zh-CN" altLang="en-US" sz="3000" b="1" dirty="0" smtClean="0"/>
              <a:t>，相当于</a:t>
            </a:r>
            <a:r>
              <a:rPr lang="en-US" sz="3000" b="1" dirty="0" smtClean="0"/>
              <a:t>believe what </a:t>
            </a:r>
            <a:r>
              <a:rPr lang="en-US" sz="3000" b="1" dirty="0" err="1" smtClean="0"/>
              <a:t>sb</a:t>
            </a:r>
            <a:r>
              <a:rPr lang="en-US" sz="3000" b="1" dirty="0" smtClean="0"/>
              <a:t> see(s)</a:t>
            </a:r>
            <a:r>
              <a:rPr lang="zh-CN" altLang="en-US" sz="3000" b="1" dirty="0" smtClean="0"/>
              <a:t>。 </a:t>
            </a:r>
          </a:p>
        </p:txBody>
      </p:sp>
      <p:sp>
        <p:nvSpPr>
          <p:cNvPr id="8" name="矩形 7"/>
          <p:cNvSpPr/>
          <p:nvPr/>
        </p:nvSpPr>
        <p:spPr>
          <a:xfrm>
            <a:off x="2211300" y="1623762"/>
            <a:ext cx="2533066" cy="461665"/>
          </a:xfrm>
          <a:prstGeom prst="rect">
            <a:avLst/>
          </a:prstGeom>
        </p:spPr>
        <p:txBody>
          <a:bodyPr wrap="none">
            <a:spAutoFit/>
          </a:bodyPr>
          <a:lstStyle/>
          <a:p>
            <a:r>
              <a:rPr lang="zh-CN" altLang="en-US" sz="2400" dirty="0" smtClean="0"/>
              <a:t> </a:t>
            </a:r>
            <a:r>
              <a:rPr lang="en-US" sz="2400" b="1" dirty="0" smtClean="0">
                <a:solidFill>
                  <a:srgbClr val="57C6CF"/>
                </a:solidFill>
              </a:rPr>
              <a:t>believe one's eyes</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94522" y="905055"/>
            <a:ext cx="3219061" cy="461665"/>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charset="-122"/>
                <a:ea typeface="微软雅黑" panose="020B0503020204020204" charset="-122"/>
              </a:rPr>
              <a:t>活学活用</a:t>
            </a:r>
          </a:p>
        </p:txBody>
      </p:sp>
      <p:sp>
        <p:nvSpPr>
          <p:cNvPr id="5" name="TextBox 4"/>
          <p:cNvSpPr txBox="1"/>
          <p:nvPr/>
        </p:nvSpPr>
        <p:spPr>
          <a:xfrm>
            <a:off x="536156" y="1332741"/>
            <a:ext cx="11255509" cy="2082173"/>
          </a:xfrm>
          <a:prstGeom prst="rect">
            <a:avLst/>
          </a:prstGeom>
          <a:noFill/>
        </p:spPr>
        <p:txBody>
          <a:bodyPr wrap="square" rtlCol="0">
            <a:spAutoFit/>
          </a:bodyPr>
          <a:lstStyle/>
          <a:p>
            <a:pPr>
              <a:lnSpc>
                <a:spcPct val="150000"/>
              </a:lnSpc>
            </a:pPr>
            <a:r>
              <a:rPr lang="en-US" sz="3000" b="1" dirty="0" smtClean="0"/>
              <a:t>4</a:t>
            </a:r>
            <a:r>
              <a:rPr lang="zh-CN" altLang="en-US" sz="3000" b="1" dirty="0" smtClean="0"/>
              <a:t>．看！小吉姆游得如此快。我不能相信我的眼睛。</a:t>
            </a:r>
          </a:p>
          <a:p>
            <a:pPr>
              <a:lnSpc>
                <a:spcPct val="150000"/>
              </a:lnSpc>
            </a:pPr>
            <a:r>
              <a:rPr lang="en-US" sz="3000" b="1" dirty="0" smtClean="0"/>
              <a:t>Look! Little Jim is swimming so fast. I ____________________________</a:t>
            </a:r>
            <a:r>
              <a:rPr lang="zh-CN" altLang="en-US" sz="3000" b="1" dirty="0" smtClean="0"/>
              <a:t>．</a:t>
            </a:r>
          </a:p>
        </p:txBody>
      </p:sp>
      <p:sp>
        <p:nvSpPr>
          <p:cNvPr id="4" name="矩形 3"/>
          <p:cNvSpPr/>
          <p:nvPr/>
        </p:nvSpPr>
        <p:spPr>
          <a:xfrm>
            <a:off x="1788219" y="2865709"/>
            <a:ext cx="3002745" cy="461665"/>
          </a:xfrm>
          <a:prstGeom prst="rect">
            <a:avLst/>
          </a:prstGeom>
        </p:spPr>
        <p:txBody>
          <a:bodyPr wrap="none">
            <a:spAutoFit/>
          </a:bodyPr>
          <a:lstStyle/>
          <a:p>
            <a:r>
              <a:rPr lang="zh-CN" altLang="en-US" sz="2400" dirty="0" smtClean="0"/>
              <a:t> </a:t>
            </a:r>
            <a:r>
              <a:rPr lang="en-US" sz="2400" b="1" dirty="0" smtClean="0">
                <a:solidFill>
                  <a:srgbClr val="57C6CF"/>
                </a:solidFill>
              </a:rPr>
              <a:t>can't believe my eyes</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15"/>
          <p:cNvGrpSpPr/>
          <p:nvPr/>
        </p:nvGrpSpPr>
        <p:grpSpPr>
          <a:xfrm>
            <a:off x="586104" y="972820"/>
            <a:ext cx="3379186" cy="584835"/>
            <a:chOff x="923" y="1532"/>
            <a:chExt cx="3722" cy="921"/>
          </a:xfrm>
        </p:grpSpPr>
        <p:pic>
          <p:nvPicPr>
            <p:cNvPr id="17" name="图片 16" descr="00 图标-04"/>
            <p:cNvPicPr>
              <a:picLocks noChangeAspect="1"/>
            </p:cNvPicPr>
            <p:nvPr/>
          </p:nvPicPr>
          <p:blipFill>
            <a:blip r:embed="rId2" cstate="email"/>
            <a:stretch>
              <a:fillRect/>
            </a:stretch>
          </p:blipFill>
          <p:spPr>
            <a:xfrm>
              <a:off x="923" y="1552"/>
              <a:ext cx="369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课文回顾　　　　　　　　　　</a:t>
              </a:r>
            </a:p>
          </p:txBody>
        </p:sp>
      </p:grpSp>
      <p:sp>
        <p:nvSpPr>
          <p:cNvPr id="11" name="Rectangle 1"/>
          <p:cNvSpPr>
            <a:spLocks noChangeArrowheads="1"/>
          </p:cNvSpPr>
          <p:nvPr/>
        </p:nvSpPr>
        <p:spPr bwMode="auto">
          <a:xfrm>
            <a:off x="9376011" y="5893642"/>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cultures</a:t>
            </a:r>
            <a:endParaRPr lang="zh-CN" altLang="en-US" sz="2400" b="1" dirty="0">
              <a:solidFill>
                <a:srgbClr val="57C6CF"/>
              </a:solidFill>
            </a:endParaRPr>
          </a:p>
        </p:txBody>
      </p:sp>
      <p:pic>
        <p:nvPicPr>
          <p:cNvPr id="49154" name="Picture 2" descr="导图3"/>
          <p:cNvPicPr>
            <a:picLocks noChangeAspect="1" noChangeArrowheads="1"/>
          </p:cNvPicPr>
          <p:nvPr/>
        </p:nvPicPr>
        <p:blipFill>
          <a:blip r:embed="rId3"/>
          <a:srcRect/>
          <a:stretch>
            <a:fillRect/>
          </a:stretch>
        </p:blipFill>
        <p:spPr bwMode="auto">
          <a:xfrm>
            <a:off x="1023581" y="1678674"/>
            <a:ext cx="9758150" cy="4733431"/>
          </a:xfrm>
          <a:prstGeom prst="rect">
            <a:avLst/>
          </a:prstGeom>
          <a:noFill/>
          <a:ln w="9525">
            <a:noFill/>
            <a:miter lim="800000"/>
            <a:headEnd/>
            <a:tailEnd/>
          </a:ln>
        </p:spPr>
      </p:pic>
      <p:sp>
        <p:nvSpPr>
          <p:cNvPr id="7" name="Rectangle 1"/>
          <p:cNvSpPr>
            <a:spLocks noChangeArrowheads="1"/>
          </p:cNvSpPr>
          <p:nvPr/>
        </p:nvSpPr>
        <p:spPr bwMode="auto">
          <a:xfrm>
            <a:off x="7798546" y="1514985"/>
            <a:ext cx="69762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join</a:t>
            </a:r>
            <a:endParaRPr lang="zh-CN" altLang="en-US" sz="2400" b="1" dirty="0">
              <a:solidFill>
                <a:srgbClr val="57C6CF"/>
              </a:solidFill>
            </a:endParaRPr>
          </a:p>
        </p:txBody>
      </p:sp>
      <p:sp>
        <p:nvSpPr>
          <p:cNvPr id="8" name="Rectangle 1"/>
          <p:cNvSpPr>
            <a:spLocks noChangeArrowheads="1"/>
          </p:cNvSpPr>
          <p:nvPr/>
        </p:nvSpPr>
        <p:spPr bwMode="auto">
          <a:xfrm>
            <a:off x="7020624" y="1897122"/>
            <a:ext cx="107273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herself</a:t>
            </a:r>
            <a:endParaRPr lang="zh-CN" altLang="en-US" sz="2400" b="1" dirty="0">
              <a:solidFill>
                <a:srgbClr val="57C6CF"/>
              </a:solidFill>
            </a:endParaRPr>
          </a:p>
        </p:txBody>
      </p:sp>
      <p:sp>
        <p:nvSpPr>
          <p:cNvPr id="9" name="Rectangle 1"/>
          <p:cNvSpPr>
            <a:spLocks noChangeArrowheads="1"/>
          </p:cNvSpPr>
          <p:nvPr/>
        </p:nvSpPr>
        <p:spPr bwMode="auto">
          <a:xfrm>
            <a:off x="4359310" y="2347498"/>
            <a:ext cx="67999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fine</a:t>
            </a:r>
            <a:endParaRPr lang="zh-CN" altLang="en-US" sz="2400" b="1" dirty="0">
              <a:solidFill>
                <a:srgbClr val="57C6CF"/>
              </a:solidFill>
            </a:endParaRPr>
          </a:p>
        </p:txBody>
      </p:sp>
      <p:sp>
        <p:nvSpPr>
          <p:cNvPr id="10" name="Rectangle 1"/>
          <p:cNvSpPr>
            <a:spLocks noChangeArrowheads="1"/>
          </p:cNvSpPr>
          <p:nvPr/>
        </p:nvSpPr>
        <p:spPr bwMode="auto">
          <a:xfrm>
            <a:off x="8491181" y="2374794"/>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shining</a:t>
            </a:r>
            <a:endParaRPr lang="zh-CN" altLang="en-US" sz="2400" b="1" dirty="0">
              <a:solidFill>
                <a:srgbClr val="57C6CF"/>
              </a:solidFill>
            </a:endParaRPr>
          </a:p>
        </p:txBody>
      </p:sp>
      <p:sp>
        <p:nvSpPr>
          <p:cNvPr id="12" name="Rectangle 1"/>
          <p:cNvSpPr>
            <a:spLocks noChangeArrowheads="1"/>
          </p:cNvSpPr>
          <p:nvPr/>
        </p:nvSpPr>
        <p:spPr bwMode="auto">
          <a:xfrm>
            <a:off x="3318679" y="2688693"/>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clear</a:t>
            </a:r>
            <a:endParaRPr lang="zh-CN" altLang="en-US" sz="2400" b="1" dirty="0">
              <a:solidFill>
                <a:srgbClr val="57C6CF"/>
              </a:solidFill>
            </a:endParaRPr>
          </a:p>
        </p:txBody>
      </p:sp>
      <p:sp>
        <p:nvSpPr>
          <p:cNvPr id="13" name="Rectangle 1"/>
          <p:cNvSpPr>
            <a:spLocks noChangeArrowheads="1"/>
          </p:cNvSpPr>
          <p:nvPr/>
        </p:nvSpPr>
        <p:spPr bwMode="auto">
          <a:xfrm>
            <a:off x="4014715" y="3521206"/>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boring</a:t>
            </a:r>
            <a:endParaRPr lang="zh-CN" altLang="en-US" sz="2400" b="1" dirty="0">
              <a:solidFill>
                <a:srgbClr val="57C6CF"/>
              </a:solidFill>
            </a:endParaRPr>
          </a:p>
        </p:txBody>
      </p:sp>
      <p:sp>
        <p:nvSpPr>
          <p:cNvPr id="14" name="Rectangle 1"/>
          <p:cNvSpPr>
            <a:spLocks noChangeArrowheads="1"/>
          </p:cNvSpPr>
          <p:nvPr/>
        </p:nvSpPr>
        <p:spPr bwMode="auto">
          <a:xfrm>
            <a:off x="9105331" y="3998878"/>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arrived</a:t>
            </a:r>
            <a:endParaRPr lang="zh-CN" altLang="en-US" sz="2400" b="1" dirty="0">
              <a:solidFill>
                <a:srgbClr val="57C6CF"/>
              </a:solidFill>
            </a:endParaRPr>
          </a:p>
        </p:txBody>
      </p:sp>
      <p:sp>
        <p:nvSpPr>
          <p:cNvPr id="15" name="Rectangle 1"/>
          <p:cNvSpPr>
            <a:spLocks noChangeArrowheads="1"/>
          </p:cNvSpPr>
          <p:nvPr/>
        </p:nvSpPr>
        <p:spPr bwMode="auto">
          <a:xfrm>
            <a:off x="8368352" y="4790448"/>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interest</a:t>
            </a:r>
            <a:endParaRPr lang="zh-CN" altLang="en-US" sz="2400" b="1" dirty="0">
              <a:solidFill>
                <a:srgbClr val="57C6CF"/>
              </a:solidFill>
            </a:endParaRPr>
          </a:p>
        </p:txBody>
      </p:sp>
      <p:sp>
        <p:nvSpPr>
          <p:cNvPr id="16" name="Rectangle 1"/>
          <p:cNvSpPr>
            <a:spLocks noChangeArrowheads="1"/>
          </p:cNvSpPr>
          <p:nvPr/>
        </p:nvSpPr>
        <p:spPr bwMode="auto">
          <a:xfrm>
            <a:off x="8136339" y="5609313"/>
            <a:ext cx="1282890" cy="461665"/>
          </a:xfrm>
          <a:prstGeom prst="rect">
            <a:avLst/>
          </a:prstGeom>
          <a:noFill/>
          <a:ln w="9525">
            <a:noFill/>
            <a:miter lim="800000"/>
          </a:ln>
          <a:effectLst/>
        </p:spPr>
        <p:txBody>
          <a:bodyPr vert="horz" wrap="square" lIns="91440" tIns="45720" rIns="91440" bIns="45720" numCol="1" anchor="ctr" anchorCtr="0" compatLnSpc="1">
            <a:spAutoFit/>
          </a:bodyPr>
          <a:lstStyle/>
          <a:p>
            <a:r>
              <a:rPr lang="en-US" sz="2400" b="1" dirty="0" smtClean="0">
                <a:solidFill>
                  <a:srgbClr val="57C6CF"/>
                </a:solidFill>
              </a:rPr>
              <a:t>main</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49154"/>
                                        </p:tgtEl>
                                        <p:attrNameLst>
                                          <p:attrName>style.visibility</p:attrName>
                                        </p:attrNameLst>
                                      </p:cBhvr>
                                      <p:to>
                                        <p:strVal val="visible"/>
                                      </p:to>
                                    </p:set>
                                    <p:animEffect transition="in" filter="box(in)">
                                      <p:cBhvr>
                                        <p:cTn id="11" dur="500"/>
                                        <p:tgtEl>
                                          <p:spTgt spid="4915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ppt_x"/>
                                          </p:val>
                                        </p:tav>
                                        <p:tav tm="100000">
                                          <p:val>
                                            <p:strVal val="#ppt_x"/>
                                          </p:val>
                                        </p:tav>
                                      </p:tavLst>
                                    </p:anim>
                                    <p:anim calcmode="lin" valueType="num">
                                      <p:cBhvr additive="base">
                                        <p:cTn id="6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additive="base">
                                        <p:cTn id="70" dur="500" fill="hold"/>
                                        <p:tgtEl>
                                          <p:spTgt spid="11"/>
                                        </p:tgtEl>
                                        <p:attrNameLst>
                                          <p:attrName>ppt_x</p:attrName>
                                        </p:attrNameLst>
                                      </p:cBhvr>
                                      <p:tavLst>
                                        <p:tav tm="0">
                                          <p:val>
                                            <p:strVal val="#ppt_x"/>
                                          </p:val>
                                        </p:tav>
                                        <p:tav tm="100000">
                                          <p:val>
                                            <p:strVal val="#ppt_x"/>
                                          </p:val>
                                        </p:tav>
                                      </p:tavLst>
                                    </p:anim>
                                    <p:anim calcmode="lin" valueType="num">
                                      <p:cBhvr additive="base">
                                        <p:cTn id="7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8" grpId="0"/>
      <p:bldP spid="9" grpId="0"/>
      <p:bldP spid="10" grpId="0"/>
      <p:bldP spid="12" grpId="0"/>
      <p:bldP spid="13" grpId="0"/>
      <p:bldP spid="14" grpId="0"/>
      <p:bldP spid="15" grpId="0"/>
      <p:bldP spid="16"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969007" y="1160059"/>
          <a:ext cx="10412963" cy="4114800"/>
        </p:xfrm>
        <a:graphic>
          <a:graphicData uri="http://schemas.openxmlformats.org/drawingml/2006/table">
            <a:tbl>
              <a:tblPr/>
              <a:tblGrid>
                <a:gridCol w="800732">
                  <a:extLst>
                    <a:ext uri="{9D8B030D-6E8A-4147-A177-3AD203B41FA5}">
                      <a16:colId xmlns:a16="http://schemas.microsoft.com/office/drawing/2014/main" val="20000"/>
                    </a:ext>
                  </a:extLst>
                </a:gridCol>
                <a:gridCol w="9612231">
                  <a:extLst>
                    <a:ext uri="{9D8B030D-6E8A-4147-A177-3AD203B41FA5}">
                      <a16:colId xmlns:a16="http://schemas.microsoft.com/office/drawing/2014/main" val="20001"/>
                    </a:ext>
                  </a:extLst>
                </a:gridCol>
              </a:tblGrid>
              <a:tr h="2715903">
                <a:tc>
                  <a:txBody>
                    <a:bodyPr/>
                    <a:lstStyle/>
                    <a:p>
                      <a:pPr algn="ctr">
                        <a:lnSpc>
                          <a:spcPct val="150000"/>
                        </a:lnSpc>
                        <a:spcAft>
                          <a:spcPts val="0"/>
                        </a:spcAft>
                      </a:pPr>
                      <a:r>
                        <a:rPr lang="zh-CN" altLang="en-US" sz="3000" b="1" kern="100" dirty="0" smtClean="0">
                          <a:latin typeface="Times New Roman" panose="02020603050405020304"/>
                          <a:ea typeface="楷体_GB2312"/>
                          <a:cs typeface="Times New Roman" panose="02020603050405020304"/>
                        </a:rPr>
                        <a:t>单词闯关</a:t>
                      </a:r>
                      <a:endParaRPr lang="zh-CN" sz="30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smtClean="0">
                          <a:latin typeface="Times New Roman" panose="02020603050405020304"/>
                          <a:cs typeface="Courier New" panose="02070309020205020404"/>
                        </a:rPr>
                        <a:t>16</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文化</a:t>
                      </a:r>
                      <a:r>
                        <a:rPr lang="en-US" sz="3000" b="1" i="1" kern="100" dirty="0">
                          <a:latin typeface="Times New Roman" panose="02020603050405020304"/>
                          <a:cs typeface="Courier New" panose="02070309020205020404"/>
                        </a:rPr>
                        <a:t>n</a:t>
                      </a:r>
                      <a:r>
                        <a:rPr lang="en-US" sz="3000" b="1" kern="100" dirty="0" smtClean="0">
                          <a:latin typeface="Times New Roman" panose="02020603050405020304"/>
                          <a:cs typeface="Courier New" panose="02070309020205020404"/>
                        </a:rPr>
                        <a:t>.________</a:t>
                      </a:r>
                    </a:p>
                    <a:p>
                      <a:pPr algn="l">
                        <a:lnSpc>
                          <a:spcPct val="150000"/>
                        </a:lnSpc>
                        <a:spcAft>
                          <a:spcPts val="0"/>
                        </a:spcAft>
                      </a:pPr>
                      <a:r>
                        <a:rPr lang="en-US" sz="3000" b="1" kern="100" dirty="0" smtClean="0">
                          <a:latin typeface="宋体" panose="02010600030101010101" pitchFamily="2" charset="-122"/>
                          <a:cs typeface="Times New Roman" panose="02020603050405020304"/>
                        </a:rPr>
                        <a:t>→</a:t>
                      </a:r>
                      <a:r>
                        <a:rPr lang="zh-CN" sz="3000" b="1" kern="100" dirty="0">
                          <a:latin typeface="Times New Roman" panose="02020603050405020304"/>
                          <a:cs typeface="Times New Roman" panose="02020603050405020304"/>
                        </a:rPr>
                        <a:t>文化的</a:t>
                      </a:r>
                      <a:r>
                        <a:rPr lang="zh-CN" sz="3000" b="1" kern="100" dirty="0">
                          <a:latin typeface="宋体" panose="02010600030101010101" pitchFamily="2" charset="-122"/>
                          <a:ea typeface="Times New Roman" panose="02020603050405020304"/>
                          <a:cs typeface="Courier New" panose="02070309020205020404"/>
                        </a:rPr>
                        <a:t> </a:t>
                      </a:r>
                      <a:r>
                        <a:rPr lang="en-US" sz="3000" b="1" i="1" kern="100" dirty="0">
                          <a:latin typeface="宋体" panose="02010600030101010101" pitchFamily="2" charset="-122"/>
                          <a:ea typeface="Times New Roman" panose="02020603050405020304"/>
                          <a:cs typeface="Courier New" panose="02070309020205020404"/>
                        </a:rPr>
                        <a:t>adj</a:t>
                      </a:r>
                      <a:r>
                        <a:rPr lang="en-US" sz="3000" b="1" kern="100" dirty="0">
                          <a:latin typeface="宋体" panose="02010600030101010101" pitchFamily="2" charset="-122"/>
                          <a:ea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17</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令人</a:t>
                      </a:r>
                      <a:r>
                        <a:rPr lang="zh-CN" sz="3000" b="1" kern="100" dirty="0">
                          <a:latin typeface="Times New Roman" panose="02020603050405020304"/>
                          <a:cs typeface="Times New Roman" panose="02020603050405020304"/>
                        </a:rPr>
                        <a:t>感兴趣的事</a:t>
                      </a:r>
                      <a:r>
                        <a:rPr lang="en-US" sz="3000" b="1" kern="100" dirty="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或人</a:t>
                      </a:r>
                      <a:r>
                        <a:rPr lang="en-US" sz="3000" b="1" kern="100" dirty="0">
                          <a:latin typeface="Times New Roman" panose="02020603050405020304"/>
                          <a:cs typeface="Courier New" panose="02070309020205020404"/>
                        </a:rPr>
                        <a:t>)</a:t>
                      </a:r>
                      <a:r>
                        <a:rPr lang="zh-CN" sz="3000" b="1" kern="100" dirty="0">
                          <a:latin typeface="Times New Roman" panose="02020603050405020304"/>
                          <a:cs typeface="Times New Roman" panose="02020603050405020304"/>
                        </a:rPr>
                        <a:t>；兴趣</a:t>
                      </a:r>
                      <a:r>
                        <a:rPr lang="en-US" sz="3000" b="1" i="1" kern="100" dirty="0">
                          <a:latin typeface="Times New Roman" panose="02020603050405020304"/>
                          <a:cs typeface="Courier New" panose="02070309020205020404"/>
                        </a:rPr>
                        <a:t>n</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zh-CN" sz="3000" b="1" kern="100" dirty="0">
                          <a:latin typeface="宋体" panose="02010600030101010101" pitchFamily="2" charset="-122"/>
                          <a:cs typeface="Times New Roman" panose="02020603050405020304"/>
                        </a:rPr>
                        <a:t>→</a:t>
                      </a:r>
                      <a:r>
                        <a:rPr lang="zh-CN" sz="3000" b="1" kern="100" dirty="0">
                          <a:latin typeface="Times New Roman" panose="02020603050405020304"/>
                          <a:cs typeface="Times New Roman" panose="02020603050405020304"/>
                        </a:rPr>
                        <a:t>有趣的</a:t>
                      </a:r>
                      <a:r>
                        <a:rPr lang="en-US" sz="3000" b="1" i="1" kern="100" dirty="0">
                          <a:latin typeface="Times New Roman" panose="02020603050405020304"/>
                          <a:cs typeface="Courier New" panose="02070309020205020404"/>
                        </a:rPr>
                        <a:t>adj</a:t>
                      </a:r>
                      <a:r>
                        <a:rPr lang="en-US" sz="3000" b="1" kern="100" dirty="0">
                          <a:latin typeface="Times New Roman" panose="02020603050405020304"/>
                          <a:cs typeface="Courier New" panose="02070309020205020404"/>
                        </a:rPr>
                        <a:t>.________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zh-CN" sz="3000" b="1" kern="100" dirty="0">
                          <a:latin typeface="宋体" panose="02010600030101010101" pitchFamily="2" charset="-122"/>
                          <a:cs typeface="Times New Roman" panose="02020603050405020304"/>
                        </a:rPr>
                        <a:t>→</a:t>
                      </a:r>
                      <a:r>
                        <a:rPr lang="zh-CN" sz="3000" b="1" kern="100" dirty="0">
                          <a:latin typeface="Times New Roman" panose="02020603050405020304"/>
                          <a:cs typeface="Times New Roman" panose="02020603050405020304"/>
                        </a:rPr>
                        <a:t>感兴趣的</a:t>
                      </a:r>
                      <a:r>
                        <a:rPr lang="en-US" sz="3000" b="1" i="1" kern="100" dirty="0">
                          <a:latin typeface="Times New Roman" panose="02020603050405020304"/>
                          <a:cs typeface="Courier New" panose="02070309020205020404"/>
                        </a:rPr>
                        <a:t>adj</a:t>
                      </a:r>
                      <a:r>
                        <a:rPr lang="en-US" sz="3000" b="1" kern="100" dirty="0" smtClean="0">
                          <a:latin typeface="Times New Roman" panose="02020603050405020304"/>
                          <a:cs typeface="Courier New" panose="02070309020205020404"/>
                        </a:rPr>
                        <a:t>.________</a:t>
                      </a:r>
                    </a:p>
                    <a:p>
                      <a:pPr algn="l">
                        <a:lnSpc>
                          <a:spcPct val="150000"/>
                        </a:lnSpc>
                        <a:spcAft>
                          <a:spcPts val="0"/>
                        </a:spcAft>
                      </a:pPr>
                      <a:endParaRPr lang="zh-CN" sz="3000" b="1" kern="100" dirty="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Rectangle 1"/>
          <p:cNvSpPr>
            <a:spLocks noChangeArrowheads="1"/>
          </p:cNvSpPr>
          <p:nvPr/>
        </p:nvSpPr>
        <p:spPr bwMode="auto">
          <a:xfrm>
            <a:off x="4493428" y="4012160"/>
            <a:ext cx="1477520"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interested</a:t>
            </a:r>
            <a:endParaRPr lang="zh-CN" altLang="en-US" sz="2400" b="1" dirty="0">
              <a:solidFill>
                <a:srgbClr val="57C6CF"/>
              </a:solidFill>
            </a:endParaRPr>
          </a:p>
        </p:txBody>
      </p:sp>
      <p:sp>
        <p:nvSpPr>
          <p:cNvPr id="4" name="Rectangle 1"/>
          <p:cNvSpPr>
            <a:spLocks noChangeArrowheads="1"/>
          </p:cNvSpPr>
          <p:nvPr/>
        </p:nvSpPr>
        <p:spPr bwMode="auto">
          <a:xfrm>
            <a:off x="3635893" y="1298530"/>
            <a:ext cx="111844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culture</a:t>
            </a:r>
            <a:endParaRPr lang="zh-CN" altLang="en-US" sz="2400" b="1" dirty="0">
              <a:solidFill>
                <a:srgbClr val="57C6CF"/>
              </a:solidFill>
            </a:endParaRPr>
          </a:p>
        </p:txBody>
      </p:sp>
      <p:sp>
        <p:nvSpPr>
          <p:cNvPr id="5" name="Rectangle 1"/>
          <p:cNvSpPr>
            <a:spLocks noChangeArrowheads="1"/>
          </p:cNvSpPr>
          <p:nvPr/>
        </p:nvSpPr>
        <p:spPr bwMode="auto">
          <a:xfrm>
            <a:off x="4482054" y="1967271"/>
            <a:ext cx="1226618"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cultural</a:t>
            </a:r>
            <a:endParaRPr lang="zh-CN" altLang="en-US" sz="2400" b="1" dirty="0">
              <a:solidFill>
                <a:srgbClr val="57C6CF"/>
              </a:solidFill>
            </a:endParaRPr>
          </a:p>
        </p:txBody>
      </p:sp>
      <p:sp>
        <p:nvSpPr>
          <p:cNvPr id="6" name="Rectangle 1"/>
          <p:cNvSpPr>
            <a:spLocks noChangeArrowheads="1"/>
          </p:cNvSpPr>
          <p:nvPr/>
        </p:nvSpPr>
        <p:spPr bwMode="auto">
          <a:xfrm>
            <a:off x="7716574" y="2636010"/>
            <a:ext cx="116974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interest</a:t>
            </a:r>
            <a:endParaRPr lang="zh-CN" altLang="en-US" sz="2400" b="1" dirty="0">
              <a:solidFill>
                <a:srgbClr val="57C6CF"/>
              </a:solidFill>
            </a:endParaRPr>
          </a:p>
        </p:txBody>
      </p:sp>
      <p:sp>
        <p:nvSpPr>
          <p:cNvPr id="8" name="Rectangle 1"/>
          <p:cNvSpPr>
            <a:spLocks noChangeArrowheads="1"/>
          </p:cNvSpPr>
          <p:nvPr/>
        </p:nvSpPr>
        <p:spPr bwMode="auto">
          <a:xfrm>
            <a:off x="4086269" y="3332046"/>
            <a:ext cx="158011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interesting</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969007" y="1160059"/>
          <a:ext cx="10412963" cy="4229064"/>
        </p:xfrm>
        <a:graphic>
          <a:graphicData uri="http://schemas.openxmlformats.org/drawingml/2006/table">
            <a:tbl>
              <a:tblPr/>
              <a:tblGrid>
                <a:gridCol w="800732">
                  <a:extLst>
                    <a:ext uri="{9D8B030D-6E8A-4147-A177-3AD203B41FA5}">
                      <a16:colId xmlns:a16="http://schemas.microsoft.com/office/drawing/2014/main" val="20000"/>
                    </a:ext>
                  </a:extLst>
                </a:gridCol>
                <a:gridCol w="9612231">
                  <a:extLst>
                    <a:ext uri="{9D8B030D-6E8A-4147-A177-3AD203B41FA5}">
                      <a16:colId xmlns:a16="http://schemas.microsoft.com/office/drawing/2014/main" val="20001"/>
                    </a:ext>
                  </a:extLst>
                </a:gridCol>
              </a:tblGrid>
              <a:tr h="4229064">
                <a:tc>
                  <a:txBody>
                    <a:bodyPr/>
                    <a:lstStyle/>
                    <a:p>
                      <a:pPr algn="ctr">
                        <a:lnSpc>
                          <a:spcPct val="150000"/>
                        </a:lnSpc>
                        <a:spcAft>
                          <a:spcPts val="0"/>
                        </a:spcAft>
                      </a:pPr>
                      <a:r>
                        <a:rPr lang="zh-CN" sz="3000" b="1" kern="100" dirty="0">
                          <a:latin typeface="Times New Roman" panose="02020603050405020304"/>
                          <a:ea typeface="楷体_GB2312"/>
                          <a:cs typeface="Times New Roman" panose="02020603050405020304"/>
                        </a:rPr>
                        <a:t>短语互译</a:t>
                      </a:r>
                      <a:endParaRPr lang="zh-CN" sz="30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a:cs typeface="Courier New" panose="02070309020205020404"/>
                        </a:rPr>
                        <a:t>1.</a:t>
                      </a:r>
                      <a:r>
                        <a:rPr lang="zh-CN" sz="3000" b="1" kern="100" dirty="0">
                          <a:latin typeface="Times New Roman" panose="02020603050405020304"/>
                          <a:cs typeface="Times New Roman" panose="02020603050405020304"/>
                        </a:rPr>
                        <a:t>到达</a:t>
                      </a:r>
                      <a:r>
                        <a:rPr lang="zh-CN" sz="3000" b="1" kern="100" dirty="0">
                          <a:latin typeface="宋体" panose="02010600030101010101" pitchFamily="2" charset="-122"/>
                          <a:ea typeface="Times New Roman" panose="02020603050405020304"/>
                          <a:cs typeface="Courier New" panose="02070309020205020404"/>
                        </a:rPr>
                        <a:t> </a:t>
                      </a:r>
                      <a:r>
                        <a:rPr lang="en-US" sz="3000" b="1" kern="100" dirty="0">
                          <a:latin typeface="宋体" panose="02010600030101010101" pitchFamily="2" charset="-122"/>
                          <a:ea typeface="Times New Roman" panose="02020603050405020304"/>
                          <a:cs typeface="Courier New" panose="02070309020205020404"/>
                        </a:rPr>
                        <a:t>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2</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变得</a:t>
                      </a:r>
                      <a:r>
                        <a:rPr lang="zh-CN" sz="3000" b="1" kern="100" dirty="0">
                          <a:latin typeface="Times New Roman" panose="02020603050405020304"/>
                          <a:cs typeface="Times New Roman" panose="02020603050405020304"/>
                        </a:rPr>
                        <a:t>很兴奋</a:t>
                      </a:r>
                      <a:r>
                        <a:rPr lang="zh-CN" sz="3000" b="1" kern="100" dirty="0">
                          <a:latin typeface="宋体" panose="02010600030101010101" pitchFamily="2" charset="-122"/>
                          <a:ea typeface="Times New Roman" panose="02020603050405020304"/>
                          <a:cs typeface="Courier New" panose="02070309020205020404"/>
                        </a:rPr>
                        <a:t> </a:t>
                      </a:r>
                      <a:r>
                        <a:rPr lang="en-US" sz="3000" b="1" kern="100" dirty="0">
                          <a:latin typeface="宋体" panose="02010600030101010101" pitchFamily="2" charset="-122"/>
                          <a:ea typeface="Times New Roman" panose="02020603050405020304"/>
                          <a:cs typeface="Courier New" panose="02070309020205020404"/>
                        </a:rPr>
                        <a:t>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3</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有点</a:t>
                      </a:r>
                      <a:r>
                        <a:rPr lang="zh-CN" sz="3000" b="1" kern="100" dirty="0">
                          <a:latin typeface="Times New Roman" panose="02020603050405020304"/>
                          <a:cs typeface="Times New Roman" panose="02020603050405020304"/>
                        </a:rPr>
                        <a:t>乏味</a:t>
                      </a:r>
                      <a:r>
                        <a:rPr lang="zh-CN" sz="3000" b="1" kern="100" dirty="0">
                          <a:latin typeface="宋体" panose="02010600030101010101" pitchFamily="2" charset="-122"/>
                          <a:ea typeface="Times New Roman" panose="02020603050405020304"/>
                          <a:cs typeface="Courier New" panose="02070309020205020404"/>
                        </a:rPr>
                        <a:t> </a:t>
                      </a:r>
                      <a:r>
                        <a:rPr lang="en-US" sz="3000" b="1" kern="100" dirty="0">
                          <a:latin typeface="宋体" panose="02010600030101010101" pitchFamily="2" charset="-122"/>
                          <a:ea typeface="Times New Roman" panose="02020603050405020304"/>
                          <a:cs typeface="Courier New" panose="02070309020205020404"/>
                        </a:rPr>
                        <a:t>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4</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拍照</a:t>
                      </a:r>
                      <a:r>
                        <a:rPr lang="zh-CN" sz="3000" b="1" kern="100" dirty="0" smtClean="0">
                          <a:latin typeface="宋体" panose="02010600030101010101" pitchFamily="2" charset="-122"/>
                          <a:ea typeface="Times New Roman" panose="02020603050405020304"/>
                          <a:cs typeface="Courier New" panose="02070309020205020404"/>
                        </a:rPr>
                        <a:t> </a:t>
                      </a:r>
                      <a:r>
                        <a:rPr lang="en-US" sz="3000" b="1" kern="100" dirty="0">
                          <a:latin typeface="宋体" panose="02010600030101010101" pitchFamily="2" charset="-122"/>
                          <a:ea typeface="Times New Roman" panose="02020603050405020304"/>
                          <a:cs typeface="Courier New" panose="02070309020205020404"/>
                        </a:rPr>
                        <a:t>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5</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多于</a:t>
                      </a:r>
                      <a:r>
                        <a:rPr lang="zh-CN" sz="3000" b="1" kern="100" dirty="0">
                          <a:latin typeface="Times New Roman" panose="02020603050405020304"/>
                          <a:ea typeface="MingLiU_HKSCS" panose="02020500000000000000" charset="-120"/>
                          <a:cs typeface="Times New Roman" panose="02020603050405020304"/>
                        </a:rPr>
                        <a:t>，</a:t>
                      </a:r>
                      <a:r>
                        <a:rPr lang="zh-CN" sz="3000" b="1" kern="100" dirty="0">
                          <a:latin typeface="Times New Roman" panose="02020603050405020304"/>
                          <a:cs typeface="Times New Roman" panose="02020603050405020304"/>
                        </a:rPr>
                        <a:t>超过</a:t>
                      </a:r>
                      <a:r>
                        <a:rPr lang="zh-CN" sz="3000" b="1" kern="100" dirty="0">
                          <a:latin typeface="宋体" panose="02010600030101010101" pitchFamily="2" charset="-122"/>
                          <a:ea typeface="Times New Roman" panose="02020603050405020304"/>
                          <a:cs typeface="Courier New" panose="02070309020205020404"/>
                        </a:rPr>
                        <a:t> </a:t>
                      </a:r>
                      <a:r>
                        <a:rPr lang="en-US" sz="3000" b="1" kern="100" dirty="0">
                          <a:latin typeface="宋体" panose="02010600030101010101" pitchFamily="2" charset="-122"/>
                          <a:ea typeface="Times New Roman" panose="02020603050405020304"/>
                          <a:cs typeface="Courier New" panose="02070309020205020404"/>
                        </a:rPr>
                        <a:t>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6</a:t>
                      </a:r>
                      <a:r>
                        <a:rPr lang="en-US" altLang="zh-CN" sz="3000" b="1" kern="100" dirty="0" smtClean="0">
                          <a:latin typeface="Times New Roman" panose="02020603050405020304"/>
                          <a:ea typeface="MingLiU_HKSCS" panose="02020500000000000000" charset="-120"/>
                          <a:cs typeface="Times New Roman" panose="02020603050405020304"/>
                        </a:rPr>
                        <a:t>.</a:t>
                      </a:r>
                      <a:r>
                        <a:rPr lang="zh-CN" sz="3000" b="1" kern="100" dirty="0" smtClean="0">
                          <a:latin typeface="Times New Roman" panose="02020603050405020304"/>
                          <a:cs typeface="Times New Roman" panose="02020603050405020304"/>
                        </a:rPr>
                        <a:t>景点</a:t>
                      </a:r>
                      <a:r>
                        <a:rPr lang="zh-CN" sz="3000" b="1" kern="100" dirty="0" smtClean="0">
                          <a:latin typeface="宋体" panose="02010600030101010101" pitchFamily="2" charset="-122"/>
                          <a:ea typeface="Times New Roman" panose="02020603050405020304"/>
                          <a:cs typeface="Courier New" panose="02070309020205020404"/>
                        </a:rPr>
                        <a:t> </a:t>
                      </a:r>
                      <a:r>
                        <a:rPr lang="en-US" sz="3000" b="1" kern="100" dirty="0" smtClean="0">
                          <a:latin typeface="宋体" panose="02010600030101010101" pitchFamily="2" charset="-122"/>
                          <a:ea typeface="Times New Roman" panose="02020603050405020304"/>
                          <a:cs typeface="Courier New" panose="02070309020205020404"/>
                        </a:rPr>
                        <a:t>____________</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Rectangle 1"/>
          <p:cNvSpPr>
            <a:spLocks noChangeArrowheads="1"/>
          </p:cNvSpPr>
          <p:nvPr/>
        </p:nvSpPr>
        <p:spPr bwMode="auto">
          <a:xfrm>
            <a:off x="3183242" y="4667252"/>
            <a:ext cx="226299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place of interest</a:t>
            </a:r>
            <a:endParaRPr lang="zh-CN" altLang="en-US" sz="2400" b="1" dirty="0">
              <a:solidFill>
                <a:srgbClr val="57C6CF"/>
              </a:solidFill>
            </a:endParaRPr>
          </a:p>
        </p:txBody>
      </p:sp>
      <p:sp>
        <p:nvSpPr>
          <p:cNvPr id="4" name="Rectangle 1"/>
          <p:cNvSpPr>
            <a:spLocks noChangeArrowheads="1"/>
          </p:cNvSpPr>
          <p:nvPr/>
        </p:nvSpPr>
        <p:spPr bwMode="auto">
          <a:xfrm>
            <a:off x="3130926" y="1257587"/>
            <a:ext cx="247215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arrive in/at/get to</a:t>
            </a:r>
            <a:endParaRPr lang="zh-CN" altLang="en-US" sz="2400" b="1" dirty="0">
              <a:solidFill>
                <a:srgbClr val="57C6CF"/>
              </a:solidFill>
            </a:endParaRPr>
          </a:p>
        </p:txBody>
      </p:sp>
      <p:sp>
        <p:nvSpPr>
          <p:cNvPr id="5" name="Rectangle 1"/>
          <p:cNvSpPr>
            <a:spLocks noChangeArrowheads="1"/>
          </p:cNvSpPr>
          <p:nvPr/>
        </p:nvSpPr>
        <p:spPr bwMode="auto">
          <a:xfrm>
            <a:off x="4236395" y="1953622"/>
            <a:ext cx="283122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become very excited</a:t>
            </a:r>
            <a:endParaRPr lang="zh-CN" altLang="en-US" sz="2400" b="1" dirty="0">
              <a:solidFill>
                <a:srgbClr val="57C6CF"/>
              </a:solidFill>
            </a:endParaRPr>
          </a:p>
        </p:txBody>
      </p:sp>
      <p:sp>
        <p:nvSpPr>
          <p:cNvPr id="6" name="Rectangle 1"/>
          <p:cNvSpPr>
            <a:spLocks noChangeArrowheads="1"/>
          </p:cNvSpPr>
          <p:nvPr/>
        </p:nvSpPr>
        <p:spPr bwMode="auto">
          <a:xfrm>
            <a:off x="4086269" y="2622363"/>
            <a:ext cx="196079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a little boring</a:t>
            </a:r>
            <a:endParaRPr lang="zh-CN" altLang="en-US" sz="2400" b="1" dirty="0">
              <a:solidFill>
                <a:srgbClr val="57C6CF"/>
              </a:solidFill>
            </a:endParaRPr>
          </a:p>
        </p:txBody>
      </p:sp>
      <p:sp>
        <p:nvSpPr>
          <p:cNvPr id="8" name="Rectangle 1"/>
          <p:cNvSpPr>
            <a:spLocks noChangeArrowheads="1"/>
          </p:cNvSpPr>
          <p:nvPr/>
        </p:nvSpPr>
        <p:spPr bwMode="auto">
          <a:xfrm>
            <a:off x="3103630" y="3332046"/>
            <a:ext cx="276870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take photos/a photo</a:t>
            </a:r>
            <a:endParaRPr lang="zh-CN" altLang="en-US" sz="2400" b="1" dirty="0">
              <a:solidFill>
                <a:srgbClr val="57C6CF"/>
              </a:solidFill>
            </a:endParaRPr>
          </a:p>
        </p:txBody>
      </p:sp>
      <p:sp>
        <p:nvSpPr>
          <p:cNvPr id="9" name="Rectangle 1"/>
          <p:cNvSpPr>
            <a:spLocks noChangeArrowheads="1"/>
          </p:cNvSpPr>
          <p:nvPr/>
        </p:nvSpPr>
        <p:spPr bwMode="auto">
          <a:xfrm>
            <a:off x="4495703" y="4000786"/>
            <a:ext cx="1538434"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more than</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6"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969007" y="1160059"/>
          <a:ext cx="10412963" cy="4306886"/>
        </p:xfrm>
        <a:graphic>
          <a:graphicData uri="http://schemas.openxmlformats.org/drawingml/2006/table">
            <a:tbl>
              <a:tblPr/>
              <a:tblGrid>
                <a:gridCol w="800732">
                  <a:extLst>
                    <a:ext uri="{9D8B030D-6E8A-4147-A177-3AD203B41FA5}">
                      <a16:colId xmlns:a16="http://schemas.microsoft.com/office/drawing/2014/main" val="20000"/>
                    </a:ext>
                  </a:extLst>
                </a:gridCol>
                <a:gridCol w="9612231">
                  <a:extLst>
                    <a:ext uri="{9D8B030D-6E8A-4147-A177-3AD203B41FA5}">
                      <a16:colId xmlns:a16="http://schemas.microsoft.com/office/drawing/2014/main" val="20001"/>
                    </a:ext>
                  </a:extLst>
                </a:gridCol>
              </a:tblGrid>
              <a:tr h="4306886">
                <a:tc>
                  <a:txBody>
                    <a:bodyPr/>
                    <a:lstStyle/>
                    <a:p>
                      <a:pPr algn="ctr">
                        <a:lnSpc>
                          <a:spcPct val="150000"/>
                        </a:lnSpc>
                        <a:spcAft>
                          <a:spcPts val="0"/>
                        </a:spcAft>
                      </a:pPr>
                      <a:r>
                        <a:rPr lang="zh-CN" sz="3000" b="1" kern="100" dirty="0">
                          <a:latin typeface="Times New Roman" panose="02020603050405020304"/>
                          <a:ea typeface="楷体_GB2312"/>
                          <a:cs typeface="Times New Roman" panose="02020603050405020304"/>
                        </a:rPr>
                        <a:t>短语互译</a:t>
                      </a:r>
                      <a:endParaRPr lang="zh-CN" sz="3000" b="1" kern="100" dirty="0">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a:cs typeface="Courier New" panose="02070309020205020404"/>
                        </a:rPr>
                        <a:t>7.a lot of traffic____________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8</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can't </a:t>
                      </a:r>
                      <a:r>
                        <a:rPr lang="en-US" sz="3000" b="1" kern="100" dirty="0">
                          <a:latin typeface="Times New Roman" panose="02020603050405020304"/>
                          <a:cs typeface="Courier New" panose="02070309020205020404"/>
                        </a:rPr>
                        <a:t>believe one's eyes 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9</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can't </a:t>
                      </a:r>
                      <a:r>
                        <a:rPr lang="en-US" sz="3000" b="1" kern="100" dirty="0">
                          <a:latin typeface="Times New Roman" panose="02020603050405020304"/>
                          <a:cs typeface="Courier New" panose="02070309020205020404"/>
                        </a:rPr>
                        <a:t>wait to do </a:t>
                      </a:r>
                      <a:r>
                        <a:rPr lang="en-US" sz="3000" b="1" kern="100" dirty="0" err="1">
                          <a:latin typeface="Times New Roman" panose="02020603050405020304"/>
                          <a:cs typeface="Courier New" panose="02070309020205020404"/>
                        </a:rPr>
                        <a:t>sth</a:t>
                      </a:r>
                      <a:r>
                        <a:rPr lang="en-US" sz="3000" b="1" kern="100" dirty="0">
                          <a:latin typeface="Times New Roman" panose="02020603050405020304"/>
                          <a:cs typeface="Courier New" panose="02070309020205020404"/>
                        </a:rPr>
                        <a:t> 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10</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for </a:t>
                      </a:r>
                      <a:r>
                        <a:rPr lang="en-US" sz="3000" b="1" kern="100" dirty="0">
                          <a:latin typeface="Times New Roman" panose="02020603050405020304"/>
                          <a:cs typeface="Courier New" panose="02070309020205020404"/>
                        </a:rPr>
                        <a:t>oneself 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11</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get </a:t>
                      </a:r>
                      <a:r>
                        <a:rPr lang="en-US" sz="3000" b="1" kern="100" dirty="0">
                          <a:latin typeface="Times New Roman" panose="02020603050405020304"/>
                          <a:cs typeface="Courier New" panose="02070309020205020404"/>
                        </a:rPr>
                        <a:t>on/off____________</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Times New Roman" panose="02020603050405020304"/>
                          <a:cs typeface="Courier New" panose="02070309020205020404"/>
                        </a:rPr>
                        <a:t>12</a:t>
                      </a:r>
                      <a:r>
                        <a:rPr lang="en-US" altLang="zh-CN" sz="3000" b="1" kern="100" dirty="0" smtClean="0">
                          <a:latin typeface="Times New Roman" panose="02020603050405020304"/>
                          <a:ea typeface="MingLiU_HKSCS" panose="02020500000000000000" charset="-120"/>
                          <a:cs typeface="Times New Roman" panose="02020603050405020304"/>
                        </a:rPr>
                        <a:t>.</a:t>
                      </a:r>
                      <a:r>
                        <a:rPr lang="en-US" sz="3000" b="1" kern="100" dirty="0" smtClean="0">
                          <a:latin typeface="Times New Roman" panose="02020603050405020304"/>
                          <a:cs typeface="Courier New" panose="02070309020205020404"/>
                        </a:rPr>
                        <a:t>look </a:t>
                      </a:r>
                      <a:r>
                        <a:rPr lang="en-US" sz="3000" b="1" kern="100" dirty="0">
                          <a:latin typeface="Times New Roman" panose="02020603050405020304"/>
                          <a:cs typeface="Courier New" panose="02070309020205020404"/>
                        </a:rPr>
                        <a:t>as great as</a:t>
                      </a:r>
                      <a:r>
                        <a:rPr lang="zh-CN" sz="3000" b="1" kern="100" dirty="0">
                          <a:latin typeface="宋体" panose="02010600030101010101" pitchFamily="2" charset="-122"/>
                          <a:cs typeface="Times New Roman" panose="02020603050405020304"/>
                        </a:rPr>
                        <a:t>…</a:t>
                      </a:r>
                      <a:r>
                        <a:rPr lang="zh-CN" sz="3000" b="1" kern="100" dirty="0">
                          <a:latin typeface="宋体" panose="02010600030101010101" pitchFamily="2" charset="-122"/>
                          <a:ea typeface="Times New Roman" panose="02020603050405020304"/>
                          <a:cs typeface="Courier New" panose="02070309020205020404"/>
                        </a:rPr>
                        <a:t> </a:t>
                      </a:r>
                      <a:r>
                        <a:rPr lang="en-US" sz="3000" b="1" kern="100" dirty="0" smtClean="0">
                          <a:latin typeface="宋体" panose="02010600030101010101" pitchFamily="2" charset="-122"/>
                          <a:ea typeface="Times New Roman" panose="02020603050405020304"/>
                          <a:cs typeface="Courier New" panose="02070309020205020404"/>
                        </a:rPr>
                        <a:t>____________</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Rectangle 1"/>
          <p:cNvSpPr>
            <a:spLocks noChangeArrowheads="1"/>
          </p:cNvSpPr>
          <p:nvPr/>
        </p:nvSpPr>
        <p:spPr bwMode="auto">
          <a:xfrm>
            <a:off x="4616258" y="1268959"/>
            <a:ext cx="141577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交通拥挤</a:t>
            </a:r>
            <a:endParaRPr lang="zh-CN" altLang="en-US" sz="2400" b="1" dirty="0">
              <a:solidFill>
                <a:srgbClr val="57C6CF"/>
              </a:solidFill>
            </a:endParaRPr>
          </a:p>
        </p:txBody>
      </p:sp>
      <p:sp>
        <p:nvSpPr>
          <p:cNvPr id="4" name="Rectangle 1"/>
          <p:cNvSpPr>
            <a:spLocks noChangeArrowheads="1"/>
          </p:cNvSpPr>
          <p:nvPr/>
        </p:nvSpPr>
        <p:spPr bwMode="auto">
          <a:xfrm>
            <a:off x="4222749" y="4028081"/>
            <a:ext cx="119295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上</a:t>
            </a:r>
            <a:r>
              <a:rPr lang="en-US" sz="2400" b="1" dirty="0" smtClean="0">
                <a:solidFill>
                  <a:srgbClr val="57C6CF"/>
                </a:solidFill>
              </a:rPr>
              <a:t>/</a:t>
            </a:r>
            <a:r>
              <a:rPr lang="zh-CN" altLang="en-US" sz="2400" b="1" dirty="0" smtClean="0">
                <a:solidFill>
                  <a:srgbClr val="57C6CF"/>
                </a:solidFill>
              </a:rPr>
              <a:t>下车</a:t>
            </a:r>
            <a:endParaRPr lang="zh-CN" altLang="en-US" sz="2400" b="1" dirty="0">
              <a:solidFill>
                <a:srgbClr val="57C6CF"/>
              </a:solidFill>
            </a:endParaRPr>
          </a:p>
        </p:txBody>
      </p:sp>
      <p:sp>
        <p:nvSpPr>
          <p:cNvPr id="5" name="Rectangle 1"/>
          <p:cNvSpPr>
            <a:spLocks noChangeArrowheads="1"/>
          </p:cNvSpPr>
          <p:nvPr/>
        </p:nvSpPr>
        <p:spPr bwMode="auto">
          <a:xfrm>
            <a:off x="5999232" y="1955897"/>
            <a:ext cx="4493538"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不能相信自己的眼睛，非常惊讶</a:t>
            </a:r>
            <a:endParaRPr lang="zh-CN" altLang="en-US" sz="2400" b="1" dirty="0">
              <a:solidFill>
                <a:srgbClr val="57C6CF"/>
              </a:solidFill>
            </a:endParaRPr>
          </a:p>
        </p:txBody>
      </p:sp>
      <p:sp>
        <p:nvSpPr>
          <p:cNvPr id="6" name="Rectangle 1"/>
          <p:cNvSpPr>
            <a:spLocks noChangeArrowheads="1"/>
          </p:cNvSpPr>
          <p:nvPr/>
        </p:nvSpPr>
        <p:spPr bwMode="auto">
          <a:xfrm>
            <a:off x="5412378" y="2638284"/>
            <a:ext cx="2339102"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迫不及待做某事</a:t>
            </a:r>
            <a:endParaRPr lang="zh-CN" altLang="en-US" sz="2400" b="1" dirty="0">
              <a:solidFill>
                <a:srgbClr val="57C6CF"/>
              </a:solidFill>
            </a:endParaRPr>
          </a:p>
        </p:txBody>
      </p:sp>
      <p:sp>
        <p:nvSpPr>
          <p:cNvPr id="8" name="Rectangle 1"/>
          <p:cNvSpPr>
            <a:spLocks noChangeArrowheads="1"/>
          </p:cNvSpPr>
          <p:nvPr/>
        </p:nvSpPr>
        <p:spPr bwMode="auto">
          <a:xfrm>
            <a:off x="4457035" y="3334320"/>
            <a:ext cx="800219"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亲自</a:t>
            </a:r>
            <a:endParaRPr lang="zh-CN" altLang="en-US" sz="2400" b="1" dirty="0">
              <a:solidFill>
                <a:srgbClr val="57C6CF"/>
              </a:solidFill>
            </a:endParaRPr>
          </a:p>
        </p:txBody>
      </p:sp>
      <p:sp>
        <p:nvSpPr>
          <p:cNvPr id="9" name="Rectangle 1"/>
          <p:cNvSpPr>
            <a:spLocks noChangeArrowheads="1"/>
          </p:cNvSpPr>
          <p:nvPr/>
        </p:nvSpPr>
        <p:spPr bwMode="auto">
          <a:xfrm>
            <a:off x="5357787" y="4699097"/>
            <a:ext cx="2954655" cy="461665"/>
          </a:xfrm>
          <a:prstGeom prst="rect">
            <a:avLst/>
          </a:prstGeom>
          <a:noFill/>
          <a:ln w="9525">
            <a:noFill/>
            <a:miter lim="800000"/>
          </a:ln>
          <a:effectLst/>
        </p:spPr>
        <p:txBody>
          <a:bodyPr vert="horz" wrap="none" lIns="91440" tIns="45720" rIns="91440" bIns="45720" numCol="1" anchor="ctr" anchorCtr="0" compatLnSpc="1">
            <a:spAutoFit/>
          </a:bodyPr>
          <a:lstStyle/>
          <a:p>
            <a:r>
              <a:rPr lang="zh-CN" altLang="en-US" sz="2400" b="1" dirty="0" smtClean="0">
                <a:solidFill>
                  <a:srgbClr val="57C6CF"/>
                </a:solidFill>
              </a:rPr>
              <a:t>看起来和</a:t>
            </a:r>
            <a:r>
              <a:rPr lang="en-US" sz="2400" b="1" dirty="0" smtClean="0">
                <a:solidFill>
                  <a:srgbClr val="57C6CF"/>
                </a:solidFill>
              </a:rPr>
              <a:t>……</a:t>
            </a:r>
            <a:r>
              <a:rPr lang="zh-CN" altLang="en-US" sz="2400" b="1" dirty="0" smtClean="0">
                <a:solidFill>
                  <a:srgbClr val="57C6CF"/>
                </a:solidFill>
              </a:rPr>
              <a:t>一样好</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41439" y="1192585"/>
          <a:ext cx="10804843" cy="5033117"/>
        </p:xfrm>
        <a:graphic>
          <a:graphicData uri="http://schemas.openxmlformats.org/drawingml/2006/table">
            <a:tbl>
              <a:tblPr/>
              <a:tblGrid>
                <a:gridCol w="691059">
                  <a:extLst>
                    <a:ext uri="{9D8B030D-6E8A-4147-A177-3AD203B41FA5}">
                      <a16:colId xmlns:a16="http://schemas.microsoft.com/office/drawing/2014/main" val="20000"/>
                    </a:ext>
                  </a:extLst>
                </a:gridCol>
                <a:gridCol w="10113784">
                  <a:extLst>
                    <a:ext uri="{9D8B030D-6E8A-4147-A177-3AD203B41FA5}">
                      <a16:colId xmlns:a16="http://schemas.microsoft.com/office/drawing/2014/main" val="20001"/>
                    </a:ext>
                  </a:extLst>
                </a:gridCol>
              </a:tblGrid>
              <a:tr h="5033117">
                <a:tc>
                  <a:txBody>
                    <a:bodyPr/>
                    <a:lstStyle/>
                    <a:p>
                      <a:pPr algn="ctr">
                        <a:lnSpc>
                          <a:spcPct val="150000"/>
                        </a:lnSpc>
                        <a:spcAft>
                          <a:spcPts val="0"/>
                        </a:spcAft>
                      </a:pPr>
                      <a:r>
                        <a:rPr lang="zh-CN" sz="3000" b="1" kern="100" dirty="0">
                          <a:latin typeface="+mn-lt"/>
                          <a:ea typeface="楷体_GB2312"/>
                          <a:cs typeface="Times New Roman" panose="02020603050405020304"/>
                        </a:rPr>
                        <a:t>句型在线</a:t>
                      </a:r>
                      <a:endParaRPr lang="zh-CN" sz="3000" b="1" kern="100" dirty="0">
                        <a:latin typeface="+mn-lt"/>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a:cs typeface="Courier New" panose="02070309020205020404"/>
                        </a:rPr>
                        <a:t>1.</a:t>
                      </a:r>
                      <a:r>
                        <a:rPr lang="zh-CN" sz="3000" b="1" kern="100" dirty="0">
                          <a:latin typeface="Times New Roman" panose="02020603050405020304"/>
                          <a:cs typeface="Times New Roman" panose="02020603050405020304"/>
                        </a:rPr>
                        <a:t>昨天基蒂的老师吴老师邀请我参加他们学校组织的去世界公园的旅行。</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Yesterday Kitty's teacher </a:t>
                      </a:r>
                      <a:r>
                        <a:rPr lang="en-US" sz="3000" b="1" kern="100" dirty="0" err="1">
                          <a:latin typeface="Times New Roman" panose="02020603050405020304"/>
                          <a:cs typeface="Courier New" panose="02070309020205020404"/>
                        </a:rPr>
                        <a:t>Mr</a:t>
                      </a:r>
                      <a:r>
                        <a:rPr lang="en-US" sz="3000" b="1" kern="100" dirty="0">
                          <a:latin typeface="Times New Roman" panose="02020603050405020304"/>
                          <a:cs typeface="Courier New" panose="02070309020205020404"/>
                        </a:rPr>
                        <a:t> Wu ________ </a:t>
                      </a:r>
                      <a:r>
                        <a:rPr lang="en-US" sz="3000" b="1" kern="100" dirty="0" smtClean="0">
                          <a:latin typeface="Times New Roman" panose="02020603050405020304"/>
                          <a:cs typeface="Courier New" panose="02070309020205020404"/>
                        </a:rPr>
                        <a:t>_________their </a:t>
                      </a:r>
                      <a:r>
                        <a:rPr lang="en-US" sz="3000" b="1" kern="100" dirty="0">
                          <a:latin typeface="Times New Roman" panose="02020603050405020304"/>
                          <a:cs typeface="Courier New" panose="02070309020205020404"/>
                        </a:rPr>
                        <a:t>school trip to the World Park.</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2</a:t>
                      </a:r>
                      <a:r>
                        <a:rPr lang="zh-CN" sz="3000" b="1" kern="100" dirty="0">
                          <a:latin typeface="Times New Roman" panose="02020603050405020304"/>
                          <a:ea typeface="MingLiU_HKSCS" panose="02020500000000000000" charset="-120"/>
                          <a:cs typeface="Times New Roman" panose="02020603050405020304"/>
                        </a:rPr>
                        <a:t>．</a:t>
                      </a:r>
                      <a:r>
                        <a:rPr lang="zh-CN" sz="3000" b="1" kern="100" dirty="0">
                          <a:latin typeface="Times New Roman" panose="02020603050405020304"/>
                          <a:cs typeface="Times New Roman" panose="02020603050405020304"/>
                        </a:rPr>
                        <a:t>路上交通拥挤</a:t>
                      </a:r>
                      <a:r>
                        <a:rPr lang="zh-CN" sz="3000" b="1" kern="100" dirty="0">
                          <a:latin typeface="Times New Roman" panose="02020603050405020304"/>
                          <a:ea typeface="MingLiU_HKSCS" panose="02020500000000000000" charset="-120"/>
                          <a:cs typeface="Times New Roman" panose="02020603050405020304"/>
                        </a:rPr>
                        <a:t>，</a:t>
                      </a:r>
                      <a:r>
                        <a:rPr lang="zh-CN" sz="3000" b="1" kern="100" dirty="0">
                          <a:latin typeface="Times New Roman" panose="02020603050405020304"/>
                          <a:cs typeface="Times New Roman" panose="02020603050405020304"/>
                        </a:rPr>
                        <a:t>旅途有点乏味。</a:t>
                      </a:r>
                      <a:endParaRPr lang="zh-CN" sz="3000" b="1" kern="100" dirty="0">
                        <a:latin typeface="宋体" panose="02010600030101010101" pitchFamily="2" charset="-122"/>
                        <a:cs typeface="Courier New" panose="02070309020205020404"/>
                      </a:endParaRPr>
                    </a:p>
                    <a:p>
                      <a:pPr algn="l">
                        <a:lnSpc>
                          <a:spcPct val="150000"/>
                        </a:lnSpc>
                        <a:spcAft>
                          <a:spcPts val="0"/>
                        </a:spcAft>
                      </a:pPr>
                      <a:r>
                        <a:rPr lang="en-US" sz="3000" b="1" kern="100" dirty="0">
                          <a:latin typeface="Times New Roman" panose="02020603050405020304"/>
                          <a:cs typeface="Courier New" panose="02070309020205020404"/>
                        </a:rPr>
                        <a:t>There ____________________ on the way and the journey was __________________. </a:t>
                      </a:r>
                      <a:endParaRPr lang="en-US" sz="3000" b="1" kern="100" dirty="0" smtClean="0">
                        <a:latin typeface="Times New Roman" panose="02020603050405020304"/>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2715530" y="5407550"/>
            <a:ext cx="1960793"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a little boring</a:t>
            </a:r>
            <a:endParaRPr lang="zh-CN" altLang="en-US" sz="2400" b="1" dirty="0">
              <a:solidFill>
                <a:srgbClr val="57C6CF"/>
              </a:solidFill>
            </a:endParaRPr>
          </a:p>
        </p:txBody>
      </p:sp>
      <p:sp>
        <p:nvSpPr>
          <p:cNvPr id="4" name="Rectangle 1"/>
          <p:cNvSpPr>
            <a:spLocks noChangeArrowheads="1"/>
          </p:cNvSpPr>
          <p:nvPr/>
        </p:nvSpPr>
        <p:spPr bwMode="auto">
          <a:xfrm>
            <a:off x="7166974" y="2707569"/>
            <a:ext cx="2483372"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invited me to join</a:t>
            </a:r>
            <a:endParaRPr lang="zh-CN" altLang="en-US" sz="2400" b="1" dirty="0">
              <a:solidFill>
                <a:srgbClr val="57C6CF"/>
              </a:solidFill>
            </a:endParaRPr>
          </a:p>
        </p:txBody>
      </p:sp>
      <p:sp>
        <p:nvSpPr>
          <p:cNvPr id="5" name="Rectangle 1"/>
          <p:cNvSpPr>
            <a:spLocks noChangeArrowheads="1"/>
          </p:cNvSpPr>
          <p:nvPr/>
        </p:nvSpPr>
        <p:spPr bwMode="auto">
          <a:xfrm>
            <a:off x="2990761" y="4741083"/>
            <a:ext cx="2560316"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was a lot of traffic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76573" y="1444677"/>
          <a:ext cx="10804843" cy="4114800"/>
        </p:xfrm>
        <a:graphic>
          <a:graphicData uri="http://schemas.openxmlformats.org/drawingml/2006/table">
            <a:tbl>
              <a:tblPr/>
              <a:tblGrid>
                <a:gridCol w="691059">
                  <a:extLst>
                    <a:ext uri="{9D8B030D-6E8A-4147-A177-3AD203B41FA5}">
                      <a16:colId xmlns:a16="http://schemas.microsoft.com/office/drawing/2014/main" val="20000"/>
                    </a:ext>
                  </a:extLst>
                </a:gridCol>
                <a:gridCol w="10113784">
                  <a:extLst>
                    <a:ext uri="{9D8B030D-6E8A-4147-A177-3AD203B41FA5}">
                      <a16:colId xmlns:a16="http://schemas.microsoft.com/office/drawing/2014/main" val="20001"/>
                    </a:ext>
                  </a:extLst>
                </a:gridCol>
              </a:tblGrid>
              <a:tr h="3279816">
                <a:tc>
                  <a:txBody>
                    <a:bodyPr/>
                    <a:lstStyle/>
                    <a:p>
                      <a:pPr algn="ctr">
                        <a:lnSpc>
                          <a:spcPct val="150000"/>
                        </a:lnSpc>
                        <a:spcAft>
                          <a:spcPts val="0"/>
                        </a:spcAft>
                      </a:pPr>
                      <a:r>
                        <a:rPr lang="zh-CN" sz="3000" b="1" kern="100" dirty="0">
                          <a:latin typeface="+mn-lt"/>
                          <a:ea typeface="楷体_GB2312"/>
                          <a:cs typeface="Times New Roman" panose="02020603050405020304"/>
                        </a:rPr>
                        <a:t>句型在线</a:t>
                      </a:r>
                      <a:endParaRPr lang="zh-CN" sz="3000" b="1" kern="100" dirty="0">
                        <a:latin typeface="+mn-lt"/>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smtClean="0">
                          <a:latin typeface="+mn-lt"/>
                          <a:cs typeface="Courier New" panose="02070309020205020404"/>
                        </a:rPr>
                        <a:t>3</a:t>
                      </a:r>
                      <a:r>
                        <a:rPr lang="en-US" altLang="zh-CN"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我们所有人都迫不及待地要下车。</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All of us ____________________________ the bus.</a:t>
                      </a:r>
                    </a:p>
                    <a:p>
                      <a:pPr algn="l">
                        <a:lnSpc>
                          <a:spcPct val="150000"/>
                        </a:lnSpc>
                        <a:spcAft>
                          <a:spcPts val="0"/>
                        </a:spcAft>
                      </a:pPr>
                      <a:r>
                        <a:rPr lang="en-US" sz="3000" b="1" kern="100" dirty="0" smtClean="0">
                          <a:latin typeface="+mn-lt"/>
                          <a:cs typeface="Courier New" panose="02070309020205020404"/>
                        </a:rPr>
                        <a:t>4.</a:t>
                      </a:r>
                      <a:r>
                        <a:rPr lang="zh-CN" altLang="en-US" sz="3000" b="1" kern="100" dirty="0" smtClean="0">
                          <a:latin typeface="+mn-lt"/>
                          <a:cs typeface="Times New Roman" panose="02020603050405020304"/>
                        </a:rPr>
                        <a:t>很快</a:t>
                      </a:r>
                      <a:r>
                        <a:rPr lang="zh-CN" altLang="en-US" sz="3000" b="1" kern="100" dirty="0" smtClean="0">
                          <a:latin typeface="+mn-lt"/>
                          <a:ea typeface="MingLiU_HKSCS" panose="02020500000000000000" charset="-120"/>
                          <a:cs typeface="Times New Roman" panose="02020603050405020304"/>
                        </a:rPr>
                        <a:t>，</a:t>
                      </a:r>
                      <a:r>
                        <a:rPr lang="zh-CN" altLang="en-US" sz="3000" b="1" kern="100" dirty="0" smtClean="0">
                          <a:latin typeface="+mn-lt"/>
                          <a:cs typeface="Times New Roman" panose="02020603050405020304"/>
                        </a:rPr>
                        <a:t>整个世界都呈现在我们眼前了！</a:t>
                      </a:r>
                      <a:endParaRPr lang="zh-CN" altLang="en-US" sz="3000" b="1" kern="100" dirty="0" smtClean="0">
                        <a:latin typeface="宋体" panose="02010600030101010101" pitchFamily="2" charset="-122"/>
                        <a:cs typeface="Courier New" panose="02070309020205020404"/>
                      </a:endParaRPr>
                    </a:p>
                    <a:p>
                      <a:pPr algn="l">
                        <a:lnSpc>
                          <a:spcPct val="150000"/>
                        </a:lnSpc>
                        <a:spcAft>
                          <a:spcPts val="0"/>
                        </a:spcAft>
                      </a:pPr>
                      <a:r>
                        <a:rPr lang="en-US" sz="3000" b="1" kern="100" dirty="0" smtClean="0">
                          <a:latin typeface="+mn-lt"/>
                          <a:cs typeface="Courier New" panose="02070309020205020404"/>
                        </a:rPr>
                        <a:t>Soon __________________ was there _________________us!</a:t>
                      </a:r>
                    </a:p>
                    <a:p>
                      <a:pPr algn="l">
                        <a:lnSpc>
                          <a:spcPct val="150000"/>
                        </a:lnSpc>
                        <a:spcAft>
                          <a:spcPts val="0"/>
                        </a:spcAft>
                      </a:pPr>
                      <a:endParaRPr lang="zh-CN" altLang="en-US" sz="3000" b="1" kern="100" dirty="0">
                        <a:latin typeface="宋体" panose="02010600030101010101" pitchFamily="2" charset="-122"/>
                        <a:cs typeface="Courier New" panose="02070309020205020404"/>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3419404" y="2276114"/>
            <a:ext cx="3142207"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couldn't wait to get off</a:t>
            </a:r>
            <a:endParaRPr lang="zh-CN" altLang="en-US" sz="2400" b="1" dirty="0">
              <a:solidFill>
                <a:srgbClr val="57C6CF"/>
              </a:solidFill>
            </a:endParaRPr>
          </a:p>
        </p:txBody>
      </p:sp>
      <p:sp>
        <p:nvSpPr>
          <p:cNvPr id="4" name="Rectangle 1"/>
          <p:cNvSpPr>
            <a:spLocks noChangeArrowheads="1"/>
          </p:cNvSpPr>
          <p:nvPr/>
        </p:nvSpPr>
        <p:spPr bwMode="auto">
          <a:xfrm>
            <a:off x="8239338" y="3656813"/>
            <a:ext cx="1512786"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in front of</a:t>
            </a:r>
            <a:endParaRPr lang="zh-CN" altLang="en-US" sz="2400" b="1" dirty="0">
              <a:solidFill>
                <a:srgbClr val="57C6CF"/>
              </a:solidFill>
            </a:endParaRPr>
          </a:p>
        </p:txBody>
      </p:sp>
      <p:sp>
        <p:nvSpPr>
          <p:cNvPr id="5" name="Rectangle 1"/>
          <p:cNvSpPr>
            <a:spLocks noChangeArrowheads="1"/>
          </p:cNvSpPr>
          <p:nvPr/>
        </p:nvSpPr>
        <p:spPr bwMode="auto">
          <a:xfrm>
            <a:off x="2932634" y="3631792"/>
            <a:ext cx="2287806" cy="461665"/>
          </a:xfrm>
          <a:prstGeom prst="rect">
            <a:avLst/>
          </a:prstGeom>
          <a:noFill/>
          <a:ln w="9525">
            <a:noFill/>
            <a:miter lim="800000"/>
          </a:ln>
          <a:effectLst/>
        </p:spPr>
        <p:txBody>
          <a:bodyPr vert="horz" wrap="none" lIns="91440" tIns="45720" rIns="91440" bIns="45720" numCol="1" anchor="ctr" anchorCtr="0" compatLnSpc="1">
            <a:spAutoFit/>
          </a:bodyPr>
          <a:lstStyle/>
          <a:p>
            <a:r>
              <a:rPr lang="en-US" sz="2400" b="1" dirty="0" smtClean="0">
                <a:solidFill>
                  <a:srgbClr val="57C6CF"/>
                </a:solidFill>
              </a:rPr>
              <a:t>the whole world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TYPE" val="i"/>
  <p:tag name="KSO_WM_UNIT_INDEX" val="1"/>
  <p:tag name="KSO_WM_UNIT_ID" val="_3*i*1"/>
  <p:tag name="KSO_WM_UNIT_LAYERLEVEL" val="1"/>
  <p:tag name="KSO_WM_TAG_VERSION" val="1.0"/>
  <p:tag name="KSO_WM_BEAUTIFY_FLAG" val="#wm#"/>
  <p:tag name="KSO_WM_UNIT_DIAGRAM_ISNUMVISUAL" val="0"/>
  <p:tag name="KSO_WM_UNIT_DIAGRAM_ISREFERUNIT" val="0"/>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80947_1"/>
  <p:tag name="KSO_WM_TEMPLATE_CATEGORY" val="custom"/>
  <p:tag name="KSO_WM_TEMPLATE_INDEX" val="20196575"/>
  <p:tag name="KSO_WM_TEMPLATE_SUBCATEGORY" val="0"/>
  <p:tag name="KSO_WM_TEMPLATE_THUMBS_INDEX"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2PPT.COM&#10;">
  <a:themeElements>
    <a:clrScheme name="自定义 2">
      <a:dk1>
        <a:srgbClr val="466424"/>
      </a:dk1>
      <a:lt1>
        <a:srgbClr val="FFFFFF"/>
      </a:lt1>
      <a:dk2>
        <a:srgbClr val="7A9858"/>
      </a:dk2>
      <a:lt2>
        <a:srgbClr val="FFFFFF"/>
      </a:lt2>
      <a:accent1>
        <a:srgbClr val="3B561D"/>
      </a:accent1>
      <a:accent2>
        <a:srgbClr val="98CC77"/>
      </a:accent2>
      <a:accent3>
        <a:srgbClr val="779989"/>
      </a:accent3>
      <a:accent4>
        <a:srgbClr val="354B1B"/>
      </a:accent4>
      <a:accent5>
        <a:srgbClr val="466424"/>
      </a:accent5>
      <a:accent6>
        <a:srgbClr val="BED7CB"/>
      </a:accent6>
      <a:hlink>
        <a:srgbClr val="98CC77"/>
      </a:hlink>
      <a:folHlink>
        <a:srgbClr val="AABBCB"/>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2423</Words>
  <Application>Microsoft Office PowerPoint</Application>
  <PresentationFormat>宽屏</PresentationFormat>
  <Paragraphs>335</Paragraphs>
  <Slides>43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43</vt:i4>
      </vt:variant>
    </vt:vector>
  </HeadingPairs>
  <TitlesOfParts>
    <vt:vector size="56" baseType="lpstr">
      <vt:lpstr>MingLiU_HKSCS</vt:lpstr>
      <vt:lpstr>仿宋</vt:lpstr>
      <vt:lpstr>黑体</vt:lpstr>
      <vt:lpstr>华文新魏</vt:lpstr>
      <vt:lpstr>楷体_GB2312</vt:lpstr>
      <vt:lpstr>宋体</vt:lpstr>
      <vt:lpstr>微软雅黑</vt:lpstr>
      <vt:lpstr>Arial</vt:lpstr>
      <vt:lpstr>Book Antiqua</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2023-01-16T15:45:57Z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3E51AF039E0C4053B429291F0B9F4100</vt:lpwstr>
  </property>
  <property fmtid="{A09F084E-AD41-489F-8076-AA5BE3082BCA}" pid="100">
    <vt:ui4>5</vt:ui4>
  </property>
  <property fmtid="{64440492-4C8B-11D1-8B70-080036B11A03}" pid="11">
    <vt:lpwstr>www.2ppt.com-爱PPT提供资源下载</vt:lpwstr>
  </property>
</Properties>
</file>